
<file path=[Content_Types].xml><?xml version="1.0" encoding="utf-8"?>
<Types xmlns="http://schemas.openxmlformats.org/package/2006/content-types">
  <Override PartName="/ppt/slides/slide3.xml" ContentType="application/vnd.openxmlformats-officedocument.presentationml.slide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charts/chart2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Default Extension="pdf" ContentType="application/pdf"/>
  <Override PartName="/ppt/charts/chart1.xml" ContentType="application/vnd.openxmlformats-officedocument.drawingml.char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rels" ContentType="application/vnd.openxmlformats-package.relationships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FF00E5"/>
    <a:srgbClr val="6F0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0811" autoAdjust="0"/>
    <p:restoredTop sz="94660"/>
  </p:normalViewPr>
  <p:slideViewPr>
    <p:cSldViewPr snapToObjects="1">
      <p:cViewPr>
        <p:scale>
          <a:sx n="300" d="100"/>
          <a:sy n="300" d="100"/>
        </p:scale>
        <p:origin x="2728" y="6328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van:projects:PancreaticDifferentiation:Results:analysis:statistics_zscore_wt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ivan:projects:PancreaticDifferentiation:Results:statistic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"/>
  <c:chart>
    <c:autoTitleDeleted val="1"/>
    <c:plotArea>
      <c:layout>
        <c:manualLayout>
          <c:layoutTarget val="inner"/>
          <c:xMode val="edge"/>
          <c:yMode val="edge"/>
          <c:x val="0.190015748031496"/>
          <c:y val="0.0768518518518518"/>
          <c:w val="0.723779338382122"/>
          <c:h val="0.756481481481481"/>
        </c:manualLayout>
      </c:layout>
      <c:barChart>
        <c:barDir val="col"/>
        <c:grouping val="clustered"/>
        <c:ser>
          <c:idx val="0"/>
          <c:order val="0"/>
          <c:tx>
            <c:strRef>
              <c:f>'[statistics_zscore_wt.xls]Sheet1'!$E$1</c:f>
              <c:strCache>
                <c:ptCount val="1"/>
                <c:pt idx="0">
                  <c:v>Z-score</c:v>
                </c:pt>
              </c:strCache>
            </c:strRef>
          </c:tx>
          <c:cat>
            <c:strRef>
              <c:f>'[statistics_zscore_wt.xls]Sheet1'!$B$2:$B$10</c:f>
              <c:strCache>
                <c:ptCount val="9"/>
                <c:pt idx="0">
                  <c:v>ES/DE</c:v>
                </c:pt>
                <c:pt idx="1">
                  <c:v>ES</c:v>
                </c:pt>
                <c:pt idx="2">
                  <c:v>ES/DE/BC</c:v>
                </c:pt>
                <c:pt idx="3">
                  <c:v>ES/DE/PP</c:v>
                </c:pt>
                <c:pt idx="4">
                  <c:v>DE</c:v>
                </c:pt>
                <c:pt idx="5">
                  <c:v>BC</c:v>
                </c:pt>
                <c:pt idx="6">
                  <c:v>PP</c:v>
                </c:pt>
                <c:pt idx="7">
                  <c:v>DE/PP/BC</c:v>
                </c:pt>
                <c:pt idx="8">
                  <c:v>PP/BC</c:v>
                </c:pt>
              </c:strCache>
            </c:strRef>
          </c:cat>
          <c:val>
            <c:numRef>
              <c:f>'[statistics_zscore_wt.xls]Sheet1'!$E$2:$E$10</c:f>
              <c:numCache>
                <c:formatCode>General</c:formatCode>
                <c:ptCount val="9"/>
                <c:pt idx="0">
                  <c:v>-4.57154005023</c:v>
                </c:pt>
                <c:pt idx="1">
                  <c:v>-3.34444339254</c:v>
                </c:pt>
                <c:pt idx="2">
                  <c:v>-2.10267381843</c:v>
                </c:pt>
                <c:pt idx="3">
                  <c:v>0.47850990475</c:v>
                </c:pt>
                <c:pt idx="4">
                  <c:v>0.774507032411</c:v>
                </c:pt>
                <c:pt idx="5">
                  <c:v>0.785134132962</c:v>
                </c:pt>
                <c:pt idx="6">
                  <c:v>0.97424774689</c:v>
                </c:pt>
                <c:pt idx="7">
                  <c:v>3.22775655517</c:v>
                </c:pt>
                <c:pt idx="8">
                  <c:v>5.389824251299994</c:v>
                </c:pt>
              </c:numCache>
            </c:numRef>
          </c:val>
        </c:ser>
        <c:axId val="614282216"/>
        <c:axId val="614285240"/>
      </c:barChart>
      <c:catAx>
        <c:axId val="614282216"/>
        <c:scaling>
          <c:orientation val="minMax"/>
        </c:scaling>
        <c:delete val="1"/>
        <c:axPos val="b"/>
        <c:tickLblPos val="nextTo"/>
        <c:crossAx val="614285240"/>
        <c:crosses val="autoZero"/>
        <c:lblAlgn val="ctr"/>
        <c:lblOffset val="100"/>
        <c:tickLblSkip val="1"/>
        <c:tickMarkSkip val="1"/>
      </c:catAx>
      <c:valAx>
        <c:axId val="614285240"/>
        <c:scaling>
          <c:orientation val="minMax"/>
        </c:scaling>
        <c:axPos val="l"/>
        <c:majorGridlines/>
        <c:numFmt formatCode="General" sourceLinked="1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428221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2"/>
  <c:chart>
    <c:plotArea>
      <c:layout>
        <c:manualLayout>
          <c:layoutTarget val="inner"/>
          <c:xMode val="edge"/>
          <c:yMode val="edge"/>
          <c:x val="0.0632653218833012"/>
          <c:y val="0.0784313350033821"/>
          <c:w val="0.879591997428893"/>
          <c:h val="0.792156483534159"/>
        </c:manualLayout>
      </c:layout>
      <c:barChart>
        <c:barDir val="col"/>
        <c:grouping val="clustered"/>
        <c:ser>
          <c:idx val="0"/>
          <c:order val="0"/>
          <c:tx>
            <c:strRef>
              <c:f>'[statistics.xls]DE Genes vs. Hnf6 Peaks'!$C$19</c:f>
              <c:strCache>
                <c:ptCount val="1"/>
                <c:pt idx="0">
                  <c:v>Het. (vs. WT)</c:v>
                </c:pt>
              </c:strCache>
            </c:strRef>
          </c:tx>
          <c:spPr>
            <a:solidFill>
              <a:srgbClr val="004586"/>
            </a:solidFill>
            <a:ln w="25400">
              <a:noFill/>
            </a:ln>
          </c:spPr>
          <c:cat>
            <c:strRef>
              <c:f>'[statistics.xls]DE Genes vs. Hnf6 Peaks'!$B$20:$B$23</c:f>
              <c:strCache>
                <c:ptCount val="4"/>
                <c:pt idx="0">
                  <c:v>ES</c:v>
                </c:pt>
                <c:pt idx="1">
                  <c:v>PP1</c:v>
                </c:pt>
                <c:pt idx="2">
                  <c:v>PP2</c:v>
                </c:pt>
                <c:pt idx="3">
                  <c:v>BC</c:v>
                </c:pt>
              </c:strCache>
            </c:strRef>
          </c:cat>
          <c:val>
            <c:numRef>
              <c:f>'[statistics.xls]DE Genes vs. Hnf6 Peaks'!$C$20:$C$23</c:f>
              <c:numCache>
                <c:formatCode>General</c:formatCode>
                <c:ptCount val="4"/>
                <c:pt idx="0">
                  <c:v>0.870619190288</c:v>
                </c:pt>
                <c:pt idx="1">
                  <c:v>-3.26205493183</c:v>
                </c:pt>
                <c:pt idx="2">
                  <c:v>-1.12454806611</c:v>
                </c:pt>
                <c:pt idx="3">
                  <c:v>0.916852337164</c:v>
                </c:pt>
              </c:numCache>
            </c:numRef>
          </c:val>
        </c:ser>
        <c:ser>
          <c:idx val="1"/>
          <c:order val="1"/>
          <c:tx>
            <c:strRef>
              <c:f>'[statistics.xls]DE Genes vs. Hnf6 Peaks'!$D$19</c:f>
              <c:strCache>
                <c:ptCount val="1"/>
                <c:pt idx="0">
                  <c:v>Hom. (vs. WT)</c:v>
                </c:pt>
              </c:strCache>
            </c:strRef>
          </c:tx>
          <c:spPr>
            <a:solidFill>
              <a:srgbClr val="FF420E"/>
            </a:solidFill>
            <a:ln w="25400">
              <a:noFill/>
            </a:ln>
          </c:spPr>
          <c:cat>
            <c:strRef>
              <c:f>'[statistics.xls]DE Genes vs. Hnf6 Peaks'!$B$20:$B$23</c:f>
              <c:strCache>
                <c:ptCount val="4"/>
                <c:pt idx="0">
                  <c:v>ES</c:v>
                </c:pt>
                <c:pt idx="1">
                  <c:v>PP1</c:v>
                </c:pt>
                <c:pt idx="2">
                  <c:v>PP2</c:v>
                </c:pt>
                <c:pt idx="3">
                  <c:v>BC</c:v>
                </c:pt>
              </c:strCache>
            </c:strRef>
          </c:cat>
          <c:val>
            <c:numRef>
              <c:f>'[statistics.xls]DE Genes vs. Hnf6 Peaks'!$D$20:$D$23</c:f>
              <c:numCache>
                <c:formatCode>General</c:formatCode>
                <c:ptCount val="4"/>
                <c:pt idx="0">
                  <c:v>0.277350098113</c:v>
                </c:pt>
                <c:pt idx="1">
                  <c:v>-2.58576606981</c:v>
                </c:pt>
                <c:pt idx="2">
                  <c:v>-2.31588141838</c:v>
                </c:pt>
                <c:pt idx="3">
                  <c:v>-0.174610723969</c:v>
                </c:pt>
              </c:numCache>
            </c:numRef>
          </c:val>
        </c:ser>
        <c:ser>
          <c:idx val="2"/>
          <c:order val="2"/>
          <c:tx>
            <c:strRef>
              <c:f>'[statistics.xls]DE Genes vs. Hnf6 Peaks'!$E$19</c:f>
              <c:strCache>
                <c:ptCount val="1"/>
                <c:pt idx="0">
                  <c:v>WT (vs. Het.)</c:v>
                </c:pt>
              </c:strCache>
            </c:strRef>
          </c:tx>
          <c:spPr>
            <a:solidFill>
              <a:srgbClr val="FFD320"/>
            </a:solidFill>
            <a:ln w="25400">
              <a:noFill/>
            </a:ln>
          </c:spPr>
          <c:cat>
            <c:strRef>
              <c:f>'[statistics.xls]DE Genes vs. Hnf6 Peaks'!$B$20:$B$23</c:f>
              <c:strCache>
                <c:ptCount val="4"/>
                <c:pt idx="0">
                  <c:v>ES</c:v>
                </c:pt>
                <c:pt idx="1">
                  <c:v>PP1</c:v>
                </c:pt>
                <c:pt idx="2">
                  <c:v>PP2</c:v>
                </c:pt>
                <c:pt idx="3">
                  <c:v>BC</c:v>
                </c:pt>
              </c:strCache>
            </c:strRef>
          </c:cat>
          <c:val>
            <c:numRef>
              <c:f>'[statistics.xls]DE Genes vs. Hnf6 Peaks'!$E$20:$E$23</c:f>
              <c:numCache>
                <c:formatCode>General</c:formatCode>
                <c:ptCount val="4"/>
                <c:pt idx="0">
                  <c:v>1.30615644975</c:v>
                </c:pt>
                <c:pt idx="1">
                  <c:v>4.17278546489</c:v>
                </c:pt>
                <c:pt idx="2">
                  <c:v>6.757388573539995</c:v>
                </c:pt>
                <c:pt idx="3">
                  <c:v>4.14445875512</c:v>
                </c:pt>
              </c:numCache>
            </c:numRef>
          </c:val>
        </c:ser>
        <c:ser>
          <c:idx val="3"/>
          <c:order val="3"/>
          <c:tx>
            <c:strRef>
              <c:f>'[statistics.xls]DE Genes vs. Hnf6 Peaks'!$F$19</c:f>
              <c:strCache>
                <c:ptCount val="1"/>
                <c:pt idx="0">
                  <c:v>WT (vs. Hom.)</c:v>
                </c:pt>
              </c:strCache>
            </c:strRef>
          </c:tx>
          <c:spPr>
            <a:solidFill>
              <a:srgbClr val="579D1C"/>
            </a:solidFill>
            <a:ln w="25400">
              <a:noFill/>
            </a:ln>
          </c:spPr>
          <c:cat>
            <c:strRef>
              <c:f>'[statistics.xls]DE Genes vs. Hnf6 Peaks'!$B$20:$B$23</c:f>
              <c:strCache>
                <c:ptCount val="4"/>
                <c:pt idx="0">
                  <c:v>ES</c:v>
                </c:pt>
                <c:pt idx="1">
                  <c:v>PP1</c:v>
                </c:pt>
                <c:pt idx="2">
                  <c:v>PP2</c:v>
                </c:pt>
                <c:pt idx="3">
                  <c:v>BC</c:v>
                </c:pt>
              </c:strCache>
            </c:strRef>
          </c:cat>
          <c:val>
            <c:numRef>
              <c:f>'[statistics.xls]DE Genes vs. Hnf6 Peaks'!$F$20:$F$23</c:f>
              <c:numCache>
                <c:formatCode>General</c:formatCode>
                <c:ptCount val="4"/>
                <c:pt idx="0">
                  <c:v>-0.539330878869</c:v>
                </c:pt>
                <c:pt idx="1">
                  <c:v>4.186991626029996</c:v>
                </c:pt>
                <c:pt idx="2">
                  <c:v>6.67671924513</c:v>
                </c:pt>
                <c:pt idx="3">
                  <c:v>1.26096877118</c:v>
                </c:pt>
              </c:numCache>
            </c:numRef>
          </c:val>
        </c:ser>
        <c:gapWidth val="100"/>
        <c:axId val="836077848"/>
        <c:axId val="836081608"/>
      </c:barChart>
      <c:catAx>
        <c:axId val="836077848"/>
        <c:scaling>
          <c:orientation val="minMax"/>
        </c:scaling>
        <c:axPos val="b"/>
        <c:numFmt formatCode="General" sourceLinked="1"/>
        <c:tickLblPos val="low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36081608"/>
        <c:crossesAt val="0.0"/>
        <c:auto val="1"/>
        <c:lblAlgn val="ctr"/>
        <c:lblOffset val="100"/>
        <c:tickLblSkip val="1"/>
        <c:tickMarkSkip val="1"/>
      </c:catAx>
      <c:valAx>
        <c:axId val="836081608"/>
        <c:scaling>
          <c:orientation val="minMax"/>
        </c:scaling>
        <c:axPos val="l"/>
        <c:majorGridlines>
          <c:spPr>
            <a:ln w="3175">
              <a:solidFill>
                <a:srgbClr val="B3B3B3"/>
              </a:solidFill>
              <a:prstDash val="solid"/>
            </a:ln>
          </c:spPr>
        </c:majorGridlines>
        <c:numFmt formatCode="General" sourceLinked="1"/>
        <c:tickLblPos val="nextTo"/>
        <c:spPr>
          <a:ln w="3175">
            <a:solidFill>
              <a:srgbClr val="B3B3B3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836077848"/>
        <c:crosses val="autoZero"/>
        <c:crossBetween val="between"/>
      </c:valAx>
      <c:spPr>
        <a:noFill/>
        <a:ln w="3175">
          <a:solidFill>
            <a:srgbClr val="B3B3B3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24341589119542"/>
          <c:y val="0.0639911290158497"/>
          <c:w val="0.310760773085182"/>
          <c:h val="0.207843137254902"/>
        </c:manualLayout>
      </c:layout>
      <c:spPr>
        <a:noFill/>
        <a:ln w="25400">
          <a:noFill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</c:chart>
  <c:spPr>
    <a:solidFill>
      <a:srgbClr val="FFFFFF"/>
    </a:solidFill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077283"/>
            <a:ext cx="5829300" cy="212336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311402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2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94408"/>
            <a:ext cx="3833812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072924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311402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3BA97-7721-634D-9014-BEE8BFB03DF5}" type="datetimeFigureOut">
              <a:rPr lang="en-US" smtClean="0"/>
              <a:pPr/>
              <a:t>10/29/15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DD8DE-1711-2042-BA75-BFB347CB7DA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6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df"/><Relationship Id="rId3" Type="http://schemas.openxmlformats.org/officeDocument/2006/relationships/image" Target="../media/image2.png"/><Relationship Id="rId4" Type="http://schemas.openxmlformats.org/officeDocument/2006/relationships/image" Target="../media/image2.pdf"/><Relationship Id="rId5" Type="http://schemas.openxmlformats.org/officeDocument/2006/relationships/image" Target="../media/image4.png"/><Relationship Id="rId6" Type="http://schemas.openxmlformats.org/officeDocument/2006/relationships/image" Target="../media/image3.pdf"/><Relationship Id="rId7" Type="http://schemas.openxmlformats.org/officeDocument/2006/relationships/image" Target="../media/image61.png"/><Relationship Id="rId8" Type="http://schemas.openxmlformats.org/officeDocument/2006/relationships/image" Target="../media/image4.pdf"/><Relationship Id="rId9" Type="http://schemas.openxmlformats.org/officeDocument/2006/relationships/image" Target="../media/image81.png"/><Relationship Id="rId10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4" Type="http://schemas.openxmlformats.org/officeDocument/2006/relationships/image" Target="../media/image11.png"/><Relationship Id="rId5" Type="http://schemas.openxmlformats.org/officeDocument/2006/relationships/image" Target="../media/image12.pdf"/><Relationship Id="rId6" Type="http://schemas.openxmlformats.org/officeDocument/2006/relationships/image" Target="../media/image14.png"/><Relationship Id="rId7" Type="http://schemas.openxmlformats.org/officeDocument/2006/relationships/image" Target="../media/image13.pdf"/><Relationship Id="rId8" Type="http://schemas.openxmlformats.org/officeDocument/2006/relationships/image" Target="../media/image16.png"/><Relationship Id="rId9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d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1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2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397944" y="381000"/>
            <a:ext cx="1735656" cy="411477"/>
          </a:xfrm>
          <a:prstGeom prst="rect">
            <a:avLst/>
          </a:prstGeom>
        </p:spPr>
      </p:pic>
      <p:pic>
        <p:nvPicPr>
          <p:cNvPr id="5" name="Picture 4" descr="logo2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4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5"/>
              <a:stretch>
                <a:fillRect/>
              </a:stretch>
            </p:blipFill>
          </mc:Fallback>
        </mc:AlternateContent>
        <p:spPr>
          <a:xfrm>
            <a:off x="556183" y="893449"/>
            <a:ext cx="1301736" cy="411477"/>
          </a:xfrm>
          <a:prstGeom prst="rect">
            <a:avLst/>
          </a:prstGeom>
        </p:spPr>
      </p:pic>
      <p:pic>
        <p:nvPicPr>
          <p:cNvPr id="7" name="Picture 6" descr="logo3.eps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6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7"/>
              <a:stretch>
                <a:fillRect/>
              </a:stretch>
            </p:blipFill>
          </mc:Fallback>
        </mc:AlternateContent>
        <p:spPr>
          <a:xfrm>
            <a:off x="699307" y="1350649"/>
            <a:ext cx="930281" cy="4114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162163"/>
            <a:ext cx="46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87352" y="454223"/>
            <a:ext cx="958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Hnf6 (494)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2287352" y="912912"/>
            <a:ext cx="82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Pbx1(37)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87352" y="1371600"/>
            <a:ext cx="1537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Foxa1, Foxa2 (</a:t>
            </a:r>
            <a:r>
              <a:rPr lang="en-US" sz="1400" dirty="0" smtClean="0"/>
              <a:t>109)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3581400" y="152400"/>
            <a:ext cx="47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b</a:t>
            </a:r>
            <a:endParaRPr lang="en-US" dirty="0"/>
          </a:p>
        </p:txBody>
      </p:sp>
      <p:pic>
        <p:nvPicPr>
          <p:cNvPr id="22" name="Picture 21" descr="hist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8"/>
              <a:stretch>
                <a:fillRect/>
              </a:stretch>
            </p:blipFill>
          </mc:Choice>
          <mc:Fallback xmlns:ma="http://schemas.microsoft.com/office/mac/drawingml/2008/main" xmlns=""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>
            <p:blipFill>
              <a:blip r:embed="rId9"/>
              <a:stretch>
                <a:fillRect/>
              </a:stretch>
            </p:blipFill>
          </mc:Fallback>
        </mc:AlternateContent>
        <p:spPr>
          <a:xfrm>
            <a:off x="4267200" y="152400"/>
            <a:ext cx="2362200" cy="23622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60382" y="2526268"/>
            <a:ext cx="451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c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4" name="Group 33"/>
          <p:cNvGrpSpPr>
            <a:grpSpLocks noChangeAspect="1"/>
          </p:cNvGrpSpPr>
          <p:nvPr/>
        </p:nvGrpSpPr>
        <p:grpSpPr>
          <a:xfrm>
            <a:off x="160382" y="2996301"/>
            <a:ext cx="6548150" cy="3882804"/>
            <a:chOff x="160382" y="3253354"/>
            <a:chExt cx="10134000" cy="6009077"/>
          </a:xfrm>
        </p:grpSpPr>
        <p:pic>
          <p:nvPicPr>
            <p:cNvPr id="24" name="Picture 23"/>
            <p:cNvPicPr/>
            <p:nvPr/>
          </p:nvPicPr>
          <p:blipFill>
            <a:blip r:embed="rId10"/>
            <a:stretch>
              <a:fillRect/>
            </a:stretch>
          </p:blipFill>
          <p:spPr>
            <a:xfrm>
              <a:off x="214742" y="7645354"/>
              <a:ext cx="10079640" cy="1558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5" name="Picture 24"/>
            <p:cNvPicPr/>
            <p:nvPr/>
          </p:nvPicPr>
          <p:blipFill>
            <a:blip r:embed="rId11"/>
            <a:stretch>
              <a:fillRect/>
            </a:stretch>
          </p:blipFill>
          <p:spPr>
            <a:xfrm>
              <a:off x="160382" y="5375914"/>
              <a:ext cx="10079640" cy="1725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6" name="Picture 25"/>
            <p:cNvPicPr/>
            <p:nvPr/>
          </p:nvPicPr>
          <p:blipFill>
            <a:blip r:embed="rId12"/>
            <a:stretch>
              <a:fillRect/>
            </a:stretch>
          </p:blipFill>
          <p:spPr>
            <a:xfrm>
              <a:off x="181622" y="3253354"/>
              <a:ext cx="10079640" cy="1677600"/>
            </a:xfrm>
            <a:prstGeom prst="rect">
              <a:avLst/>
            </a:prstGeom>
            <a:ln>
              <a:noFill/>
            </a:ln>
          </p:spPr>
        </p:pic>
        <p:sp>
          <p:nvSpPr>
            <p:cNvPr id="27" name="Oval 26"/>
            <p:cNvSpPr/>
            <p:nvPr/>
          </p:nvSpPr>
          <p:spPr>
            <a:xfrm>
              <a:off x="1544894" y="4080831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8250494" y="4080831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7945694" y="6250911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5888294" y="6202508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2230694" y="6202508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383094" y="8412308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012494" y="8353671"/>
              <a:ext cx="609600" cy="85012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498128" y="2796246"/>
            <a:ext cx="5211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Improve fig. quality final candidates are selected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034" y="133290"/>
            <a:ext cx="49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2 a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2038" y="3700255"/>
            <a:ext cx="1325599" cy="258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IX-  PP/BC</a:t>
            </a:r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855807" y="295083"/>
            <a:ext cx="491830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I - 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3717" y="737946"/>
            <a:ext cx="563920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II - DE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2354" y="1145762"/>
            <a:ext cx="595285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III - PP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8947" y="1602916"/>
            <a:ext cx="608692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IV-  BC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4093" y="2127251"/>
            <a:ext cx="803545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V - ES/DE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2496" y="2593326"/>
            <a:ext cx="1105142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VI - ES/DE/BC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1975" y="2875702"/>
            <a:ext cx="1135664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VII - ES/DE/PP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5365" y="3184841"/>
            <a:ext cx="1202274" cy="258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VIII - DE/PP/BC</a:t>
            </a:r>
          </a:p>
        </p:txBody>
      </p:sp>
      <p:sp>
        <p:nvSpPr>
          <p:cNvPr id="17" name="Rectangle 16"/>
          <p:cNvSpPr/>
          <p:nvPr/>
        </p:nvSpPr>
        <p:spPr>
          <a:xfrm flipH="1">
            <a:off x="4267200" y="3550783"/>
            <a:ext cx="833666" cy="56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PROX1</a:t>
            </a:r>
          </a:p>
          <a:p>
            <a:r>
              <a:rPr lang="en-US" sz="1400" dirty="0" smtClean="0"/>
              <a:t>PDX1 </a:t>
            </a:r>
          </a:p>
          <a:p>
            <a:r>
              <a:rPr lang="en-US" sz="1400" dirty="0" smtClean="0"/>
              <a:t>RFX3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232422" y="990600"/>
            <a:ext cx="609282" cy="4000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NKX6-1</a:t>
            </a:r>
          </a:p>
          <a:p>
            <a:r>
              <a:rPr lang="en-US" sz="1400" dirty="0" smtClean="0"/>
              <a:t>PTF1A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32422" y="1552121"/>
            <a:ext cx="644378" cy="2823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NKX2</a:t>
            </a:r>
            <a:r>
              <a:rPr lang="en-US" dirty="0" smtClean="0"/>
              <a:t>-2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267200" y="3192306"/>
            <a:ext cx="565522" cy="235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FOXA2</a:t>
            </a:r>
            <a:endParaRPr lang="en-US" sz="1400" dirty="0"/>
          </a:p>
        </p:txBody>
      </p:sp>
      <p:graphicFrame>
        <p:nvGraphicFramePr>
          <p:cNvPr id="24" name="Chart 23"/>
          <p:cNvGraphicFramePr/>
          <p:nvPr/>
        </p:nvGraphicFramePr>
        <p:xfrm>
          <a:off x="3005413" y="4648200"/>
          <a:ext cx="348796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2464701" y="4572000"/>
            <a:ext cx="48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2 c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 rot="16200000">
            <a:off x="2418456" y="6132323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Z-score</a:t>
            </a:r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 rot="16200000">
            <a:off x="3981517" y="6555936"/>
            <a:ext cx="182880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 smtClean="0"/>
              <a:t>V - ES/DE</a:t>
            </a:r>
          </a:p>
          <a:p>
            <a:pPr algn="r"/>
            <a:r>
              <a:rPr lang="en-US" dirty="0" smtClean="0"/>
              <a:t>I-ES</a:t>
            </a:r>
          </a:p>
          <a:p>
            <a:pPr algn="r"/>
            <a:r>
              <a:rPr lang="en-US" dirty="0" smtClean="0"/>
              <a:t>VI - ES/DE/BC</a:t>
            </a:r>
          </a:p>
          <a:p>
            <a:pPr algn="r"/>
            <a:r>
              <a:rPr lang="en-US" dirty="0" smtClean="0"/>
              <a:t>VII - ES/DE/PP</a:t>
            </a:r>
          </a:p>
          <a:p>
            <a:pPr algn="r"/>
            <a:r>
              <a:rPr lang="en-US" dirty="0" smtClean="0"/>
              <a:t> II – DE</a:t>
            </a:r>
          </a:p>
          <a:p>
            <a:pPr algn="r"/>
            <a:r>
              <a:rPr lang="en-US" dirty="0" smtClean="0"/>
              <a:t>IV - BC</a:t>
            </a:r>
          </a:p>
          <a:p>
            <a:pPr algn="r"/>
            <a:r>
              <a:rPr lang="en-US" dirty="0" smtClean="0"/>
              <a:t>III - PP</a:t>
            </a:r>
          </a:p>
          <a:p>
            <a:pPr algn="r"/>
            <a:r>
              <a:rPr lang="en-US" dirty="0" smtClean="0"/>
              <a:t>VIII - DE/PP/BC</a:t>
            </a:r>
          </a:p>
          <a:p>
            <a:pPr algn="r"/>
            <a:r>
              <a:rPr lang="en-US" dirty="0" smtClean="0"/>
              <a:t>IX - PP/BC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893178" y="46906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  <a:endParaRPr lang="en-US" sz="1600" dirty="0"/>
          </a:p>
        </p:txBody>
      </p:sp>
      <p:sp>
        <p:nvSpPr>
          <p:cNvPr id="33" name="Rectangle 32"/>
          <p:cNvSpPr/>
          <p:nvPr/>
        </p:nvSpPr>
        <p:spPr>
          <a:xfrm>
            <a:off x="2653179" y="66718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  <a:endParaRPr lang="en-US" sz="1600" dirty="0"/>
          </a:p>
        </p:txBody>
      </p:sp>
      <p:sp>
        <p:nvSpPr>
          <p:cNvPr id="34" name="Rectangle 33"/>
          <p:cNvSpPr/>
          <p:nvPr/>
        </p:nvSpPr>
        <p:spPr>
          <a:xfrm>
            <a:off x="2911978" y="64432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  <a:endParaRPr lang="en-US" sz="1600" dirty="0"/>
          </a:p>
        </p:txBody>
      </p:sp>
      <p:sp>
        <p:nvSpPr>
          <p:cNvPr id="35" name="Rectangle 34"/>
          <p:cNvSpPr/>
          <p:nvPr/>
        </p:nvSpPr>
        <p:spPr>
          <a:xfrm>
            <a:off x="3170201" y="62146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</a:t>
            </a:r>
            <a:endParaRPr lang="en-US" sz="1600" dirty="0"/>
          </a:p>
        </p:txBody>
      </p:sp>
      <p:sp>
        <p:nvSpPr>
          <p:cNvPr id="37" name="Rectangle 36"/>
          <p:cNvSpPr/>
          <p:nvPr/>
        </p:nvSpPr>
        <p:spPr>
          <a:xfrm>
            <a:off x="4588378" y="5071646"/>
            <a:ext cx="1325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 smtClean="0"/>
              <a:t>**</a:t>
            </a:r>
            <a:endParaRPr lang="en-US" sz="1600" dirty="0"/>
          </a:p>
        </p:txBody>
      </p:sp>
      <p:sp>
        <p:nvSpPr>
          <p:cNvPr id="38" name="TextBox 37"/>
          <p:cNvSpPr txBox="1"/>
          <p:nvPr/>
        </p:nvSpPr>
        <p:spPr>
          <a:xfrm>
            <a:off x="278501" y="4572000"/>
            <a:ext cx="5073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2 b</a:t>
            </a:r>
            <a:endParaRPr lang="en-US" sz="2000" dirty="0"/>
          </a:p>
        </p:txBody>
      </p:sp>
      <p:cxnSp>
        <p:nvCxnSpPr>
          <p:cNvPr id="40" name="Straight Connector 39"/>
          <p:cNvCxnSpPr/>
          <p:nvPr/>
        </p:nvCxnSpPr>
        <p:spPr>
          <a:xfrm rot="10800000">
            <a:off x="457200" y="5942012"/>
            <a:ext cx="1709954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1255712" y="5902324"/>
            <a:ext cx="7778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293812" y="5864224"/>
            <a:ext cx="153988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066800" y="4818221"/>
            <a:ext cx="661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HNF6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1238074" y="5540549"/>
            <a:ext cx="26228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hnf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5105400"/>
            <a:ext cx="346737" cy="349250"/>
          </a:xfrm>
          <a:prstGeom prst="rect">
            <a:avLst/>
          </a:prstGeom>
        </p:spPr>
      </p:pic>
      <p:sp>
        <p:nvSpPr>
          <p:cNvPr id="56" name="Rectangle 55"/>
          <p:cNvSpPr/>
          <p:nvPr/>
        </p:nvSpPr>
        <p:spPr>
          <a:xfrm>
            <a:off x="838200" y="5257800"/>
            <a:ext cx="1638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Binds</a:t>
            </a:r>
          </a:p>
          <a:p>
            <a:pPr algn="r"/>
            <a:r>
              <a:rPr lang="en-US" sz="1400" dirty="0" smtClean="0"/>
              <a:t> +/- 20kbs</a:t>
            </a:r>
          </a:p>
          <a:p>
            <a:pPr algn="r"/>
            <a:endParaRPr lang="en-US" sz="1400" dirty="0"/>
          </a:p>
        </p:txBody>
      </p:sp>
      <p:sp>
        <p:nvSpPr>
          <p:cNvPr id="59" name="Rectangle 58"/>
          <p:cNvSpPr/>
          <p:nvPr/>
        </p:nvSpPr>
        <p:spPr>
          <a:xfrm>
            <a:off x="166221" y="5715000"/>
            <a:ext cx="15863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dirty="0" smtClean="0"/>
              <a:t>TSS</a:t>
            </a:r>
            <a:endParaRPr lang="en-US" sz="1000" dirty="0"/>
          </a:p>
        </p:txBody>
      </p:sp>
      <p:sp>
        <p:nvSpPr>
          <p:cNvPr id="60" name="Oval 59"/>
          <p:cNvSpPr/>
          <p:nvPr/>
        </p:nvSpPr>
        <p:spPr>
          <a:xfrm>
            <a:off x="1182541" y="6248400"/>
            <a:ext cx="951059" cy="914400"/>
          </a:xfrm>
          <a:prstGeom prst="ellipse">
            <a:avLst/>
          </a:prstGeom>
          <a:noFill/>
          <a:ln w="158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219200" y="6553200"/>
            <a:ext cx="6612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5123</a:t>
            </a:r>
            <a:endParaRPr lang="en-US" sz="1400" dirty="0"/>
          </a:p>
        </p:txBody>
      </p:sp>
      <p:sp>
        <p:nvSpPr>
          <p:cNvPr id="62" name="Rectangle 61"/>
          <p:cNvSpPr/>
          <p:nvPr/>
        </p:nvSpPr>
        <p:spPr>
          <a:xfrm>
            <a:off x="-838200" y="6477000"/>
            <a:ext cx="198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/>
              <a:t>HNF6 Targets</a:t>
            </a:r>
            <a:endParaRPr lang="en-US" sz="1400" dirty="0"/>
          </a:p>
        </p:txBody>
      </p:sp>
      <p:sp>
        <p:nvSpPr>
          <p:cNvPr id="63" name="Rectangle 62"/>
          <p:cNvSpPr/>
          <p:nvPr/>
        </p:nvSpPr>
        <p:spPr>
          <a:xfrm>
            <a:off x="128532" y="7323268"/>
            <a:ext cx="154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780 ES genes </a:t>
            </a:r>
          </a:p>
          <a:p>
            <a:pPr algn="ctr"/>
            <a:r>
              <a:rPr lang="en-US" sz="1400" dirty="0" smtClean="0"/>
              <a:t>Clusters - I,II,V</a:t>
            </a:r>
            <a:endParaRPr lang="en-US" sz="1400" dirty="0"/>
          </a:p>
        </p:txBody>
      </p:sp>
      <p:sp>
        <p:nvSpPr>
          <p:cNvPr id="64" name="Rectangle 63"/>
          <p:cNvSpPr/>
          <p:nvPr/>
        </p:nvSpPr>
        <p:spPr>
          <a:xfrm>
            <a:off x="1576332" y="7328357"/>
            <a:ext cx="15478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1437 PP Genes </a:t>
            </a:r>
          </a:p>
          <a:p>
            <a:pPr algn="ctr"/>
            <a:r>
              <a:rPr lang="en-US" sz="1400" dirty="0" smtClean="0"/>
              <a:t>Clusters - III,VIII,IX</a:t>
            </a:r>
            <a:endParaRPr lang="en-US" sz="1400" dirty="0"/>
          </a:p>
        </p:txBody>
      </p:sp>
      <p:cxnSp>
        <p:nvCxnSpPr>
          <p:cNvPr id="72" name="Straight Arrow Connector 71"/>
          <p:cNvCxnSpPr>
            <a:endCxn id="63" idx="0"/>
          </p:cNvCxnSpPr>
          <p:nvPr/>
        </p:nvCxnSpPr>
        <p:spPr>
          <a:xfrm rot="5400000">
            <a:off x="966442" y="6967890"/>
            <a:ext cx="291402" cy="419354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64" idx="0"/>
          </p:cNvCxnSpPr>
          <p:nvPr/>
        </p:nvCxnSpPr>
        <p:spPr>
          <a:xfrm rot="16200000" flipH="1">
            <a:off x="2024048" y="7002138"/>
            <a:ext cx="296491" cy="355945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600200" y="4233446"/>
            <a:ext cx="377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073768" y="4233446"/>
            <a:ext cx="4110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DE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581300" y="4233446"/>
            <a:ext cx="50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PP1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178400" y="4233446"/>
            <a:ext cx="5006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PP2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775502" y="4233446"/>
            <a:ext cx="4154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/>
              <a:t>BC</a:t>
            </a:r>
          </a:p>
        </p:txBody>
      </p:sp>
      <p:pic>
        <p:nvPicPr>
          <p:cNvPr id="51" name="Picture 50" descr="Screen Shot 2015-10-29 at 3.25.53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14604"/>
            <a:ext cx="3002794" cy="41339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35" y="133290"/>
            <a:ext cx="4954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3 a</a:t>
            </a:r>
            <a:endParaRPr lang="en-US" sz="2000" dirty="0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381000" y="-12391"/>
            <a:ext cx="3746191" cy="3746191"/>
            <a:chOff x="715117" y="-218154"/>
            <a:chExt cx="7492382" cy="7492382"/>
          </a:xfrm>
        </p:grpSpPr>
        <p:pic>
          <p:nvPicPr>
            <p:cNvPr id="6" name="Picture 5" descr="PCA_notext.pdf"/>
            <p:cNvPicPr>
              <a:picLocks noChangeAspect="1"/>
            </p:cNvPicPr>
            <p:nvPr/>
          </p:nvPicPr>
          <mc:AlternateContent xmlns:ma="http://schemas.microsoft.com/office/mac/drawingml/2008/main">
            <mc:Choice Requires="ma">
              <p:blipFill>
                <a:blip r:embed="rId2"/>
                <a:stretch>
                  <a:fillRect/>
                </a:stretch>
              </p:blipFill>
            </mc:Choice>
  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  <p:blipFill>
                <a:blip r:embed="rId3"/>
                <a:stretch>
                  <a:fillRect/>
                </a:stretch>
              </p:blipFill>
            </mc:Fallback>
          </mc:AlternateContent>
          <p:spPr>
            <a:xfrm>
              <a:off x="715117" y="-218154"/>
              <a:ext cx="7492382" cy="7492382"/>
            </a:xfrm>
            <a:prstGeom prst="rect">
              <a:avLst/>
            </a:prstGeom>
          </p:spPr>
        </p:pic>
        <p:sp>
          <p:nvSpPr>
            <p:cNvPr id="7" name="Oval 6"/>
            <p:cNvSpPr/>
            <p:nvPr/>
          </p:nvSpPr>
          <p:spPr>
            <a:xfrm>
              <a:off x="7268317" y="5565036"/>
              <a:ext cx="294606" cy="288782"/>
            </a:xfrm>
            <a:prstGeom prst="ellipse">
              <a:avLst/>
            </a:prstGeom>
            <a:solidFill>
              <a:srgbClr val="6F0CFF">
                <a:alpha val="56000"/>
              </a:srgbClr>
            </a:solidFill>
            <a:ln w="127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 rot="19800000">
              <a:off x="7412624" y="5738922"/>
              <a:ext cx="218546" cy="375336"/>
            </a:xfrm>
            <a:prstGeom prst="ellipse">
              <a:avLst/>
            </a:prstGeom>
            <a:solidFill>
              <a:schemeClr val="bg1">
                <a:lumMod val="50000"/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91517" y="751848"/>
              <a:ext cx="1046952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solidFill>
                    <a:srgbClr val="6F0CFF"/>
                  </a:solidFill>
                </a:rPr>
                <a:t>Hom</a:t>
              </a:r>
              <a:r>
                <a:rPr lang="en-US" sz="1200" dirty="0" smtClean="0">
                  <a:solidFill>
                    <a:srgbClr val="FFFF00"/>
                  </a:solidFill>
                </a:rPr>
                <a:t>.</a:t>
              </a:r>
              <a:endParaRPr lang="en-US" sz="1200" dirty="0">
                <a:solidFill>
                  <a:srgbClr val="FFFF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91917" y="876446"/>
              <a:ext cx="81566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solidFill>
                    <a:srgbClr val="7F7F7F"/>
                  </a:solidFill>
                </a:rPr>
                <a:t>Het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 rot="19987560">
              <a:off x="3257482" y="1370085"/>
              <a:ext cx="1525942" cy="1011660"/>
            </a:xfrm>
            <a:prstGeom prst="ellipse">
              <a:avLst/>
            </a:prstGeom>
            <a:solidFill>
              <a:srgbClr val="6F0CFF">
                <a:alpha val="2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 rot="21069583">
              <a:off x="4459777" y="1232490"/>
              <a:ext cx="190378" cy="370782"/>
            </a:xfrm>
            <a:prstGeom prst="ellipse">
              <a:avLst/>
            </a:prstGeom>
            <a:solidFill>
              <a:schemeClr val="bg1">
                <a:lumMod val="50000"/>
                <a:alpha val="5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 rot="165839">
              <a:off x="4645591" y="852676"/>
              <a:ext cx="176078" cy="370782"/>
            </a:xfrm>
            <a:prstGeom prst="ellipse">
              <a:avLst/>
            </a:prstGeom>
            <a:solidFill>
              <a:srgbClr val="6F0CFF">
                <a:alpha val="24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 rot="699266">
              <a:off x="4930371" y="741638"/>
              <a:ext cx="165734" cy="399182"/>
            </a:xfrm>
            <a:prstGeom prst="ellipse">
              <a:avLst/>
            </a:prstGeom>
            <a:solidFill>
              <a:srgbClr val="7F7F7F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Arrow Connector 23"/>
          <p:cNvCxnSpPr>
            <a:endCxn id="13" idx="0"/>
          </p:cNvCxnSpPr>
          <p:nvPr/>
        </p:nvCxnSpPr>
        <p:spPr>
          <a:xfrm>
            <a:off x="1676400" y="636600"/>
            <a:ext cx="242944" cy="172443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1676400" y="648991"/>
            <a:ext cx="665418" cy="9009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 flipV="1">
            <a:off x="2362200" y="685799"/>
            <a:ext cx="533400" cy="138501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2590800" y="547300"/>
            <a:ext cx="304800" cy="138500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087966" y="2819400"/>
            <a:ext cx="4078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7F7F7F"/>
                </a:solidFill>
              </a:rPr>
              <a:t>Het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038600" y="2590800"/>
            <a:ext cx="523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>
                <a:solidFill>
                  <a:srgbClr val="6F0CFF"/>
                </a:solidFill>
              </a:rPr>
              <a:t>Hom</a:t>
            </a:r>
            <a:r>
              <a:rPr lang="en-US" sz="1200" dirty="0" smtClean="0">
                <a:solidFill>
                  <a:srgbClr val="FFFF00"/>
                </a:solidFill>
              </a:rPr>
              <a:t>.</a:t>
            </a:r>
            <a:endParaRPr lang="en-US" sz="1200" dirty="0">
              <a:solidFill>
                <a:srgbClr val="FFFF00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0800000" flipV="1">
            <a:off x="3804904" y="2784899"/>
            <a:ext cx="233697" cy="138501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 flipV="1">
            <a:off x="3886201" y="2971800"/>
            <a:ext cx="233697" cy="138501"/>
          </a:xfrm>
          <a:prstGeom prst="straightConnector1">
            <a:avLst/>
          </a:prstGeom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 rot="19987560">
            <a:off x="2424443" y="596448"/>
            <a:ext cx="348227" cy="289951"/>
          </a:xfrm>
          <a:prstGeom prst="ellipse">
            <a:avLst/>
          </a:prstGeom>
          <a:solidFill>
            <a:srgbClr val="FF00E5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2849718" y="1676400"/>
            <a:ext cx="39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E5"/>
                </a:solidFill>
              </a:rPr>
              <a:t>WT</a:t>
            </a:r>
            <a:endParaRPr lang="en-US" sz="1200" dirty="0">
              <a:solidFill>
                <a:srgbClr val="FF00E5"/>
              </a:solidFill>
            </a:endParaRPr>
          </a:p>
        </p:txBody>
      </p:sp>
      <p:cxnSp>
        <p:nvCxnSpPr>
          <p:cNvPr id="46" name="Straight Arrow Connector 45"/>
          <p:cNvCxnSpPr>
            <a:stCxn id="45" idx="0"/>
            <a:endCxn id="44" idx="4"/>
          </p:cNvCxnSpPr>
          <p:nvPr/>
        </p:nvCxnSpPr>
        <p:spPr>
          <a:xfrm rot="16200000" flipV="1">
            <a:off x="2453216" y="1081616"/>
            <a:ext cx="805658" cy="383910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8481690">
            <a:off x="3478378" y="2467038"/>
            <a:ext cx="216996" cy="424612"/>
          </a:xfrm>
          <a:prstGeom prst="ellipse">
            <a:avLst/>
          </a:prstGeom>
          <a:solidFill>
            <a:srgbClr val="FF00E5">
              <a:alpha val="2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rot="16200000" flipH="1">
            <a:off x="3021756" y="2055843"/>
            <a:ext cx="509689" cy="304800"/>
          </a:xfrm>
          <a:prstGeom prst="straightConnector1">
            <a:avLst/>
          </a:prstGeom>
          <a:ln w="6350" cap="flat" cmpd="sng" algn="ctr">
            <a:solidFill>
              <a:schemeClr val="tx1">
                <a:alpha val="68000"/>
              </a:schemeClr>
            </a:solidFill>
            <a:prstDash val="solid"/>
            <a:round/>
            <a:headEnd type="none" w="med" len="med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0" name="Picture 99" descr="Screen Shot 2015-04-10 at 07.31.06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 t="566" b="-1"/>
          <a:stretch/>
        </p:blipFill>
        <p:spPr>
          <a:xfrm>
            <a:off x="1752600" y="3951654"/>
            <a:ext cx="1409020" cy="2959062"/>
          </a:xfrm>
          <a:prstGeom prst="rect">
            <a:avLst/>
          </a:prstGeom>
        </p:spPr>
      </p:pic>
      <p:sp>
        <p:nvSpPr>
          <p:cNvPr id="101" name="TextBox 100"/>
          <p:cNvSpPr txBox="1"/>
          <p:nvPr/>
        </p:nvSpPr>
        <p:spPr>
          <a:xfrm>
            <a:off x="2358241" y="3657600"/>
            <a:ext cx="461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PP2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>
            <a:off x="1219200" y="4724400"/>
            <a:ext cx="662719" cy="266306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220878" y="5715000"/>
            <a:ext cx="722902" cy="177520"/>
          </a:xfrm>
          <a:prstGeom prst="straightConnector1">
            <a:avLst/>
          </a:prstGeom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" name="Picture 103" descr="venn_d14_down_v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5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6"/>
              <a:stretch>
                <a:fillRect/>
              </a:stretch>
            </p:blipFill>
          </mc:Fallback>
        </mc:AlternateContent>
        <p:spPr>
          <a:xfrm>
            <a:off x="-116781" y="3739334"/>
            <a:ext cx="1793181" cy="1992423"/>
          </a:xfrm>
          <a:prstGeom prst="rect">
            <a:avLst/>
          </a:prstGeom>
        </p:spPr>
      </p:pic>
      <p:pic>
        <p:nvPicPr>
          <p:cNvPr id="105" name="Picture 104" descr="venn_d14_up_v2.pdf"/>
          <p:cNvPicPr>
            <a:picLocks noChangeAspect="1"/>
          </p:cNvPicPr>
          <p:nvPr/>
        </p:nvPicPr>
        <mc:AlternateContent xmlns:ma="http://schemas.microsoft.com/office/mac/drawingml/2008/main">
          <mc:Choice Requires="ma">
            <p:blipFill>
              <a:blip r:embed="rId7"/>
              <a:stretch>
                <a:fillRect/>
              </a:stretch>
            </p:blipFill>
          </mc:Choice>
          <mc:Fallback xmlns:p="http://schemas.openxmlformats.org/presentationml/2006/main" xmlns:mv="urn:schemas-microsoft-com:mac:vml" xmlns:mc="http://schemas.openxmlformats.org/markup-compatibility/2006" xmlns:r="http://schemas.openxmlformats.org/officeDocument/2006/relationships" xmlns:a="http://schemas.openxmlformats.org/drawingml/2006/main" xmlns="" xmlns:ma="http://schemas.microsoft.com/office/mac/drawingml/2008/main">
            <p:blipFill>
              <a:blip r:embed="rId8"/>
              <a:stretch>
                <a:fillRect/>
              </a:stretch>
            </p:blipFill>
          </mc:Fallback>
        </mc:AlternateContent>
        <p:spPr>
          <a:xfrm>
            <a:off x="0" y="5083663"/>
            <a:ext cx="1645920" cy="1828800"/>
          </a:xfrm>
          <a:prstGeom prst="rect">
            <a:avLst/>
          </a:prstGeom>
        </p:spPr>
      </p:pic>
      <p:graphicFrame>
        <p:nvGraphicFramePr>
          <p:cNvPr id="106" name="Chart 105"/>
          <p:cNvGraphicFramePr>
            <a:graphicFrameLocks/>
          </p:cNvGraphicFramePr>
          <p:nvPr/>
        </p:nvGraphicFramePr>
        <p:xfrm>
          <a:off x="393700" y="7162800"/>
          <a:ext cx="3492500" cy="2457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07" name="TextBox 106"/>
          <p:cNvSpPr txBox="1"/>
          <p:nvPr/>
        </p:nvSpPr>
        <p:spPr>
          <a:xfrm>
            <a:off x="152400" y="3581400"/>
            <a:ext cx="369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3b</a:t>
            </a:r>
          </a:p>
        </p:txBody>
      </p:sp>
      <p:graphicFrame>
        <p:nvGraphicFramePr>
          <p:cNvPr id="109" name="Table 108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236391497"/>
              </p:ext>
            </p:extLst>
          </p:nvPr>
        </p:nvGraphicFramePr>
        <p:xfrm>
          <a:off x="3200400" y="4305300"/>
          <a:ext cx="3429000" cy="1016000"/>
        </p:xfrm>
        <a:graphic>
          <a:graphicData uri="http://schemas.openxmlformats.org/drawingml/2006/table">
            <a:tbl>
              <a:tblPr/>
              <a:tblGrid>
                <a:gridCol w="3429000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GO:0001501~skeletal system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GO:0048598~embryonic morphogenesis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GO:0048568~embryonic organ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GO:0048562~embryonic organ morphogenesis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GO:0048706~embryonic skeletal system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=""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xmlns:mv="urn:schemas-microsoft-com:mac:vml" xmlns:mc="http://schemas.openxmlformats.org/markup-compatibility/2006" val="4097996867"/>
              </p:ext>
            </p:extLst>
          </p:nvPr>
        </p:nvGraphicFramePr>
        <p:xfrm>
          <a:off x="3200400" y="5435600"/>
          <a:ext cx="3184208" cy="1422400"/>
        </p:xfrm>
        <a:graphic>
          <a:graphicData uri="http://schemas.openxmlformats.org/drawingml/2006/table">
            <a:tbl>
              <a:tblPr/>
              <a:tblGrid>
                <a:gridCol w="318420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GO:0031018~endocrine pancreas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GO:0031016~pancreas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GO:0045165~cell fate commitment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GO:0035270~endocrine system development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GO:0034728~nucleosome organization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GO:0006334~nucleosome assembly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GO:0031497~chromatin assembly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1" name="TextBox 110"/>
          <p:cNvSpPr txBox="1"/>
          <p:nvPr/>
        </p:nvSpPr>
        <p:spPr>
          <a:xfrm>
            <a:off x="119806" y="6910716"/>
            <a:ext cx="351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smtClean="0"/>
              <a:t>3c</a:t>
            </a:r>
            <a:endParaRPr lang="en-US" sz="14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823272" y="3457545"/>
            <a:ext cx="4402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Qiong</a:t>
            </a:r>
            <a:r>
              <a:rPr lang="en-US" sz="2000" dirty="0" smtClean="0">
                <a:solidFill>
                  <a:srgbClr val="FF0000"/>
                </a:solidFill>
              </a:rPr>
              <a:t> will improve </a:t>
            </a:r>
            <a:r>
              <a:rPr lang="en-US" sz="2000" dirty="0" smtClean="0">
                <a:solidFill>
                  <a:srgbClr val="FF0000"/>
                </a:solidFill>
              </a:rPr>
              <a:t>fig. quality</a:t>
            </a:r>
            <a:r>
              <a:rPr lang="en-US" sz="2000" dirty="0" smtClean="0">
                <a:solidFill>
                  <a:srgbClr val="FF0000"/>
                </a:solidFill>
              </a:rPr>
              <a:t> and labels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280</Words>
  <Application>Microsoft Macintosh PowerPoint</Application>
  <PresentationFormat>A4 Paper (210x297 mm)</PresentationFormat>
  <Paragraphs>78</Paragraphs>
  <Slides>3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RWTH Aachen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Ivan Gestaira Costa Filho</dc:creator>
  <cp:lastModifiedBy>Ivan Gestaira Costa Filho</cp:lastModifiedBy>
  <cp:revision>74</cp:revision>
  <dcterms:created xsi:type="dcterms:W3CDTF">2015-10-29T14:33:09Z</dcterms:created>
  <dcterms:modified xsi:type="dcterms:W3CDTF">2015-10-29T14:34:06Z</dcterms:modified>
</cp:coreProperties>
</file>