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1171" r:id="rId2"/>
    <p:sldId id="1321" r:id="rId3"/>
    <p:sldId id="1328" r:id="rId4"/>
    <p:sldId id="1323" r:id="rId5"/>
    <p:sldId id="1337" r:id="rId6"/>
    <p:sldId id="1343" r:id="rId7"/>
    <p:sldId id="1344" r:id="rId8"/>
    <p:sldId id="1342" r:id="rId9"/>
    <p:sldId id="1338" r:id="rId10"/>
    <p:sldId id="1341" r:id="rId11"/>
    <p:sldId id="1339" r:id="rId12"/>
    <p:sldId id="1340" r:id="rId13"/>
    <p:sldId id="1324" r:id="rId14"/>
    <p:sldId id="1333" r:id="rId15"/>
    <p:sldId id="1334" r:id="rId16"/>
    <p:sldId id="1335" r:id="rId17"/>
    <p:sldId id="1362" r:id="rId18"/>
    <p:sldId id="1371" r:id="rId19"/>
    <p:sldId id="1372" r:id="rId20"/>
    <p:sldId id="1373" r:id="rId21"/>
    <p:sldId id="1374" r:id="rId22"/>
    <p:sldId id="1370" r:id="rId23"/>
    <p:sldId id="1369" r:id="rId24"/>
    <p:sldId id="1363" r:id="rId25"/>
    <p:sldId id="1364" r:id="rId26"/>
    <p:sldId id="1365" r:id="rId27"/>
    <p:sldId id="1367" r:id="rId28"/>
    <p:sldId id="1368" r:id="rId29"/>
    <p:sldId id="1332" r:id="rId30"/>
    <p:sldId id="1359" r:id="rId31"/>
    <p:sldId id="1360" r:id="rId32"/>
    <p:sldId id="1322" r:id="rId33"/>
    <p:sldId id="1350" r:id="rId34"/>
    <p:sldId id="1345" r:id="rId35"/>
    <p:sldId id="1346" r:id="rId36"/>
    <p:sldId id="1347" r:id="rId37"/>
    <p:sldId id="1348" r:id="rId38"/>
    <p:sldId id="1349" r:id="rId39"/>
    <p:sldId id="1330" r:id="rId40"/>
    <p:sldId id="1375" r:id="rId41"/>
    <p:sldId id="1376" r:id="rId42"/>
    <p:sldId id="1355" r:id="rId43"/>
    <p:sldId id="1272" r:id="rId44"/>
    <p:sldId id="1379" r:id="rId45"/>
    <p:sldId id="1377" r:id="rId46"/>
    <p:sldId id="1378" r:id="rId47"/>
    <p:sldId id="1327" r:id="rId48"/>
    <p:sldId id="309" r:id="rId4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E7D27E-1428-C64E-AF2B-72587D35787C}">
          <p14:sldIdLst>
            <p14:sldId id="1171"/>
            <p14:sldId id="1321"/>
            <p14:sldId id="1328"/>
            <p14:sldId id="1323"/>
            <p14:sldId id="1337"/>
            <p14:sldId id="1343"/>
            <p14:sldId id="1344"/>
            <p14:sldId id="1342"/>
            <p14:sldId id="1338"/>
            <p14:sldId id="1341"/>
            <p14:sldId id="1339"/>
            <p14:sldId id="1340"/>
            <p14:sldId id="1324"/>
            <p14:sldId id="1333"/>
            <p14:sldId id="1334"/>
            <p14:sldId id="1335"/>
            <p14:sldId id="1362"/>
            <p14:sldId id="1371"/>
            <p14:sldId id="1372"/>
            <p14:sldId id="1373"/>
            <p14:sldId id="1374"/>
            <p14:sldId id="1370"/>
            <p14:sldId id="1369"/>
            <p14:sldId id="1363"/>
            <p14:sldId id="1364"/>
            <p14:sldId id="1365"/>
            <p14:sldId id="1367"/>
            <p14:sldId id="1368"/>
            <p14:sldId id="1332"/>
            <p14:sldId id="1359"/>
            <p14:sldId id="1360"/>
            <p14:sldId id="1322"/>
            <p14:sldId id="1350"/>
            <p14:sldId id="1345"/>
            <p14:sldId id="1346"/>
            <p14:sldId id="1347"/>
            <p14:sldId id="1348"/>
            <p14:sldId id="1349"/>
            <p14:sldId id="1330"/>
            <p14:sldId id="1375"/>
            <p14:sldId id="1376"/>
            <p14:sldId id="1355"/>
            <p14:sldId id="1272"/>
            <p14:sldId id="1379"/>
            <p14:sldId id="1377"/>
            <p14:sldId id="1378"/>
            <p14:sldId id="1327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mao, Eduardo G." initials="GEG" lastIdx="1" clrIdx="0"/>
  <p:cmAuthor id="2" name="Gusmao, Eduardo G." initials="GEG [2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400"/>
    <a:srgbClr val="82B845"/>
    <a:srgbClr val="00549F"/>
    <a:srgbClr val="BD47C4"/>
    <a:srgbClr val="B509A3"/>
    <a:srgbClr val="4472C4"/>
    <a:srgbClr val="8D64C4"/>
    <a:srgbClr val="B480FF"/>
    <a:srgbClr val="A16B47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1D2"/>
          </a:solidFill>
        </a:fill>
      </a:tcStyle>
    </a:wholeTbl>
    <a:band2H>
      <a:tcTxStyle/>
      <a:tcStyle>
        <a:tcBdr/>
        <a:fill>
          <a:solidFill>
            <a:srgbClr val="E6EAEA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E2CB"/>
          </a:solidFill>
        </a:fill>
      </a:tcStyle>
    </a:wholeTbl>
    <a:band2H>
      <a:tcTxStyle/>
      <a:tcStyle>
        <a:tcBdr/>
        <a:fill>
          <a:solidFill>
            <a:srgbClr val="E9F1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CCACB"/>
          </a:solidFill>
        </a:fill>
      </a:tcStyle>
    </a:wholeTbl>
    <a:band2H>
      <a:tcTxStyle/>
      <a:tcStyle>
        <a:tcBdr/>
        <a:fill>
          <a:solidFill>
            <a:srgbClr val="F6E6E7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37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2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8933A-29A6-724B-B981-0B938F8DBF8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830F2-609E-624C-B53E-C942AA9F3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2282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65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3EA9E-2293-4128-746A-85C8D7DC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3C5834-4558-09EA-E473-0E4D736D3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DE3E0-5219-A1BA-6E37-61C890F40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001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97E7D-6EE0-45A1-34FB-E14BA4EE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8BC55-1D38-3A7F-3F77-7C421A890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5F025-7468-5A86-C793-AC914E3DB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487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81C1-5AA7-CEFA-C873-43B6E5690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7E70A-8CA3-9C88-0FC7-98479CC58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086A4-B8BA-BC5D-0961-926E4DA38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09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41D7-F8B6-88B0-7BE3-7D9BF763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AE369-2628-F6D3-C30F-5186486D1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C88BE2-682D-9BB7-0B46-6AB28CB63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0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95" y="5985407"/>
            <a:ext cx="3594021" cy="85929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288000" y="2487599"/>
            <a:ext cx="8568001" cy="540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defRPr b="1">
                <a:solidFill>
                  <a:srgbClr val="0054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sz="half" idx="1"/>
          </p:nvPr>
        </p:nvSpPr>
        <p:spPr>
          <a:xfrm>
            <a:off x="288000" y="2980800"/>
            <a:ext cx="8568001" cy="16557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8" name="image2.jpg"/>
          <p:cNvPicPr>
            <a:picLocks noChangeAspect="1"/>
          </p:cNvPicPr>
          <p:nvPr/>
        </p:nvPicPr>
        <p:blipFill>
          <a:blip r:embed="rId3"/>
          <a:srcRect t="48967" b="13241"/>
          <a:stretch>
            <a:fillRect/>
          </a:stretch>
        </p:blipFill>
        <p:spPr>
          <a:xfrm>
            <a:off x="0" y="0"/>
            <a:ext cx="9144000" cy="2303464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95" y="5985407"/>
            <a:ext cx="3594021" cy="859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image3.jpg"/>
          <p:cNvPicPr>
            <a:picLocks noChangeAspect="1"/>
          </p:cNvPicPr>
          <p:nvPr/>
        </p:nvPicPr>
        <p:blipFill>
          <a:blip r:embed="rId3"/>
          <a:srcRect t="12504" b="13094"/>
          <a:stretch>
            <a:fillRect/>
          </a:stretch>
        </p:blipFill>
        <p:spPr>
          <a:xfrm>
            <a:off x="0" y="0"/>
            <a:ext cx="9144000" cy="453548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xfrm>
            <a:off x="288000" y="4737599"/>
            <a:ext cx="8568001" cy="5400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defRPr b="1">
                <a:solidFill>
                  <a:srgbClr val="0054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quarter" idx="1"/>
          </p:nvPr>
        </p:nvSpPr>
        <p:spPr>
          <a:xfrm>
            <a:off x="288000" y="5230800"/>
            <a:ext cx="8568001" cy="8128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95" y="5985407"/>
            <a:ext cx="3594021" cy="859292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288000" y="2487599"/>
            <a:ext cx="8568001" cy="7092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defRPr b="1">
                <a:solidFill>
                  <a:srgbClr val="0054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288000" y="3196800"/>
            <a:ext cx="8568001" cy="33702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/>
          <p:nvPr/>
        </p:nvSpPr>
        <p:spPr>
          <a:xfrm>
            <a:off x="287338" y="3036888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78" y="6241491"/>
            <a:ext cx="2522936" cy="603207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hape 70"/>
          <p:cNvSpPr/>
          <p:nvPr/>
        </p:nvSpPr>
        <p:spPr>
          <a:xfrm>
            <a:off x="287338" y="814387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287338" y="6197565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288000" y="0"/>
            <a:ext cx="8568001" cy="745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0000"/>
              </a:lnSpc>
              <a:defRPr sz="2800" b="1">
                <a:solidFill>
                  <a:srgbClr val="0054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half" idx="1"/>
          </p:nvPr>
        </p:nvSpPr>
        <p:spPr>
          <a:xfrm>
            <a:off x="288000" y="1152000"/>
            <a:ext cx="8569326" cy="1966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0" indent="4572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0" indent="9144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0" indent="13716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0" indent="182880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878" y="6241491"/>
            <a:ext cx="2522936" cy="603207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287338" y="814387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287338" y="6197565"/>
            <a:ext cx="8569326" cy="1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288000" y="0"/>
            <a:ext cx="8568001" cy="7452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90000"/>
              </a:lnSpc>
              <a:defRPr sz="2000" b="1">
                <a:solidFill>
                  <a:srgbClr val="00549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sz="half" idx="1"/>
          </p:nvPr>
        </p:nvSpPr>
        <p:spPr>
          <a:xfrm>
            <a:off x="288000" y="1152000"/>
            <a:ext cx="8568001" cy="1966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defTabSz="215999">
              <a:spcBef>
                <a:spcPts val="0"/>
              </a:spcBef>
              <a:buClrTx/>
              <a:buSzTx/>
              <a:buFontTx/>
              <a:buNone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415999" indent="-200000" defTabSz="215999">
              <a:spcBef>
                <a:spcPts val="0"/>
              </a:spcBef>
              <a:buClrTx/>
              <a:buSzPct val="100000"/>
              <a:buFontTx/>
              <a:buChar char="−"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657000" indent="-225000" defTabSz="215999">
              <a:spcBef>
                <a:spcPts val="0"/>
              </a:spcBef>
              <a:buClrTx/>
              <a:buSzPct val="80000"/>
              <a:buFontTx/>
              <a:buChar char="−"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3pPr>
            <a:lvl4pPr marL="872999" indent="-224999" defTabSz="215999">
              <a:spcBef>
                <a:spcPts val="0"/>
              </a:spcBef>
              <a:buClrTx/>
              <a:buSzPct val="100000"/>
              <a:buFontTx/>
              <a:buChar char="▪"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4pPr>
            <a:lvl5pPr marL="1088999" indent="-224999" defTabSz="215999">
              <a:spcBef>
                <a:spcPts val="0"/>
              </a:spcBef>
              <a:buClrTx/>
              <a:buSzPct val="100000"/>
              <a:buFontTx/>
              <a:buChar char="-"/>
              <a:tabLst>
                <a:tab pos="215900" algn="l"/>
              </a:tabLst>
              <a:defRPr sz="2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457200" y="6353175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1143000"/>
            <a:ext cx="8229600" cy="0"/>
          </a:xfrm>
          <a:prstGeom prst="line">
            <a:avLst/>
          </a:prstGeom>
          <a:ln>
            <a:solidFill>
              <a:srgbClr val="9FB8CD"/>
            </a:solidFill>
            <a:prstDash val="dash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 rot="5400000">
            <a:off x="419099" y="6467475"/>
            <a:ext cx="190850" cy="120315"/>
          </a:xfrm>
          <a:prstGeom prst="triangle">
            <a:avLst/>
          </a:prstGeom>
          <a:solidFill>
            <a:srgbClr val="9FB8C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endParaRPr/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612648" y="6356350"/>
            <a:ext cx="1981201" cy="3073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>
                <a:solidFill>
                  <a:srgbClr val="464653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63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</p:sldLayoutIdLst>
  <p:transition spd="med"/>
  <p:hf hdr="0" ftr="0" dt="0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464653"/>
          </a:solidFill>
          <a:uFillTx/>
          <a:latin typeface="Bookman Old Style"/>
          <a:ea typeface="Bookman Old Style"/>
          <a:cs typeface="Bookman Old Style"/>
          <a:sym typeface="Bookman Old Style"/>
        </a:defRPr>
      </a:lvl9pPr>
    </p:titleStyle>
    <p:bodyStyle>
      <a:lvl1pPr marL="274320" marR="0" indent="-27432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584420" marR="0" indent="-3101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891540" marR="0" indent="-29718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6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198880" marR="0" indent="-33020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0000"/>
        <a:buFont typeface="Wingdings 3"/>
        <a:buChar char="◻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1514475" marR="0" indent="-371475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0000"/>
        <a:buFont typeface="Wingdings 3"/>
        <a:buChar char="◻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1760220" marR="0" indent="-297180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1985554" marR="0" indent="-339634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2168434" marR="0" indent="-339634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2407919" marR="0" indent="-396239" algn="l" defTabSz="914400" latinLnBrk="0">
        <a:lnSpc>
          <a:spcPct val="100000"/>
        </a:lnSpc>
        <a:spcBef>
          <a:spcPts val="600"/>
        </a:spcBef>
        <a:spcAft>
          <a:spcPts val="0"/>
        </a:spcAft>
        <a:buClr>
          <a:srgbClr val="727CA3"/>
        </a:buClr>
        <a:buSzPct val="75000"/>
        <a:buFont typeface="Wingdings 3"/>
        <a:buChar char="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1pPr>
      <a:lvl2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2pPr>
      <a:lvl3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3pPr>
      <a:lvl4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4pPr>
      <a:lvl5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5pPr>
      <a:lvl6pPr marL="0" marR="0" indent="2286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6pPr>
      <a:lvl7pPr marL="0" marR="0" indent="2743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7pPr>
      <a:lvl8pPr marL="0" marR="0" indent="3200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8pPr>
      <a:lvl9pPr marL="0" marR="0" indent="3657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5.jpg"/><Relationship Id="rId9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10" Type="http://schemas.openxmlformats.org/officeDocument/2006/relationships/image" Target="../media/image19.png"/><Relationship Id="rId4" Type="http://schemas.openxmlformats.org/officeDocument/2006/relationships/image" Target="../media/image15.jpg"/><Relationship Id="rId9" Type="http://schemas.openxmlformats.org/officeDocument/2006/relationships/image" Target="../media/image18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980E5-72D6-5F3A-F78A-43EBCC02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88">
            <a:extLst>
              <a:ext uri="{FF2B5EF4-FFF2-40B4-BE49-F238E27FC236}">
                <a16:creationId xmlns:a16="http://schemas.microsoft.com/office/drawing/2014/main" id="{9E6A52A3-F159-2312-4E61-1C5CD466681F}"/>
              </a:ext>
            </a:extLst>
          </p:cNvPr>
          <p:cNvSpPr txBox="1">
            <a:spLocks/>
          </p:cNvSpPr>
          <p:nvPr/>
        </p:nvSpPr>
        <p:spPr>
          <a:xfrm>
            <a:off x="0" y="4513504"/>
            <a:ext cx="9144000" cy="1333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549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ctr" defTabSz="566927" hangingPunct="1">
              <a:defRPr sz="3224"/>
            </a:pPr>
            <a:endParaRPr lang="en-US" sz="3224" b="0" dirty="0"/>
          </a:p>
          <a:p>
            <a:pPr algn="ctr" defTabSz="566927" hangingPunct="1">
              <a:defRPr sz="3224"/>
            </a:pPr>
            <a:r>
              <a:rPr lang="en-US" sz="3224" b="0" dirty="0"/>
              <a:t>IGV – Integrative Genomics Viewer</a:t>
            </a:r>
            <a:endParaRPr lang="en-US" sz="3224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F45BF0-4BAE-E481-EC53-EE103F7B9DE5}"/>
              </a:ext>
            </a:extLst>
          </p:cNvPr>
          <p:cNvSpPr/>
          <p:nvPr/>
        </p:nvSpPr>
        <p:spPr>
          <a:xfrm>
            <a:off x="5295558" y="6142495"/>
            <a:ext cx="3660911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5611E0-FBA2-DAF7-D87E-C4EB11E10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3174124"/>
          </a:xfrm>
          <a:prstGeom prst="rect">
            <a:avLst/>
          </a:prstGeom>
        </p:spPr>
      </p:pic>
      <p:sp>
        <p:nvSpPr>
          <p:cNvPr id="3" name="Shape 188">
            <a:extLst>
              <a:ext uri="{FF2B5EF4-FFF2-40B4-BE49-F238E27FC236}">
                <a16:creationId xmlns:a16="http://schemas.microsoft.com/office/drawing/2014/main" id="{969DF12F-1C01-819E-7CC8-96597D64C745}"/>
              </a:ext>
            </a:extLst>
          </p:cNvPr>
          <p:cNvSpPr txBox="1">
            <a:spLocks/>
          </p:cNvSpPr>
          <p:nvPr/>
        </p:nvSpPr>
        <p:spPr>
          <a:xfrm>
            <a:off x="0" y="5481317"/>
            <a:ext cx="9144000" cy="481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549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ctr" defTabSz="566927" hangingPunct="1">
              <a:lnSpc>
                <a:spcPct val="120000"/>
              </a:lnSpc>
              <a:defRPr sz="3224"/>
            </a:pPr>
            <a:r>
              <a:rPr lang="en-US" sz="2800" b="0" dirty="0"/>
              <a:t>17.Set.2025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C2A5B-981D-F90D-CF2F-3C657524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1" cy="4743450"/>
          </a:xfrm>
          <a:prstGeom prst="rect">
            <a:avLst/>
          </a:prstGeom>
        </p:spPr>
      </p:pic>
      <p:sp>
        <p:nvSpPr>
          <p:cNvPr id="5" name="Shape 189">
            <a:extLst>
              <a:ext uri="{FF2B5EF4-FFF2-40B4-BE49-F238E27FC236}">
                <a16:creationId xmlns:a16="http://schemas.microsoft.com/office/drawing/2014/main" id="{49640392-0629-61E9-A30A-4FF6E24E8C79}"/>
              </a:ext>
            </a:extLst>
          </p:cNvPr>
          <p:cNvSpPr txBox="1">
            <a:spLocks/>
          </p:cNvSpPr>
          <p:nvPr/>
        </p:nvSpPr>
        <p:spPr>
          <a:xfrm>
            <a:off x="0" y="6188269"/>
            <a:ext cx="9144000" cy="66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1760220" marR="0" indent="-297180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6pPr>
            <a:lvl7pPr marL="1985554" marR="0" indent="-339634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7pPr>
            <a:lvl8pPr marL="2168434" marR="0" indent="-339634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8pPr>
            <a:lvl9pPr marL="2407919" marR="0" indent="-396239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pPr algn="ctr" hangingPunct="1"/>
            <a:r>
              <a:rPr lang="en-US" dirty="0"/>
              <a:t>Eduardo Gade Gusmao</a:t>
            </a:r>
          </a:p>
        </p:txBody>
      </p:sp>
    </p:spTree>
    <p:extLst>
      <p:ext uri="{BB962C8B-B14F-4D97-AF65-F5344CB8AC3E}">
        <p14:creationId xmlns:p14="http://schemas.microsoft.com/office/powerpoint/2010/main" val="132735092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1375-969A-07FE-74A1-D2796C13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C47A-DF7B-BD68-1F4E-A7A788BF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7C98CE-B459-3F1F-86BF-F1B3512825B6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A1465F6-1CDC-142F-A009-9C4540E9AE5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10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62D6D-0EB3-0964-9177-23087CF89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78DB7-33A2-9AF5-52B4-A3581A80CEB8}"/>
              </a:ext>
            </a:extLst>
          </p:cNvPr>
          <p:cNvSpPr txBox="1"/>
          <p:nvPr/>
        </p:nvSpPr>
        <p:spPr>
          <a:xfrm>
            <a:off x="183600" y="3751307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Sequência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Peptídeos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69B80C-E98C-E6E4-288C-B27F88AE7587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5C873-80F5-1A0A-D9F9-D405CBB43B46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2CDF3-26F3-E5A1-06E5-2D10047EEE8D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4C1A7-9CE9-8A76-B31A-E47BE46A2B62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9A77A-DC8E-6D4E-9614-A7B848E6E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6" y="4231806"/>
            <a:ext cx="7772400" cy="1358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04EC37-4557-5967-93E3-1E651359F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2374339"/>
            <a:ext cx="8488086" cy="11446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80090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2E30B-D91A-1A42-DE8F-09A66A8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E84A-FDA5-C368-848E-5D212BCD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3A6C98-975E-E45C-8AB4-4F61BB616A29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70A6100-BFEF-4AA7-9372-1A4030519A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11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1D691-A61C-5132-F403-CCC891390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34155-0D99-13BE-0278-1E41726B3F1A}"/>
              </a:ext>
            </a:extLst>
          </p:cNvPr>
          <p:cNvSpPr txBox="1"/>
          <p:nvPr/>
        </p:nvSpPr>
        <p:spPr>
          <a:xfrm>
            <a:off x="183600" y="3751307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Sequência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Peptídeos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099C11-1451-3785-4619-FAEE3DD7B718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6E4BC7-511A-7746-EDF4-A3AF23E2B489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4CD92-5AEA-D364-8E1C-99FDEBBF8599}"/>
              </a:ext>
            </a:extLst>
          </p:cNvPr>
          <p:cNvSpPr txBox="1"/>
          <p:nvPr/>
        </p:nvSpPr>
        <p:spPr>
          <a:xfrm>
            <a:off x="183600" y="5702689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Navegação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Zoom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AE071-FDC2-31B1-C1F0-5515C5BE4656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E402-48CC-0C1C-C0BA-CC92E12CC839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B77A61-03B0-893A-104D-75E7920A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6" y="4231806"/>
            <a:ext cx="7772400" cy="1358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1EE7E7-BB2D-E40D-E7EB-65B118B6A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2374339"/>
            <a:ext cx="8488086" cy="11446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931058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C2A49-2C82-8B36-B0BE-A4F7C2E7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8CD7-AE45-541F-61CC-3990EAF8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9D9E37-65B8-9014-5558-E20794294664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AA3BFD5-D4A9-46BE-C342-3764288D10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12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043363-0341-D179-47C7-8090604E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81A0B-A6E3-8BE5-A3D8-CE7EFF6E3B8A}"/>
              </a:ext>
            </a:extLst>
          </p:cNvPr>
          <p:cNvSpPr txBox="1"/>
          <p:nvPr/>
        </p:nvSpPr>
        <p:spPr>
          <a:xfrm>
            <a:off x="183600" y="3751307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Sequência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Peptídeos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AD99C-E19F-BFCE-C327-1BD4676E71E9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F4054-14D8-F377-6215-87B628C5279E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C892E-9CE6-265D-B2C1-FE4B8780ED07}"/>
              </a:ext>
            </a:extLst>
          </p:cNvPr>
          <p:cNvSpPr txBox="1"/>
          <p:nvPr/>
        </p:nvSpPr>
        <p:spPr>
          <a:xfrm>
            <a:off x="183600" y="5702689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Navegação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Zoom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F0EAA-AED4-F517-AE13-8C5A7DF7C0F1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EFDCF-96AE-D23D-642A-3E87278D0114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6C8F84-D805-8290-6F53-984ED77533EF}"/>
              </a:ext>
            </a:extLst>
          </p:cNvPr>
          <p:cNvSpPr txBox="1"/>
          <p:nvPr/>
        </p:nvSpPr>
        <p:spPr>
          <a:xfrm>
            <a:off x="183600" y="6213699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Regiões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Multi-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Visão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00C745-66CD-31D4-205D-96EE53E9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6" y="4231806"/>
            <a:ext cx="7772400" cy="1358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600F42-76C1-238B-496B-B71D2ED408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2374339"/>
            <a:ext cx="8488086" cy="11446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53341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3F7D-1162-39B7-6D74-2A1269C0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051-8F6C-79A3-F6EC-9308C72B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Genome Browser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AF4C0B-218F-B33B-50AF-C72A6051FD54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01F7E75-ED3F-C5B8-5649-B337B6E099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13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C3F325-E813-CE5E-E150-ABE369F26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B577D-E502-D872-3284-0FE6E10633EC}"/>
              </a:ext>
            </a:extLst>
          </p:cNvPr>
          <p:cNvSpPr txBox="1"/>
          <p:nvPr/>
        </p:nvSpPr>
        <p:spPr>
          <a:xfrm>
            <a:off x="118884" y="958198"/>
            <a:ext cx="89062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 = Integrative Genomics Viewer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Genome Browser: Como um browser de Internet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39AF4F-790B-6EF6-5E13-CDB4D1E4F7C9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002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B13D5-FDE9-DF4E-1EDE-3BF4718B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CF4C-2B04-D8D6-0620-973D754F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Genome Browser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6C953-7C07-C3F4-A597-0AE632CE0DE9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46BCA84-F1C3-E308-041C-F8E15D7FC3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14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E398C-DE36-107E-2DDD-452BCF1F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FA13C-ED54-F4CB-6092-628E720CC5D6}"/>
              </a:ext>
            </a:extLst>
          </p:cNvPr>
          <p:cNvSpPr txBox="1"/>
          <p:nvPr/>
        </p:nvSpPr>
        <p:spPr>
          <a:xfrm>
            <a:off x="118884" y="958198"/>
            <a:ext cx="89062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 = Integrative Genomics Viewer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Genome Browser: Como um browser de Internet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41325D-CF0B-BEEB-C408-FE8E55108475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FC36-C8CF-01EA-8173-02A95439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"/>
          <a:stretch>
            <a:fillRect/>
          </a:stretch>
        </p:blipFill>
        <p:spPr>
          <a:xfrm>
            <a:off x="352480" y="1761011"/>
            <a:ext cx="8439040" cy="50415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33800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1E953-C0DD-AADD-5ACE-EBCC5838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2957-D600-9FF7-3760-FD5E819A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Genome Browser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36DED2-A2CF-BFE9-D891-4358785671AC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319B64C-7049-4366-0DF9-4C16289EAB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15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F54503-21D1-74B4-2ADA-3B19F5BD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34D5FE-16B5-D761-9044-AA4781B8C861}"/>
              </a:ext>
            </a:extLst>
          </p:cNvPr>
          <p:cNvSpPr txBox="1"/>
          <p:nvPr/>
        </p:nvSpPr>
        <p:spPr>
          <a:xfrm>
            <a:off x="118884" y="958198"/>
            <a:ext cx="89062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 = Integrative Genomics Viewer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Genome Browser: Como um browser de Internet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A27CF4-B599-20B6-9BFA-17F8396E244F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C4526-CDB4-D533-0454-A5B219612FB3}"/>
              </a:ext>
            </a:extLst>
          </p:cNvPr>
          <p:cNvSpPr txBox="1"/>
          <p:nvPr/>
        </p:nvSpPr>
        <p:spPr>
          <a:xfrm>
            <a:off x="145489" y="4625000"/>
            <a:ext cx="902511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Explosão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Sequenciamento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WGS, WES,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Painéis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RNA-seq,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-seq, SNP/CNV array.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F606F-3763-B1B2-1789-729C17AA1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"/>
          <a:stretch>
            <a:fillRect/>
          </a:stretch>
        </p:blipFill>
        <p:spPr>
          <a:xfrm>
            <a:off x="1972183" y="1692404"/>
            <a:ext cx="4864845" cy="2906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49371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A6FF5-9A0C-0AD7-2197-6B1E5D2A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081C-A706-D795-20AF-DB19088A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Genome Browser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8837FB-CDE6-C047-667B-40FE3856DD1F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BCDB6D7-FA4F-D711-782C-E74ABF97005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16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7F631-6AED-908E-FDAC-2D3FB340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5397E-C29C-32A3-75E0-529A6D89C1FB}"/>
              </a:ext>
            </a:extLst>
          </p:cNvPr>
          <p:cNvSpPr txBox="1"/>
          <p:nvPr/>
        </p:nvSpPr>
        <p:spPr>
          <a:xfrm>
            <a:off x="118884" y="958198"/>
            <a:ext cx="890623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 = Integrative Genomics Viewer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Genome Browser: Como um browser de Internet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08601-0C67-80BA-6E84-57D17DD4498D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AB652-9D2C-F165-810C-AE1338DB8C82}"/>
              </a:ext>
            </a:extLst>
          </p:cNvPr>
          <p:cNvSpPr txBox="1"/>
          <p:nvPr/>
        </p:nvSpPr>
        <p:spPr>
          <a:xfrm>
            <a:off x="145489" y="4625000"/>
            <a:ext cx="9025115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Explosão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Sequenciamento</a:t>
            </a: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WGS, WES,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Painéis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RNA-seq,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-seq, SNP/CNV array.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374B0-06B5-3E59-856E-E795A661F244}"/>
              </a:ext>
            </a:extLst>
          </p:cNvPr>
          <p:cNvSpPr txBox="1"/>
          <p:nvPr/>
        </p:nvSpPr>
        <p:spPr>
          <a:xfrm>
            <a:off x="237767" y="5648299"/>
            <a:ext cx="8906232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Inspeção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Humana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Essencial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Pesquisa: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inicial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escolha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candidatos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Diagnóstico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Aconselhamento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IGV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ferramenta final.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49218-C840-9188-763E-A423ABEA2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3"/>
          <a:stretch>
            <a:fillRect/>
          </a:stretch>
        </p:blipFill>
        <p:spPr>
          <a:xfrm>
            <a:off x="1972183" y="1692404"/>
            <a:ext cx="4864845" cy="2906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54535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D85FE-8789-B1F0-6AB0-5069DFE51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F6D3-F11E-143A-1629-41F97AF5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93F4AF-8287-5875-65C0-1F5E70E22F5C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12BCB77-F82F-1A60-1580-6100924C4F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17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B94F0-4289-443D-B80C-6663D917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95000C-4E9C-C182-6BA8-94CC7173BC7D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7317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C26D-56B8-F2B5-BA03-1FF66744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369D-9B06-8654-9A61-57352250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F8E21B-A7E7-85BD-810A-ACDF5AC9F54C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63C6852-88B2-D29C-4965-066806DF45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18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FC9A73-B3A5-AC04-A906-E6CF3405F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35C528-7002-0315-907F-3C9EA6BC0C3D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BBFDA-EEAD-34A7-CD7F-5C1F631373F3}"/>
              </a:ext>
            </a:extLst>
          </p:cNvPr>
          <p:cNvSpPr txBox="1"/>
          <p:nvPr/>
        </p:nvSpPr>
        <p:spPr>
          <a:xfrm>
            <a:off x="118884" y="958198"/>
            <a:ext cx="89062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encontrar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regiões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regulatórias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4640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7F80-9F17-30D4-E3CC-FB2899E3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475-3B64-94BD-7B14-DDE3C1B3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F581F5-2DF6-2778-47FF-9274C9712B03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1F70CF2-C7D1-19D1-286A-96AFD08FB24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19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0B48FA-76E5-9DA1-D056-A556AD42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1CFE2D-0262-7088-1FD5-B78E1E12EA72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2690A-577A-87AC-A8E2-35811A14C882}"/>
              </a:ext>
            </a:extLst>
          </p:cNvPr>
          <p:cNvSpPr txBox="1"/>
          <p:nvPr/>
        </p:nvSpPr>
        <p:spPr>
          <a:xfrm>
            <a:off x="118884" y="958198"/>
            <a:ext cx="8906232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encontrar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regiões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regulatórias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Mas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depois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experimentos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Sobrou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anti-H3K4me3.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910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DB1F-17FC-85B9-8622-EE70454D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2A0A-BED5-2B38-237F-48B68BC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Preparação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Java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7990E3-4522-488E-4CE1-D9AB10171EE7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A819B9F-0B9F-32CC-9C45-C618F9A5C8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F0BFA-8B28-BF14-DDC9-6B6255804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A35D1F-1C5D-6400-8FF3-F93144262121}"/>
              </a:ext>
            </a:extLst>
          </p:cNvPr>
          <p:cNvSpPr txBox="1"/>
          <p:nvPr/>
        </p:nvSpPr>
        <p:spPr>
          <a:xfrm>
            <a:off x="118884" y="1747768"/>
            <a:ext cx="89062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www.java.com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/download/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manual.jsp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3593C8-8E9A-64C2-1686-D39F4FF5B2D3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67AC15-7CB1-07DE-3974-F2ED75983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" t="2143" r="1370" b="2470"/>
          <a:stretch>
            <a:fillRect/>
          </a:stretch>
        </p:blipFill>
        <p:spPr>
          <a:xfrm>
            <a:off x="1038951" y="2286264"/>
            <a:ext cx="7066098" cy="43829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7ED-5E1C-F2F3-14AF-DB17E5160E0D}"/>
              </a:ext>
            </a:extLst>
          </p:cNvPr>
          <p:cNvSpPr txBox="1"/>
          <p:nvPr/>
        </p:nvSpPr>
        <p:spPr>
          <a:xfrm>
            <a:off x="1966608" y="995669"/>
            <a:ext cx="4913376" cy="646329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&gt; v.21.0</a:t>
            </a: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= JDK + JRE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queremos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IDE!)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3212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9CBE-CA41-85CC-8022-E85663A23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758-6419-9107-71B3-E8691422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F6E63D3-E299-7055-A6D0-6E8E0930574D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0490BFE-B075-0105-BE66-C05DCCA534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20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A80CD2-87AE-2333-73B4-977488343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71B3DF-32EF-80F8-E0B2-F3098043F500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24D7F-0EEB-142F-3FA1-B8E07F35B692}"/>
              </a:ext>
            </a:extLst>
          </p:cNvPr>
          <p:cNvSpPr txBox="1"/>
          <p:nvPr/>
        </p:nvSpPr>
        <p:spPr>
          <a:xfrm>
            <a:off x="118884" y="958198"/>
            <a:ext cx="8906232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encontrar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regiões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regulatórias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Mas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depois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experimentos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Sobrou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anti-H3K4me3.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pega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K562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eritroblastoma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do lab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vizinho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0955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96619-95BC-FB3B-2153-FB598053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1F96-814D-4868-372E-F0CFDA1C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15B01C-B439-07B8-2097-338771132FD5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AE596AC-2DF4-5FE7-6AA9-8C7280B892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21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DB112B-0AA9-4057-72DD-C8EFBBBF0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2D2786-10C5-7347-2A4C-F8B7FC3A509B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642B-CE31-C7F8-A1CC-AD528B12130D}"/>
              </a:ext>
            </a:extLst>
          </p:cNvPr>
          <p:cNvSpPr txBox="1"/>
          <p:nvPr/>
        </p:nvSpPr>
        <p:spPr>
          <a:xfrm>
            <a:off x="118884" y="958198"/>
            <a:ext cx="8906232" cy="1538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encontrar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regiões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regulatórias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Mas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depois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experimentos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Sobrou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apenas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anti-H3K4me3.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Você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pega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K562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eritroblastoma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do lab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vizinho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E decide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fazer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ChIP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-seq para H3K4me3.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835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027CC-83D8-8D34-EFED-F13D4660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E4E3-E5FD-FEA3-156B-832A3561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31C3F9C-1114-A3B0-8FBB-7E910E40DB02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3F572E1-BDCA-591B-08D7-BBF51BF9F7D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22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ED4D57-23E6-16F4-F667-501FF019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75E165-B130-3E7A-047C-C0EE3FD164F0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4F55D11B-5493-7CE4-0AF5-2A12791717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B020FF5F-4574-4238-014B-60703AD8FD17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object 12">
            <a:extLst>
              <a:ext uri="{FF2B5EF4-FFF2-40B4-BE49-F238E27FC236}">
                <a16:creationId xmlns:a16="http://schemas.microsoft.com/office/drawing/2014/main" id="{2479817B-8BE4-B200-0F1B-DC4E24EEB2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sp>
        <p:nvSpPr>
          <p:cNvPr id="29" name="object 19">
            <a:extLst>
              <a:ext uri="{FF2B5EF4-FFF2-40B4-BE49-F238E27FC236}">
                <a16:creationId xmlns:a16="http://schemas.microsoft.com/office/drawing/2014/main" id="{DD35C083-FC9F-AC2C-C896-89074073D9B3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DEF1D4-F662-E9C7-1C4F-56464195BDBA}"/>
              </a:ext>
            </a:extLst>
          </p:cNvPr>
          <p:cNvSpPr/>
          <p:nvPr/>
        </p:nvSpPr>
        <p:spPr>
          <a:xfrm>
            <a:off x="2894202" y="908756"/>
            <a:ext cx="5977590" cy="360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25841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C9879-F1D8-E5C1-9988-ED0C94321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6652-E437-6317-6AED-BE615563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89652A-F8D5-87D6-7228-A62ADA9BD80E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BE7E9E2-7998-7632-EC90-5C38D1BF1A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23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85B8B-AC44-F908-682B-AD55DF7F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C7D090C-B33D-BE08-B2CB-0DA74865AD39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7BB6ED05-F6F2-217F-3AC4-B34A642EA3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DC99BC9F-B996-71E3-3A66-AB0A7A6F0061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object 12">
            <a:extLst>
              <a:ext uri="{FF2B5EF4-FFF2-40B4-BE49-F238E27FC236}">
                <a16:creationId xmlns:a16="http://schemas.microsoft.com/office/drawing/2014/main" id="{D0F429A6-FB08-F5FD-7863-48C94B62980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87E2914D-3C62-77C6-FCF8-D85E129325B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ABDB2F8F-0E66-0ACF-602D-1685BF7DDD46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D7A77BD1-95ED-56A6-615E-4717A93F7397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31F2AE-F948-DD64-289C-1E0ACE6F5381}"/>
              </a:ext>
            </a:extLst>
          </p:cNvPr>
          <p:cNvSpPr/>
          <p:nvPr/>
        </p:nvSpPr>
        <p:spPr>
          <a:xfrm>
            <a:off x="6132352" y="908756"/>
            <a:ext cx="2739440" cy="360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74239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6B8A-6D91-7C60-1307-EF0FB43F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2F81-9FBC-2E69-260C-1D2225BE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37281C-AF7B-3CC2-AE19-79F7D71570A4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85DEEAC-FF63-2526-F6BD-EA84ADF954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24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DAB43-24A2-4296-5D35-9A7901AB0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45D18C-DC02-D84E-5735-CB3AEAF8442B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E6A0EC6A-3085-D8CE-E869-E4EBD8E7A07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7052F38F-95F2-8AD1-47B8-6C26D21E052D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object 10">
            <a:extLst>
              <a:ext uri="{FF2B5EF4-FFF2-40B4-BE49-F238E27FC236}">
                <a16:creationId xmlns:a16="http://schemas.microsoft.com/office/drawing/2014/main" id="{128BA354-123D-45F5-1896-5686982E122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248" y="1635626"/>
            <a:ext cx="2159999" cy="1709999"/>
          </a:xfrm>
          <a:prstGeom prst="rect">
            <a:avLst/>
          </a:prstGeom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E994768E-CD4E-72D2-DE8A-3F5E5E9FCC3E}"/>
              </a:ext>
            </a:extLst>
          </p:cNvPr>
          <p:cNvSpPr txBox="1"/>
          <p:nvPr/>
        </p:nvSpPr>
        <p:spPr>
          <a:xfrm>
            <a:off x="6624987" y="1295908"/>
            <a:ext cx="191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Imunoprecipitação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2" name="object 12">
            <a:extLst>
              <a:ext uri="{FF2B5EF4-FFF2-40B4-BE49-F238E27FC236}">
                <a16:creationId xmlns:a16="http://schemas.microsoft.com/office/drawing/2014/main" id="{0040D38B-1E8C-FF47-9253-8B73978791B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B9D2A68A-38F7-42DF-D814-11DFA9DC0A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EE5BBA37-B3C2-1375-749A-53E1D2C84904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2B13799A-AE9E-E369-8B59-4C6DD862C195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5082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7A6E-0104-6192-1F45-D73C5C565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89C-9F00-F536-9A28-1808152A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2EB386-0E73-3383-3BA7-F5FC60932F67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A2B1667-4AD1-6CDB-2947-0EFADF2B78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25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20432E-3CD3-8636-109B-B9E3BF9A3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E705AC-D2AC-8F75-7CAC-299C7F813B60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1FD27FA1-1F2A-3B0E-3054-A63918258F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B7C86D61-83CD-8217-6A88-B7BA153EA6CE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object 27">
            <a:extLst>
              <a:ext uri="{FF2B5EF4-FFF2-40B4-BE49-F238E27FC236}">
                <a16:creationId xmlns:a16="http://schemas.microsoft.com/office/drawing/2014/main" id="{F62A61C4-D492-92DB-B3DB-A5528D380B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96817"/>
            <a:ext cx="532976" cy="584772"/>
          </a:xfrm>
          <a:prstGeom prst="rect">
            <a:avLst/>
          </a:prstGeom>
        </p:spPr>
      </p:pic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E95FA344-4AD0-8EF9-5289-40B38A5A5606}"/>
              </a:ext>
            </a:extLst>
          </p:cNvPr>
          <p:cNvGraphicFramePr>
            <a:graphicFrameLocks noGrp="1"/>
          </p:cNvGraphicFramePr>
          <p:nvPr/>
        </p:nvGraphicFramePr>
        <p:xfrm>
          <a:off x="486321" y="3722441"/>
          <a:ext cx="8373742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7-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9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10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object 10">
            <a:extLst>
              <a:ext uri="{FF2B5EF4-FFF2-40B4-BE49-F238E27FC236}">
                <a16:creationId xmlns:a16="http://schemas.microsoft.com/office/drawing/2014/main" id="{EE927D6C-D969-13B5-71BC-2EEE853A8B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248" y="1635626"/>
            <a:ext cx="2159999" cy="1709999"/>
          </a:xfrm>
          <a:prstGeom prst="rect">
            <a:avLst/>
          </a:prstGeom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2DDAC3E1-A054-5E9E-28A1-D61B0BB35131}"/>
              </a:ext>
            </a:extLst>
          </p:cNvPr>
          <p:cNvSpPr txBox="1"/>
          <p:nvPr/>
        </p:nvSpPr>
        <p:spPr>
          <a:xfrm>
            <a:off x="6624987" y="1295908"/>
            <a:ext cx="191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Imunoprecipitação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2" name="object 12">
            <a:extLst>
              <a:ext uri="{FF2B5EF4-FFF2-40B4-BE49-F238E27FC236}">
                <a16:creationId xmlns:a16="http://schemas.microsoft.com/office/drawing/2014/main" id="{D9228AEC-6773-EFB1-FC25-FB77C80251B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82C7D3DC-33E7-6F3B-E198-02091E28C13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864A6320-E949-71F5-BAD7-F0AC96529D2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760" y="4945532"/>
            <a:ext cx="2159999" cy="1150723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6F79971C-D3AC-80EF-5FCB-949E207BF727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662D2F0-07D0-7260-5CA7-5D37680DF730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8AD410A1-3D31-2300-9349-93FEB57F981C}"/>
              </a:ext>
            </a:extLst>
          </p:cNvPr>
          <p:cNvSpPr txBox="1"/>
          <p:nvPr/>
        </p:nvSpPr>
        <p:spPr>
          <a:xfrm>
            <a:off x="592873" y="4090923"/>
            <a:ext cx="1248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Purificação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A9E59-3023-D63D-9312-F0DC76604EDE}"/>
              </a:ext>
            </a:extLst>
          </p:cNvPr>
          <p:cNvSpPr/>
          <p:nvPr/>
        </p:nvSpPr>
        <p:spPr>
          <a:xfrm>
            <a:off x="2407640" y="3695274"/>
            <a:ext cx="6590871" cy="360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8366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E59F-CBF4-6E33-3A25-6D3339F8C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5D39-F2F4-06C0-00C1-F4C80B44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88B4E0-AD70-6BE4-2008-1CDBBA43AA4B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1457C3C-6C09-3615-0958-50441784D3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26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2B3853-4896-FB1A-CA67-7D969158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BC2675-4DBC-FB9C-8FB2-18EC555AAC16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9BD211F4-154D-BFFB-05D2-D3CB4449DA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879AEAEE-ED64-A7F6-64F2-9B80BB9786DB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object 27">
            <a:extLst>
              <a:ext uri="{FF2B5EF4-FFF2-40B4-BE49-F238E27FC236}">
                <a16:creationId xmlns:a16="http://schemas.microsoft.com/office/drawing/2014/main" id="{E5D11581-C812-9033-32BE-27957CA0C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96817"/>
            <a:ext cx="532976" cy="584772"/>
          </a:xfrm>
          <a:prstGeom prst="rect">
            <a:avLst/>
          </a:prstGeom>
        </p:spPr>
      </p:pic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08CF6B58-FC1C-DAC5-BA1C-F3C1B29A9865}"/>
              </a:ext>
            </a:extLst>
          </p:cNvPr>
          <p:cNvGraphicFramePr>
            <a:graphicFrameLocks noGrp="1"/>
          </p:cNvGraphicFramePr>
          <p:nvPr/>
        </p:nvGraphicFramePr>
        <p:xfrm>
          <a:off x="486321" y="3722441"/>
          <a:ext cx="8373742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7-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9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10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object 10">
            <a:extLst>
              <a:ext uri="{FF2B5EF4-FFF2-40B4-BE49-F238E27FC236}">
                <a16:creationId xmlns:a16="http://schemas.microsoft.com/office/drawing/2014/main" id="{3D857A5A-A2B9-3110-AF8C-8CD9930B81A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248" y="1635626"/>
            <a:ext cx="2159999" cy="1709999"/>
          </a:xfrm>
          <a:prstGeom prst="rect">
            <a:avLst/>
          </a:prstGeom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9BD2B787-3D67-5C5F-BA99-97407B99605E}"/>
              </a:ext>
            </a:extLst>
          </p:cNvPr>
          <p:cNvSpPr txBox="1"/>
          <p:nvPr/>
        </p:nvSpPr>
        <p:spPr>
          <a:xfrm>
            <a:off x="6624987" y="1295908"/>
            <a:ext cx="191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Imunoprecipitação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2" name="object 12">
            <a:extLst>
              <a:ext uri="{FF2B5EF4-FFF2-40B4-BE49-F238E27FC236}">
                <a16:creationId xmlns:a16="http://schemas.microsoft.com/office/drawing/2014/main" id="{891394F2-9142-6D8E-9C9F-56BF95415B0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D5CC01F7-B1C8-4692-9F82-223AAAC3545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FD9DC314-8344-998C-484D-CE2DA02134A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760" y="4945532"/>
            <a:ext cx="2159999" cy="1150723"/>
          </a:xfrm>
          <a:prstGeom prst="rect">
            <a:avLst/>
          </a:prstGeom>
        </p:spPr>
      </p:pic>
      <p:pic>
        <p:nvPicPr>
          <p:cNvPr id="25" name="object 15">
            <a:extLst>
              <a:ext uri="{FF2B5EF4-FFF2-40B4-BE49-F238E27FC236}">
                <a16:creationId xmlns:a16="http://schemas.microsoft.com/office/drawing/2014/main" id="{B0CABAA2-AFF9-147C-4EE4-8974F34D893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2000" y="4476255"/>
            <a:ext cx="2159999" cy="1619999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D8DD436C-119C-A079-0B80-8F743901C0F5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65FDD7AE-BC44-B78D-60FA-1EEE5A0392CD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B0756E98-69DF-EE47-0AAB-8A014DE76A6F}"/>
              </a:ext>
            </a:extLst>
          </p:cNvPr>
          <p:cNvSpPr txBox="1"/>
          <p:nvPr/>
        </p:nvSpPr>
        <p:spPr>
          <a:xfrm>
            <a:off x="592873" y="4090923"/>
            <a:ext cx="1248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Purificação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ECB0E53E-85CC-7E38-E010-5FCFA8A2F1A0}"/>
              </a:ext>
            </a:extLst>
          </p:cNvPr>
          <p:cNvSpPr txBox="1"/>
          <p:nvPr/>
        </p:nvSpPr>
        <p:spPr>
          <a:xfrm>
            <a:off x="2923675" y="4090923"/>
            <a:ext cx="1137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Biblioteca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AF5E9D-04A3-953B-DAA3-305850A0137F}"/>
              </a:ext>
            </a:extLst>
          </p:cNvPr>
          <p:cNvSpPr/>
          <p:nvPr/>
        </p:nvSpPr>
        <p:spPr>
          <a:xfrm>
            <a:off x="4806892" y="3695274"/>
            <a:ext cx="4191619" cy="360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7689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EEC53-2EC4-4D01-2E44-0CE838A0F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EBB-A980-A72F-3A3F-F5231E19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1EFAB0-928A-BF71-01CC-3FF7F6FD7812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898A3D5-F7F2-6017-60B0-991CC256F9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27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CECE25-8B07-B60A-0FAC-4F44C68CE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9527AA-7964-C066-D3A3-BAE6A800E043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8A2091AD-1FFC-6ADC-0B1C-DBA7E4F812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18F16567-5964-DE0B-267A-5847374A2DB7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object 27">
            <a:extLst>
              <a:ext uri="{FF2B5EF4-FFF2-40B4-BE49-F238E27FC236}">
                <a16:creationId xmlns:a16="http://schemas.microsoft.com/office/drawing/2014/main" id="{D4F7E3E8-D30B-F6E6-AD53-B90887349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96817"/>
            <a:ext cx="532976" cy="584772"/>
          </a:xfrm>
          <a:prstGeom prst="rect">
            <a:avLst/>
          </a:prstGeom>
        </p:spPr>
      </p:pic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49E3F6D5-8AE1-C9A1-C171-9AD55D0C7FAA}"/>
              </a:ext>
            </a:extLst>
          </p:cNvPr>
          <p:cNvGraphicFramePr>
            <a:graphicFrameLocks noGrp="1"/>
          </p:cNvGraphicFramePr>
          <p:nvPr/>
        </p:nvGraphicFramePr>
        <p:xfrm>
          <a:off x="486321" y="3722441"/>
          <a:ext cx="8373742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7-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9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10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object 10">
            <a:extLst>
              <a:ext uri="{FF2B5EF4-FFF2-40B4-BE49-F238E27FC236}">
                <a16:creationId xmlns:a16="http://schemas.microsoft.com/office/drawing/2014/main" id="{6A8658FB-0827-5D96-AF15-5150941FA6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248" y="1635626"/>
            <a:ext cx="2159999" cy="1709999"/>
          </a:xfrm>
          <a:prstGeom prst="rect">
            <a:avLst/>
          </a:prstGeom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53549535-18A1-5520-0E9A-10161C29EF14}"/>
              </a:ext>
            </a:extLst>
          </p:cNvPr>
          <p:cNvSpPr txBox="1"/>
          <p:nvPr/>
        </p:nvSpPr>
        <p:spPr>
          <a:xfrm>
            <a:off x="6624987" y="1295908"/>
            <a:ext cx="191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Imunoprecipitação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2" name="object 12">
            <a:extLst>
              <a:ext uri="{FF2B5EF4-FFF2-40B4-BE49-F238E27FC236}">
                <a16:creationId xmlns:a16="http://schemas.microsoft.com/office/drawing/2014/main" id="{E2658A72-FD6A-B262-3228-54FEAB68C1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DF0E452E-52E8-AFDC-8999-E6DB682EA02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039B33D4-2E4E-0682-3CFA-7D7BC061EDC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760" y="4945532"/>
            <a:ext cx="2159999" cy="1150723"/>
          </a:xfrm>
          <a:prstGeom prst="rect">
            <a:avLst/>
          </a:prstGeom>
        </p:spPr>
      </p:pic>
      <p:pic>
        <p:nvPicPr>
          <p:cNvPr id="25" name="object 15">
            <a:extLst>
              <a:ext uri="{FF2B5EF4-FFF2-40B4-BE49-F238E27FC236}">
                <a16:creationId xmlns:a16="http://schemas.microsoft.com/office/drawing/2014/main" id="{57385975-1A1A-DE24-6B75-A5BE827D884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2000" y="4476255"/>
            <a:ext cx="2159999" cy="1619999"/>
          </a:xfrm>
          <a:prstGeom prst="rect">
            <a:avLst/>
          </a:prstGeom>
        </p:spPr>
      </p:pic>
      <p:pic>
        <p:nvPicPr>
          <p:cNvPr id="26" name="object 16">
            <a:extLst>
              <a:ext uri="{FF2B5EF4-FFF2-40B4-BE49-F238E27FC236}">
                <a16:creationId xmlns:a16="http://schemas.microsoft.com/office/drawing/2014/main" id="{02E59A6A-46CC-CA0F-A908-BC38D2C1C495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23515" y="4433659"/>
            <a:ext cx="2159999" cy="1662595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183D1BC7-590B-F759-F7E5-9DA0C84F5011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632C8A40-ED35-C8F1-E425-3B56401214C5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6BB2016E-48BF-35E3-9D97-BA268B3723CC}"/>
              </a:ext>
            </a:extLst>
          </p:cNvPr>
          <p:cNvSpPr txBox="1"/>
          <p:nvPr/>
        </p:nvSpPr>
        <p:spPr>
          <a:xfrm>
            <a:off x="592873" y="4090923"/>
            <a:ext cx="1248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Purificação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98918238-F7E5-54A5-E192-CE79B80149AD}"/>
              </a:ext>
            </a:extLst>
          </p:cNvPr>
          <p:cNvSpPr txBox="1"/>
          <p:nvPr/>
        </p:nvSpPr>
        <p:spPr>
          <a:xfrm>
            <a:off x="2923675" y="4090923"/>
            <a:ext cx="1137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Biblioteca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26F4C8DF-9293-C6B8-FEDD-FFD825F0141E}"/>
              </a:ext>
            </a:extLst>
          </p:cNvPr>
          <p:cNvSpPr txBox="1"/>
          <p:nvPr/>
        </p:nvSpPr>
        <p:spPr>
          <a:xfrm>
            <a:off x="5012941" y="4090923"/>
            <a:ext cx="1581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Sequenciamento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75C8C8-FB72-1E1A-F942-43523F1C765C}"/>
              </a:ext>
            </a:extLst>
          </p:cNvPr>
          <p:cNvSpPr/>
          <p:nvPr/>
        </p:nvSpPr>
        <p:spPr>
          <a:xfrm>
            <a:off x="7237596" y="3695274"/>
            <a:ext cx="1760915" cy="3600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037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BEB9-47F9-86A7-8C67-74F9C650B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8637-AD71-217D-AEAA-9524DD9D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06B5DD-704C-4873-4A76-11AE5CBADF8F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293198-E4C4-C440-F194-B895FAB882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28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0F6F02-5E63-7EFE-8A6A-E0060C63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30BD5D-0210-64AF-BAAB-526D0CD7A43A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object 25">
            <a:extLst>
              <a:ext uri="{FF2B5EF4-FFF2-40B4-BE49-F238E27FC236}">
                <a16:creationId xmlns:a16="http://schemas.microsoft.com/office/drawing/2014/main" id="{F6830A38-B5D7-2E50-BB7E-2F93E61B6B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94256"/>
            <a:ext cx="532976" cy="584773"/>
          </a:xfrm>
          <a:prstGeom prst="rect">
            <a:avLst/>
          </a:prstGeom>
        </p:spPr>
      </p:pic>
      <p:graphicFrame>
        <p:nvGraphicFramePr>
          <p:cNvPr id="15" name="object 26">
            <a:extLst>
              <a:ext uri="{FF2B5EF4-FFF2-40B4-BE49-F238E27FC236}">
                <a16:creationId xmlns:a16="http://schemas.microsoft.com/office/drawing/2014/main" id="{5D4E07E1-16EA-AB04-C56B-1371C412FA4F}"/>
              </a:ext>
            </a:extLst>
          </p:cNvPr>
          <p:cNvGraphicFramePr>
            <a:graphicFrameLocks noGrp="1"/>
          </p:cNvGraphicFramePr>
          <p:nvPr/>
        </p:nvGraphicFramePr>
        <p:xfrm>
          <a:off x="488728" y="919880"/>
          <a:ext cx="8373109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24">
            <a:extLst>
              <a:ext uri="{FF2B5EF4-FFF2-40B4-BE49-F238E27FC236}">
                <a16:creationId xmlns:a16="http://schemas.microsoft.com/office/drawing/2014/main" id="{CD9F3EEF-9677-28D3-BD28-1BB3A9878355}"/>
              </a:ext>
            </a:extLst>
          </p:cNvPr>
          <p:cNvSpPr txBox="1"/>
          <p:nvPr/>
        </p:nvSpPr>
        <p:spPr>
          <a:xfrm>
            <a:off x="7241816" y="6240491"/>
            <a:ext cx="1499870" cy="3695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onsolas"/>
                <a:cs typeface="Consolas"/>
              </a:rPr>
              <a:t>H3K4me1.bam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17" name="object 27">
            <a:extLst>
              <a:ext uri="{FF2B5EF4-FFF2-40B4-BE49-F238E27FC236}">
                <a16:creationId xmlns:a16="http://schemas.microsoft.com/office/drawing/2014/main" id="{FD525C1F-83B9-D343-699B-9B55836071E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96817"/>
            <a:ext cx="532976" cy="584772"/>
          </a:xfrm>
          <a:prstGeom prst="rect">
            <a:avLst/>
          </a:prstGeom>
        </p:spPr>
      </p:pic>
      <p:graphicFrame>
        <p:nvGraphicFramePr>
          <p:cNvPr id="18" name="object 28">
            <a:extLst>
              <a:ext uri="{FF2B5EF4-FFF2-40B4-BE49-F238E27FC236}">
                <a16:creationId xmlns:a16="http://schemas.microsoft.com/office/drawing/2014/main" id="{D9CA62AD-A8F8-349E-C44F-D8722EA8E208}"/>
              </a:ext>
            </a:extLst>
          </p:cNvPr>
          <p:cNvGraphicFramePr>
            <a:graphicFrameLocks noGrp="1"/>
          </p:cNvGraphicFramePr>
          <p:nvPr/>
        </p:nvGraphicFramePr>
        <p:xfrm>
          <a:off x="486321" y="3722441"/>
          <a:ext cx="8373742" cy="32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3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6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6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latin typeface="Consolas"/>
                          <a:cs typeface="Consolas"/>
                        </a:rPr>
                        <a:t>7-</a:t>
                      </a:r>
                      <a:r>
                        <a:rPr sz="1800" spc="-50" dirty="0">
                          <a:latin typeface="Consolas"/>
                          <a:cs typeface="Consolas"/>
                        </a:rPr>
                        <a:t>9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800" dirty="0">
                          <a:latin typeface="Consolas"/>
                          <a:cs typeface="Consolas"/>
                        </a:rPr>
                        <a:t>Dia</a:t>
                      </a:r>
                      <a:r>
                        <a:rPr sz="1800" spc="-25" dirty="0">
                          <a:latin typeface="Consolas"/>
                          <a:cs typeface="Consolas"/>
                        </a:rPr>
                        <a:t> 10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" name="object 10">
            <a:extLst>
              <a:ext uri="{FF2B5EF4-FFF2-40B4-BE49-F238E27FC236}">
                <a16:creationId xmlns:a16="http://schemas.microsoft.com/office/drawing/2014/main" id="{9FE1C720-ADFE-39D9-5EF9-D9FF110BE7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2248" y="1635626"/>
            <a:ext cx="2159999" cy="1709999"/>
          </a:xfrm>
          <a:prstGeom prst="rect">
            <a:avLst/>
          </a:prstGeom>
        </p:spPr>
      </p:pic>
      <p:sp>
        <p:nvSpPr>
          <p:cNvPr id="21" name="object 11">
            <a:extLst>
              <a:ext uri="{FF2B5EF4-FFF2-40B4-BE49-F238E27FC236}">
                <a16:creationId xmlns:a16="http://schemas.microsoft.com/office/drawing/2014/main" id="{57755519-6554-D640-3FA6-93CFDE3B1369}"/>
              </a:ext>
            </a:extLst>
          </p:cNvPr>
          <p:cNvSpPr txBox="1"/>
          <p:nvPr/>
        </p:nvSpPr>
        <p:spPr>
          <a:xfrm>
            <a:off x="6624987" y="1295908"/>
            <a:ext cx="191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Imunoprecipitação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22" name="object 12">
            <a:extLst>
              <a:ext uri="{FF2B5EF4-FFF2-40B4-BE49-F238E27FC236}">
                <a16:creationId xmlns:a16="http://schemas.microsoft.com/office/drawing/2014/main" id="{76FB7D84-B298-C319-C84E-CF7D5D44752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116" y="2130625"/>
            <a:ext cx="2159999" cy="1214999"/>
          </a:xfrm>
          <a:prstGeom prst="rect">
            <a:avLst/>
          </a:prstGeom>
        </p:spPr>
      </p:pic>
      <p:pic>
        <p:nvPicPr>
          <p:cNvPr id="23" name="object 13">
            <a:extLst>
              <a:ext uri="{FF2B5EF4-FFF2-40B4-BE49-F238E27FC236}">
                <a16:creationId xmlns:a16="http://schemas.microsoft.com/office/drawing/2014/main" id="{F4FDD95E-1657-E2EA-55BB-A55A30911EC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926" y="1648814"/>
            <a:ext cx="1928196" cy="1696811"/>
          </a:xfrm>
          <a:prstGeom prst="rect">
            <a:avLst/>
          </a:prstGeom>
        </p:spPr>
      </p:pic>
      <p:pic>
        <p:nvPicPr>
          <p:cNvPr id="24" name="object 14">
            <a:extLst>
              <a:ext uri="{FF2B5EF4-FFF2-40B4-BE49-F238E27FC236}">
                <a16:creationId xmlns:a16="http://schemas.microsoft.com/office/drawing/2014/main" id="{FBDE595C-2408-C242-10FE-C9920B8F70F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760" y="4945532"/>
            <a:ext cx="2159999" cy="1150723"/>
          </a:xfrm>
          <a:prstGeom prst="rect">
            <a:avLst/>
          </a:prstGeom>
        </p:spPr>
      </p:pic>
      <p:pic>
        <p:nvPicPr>
          <p:cNvPr id="25" name="object 15">
            <a:extLst>
              <a:ext uri="{FF2B5EF4-FFF2-40B4-BE49-F238E27FC236}">
                <a16:creationId xmlns:a16="http://schemas.microsoft.com/office/drawing/2014/main" id="{D218432D-A7E5-9712-B183-6626F7FEB78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2000" y="4476255"/>
            <a:ext cx="2159999" cy="1619999"/>
          </a:xfrm>
          <a:prstGeom prst="rect">
            <a:avLst/>
          </a:prstGeom>
        </p:spPr>
      </p:pic>
      <p:pic>
        <p:nvPicPr>
          <p:cNvPr id="26" name="object 16">
            <a:extLst>
              <a:ext uri="{FF2B5EF4-FFF2-40B4-BE49-F238E27FC236}">
                <a16:creationId xmlns:a16="http://schemas.microsoft.com/office/drawing/2014/main" id="{D8673CF4-601A-C72D-B8B6-5D0FD87B5CE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23515" y="4433659"/>
            <a:ext cx="2159999" cy="1662595"/>
          </a:xfrm>
          <a:prstGeom prst="rect">
            <a:avLst/>
          </a:prstGeom>
        </p:spPr>
      </p:pic>
      <p:pic>
        <p:nvPicPr>
          <p:cNvPr id="27" name="object 17">
            <a:extLst>
              <a:ext uri="{FF2B5EF4-FFF2-40B4-BE49-F238E27FC236}">
                <a16:creationId xmlns:a16="http://schemas.microsoft.com/office/drawing/2014/main" id="{54842085-E9CB-B5F0-F2C6-0D41FD13B5FF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37596" y="4538113"/>
            <a:ext cx="1499287" cy="996950"/>
          </a:xfrm>
          <a:prstGeom prst="rect">
            <a:avLst/>
          </a:prstGeom>
        </p:spPr>
      </p:pic>
      <p:sp>
        <p:nvSpPr>
          <p:cNvPr id="28" name="object 18">
            <a:extLst>
              <a:ext uri="{FF2B5EF4-FFF2-40B4-BE49-F238E27FC236}">
                <a16:creationId xmlns:a16="http://schemas.microsoft.com/office/drawing/2014/main" id="{E0A8DE55-32EA-FDD3-F2B1-D4326C1D095E}"/>
              </a:ext>
            </a:extLst>
          </p:cNvPr>
          <p:cNvSpPr txBox="1"/>
          <p:nvPr/>
        </p:nvSpPr>
        <p:spPr>
          <a:xfrm>
            <a:off x="3522074" y="1295908"/>
            <a:ext cx="2248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nsolas"/>
                <a:cs typeface="Consolas"/>
              </a:rPr>
              <a:t>Extração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+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Sonicação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7CCB99BA-BEF6-FAFC-D4EA-85506D7DE655}"/>
              </a:ext>
            </a:extLst>
          </p:cNvPr>
          <p:cNvSpPr txBox="1"/>
          <p:nvPr/>
        </p:nvSpPr>
        <p:spPr>
          <a:xfrm>
            <a:off x="698854" y="1414779"/>
            <a:ext cx="191516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90195" marR="5080" indent="-27813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onsolas"/>
                <a:cs typeface="Consolas"/>
              </a:rPr>
              <a:t>Cultura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Celular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0" dirty="0">
                <a:latin typeface="Consolas"/>
                <a:cs typeface="Consolas"/>
              </a:rPr>
              <a:t>+ </a:t>
            </a:r>
            <a:r>
              <a:rPr sz="1600" spc="-10" dirty="0">
                <a:latin typeface="Consolas"/>
                <a:cs typeface="Consolas"/>
              </a:rPr>
              <a:t>Crosslinking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499D89E4-03BD-5E5F-0DAE-BD84FD6EB002}"/>
              </a:ext>
            </a:extLst>
          </p:cNvPr>
          <p:cNvSpPr txBox="1"/>
          <p:nvPr/>
        </p:nvSpPr>
        <p:spPr>
          <a:xfrm>
            <a:off x="592873" y="4090923"/>
            <a:ext cx="1248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Purificação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1" name="object 21">
            <a:extLst>
              <a:ext uri="{FF2B5EF4-FFF2-40B4-BE49-F238E27FC236}">
                <a16:creationId xmlns:a16="http://schemas.microsoft.com/office/drawing/2014/main" id="{D2292F59-03B3-83AD-5A71-CC3C5A5092BA}"/>
              </a:ext>
            </a:extLst>
          </p:cNvPr>
          <p:cNvSpPr txBox="1"/>
          <p:nvPr/>
        </p:nvSpPr>
        <p:spPr>
          <a:xfrm>
            <a:off x="2923675" y="4090923"/>
            <a:ext cx="11372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Biblioteca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4D43531A-C317-8664-FF6D-FFD49489EFE7}"/>
              </a:ext>
            </a:extLst>
          </p:cNvPr>
          <p:cNvSpPr txBox="1"/>
          <p:nvPr/>
        </p:nvSpPr>
        <p:spPr>
          <a:xfrm>
            <a:off x="5012941" y="4090923"/>
            <a:ext cx="15817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Sequenciamento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56A6F570-23DE-36B8-B6AA-9F42AD6B6D85}"/>
              </a:ext>
            </a:extLst>
          </p:cNvPr>
          <p:cNvSpPr txBox="1"/>
          <p:nvPr/>
        </p:nvSpPr>
        <p:spPr>
          <a:xfrm>
            <a:off x="7363352" y="4090923"/>
            <a:ext cx="12484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onsolas"/>
                <a:cs typeface="Consolas"/>
              </a:rPr>
              <a:t>Alinhamento</a:t>
            </a:r>
            <a:endParaRPr sz="16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5204627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2273-C0E4-32AE-7DCA-0139BE433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78DF-01A8-0810-5E2F-7D4C5625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DF9787-E927-563E-4233-20DFF3274922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31CA0A5-D435-4682-7D57-9BBD8461D9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29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7A2F1-9D34-05BD-270C-5335B2028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270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D44F-93E2-60EE-042A-8C79F13B6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1BE8-D1F9-B043-7F6D-0DA0CF84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Preparação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Java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F86943-D182-81FD-5A87-364CBC7A1F5B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60E71EC-3DA2-A57F-054C-B77A7CA2569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A2997-1BCB-AA67-072F-D23F29E1D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774CF0-A580-DCAE-9269-9DDCD54FC4BF}"/>
              </a:ext>
            </a:extLst>
          </p:cNvPr>
          <p:cNvSpPr txBox="1"/>
          <p:nvPr/>
        </p:nvSpPr>
        <p:spPr>
          <a:xfrm>
            <a:off x="118884" y="1714212"/>
            <a:ext cx="89062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Windows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Powershell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5DE0BE-BCED-4B22-7DD8-222066D33CEB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4B180-D7DF-60A7-A32D-A03F3E3622DB}"/>
              </a:ext>
            </a:extLst>
          </p:cNvPr>
          <p:cNvSpPr txBox="1"/>
          <p:nvPr/>
        </p:nvSpPr>
        <p:spPr>
          <a:xfrm>
            <a:off x="1966608" y="995669"/>
            <a:ext cx="4913376" cy="646329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&gt; v.21.0</a:t>
            </a: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= JDK + JRE 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não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queremos</a:t>
            </a: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 IDE!)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2CD45-5E32-AF2C-A84A-EE5A77A63F32}"/>
              </a:ext>
            </a:extLst>
          </p:cNvPr>
          <p:cNvSpPr txBox="1"/>
          <p:nvPr/>
        </p:nvSpPr>
        <p:spPr>
          <a:xfrm>
            <a:off x="594987" y="2106155"/>
            <a:ext cx="7954026" cy="369330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b="1" dirty="0" err="1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winget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EclipseAdoptium.Temurin.</a:t>
            </a:r>
            <a:r>
              <a:rPr lang="en-GB" b="1" dirty="0">
                <a:solidFill>
                  <a:srgbClr val="EE7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.JDK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145E6-41B3-2B35-847B-B9750C886AD8}"/>
              </a:ext>
            </a:extLst>
          </p:cNvPr>
          <p:cNvSpPr txBox="1"/>
          <p:nvPr/>
        </p:nvSpPr>
        <p:spPr>
          <a:xfrm>
            <a:off x="118884" y="2586913"/>
            <a:ext cx="89062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Ubuntu/Debian (x64)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8525E-0050-CE3B-43FB-5C31474C99DD}"/>
              </a:ext>
            </a:extLst>
          </p:cNvPr>
          <p:cNvSpPr txBox="1"/>
          <p:nvPr/>
        </p:nvSpPr>
        <p:spPr>
          <a:xfrm>
            <a:off x="594987" y="2981237"/>
            <a:ext cx="7954026" cy="646329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b="1" dirty="0" err="1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b="1" dirty="0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</a:t>
            </a:r>
          </a:p>
          <a:p>
            <a:r>
              <a:rPr lang="en-GB" b="1" dirty="0" err="1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b="1" dirty="0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openjdk-21-jdk </a:t>
            </a:r>
            <a:r>
              <a:rPr lang="en-GB" b="1" dirty="0">
                <a:solidFill>
                  <a:srgbClr val="82B8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b="1" dirty="0">
                <a:solidFill>
                  <a:srgbClr val="EE74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EE740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C21A5-C17B-833F-A900-09C8F6096C77}"/>
              </a:ext>
            </a:extLst>
          </p:cNvPr>
          <p:cNvSpPr txBox="1"/>
          <p:nvPr/>
        </p:nvSpPr>
        <p:spPr>
          <a:xfrm>
            <a:off x="118884" y="3761158"/>
            <a:ext cx="890623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MAC OS X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68838-1931-C7FD-AF2D-FE5948B6A8FA}"/>
              </a:ext>
            </a:extLst>
          </p:cNvPr>
          <p:cNvSpPr txBox="1"/>
          <p:nvPr/>
        </p:nvSpPr>
        <p:spPr>
          <a:xfrm>
            <a:off x="594987" y="4163871"/>
            <a:ext cx="7954026" cy="1200327"/>
          </a:xfrm>
          <a:prstGeom prst="rect">
            <a:avLst/>
          </a:prstGeom>
          <a:noFill/>
          <a:ln w="190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b="1" dirty="0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brew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install openjdk@21</a:t>
            </a:r>
            <a:b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 err="1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GB" b="1" dirty="0">
                <a:solidFill>
                  <a:srgbClr val="00549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ln </a:t>
            </a:r>
            <a:r>
              <a:rPr lang="en-GB" b="1" dirty="0">
                <a:solidFill>
                  <a:srgbClr val="82B84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sfn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/opt/homebrew/opt/openjdk@21/</a:t>
            </a: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libexec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openjdk.jdk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/Library/Java/</a:t>
            </a: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JavaVirtualMachines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/openjdk-21.jdk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Consolas" panose="020B0609020204030204" pitchFamily="49" charset="0"/>
              <a:cs typeface="Consolas" panose="020B0609020204030204" pitchFamily="49" charset="0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F44611-70D5-DFE4-D13E-892943508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34" y="5408963"/>
            <a:ext cx="6994932" cy="139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139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291E5-2788-C848-06C7-EDDD0914E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97AD-2636-69CB-3150-8E62B414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DA38AC-4EC4-4E1B-5F9F-7B75F82766DF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E92FE55-EE0D-E9C0-C5D6-E5842C9803C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30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B69696-D432-B450-39FB-F01B42EC6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52967B-FAD1-7541-1A4D-30EE50915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0" y="935677"/>
            <a:ext cx="3019863" cy="51730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75540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62B13-2631-1FF1-8441-D86CEC73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E152-9F38-5665-06B3-7A90BF6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ChIP-seq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H3K4me3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FEB4E9-7EFC-775E-C594-9CCAFCC12956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8C365CF-4D39-73ED-C060-F7DEB0EB47E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31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BFF643-E5ED-CF1E-F604-31E18F965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7119B0-717B-4D95-6E95-BE682FA3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0" y="935677"/>
            <a:ext cx="3019863" cy="51730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405596-936D-53D6-1D15-1E1370018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48" y="935677"/>
            <a:ext cx="5411128" cy="51730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91599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105F-6FBA-71EB-6729-D46F929F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8DA2-FF09-7063-C144-C28A2570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5F16CF6-FB85-E2C3-50D2-E1BF4F1BFF9E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FF8661-C113-EDA1-A1EB-A96FC000BC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32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C127C9-C4CA-99DF-63B9-A22404937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854D05-2A42-8E0C-EBC0-8931C1CFEA85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333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516E7-E977-43FC-9AB2-88539608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B08C-8249-7A56-4C45-A5BB642B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815E5A6-FD37-A7F8-71A8-45AE921D3033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494A409A-2F0C-19F6-FD42-D7F3B17CB4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33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0A10F-B495-57DE-E9DA-4586E819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0EE99F-80BF-0CA5-26F9-D2BFF7C2E9EC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729E4-BC6B-97F0-EEEC-CC0D0EAAFDD0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8244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610B-3607-25AD-5529-1AAD708A3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4716-5BF0-3119-1FF0-5AE60733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E451E7-445D-D7DA-6832-56FBFA17EBC3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E8824DE-58F1-EB0C-8E44-EE7711C733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34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6675A-0D8C-3690-A4BD-38C041C7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C64F16-21C6-4DE1-8441-584176A72558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ACE7E-A2CF-7164-0E12-1EF917104A6E}"/>
              </a:ext>
            </a:extLst>
          </p:cNvPr>
          <p:cNvSpPr txBox="1"/>
          <p:nvPr/>
        </p:nvSpPr>
        <p:spPr>
          <a:xfrm>
            <a:off x="183600" y="2133480"/>
            <a:ext cx="8776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Suporte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dados.</a:t>
            </a:r>
          </a:p>
          <a:p>
            <a:pPr defTabSz="5040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bam/cram, bed/bb, wig/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bedgraph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FB50-C344-238D-6940-446B333E773A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659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391D-AC1B-FC06-6FDE-2A99AA13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FA42-2C77-6256-D02C-BF592802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7D0E65-A94C-75B2-8BE1-BFD3007F0699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A49472F-D154-CC6B-7615-13F1C31D52B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35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89D7B-A912-56FB-6A64-452EF075C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522FA1-524E-4BEF-A359-9BB292C24D0A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D1147-0BCD-0EF1-31B5-258DCACD778D}"/>
              </a:ext>
            </a:extLst>
          </p:cNvPr>
          <p:cNvSpPr txBox="1"/>
          <p:nvPr/>
        </p:nvSpPr>
        <p:spPr>
          <a:xfrm>
            <a:off x="183600" y="2133480"/>
            <a:ext cx="8776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Suporte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dados.</a:t>
            </a:r>
          </a:p>
          <a:p>
            <a:pPr defTabSz="5040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bam/cram, bed/bb, wig/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bedgraph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BEDE-2BB3-F065-9E0C-4E7EDDE6C9D2}"/>
              </a:ext>
            </a:extLst>
          </p:cNvPr>
          <p:cNvSpPr txBox="1"/>
          <p:nvPr/>
        </p:nvSpPr>
        <p:spPr>
          <a:xfrm>
            <a:off x="183600" y="300880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vários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metadados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9B703-03AC-DFB1-3F6C-9DC907FB8E30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12916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3295-5C14-E974-9CBD-25EB14A8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A466-BD73-9E39-CE39-1094D196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2B0EFF4-8D66-0A85-BEF5-88E2F71B8F83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C2EC021-6719-C7D3-F030-28B72ECD27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36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B5257-420F-C33B-F63E-34CE499E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07EB35-DBC1-026B-340A-60E371C5095E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DA5A3-CBCA-6BCE-5E93-F7676A316349}"/>
              </a:ext>
            </a:extLst>
          </p:cNvPr>
          <p:cNvSpPr txBox="1"/>
          <p:nvPr/>
        </p:nvSpPr>
        <p:spPr>
          <a:xfrm>
            <a:off x="183600" y="2133480"/>
            <a:ext cx="8776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Suporte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dados.</a:t>
            </a:r>
          </a:p>
          <a:p>
            <a:pPr defTabSz="5040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bam/cram, bed/bb, wig/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bedgraph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EEFB2-18D2-2E2B-ADCE-DF9863019B88}"/>
              </a:ext>
            </a:extLst>
          </p:cNvPr>
          <p:cNvSpPr txBox="1"/>
          <p:nvPr/>
        </p:nvSpPr>
        <p:spPr>
          <a:xfrm>
            <a:off x="183600" y="361367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Ferramentas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busca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(gene,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motivo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FF21B-076E-D783-4C0B-1113FC51F408}"/>
              </a:ext>
            </a:extLst>
          </p:cNvPr>
          <p:cNvSpPr txBox="1"/>
          <p:nvPr/>
        </p:nvSpPr>
        <p:spPr>
          <a:xfrm>
            <a:off x="183600" y="300880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vários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metadados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5609B-A12C-D180-8960-4053B6DA39FC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83382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B68D6-3BF4-DB47-78C5-A2982E489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CF03-7C1B-1610-91FE-A2AA7BE1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D56CD4-6EBF-3171-FA6B-8629F4498D2E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D64A659-F607-4B99-E2D0-B46B0422E7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37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ABF04-4F55-53D0-1FED-D2ABB08A5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3055A9-34F6-0591-EA66-940A506154B4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79BE5-B2C7-B20F-B473-F0D7C26C29AD}"/>
              </a:ext>
            </a:extLst>
          </p:cNvPr>
          <p:cNvSpPr txBox="1"/>
          <p:nvPr/>
        </p:nvSpPr>
        <p:spPr>
          <a:xfrm>
            <a:off x="183600" y="2133480"/>
            <a:ext cx="8776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Suporte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dados.</a:t>
            </a:r>
          </a:p>
          <a:p>
            <a:pPr defTabSz="5040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bam/cram, bed/bb, wig/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bedgraph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F869B-ECDC-B77E-57A2-14B88FB2EA60}"/>
              </a:ext>
            </a:extLst>
          </p:cNvPr>
          <p:cNvSpPr txBox="1"/>
          <p:nvPr/>
        </p:nvSpPr>
        <p:spPr>
          <a:xfrm>
            <a:off x="183600" y="361367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Ferramentas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busca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(gene,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motivo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F9104-D23C-5417-45BC-41E032C1EED1}"/>
              </a:ext>
            </a:extLst>
          </p:cNvPr>
          <p:cNvSpPr txBox="1"/>
          <p:nvPr/>
        </p:nvSpPr>
        <p:spPr>
          <a:xfrm>
            <a:off x="183600" y="419959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Muito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cores).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6323-DC07-EF33-9D20-7B13D689A721}"/>
              </a:ext>
            </a:extLst>
          </p:cNvPr>
          <p:cNvSpPr txBox="1"/>
          <p:nvPr/>
        </p:nvSpPr>
        <p:spPr>
          <a:xfrm>
            <a:off x="183600" y="300880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vários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metadados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10D7F-9DAB-073B-8C6F-4DD06F4AFFC0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939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1EC62-2478-06C0-53EC-B12F92FC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003C-54D7-3FD5-0A2B-5920092E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IGV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Principais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Pontos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EC3276-AB68-97FE-1700-BA3FE608A979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264C350-F664-AF25-D872-38E9347C92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38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C13EA-5B4A-DFC0-4AE1-DCA141CC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AAA129-0DD7-A164-93D5-7F1FF8FE4B48}"/>
              </a:ext>
            </a:extLst>
          </p:cNvPr>
          <p:cNvSpPr txBox="1"/>
          <p:nvPr/>
        </p:nvSpPr>
        <p:spPr>
          <a:xfrm>
            <a:off x="183600" y="98045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leve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seguro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(Desktop).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941A1-87A8-45AD-CE3E-659D7DB20108}"/>
              </a:ext>
            </a:extLst>
          </p:cNvPr>
          <p:cNvSpPr txBox="1"/>
          <p:nvPr/>
        </p:nvSpPr>
        <p:spPr>
          <a:xfrm>
            <a:off x="183600" y="2133480"/>
            <a:ext cx="877680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Suporte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diversos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dados.</a:t>
            </a:r>
          </a:p>
          <a:p>
            <a:pPr defTabSz="504000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bam/cram, bed/bb, wig/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bw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bedpe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bedgraph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vcf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355C8-E100-DE9A-87D5-6A3DEAE397EC}"/>
              </a:ext>
            </a:extLst>
          </p:cNvPr>
          <p:cNvSpPr txBox="1"/>
          <p:nvPr/>
        </p:nvSpPr>
        <p:spPr>
          <a:xfrm>
            <a:off x="183600" y="361367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Ferramentas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busca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(gene,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motivo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etc.).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96EDD-C81C-7A9A-39C1-8F01FE70FBC7}"/>
              </a:ext>
            </a:extLst>
          </p:cNvPr>
          <p:cNvSpPr txBox="1"/>
          <p:nvPr/>
        </p:nvSpPr>
        <p:spPr>
          <a:xfrm>
            <a:off x="183600" y="419959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Muito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código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cores).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94982-FE8D-AD88-BFC8-BACA1D60533C}"/>
              </a:ext>
            </a:extLst>
          </p:cNvPr>
          <p:cNvSpPr txBox="1"/>
          <p:nvPr/>
        </p:nvSpPr>
        <p:spPr>
          <a:xfrm>
            <a:off x="183600" y="4810683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Fácil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usar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folha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FC3EE-BF0B-7331-D2B4-E59B436A07FB}"/>
              </a:ext>
            </a:extLst>
          </p:cNvPr>
          <p:cNvSpPr txBox="1"/>
          <p:nvPr/>
        </p:nvSpPr>
        <p:spPr>
          <a:xfrm>
            <a:off x="183600" y="300880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Integração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vários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metadados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B0CEA-45B7-0F3F-733D-93BB10654785}"/>
              </a:ext>
            </a:extLst>
          </p:cNvPr>
          <p:cNvSpPr txBox="1"/>
          <p:nvPr/>
        </p:nvSpPr>
        <p:spPr>
          <a:xfrm>
            <a:off x="183600" y="155709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Eficiente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algoritmo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Zoom do Google Maps).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2671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9956F-5106-B204-A36C-DA06DD252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8C20-F07C-496C-11D2-8E6BC4AD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9198A7-3688-A8A4-599A-31098A25ED25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A7B9692-99CF-C5D2-8F4B-FDFF50B137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39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9E2C15-720A-F59E-B733-B78DEC1AC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4446A-C133-1C4C-BFF9-FFD55D0788E5}"/>
              </a:ext>
            </a:extLst>
          </p:cNvPr>
          <p:cNvSpPr txBox="1"/>
          <p:nvPr/>
        </p:nvSpPr>
        <p:spPr>
          <a:xfrm>
            <a:off x="183600" y="985361"/>
            <a:ext cx="8776800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RNA-seq (Poly-A)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Fígado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86309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F098-4FC3-DF45-F91D-1F2EE7FD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1A2-214E-AF67-9B5C-FE9EAC13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Preparação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2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Instalando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2C0492-948F-3D29-9A4B-1262C6407FF1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C56ECA-FD80-1BD1-8B83-E1D712BF167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F1044-6D23-DF84-F72D-72D0E9FE2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76591-588C-B3FB-F765-2AE096863569}"/>
              </a:ext>
            </a:extLst>
          </p:cNvPr>
          <p:cNvSpPr txBox="1"/>
          <p:nvPr/>
        </p:nvSpPr>
        <p:spPr>
          <a:xfrm>
            <a:off x="118884" y="992820"/>
            <a:ext cx="8906232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Qualquer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S.O.:</a:t>
            </a:r>
          </a:p>
          <a:p>
            <a:pPr defTabSz="504000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https://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igv.org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web)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https://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igv.org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/doc/desktop/#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DownloadPage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versão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Desktop)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80E5F-9B5C-0EA2-6146-7FBF4B138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2132821"/>
            <a:ext cx="7772400" cy="38450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516570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B3102-C604-8ADD-8F9C-52FA2A8F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B4F1-1CC8-8B90-B029-4CF6AD1E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7A744D-9453-7E1B-C77B-B4851A5E95D8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6F5C6F0-245A-1D9E-0E36-A3BF6F6C59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40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1136F-C797-3989-C0E6-610C792FD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8C7CF-CA70-B7EF-D3B9-6E81FA9414D5}"/>
              </a:ext>
            </a:extLst>
          </p:cNvPr>
          <p:cNvSpPr txBox="1"/>
          <p:nvPr/>
        </p:nvSpPr>
        <p:spPr>
          <a:xfrm>
            <a:off x="183600" y="985361"/>
            <a:ext cx="8776800" cy="26468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RNA-seq (Poly-A)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Fígado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0400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Nota: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Quando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dizem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bases de dados,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geralmente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pegando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pedaço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órgão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espera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 que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apareçam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que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geralmente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0244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CE20-1396-175F-3D44-CF37B4C6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28BB-5397-B69C-3F6E-93B9FB00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1D3FAF-F379-B1A5-4E31-CA6423996A7A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87FF40E-E7BE-A6D1-B8EC-F7345F8F24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41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00CD48-2648-553B-6A8E-4744614F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294DB1-726F-29C1-8890-4004B51859A4}"/>
              </a:ext>
            </a:extLst>
          </p:cNvPr>
          <p:cNvSpPr txBox="1"/>
          <p:nvPr/>
        </p:nvSpPr>
        <p:spPr>
          <a:xfrm>
            <a:off x="183600" y="985361"/>
            <a:ext cx="8776800" cy="4339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RNA-seq (Poly-A)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Coração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Fígado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50400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Nota: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Quando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dizem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tecido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bases de dados,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geralmente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pegando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pedaço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órgão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defTabSz="504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espera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 que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apareçam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que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geralmente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estão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presentes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Ex:</a:t>
            </a:r>
          </a:p>
          <a:p>
            <a:pPr defTabSz="504000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Coração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Cardiomiócitos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Fibroblastos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Endoteliais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Músculo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liso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Várias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sistema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imune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  <a:p>
            <a:pPr defTabSz="50400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Fígado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Hepatócitos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Kupffer, CEH,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Células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ducto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biliar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8474772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CD06C-6A6C-5948-0337-7A6802BD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574E-95D8-F729-2912-4F23574A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3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E3E376-A4A9-F3D4-91AC-DF44C1CED3C4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52A7D6D6-0D3B-9472-A629-CE55C03233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42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ED405-F4D6-90A0-1F85-60F97AD24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4AA0E-FD16-9A10-63D2-AC6303BC39DD}"/>
              </a:ext>
            </a:extLst>
          </p:cNvPr>
          <p:cNvSpPr txBox="1"/>
          <p:nvPr/>
        </p:nvSpPr>
        <p:spPr>
          <a:xfrm>
            <a:off x="183600" y="4416509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Preferências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293A-B660-441D-0D61-13B309E4DCFD}"/>
              </a:ext>
            </a:extLst>
          </p:cNvPr>
          <p:cNvSpPr txBox="1"/>
          <p:nvPr/>
        </p:nvSpPr>
        <p:spPr>
          <a:xfrm>
            <a:off x="183600" y="5295503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Sessões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14611-1EDD-7254-B927-BA7A89C7642A}"/>
              </a:ext>
            </a:extLst>
          </p:cNvPr>
          <p:cNvSpPr txBox="1"/>
          <p:nvPr/>
        </p:nvSpPr>
        <p:spPr>
          <a:xfrm>
            <a:off x="183600" y="2219024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Tracks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pessoais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baixados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24D1D-46EB-A74B-F4E8-E830993517AE}"/>
              </a:ext>
            </a:extLst>
          </p:cNvPr>
          <p:cNvSpPr txBox="1"/>
          <p:nvPr/>
        </p:nvSpPr>
        <p:spPr>
          <a:xfrm>
            <a:off x="183600" y="3977012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Tracks: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Tamanhos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Cores, etc.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62C61A-C75F-3A62-B9F6-ABAD1738A870}"/>
              </a:ext>
            </a:extLst>
          </p:cNvPr>
          <p:cNvSpPr txBox="1"/>
          <p:nvPr/>
        </p:nvSpPr>
        <p:spPr>
          <a:xfrm>
            <a:off x="183600" y="573500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Salvando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imagem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publicação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06847-E679-F4DB-43E3-AED25440B208}"/>
              </a:ext>
            </a:extLst>
          </p:cNvPr>
          <p:cNvSpPr txBox="1"/>
          <p:nvPr/>
        </p:nvSpPr>
        <p:spPr>
          <a:xfrm>
            <a:off x="183600" y="2658521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track: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reads.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71B3B-5C7C-8E3A-6F2A-DA27A7937759}"/>
              </a:ext>
            </a:extLst>
          </p:cNvPr>
          <p:cNvSpPr txBox="1"/>
          <p:nvPr/>
        </p:nvSpPr>
        <p:spPr>
          <a:xfrm>
            <a:off x="183600" y="309801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sinal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heatmap, dot, line, reads.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8BE2E-88D4-A4A7-EE51-CE93CF92067A}"/>
              </a:ext>
            </a:extLst>
          </p:cNvPr>
          <p:cNvSpPr txBox="1"/>
          <p:nvPr/>
        </p:nvSpPr>
        <p:spPr>
          <a:xfrm>
            <a:off x="183600" y="3537515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reads: expanded, collapsed, compressed.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9C472F-D5F8-B3B7-3D91-253E1AA177CB}"/>
              </a:ext>
            </a:extLst>
          </p:cNvPr>
          <p:cNvSpPr txBox="1"/>
          <p:nvPr/>
        </p:nvSpPr>
        <p:spPr>
          <a:xfrm>
            <a:off x="183600" y="485600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Feraramentas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Motivos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75A71-6A6C-B6FD-0D64-B50C607CEB3F}"/>
              </a:ext>
            </a:extLst>
          </p:cNvPr>
          <p:cNvSpPr txBox="1"/>
          <p:nvPr/>
        </p:nvSpPr>
        <p:spPr>
          <a:xfrm>
            <a:off x="183600" y="900533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Qualidade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das bases e dos reads.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66FE44-3F3E-7E42-EA7D-2CC3040D351D}"/>
              </a:ext>
            </a:extLst>
          </p:cNvPr>
          <p:cNvSpPr txBox="1"/>
          <p:nvPr/>
        </p:nvSpPr>
        <p:spPr>
          <a:xfrm>
            <a:off x="183600" y="1340030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ADADFC-442B-D7FA-9977-4656F3DC16B1}"/>
              </a:ext>
            </a:extLst>
          </p:cNvPr>
          <p:cNvSpPr txBox="1"/>
          <p:nvPr/>
        </p:nvSpPr>
        <p:spPr>
          <a:xfrm>
            <a:off x="183600" y="1779527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Viés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fita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9294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4507-0EA4-B6CD-5580-D6850B88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F5FF-ACA0-F434-D9A4-47FC7B06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Visualização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VCFs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C193F6-3748-29EE-3ED8-9D62C6228447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1A34A25-79E2-8856-2521-A9746606E77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43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95292-9463-1E6C-091A-C0822C38A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EF57C8-E9DF-36EB-9FBD-9D85817A9E05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7F1D6-2FCE-F3FA-53FF-C295AE7B611C}"/>
              </a:ext>
            </a:extLst>
          </p:cNvPr>
          <p:cNvSpPr txBox="1"/>
          <p:nvPr/>
        </p:nvSpPr>
        <p:spPr>
          <a:xfrm>
            <a:off x="136104" y="913343"/>
            <a:ext cx="887179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Como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VCF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515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D26D-36AE-FC18-9DDB-DAB1E157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DBFD-1B45-2929-32A4-736EB3CF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Visualização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VCFs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F5C293-EAE5-79F6-4C9C-9DA7796551C4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2D21EC9-B5DC-ADAA-CAA8-3DFCA784B7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44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A1885-BBF8-50F5-C80F-5FD768623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F998D1-0979-68B5-F502-B7C54FAB0FB8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60FF5-5DAA-9D3F-7820-45059610E40A}"/>
              </a:ext>
            </a:extLst>
          </p:cNvPr>
          <p:cNvSpPr txBox="1"/>
          <p:nvPr/>
        </p:nvSpPr>
        <p:spPr>
          <a:xfrm>
            <a:off x="136104" y="913343"/>
            <a:ext cx="8871792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Como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VCF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Vamos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olhar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"1000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10107788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F51C7-5D59-7635-D26E-8826F476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6C05-23EB-9185-5EE8-B362D289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Visualização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VCFs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12FC52-A831-6B13-FBD2-77E58C6E2738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3AB6051-26A6-D995-FF60-475AED1A736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45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9F233F-E3EA-E365-6AA6-CB4128C51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3DAFE3-5252-9F98-8018-0BDD23A4FF19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3685-6848-4630-0A12-CB9B31E81BCE}"/>
              </a:ext>
            </a:extLst>
          </p:cNvPr>
          <p:cNvSpPr txBox="1"/>
          <p:nvPr/>
        </p:nvSpPr>
        <p:spPr>
          <a:xfrm>
            <a:off x="136104" y="913343"/>
            <a:ext cx="8871792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Como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VCF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Vamos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olhar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"1000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HG00096 =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Ibadan, Nigeria (Yoruba).</a:t>
            </a:r>
          </a:p>
        </p:txBody>
      </p:sp>
    </p:spTree>
    <p:extLst>
      <p:ext uri="{BB962C8B-B14F-4D97-AF65-F5344CB8AC3E}">
        <p14:creationId xmlns:p14="http://schemas.microsoft.com/office/powerpoint/2010/main" val="381003034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35F66-F777-6F74-A0D1-9C7FD6EE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280D-4CFB-7A8D-9BF4-E43295D2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4 -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Visualização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de VCFs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941A484-D8CD-E3BC-61F5-B975B24AD94A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2D0D33F-ABDB-5460-38F4-E91FA3958C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46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99C8B5-C77C-B55C-34CE-196449A24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96467D-E76B-942E-64D1-0E33A0B53747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4E3B3-4535-AA89-87C2-25BBC6610686}"/>
              </a:ext>
            </a:extLst>
          </p:cNvPr>
          <p:cNvSpPr txBox="1"/>
          <p:nvPr/>
        </p:nvSpPr>
        <p:spPr>
          <a:xfrm>
            <a:off x="136104" y="913343"/>
            <a:ext cx="8871792" cy="12311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Como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um VCF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Vamos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olhar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para 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Projeto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"1000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HG00096 = Um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doador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Ibadan, Nigeria (Yoruba).</a:t>
            </a:r>
          </a:p>
          <a:p>
            <a:pPr defTabSz="468000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Visualizar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doadores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59712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826FB-AAB6-DA3C-E2E1-2CF2C7034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6CA6-CD5E-4659-02CF-91DE5091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Referências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Úteis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0304A2-BFA9-05BB-9AB4-F265FBA4A843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211B4EC1-5E63-F671-6E5F-84420613DD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47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619C0-B92A-F116-8A45-38ACD9907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6E0F38-00C9-5BB6-A2D6-7A991D3D4648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F914F-F639-0A13-4805-29F9B6528F10}"/>
              </a:ext>
            </a:extLst>
          </p:cNvPr>
          <p:cNvSpPr txBox="1"/>
          <p:nvPr/>
        </p:nvSpPr>
        <p:spPr>
          <a:xfrm>
            <a:off x="136104" y="913343"/>
            <a:ext cx="8871792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Vou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disponibilizar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scripts para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baixar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dados e para "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tratar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dados que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apresentação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457200" indent="-457200" defTabSz="4680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defTabSz="46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 zip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mesma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pasta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apresentação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870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BB1FF71-D08C-9359-3BC1-A88E9275AD04}"/>
              </a:ext>
            </a:extLst>
          </p:cNvPr>
          <p:cNvSpPr/>
          <p:nvPr/>
        </p:nvSpPr>
        <p:spPr>
          <a:xfrm>
            <a:off x="5295558" y="6142495"/>
            <a:ext cx="3660911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2EA88-5563-26F7-D41B-44A6DBA9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3999" cy="31741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91ABFF-BA81-39B4-4335-D3370EE46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144001" cy="4743450"/>
          </a:xfrm>
          <a:prstGeom prst="rect">
            <a:avLst/>
          </a:prstGeom>
        </p:spPr>
      </p:pic>
      <p:sp>
        <p:nvSpPr>
          <p:cNvPr id="3" name="Shape 188">
            <a:extLst>
              <a:ext uri="{FF2B5EF4-FFF2-40B4-BE49-F238E27FC236}">
                <a16:creationId xmlns:a16="http://schemas.microsoft.com/office/drawing/2014/main" id="{F8CAFCB3-8F08-E27F-0557-76287CBC447E}"/>
              </a:ext>
            </a:extLst>
          </p:cNvPr>
          <p:cNvSpPr txBox="1">
            <a:spLocks/>
          </p:cNvSpPr>
          <p:nvPr/>
        </p:nvSpPr>
        <p:spPr>
          <a:xfrm>
            <a:off x="0" y="4513504"/>
            <a:ext cx="9144000" cy="1333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549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ctr" defTabSz="566927" hangingPunct="1">
              <a:defRPr sz="3224"/>
            </a:pPr>
            <a:endParaRPr lang="en-US" sz="3224" b="0" dirty="0"/>
          </a:p>
          <a:p>
            <a:pPr algn="ctr" defTabSz="566927" hangingPunct="1">
              <a:defRPr sz="3224"/>
            </a:pPr>
            <a:r>
              <a:rPr lang="en-US" sz="3224" b="0" dirty="0"/>
              <a:t>IGV – Integrative Genomics Viewer</a:t>
            </a:r>
            <a:endParaRPr lang="en-US" sz="3224" dirty="0"/>
          </a:p>
        </p:txBody>
      </p:sp>
      <p:sp>
        <p:nvSpPr>
          <p:cNvPr id="4" name="Shape 188">
            <a:extLst>
              <a:ext uri="{FF2B5EF4-FFF2-40B4-BE49-F238E27FC236}">
                <a16:creationId xmlns:a16="http://schemas.microsoft.com/office/drawing/2014/main" id="{3EE7621D-D45D-BF9C-0E3F-5CF7A24CBAD6}"/>
              </a:ext>
            </a:extLst>
          </p:cNvPr>
          <p:cNvSpPr txBox="1">
            <a:spLocks/>
          </p:cNvSpPr>
          <p:nvPr/>
        </p:nvSpPr>
        <p:spPr>
          <a:xfrm>
            <a:off x="0" y="5481317"/>
            <a:ext cx="9144000" cy="481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1" i="0" u="none" strike="noStrike" cap="none" spc="0" baseline="0">
                <a:ln>
                  <a:noFill/>
                </a:ln>
                <a:solidFill>
                  <a:srgbClr val="00549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marR="0" indent="0" algn="l" defTabSz="9144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464653"/>
                </a:solidFill>
                <a:uFillTx/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algn="ctr" defTabSz="566927" hangingPunct="1">
              <a:lnSpc>
                <a:spcPct val="120000"/>
              </a:lnSpc>
              <a:defRPr sz="3224"/>
            </a:pPr>
            <a:r>
              <a:rPr lang="en-US" sz="2800" b="0" dirty="0"/>
              <a:t>17.Set.2025</a:t>
            </a:r>
            <a:endParaRPr lang="en-US" sz="2800" dirty="0"/>
          </a:p>
        </p:txBody>
      </p:sp>
      <p:sp>
        <p:nvSpPr>
          <p:cNvPr id="9" name="Shape 189">
            <a:extLst>
              <a:ext uri="{FF2B5EF4-FFF2-40B4-BE49-F238E27FC236}">
                <a16:creationId xmlns:a16="http://schemas.microsoft.com/office/drawing/2014/main" id="{A24D5ADE-66DF-21BF-2C87-997A9DCD77CE}"/>
              </a:ext>
            </a:extLst>
          </p:cNvPr>
          <p:cNvSpPr txBox="1">
            <a:spLocks/>
          </p:cNvSpPr>
          <p:nvPr/>
        </p:nvSpPr>
        <p:spPr>
          <a:xfrm>
            <a:off x="0" y="6188269"/>
            <a:ext cx="9144000" cy="664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215999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15900" algn="l"/>
              </a:tabLst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1760220" marR="0" indent="-297180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6pPr>
            <a:lvl7pPr marL="1985554" marR="0" indent="-339634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7pPr>
            <a:lvl8pPr marL="2168434" marR="0" indent="-339634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8pPr>
            <a:lvl9pPr marL="2407919" marR="0" indent="-396239" algn="l" defTabSz="91440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27CA3"/>
              </a:buClr>
              <a:buSzPct val="75000"/>
              <a:buFont typeface="Wingdings 3"/>
              <a:buChar char=""/>
              <a:tabLst/>
              <a:defRPr sz="2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Gill Sans MT"/>
                <a:ea typeface="Gill Sans MT"/>
                <a:cs typeface="Gill Sans MT"/>
                <a:sym typeface="Gill Sans MT"/>
              </a:defRPr>
            </a:lvl9pPr>
          </a:lstStyle>
          <a:p>
            <a:pPr algn="ctr" hangingPunct="1"/>
            <a:r>
              <a:rPr lang="en-US" dirty="0"/>
              <a:t>Eduardo Gade Gusmao</a:t>
            </a:r>
          </a:p>
        </p:txBody>
      </p:sp>
    </p:spTree>
    <p:extLst>
      <p:ext uri="{BB962C8B-B14F-4D97-AF65-F5344CB8AC3E}">
        <p14:creationId xmlns:p14="http://schemas.microsoft.com/office/powerpoint/2010/main" val="24856312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9B70-1027-9C2F-D6B1-D6BE3CC9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D7B-C10D-B3BE-018D-4AE3C66E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C5E6D1-BB2A-F843-5FEC-708B79D9E3F8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AD0393E-333B-E847-9B64-BF3757265D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5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768AE2-F019-E52A-8CE6-05B0B316B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453B30-7877-85CB-3964-3BA0D5A65465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26CD1-6573-A78C-D283-F58B5C1C9616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573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54B1-3F0B-BF87-B3CB-781C3BEF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BE68-2C79-D952-9932-280F5F0EE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ADACA6-6C71-9DDE-08B5-3FE2A4E6DC2A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EDCBC20-EF79-4710-449C-EF8F445751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6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E4CF4-7E14-ACC0-305A-21E41C73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18699D-E55D-6171-5429-276FA402A6C1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2D09E-5CE1-7FB1-F666-F37EC636DF70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6BB71-7B9A-BDBE-9825-FC346BE62BB3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81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FDC5-5C2E-CD2D-B142-8B5D8534E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3F6D-6293-8567-481D-84E0DB05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A42515A-AE6F-E0ED-96FA-928A585F71EE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089DC89-9E6D-8A32-91FE-63DC902D10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7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768BB-F79D-2744-10DD-BE8630F8A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2F86B7-E820-51F2-9B6C-86EDBA98FFA1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D4F7A-7837-787F-601B-3B737EC4F915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C68EE-DFED-D5B6-5FED-3CC55222D2D3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7438A-A90A-58DC-B457-D3D26A168EBC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008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B5382-48F9-4C27-5FC3-63B10BD1E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231C-622C-3A85-E8B8-4AEE8658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3E1F52-19B1-7E1D-5438-DA06792D07BA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A4042D4-2D16-E9A1-CFDA-A76ED0CAFB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8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5D461-B5F9-42BD-E749-37601A704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2DC1F6-C191-FE50-B584-BF8FFEFE86DE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3F5A2-DD25-A149-8563-5AA951B84DAD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85683-289E-2849-1665-0417A15E6B03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3C656D-5173-8E55-909A-01788F6845B7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92F0CC-4854-2EFB-595C-3B871BB06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2374339"/>
            <a:ext cx="8488086" cy="11446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3880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D1EC-A3CD-26CF-3AC2-E6D080D2F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AD60-37EF-B9B1-6012-241A286E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5201"/>
          </a:xfrm>
        </p:spPr>
        <p:txBody>
          <a:bodyPr/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Demonstração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 – Interface do IGV</a:t>
            </a:r>
            <a:endParaRPr lang="en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0F8038-994E-EADB-BDF7-66934BB7FFF0}"/>
              </a:ext>
            </a:extLst>
          </p:cNvPr>
          <p:cNvSpPr/>
          <p:nvPr/>
        </p:nvSpPr>
        <p:spPr>
          <a:xfrm>
            <a:off x="5556911" y="6279129"/>
            <a:ext cx="3441600" cy="576000"/>
          </a:xfrm>
          <a:prstGeom prst="round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6434304F-6FE3-4CD9-DAB3-3394411AD3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279299"/>
            <a:ext cx="2133600" cy="523220"/>
          </a:xfrm>
        </p:spPr>
        <p:txBody>
          <a:bodyPr/>
          <a:lstStyle/>
          <a:p>
            <a:fld id="{86CB4B4D-7CA3-9044-876B-883B54F8677D}" type="slidenum">
              <a:rPr lang="en-DE" sz="2800" b="1" smtClean="0">
                <a:solidFill>
                  <a:srgbClr val="00549F"/>
                </a:solidFill>
              </a:rPr>
              <a:t>9</a:t>
            </a:fld>
            <a:endParaRPr lang="en-DE" sz="2800" b="1" dirty="0">
              <a:solidFill>
                <a:srgbClr val="00549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F6184-2D06-674B-1004-16A3E18D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66" y="6235670"/>
            <a:ext cx="1176823" cy="610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3727A-E5C2-CAB3-4D85-EA8ED1808E5B}"/>
              </a:ext>
            </a:extLst>
          </p:cNvPr>
          <p:cNvSpPr txBox="1"/>
          <p:nvPr/>
        </p:nvSpPr>
        <p:spPr>
          <a:xfrm>
            <a:off x="183600" y="3751307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Sequência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Peptídeos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91531-B3AE-B4EB-1143-91D26DD1BB3C}"/>
              </a:ext>
            </a:extLst>
          </p:cNvPr>
          <p:cNvSpPr/>
          <p:nvPr/>
        </p:nvSpPr>
        <p:spPr>
          <a:xfrm>
            <a:off x="145489" y="6140741"/>
            <a:ext cx="8726303" cy="717259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95A26-7041-BD79-033E-8323696D9398}"/>
              </a:ext>
            </a:extLst>
          </p:cNvPr>
          <p:cNvSpPr txBox="1"/>
          <p:nvPr/>
        </p:nvSpPr>
        <p:spPr>
          <a:xfrm>
            <a:off x="183600" y="929578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Genomas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7646C-02BD-6123-674C-28ACF0B2D49A}"/>
              </a:ext>
            </a:extLst>
          </p:cNvPr>
          <p:cNvSpPr txBox="1"/>
          <p:nvPr/>
        </p:nvSpPr>
        <p:spPr>
          <a:xfrm>
            <a:off x="183600" y="141846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Cromossomos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Contigs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81EA5-2752-5A35-1A12-505E5A26D8E3}"/>
              </a:ext>
            </a:extLst>
          </p:cNvPr>
          <p:cNvSpPr txBox="1"/>
          <p:nvPr/>
        </p:nvSpPr>
        <p:spPr>
          <a:xfrm>
            <a:off x="183600" y="1931526"/>
            <a:ext cx="8776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 defTabSz="504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Genes</a:t>
            </a:r>
            <a:endParaRPr lang="en-GB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390338-F11F-EA40-151F-58AB9698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7" y="2374339"/>
            <a:ext cx="8488086" cy="11446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824883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58430</TotalTime>
  <Words>1701</Words>
  <Application>Microsoft Macintosh PowerPoint</Application>
  <PresentationFormat>On-screen Show (4:3)</PresentationFormat>
  <Paragraphs>327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Bookman Old Style</vt:lpstr>
      <vt:lpstr>Consolas</vt:lpstr>
      <vt:lpstr>Gill Sans MT</vt:lpstr>
      <vt:lpstr>Helvetica</vt:lpstr>
      <vt:lpstr>Helvetica Neue</vt:lpstr>
      <vt:lpstr>Wingdings 3</vt:lpstr>
      <vt:lpstr>Default</vt:lpstr>
      <vt:lpstr>PowerPoint Presentation</vt:lpstr>
      <vt:lpstr>Preparação 1 – Instalando Java</vt:lpstr>
      <vt:lpstr>Preparação 1 – Instalando Java</vt:lpstr>
      <vt:lpstr>Preparação 2 – Instalando o IGV</vt:lpstr>
      <vt:lpstr>Demonstração 1 – Interface do IGV</vt:lpstr>
      <vt:lpstr>Demonstração 1 – Interface do IGV</vt:lpstr>
      <vt:lpstr>Demonstração 1 – Interface do IGV</vt:lpstr>
      <vt:lpstr>Demonstração 1 – Interface do IGV</vt:lpstr>
      <vt:lpstr>Demonstração 1 – Interface do IGV</vt:lpstr>
      <vt:lpstr>Demonstração 1 – Interface do IGV</vt:lpstr>
      <vt:lpstr>Demonstração 1 – Interface do IGV</vt:lpstr>
      <vt:lpstr>Demonstração 1 – Interface do IGV</vt:lpstr>
      <vt:lpstr>IGV Genome Browser</vt:lpstr>
      <vt:lpstr>IGV Genome Browser</vt:lpstr>
      <vt:lpstr>IGV Genome Browser</vt:lpstr>
      <vt:lpstr>IGV Genome Browser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Demonstração 2 – ChIP-seq de H3K4me3</vt:lpstr>
      <vt:lpstr>IGV - Principais Pontos</vt:lpstr>
      <vt:lpstr>IGV - Principais Pontos</vt:lpstr>
      <vt:lpstr>IGV - Principais Pontos</vt:lpstr>
      <vt:lpstr>IGV - Principais Pontos</vt:lpstr>
      <vt:lpstr>IGV - Principais Pontos</vt:lpstr>
      <vt:lpstr>IGV - Principais Pontos</vt:lpstr>
      <vt:lpstr>IGV - Principais Pontos</vt:lpstr>
      <vt:lpstr>Demonstração 3 – Interface do IGV</vt:lpstr>
      <vt:lpstr>Demonstração 3 – Interface do IGV</vt:lpstr>
      <vt:lpstr>Demonstração 3 – Interface do IGV</vt:lpstr>
      <vt:lpstr>Demonstração 3 – Interface do IGV</vt:lpstr>
      <vt:lpstr>Demonstração 4 – Visualização de VCFs</vt:lpstr>
      <vt:lpstr>Demonstração 4 - Visualização de VCFs</vt:lpstr>
      <vt:lpstr>Demonstração 4 - Visualização de VCFs</vt:lpstr>
      <vt:lpstr>Demonstração 4 - Visualização de VCFs</vt:lpstr>
      <vt:lpstr>Referências Úteis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detection of active chromatin and lncRNAs regulation in cellular differentiation</dc:title>
  <cp:lastModifiedBy>eduardogade@gmail.com</cp:lastModifiedBy>
  <cp:revision>1005</cp:revision>
  <cp:lastPrinted>2016-12-15T06:09:08Z</cp:lastPrinted>
  <dcterms:modified xsi:type="dcterms:W3CDTF">2025-09-17T19:05:20Z</dcterms:modified>
</cp:coreProperties>
</file>