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93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/>
    <p:restoredTop sz="94715"/>
  </p:normalViewPr>
  <p:slideViewPr>
    <p:cSldViewPr snapToGrid="0" snapToObjects="1">
      <p:cViewPr varScale="1">
        <p:scale>
          <a:sx n="153" d="100"/>
          <a:sy n="153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EEDAE-9918-A646-8972-918AB4551DF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D1D78-7BA5-5B4D-8241-5D0738CB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1EB4-2343-224C-8752-5690EE77B295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C1A2-A0DB-2A45-909B-830DC417FC4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0039-D073-4047-81EA-0C410EF46F9F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C7C9-6708-204D-8B83-1FE76C1EA9A7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1E65-11C0-944E-BC81-19379E40F43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6FA6-521F-8C42-8B83-7E0B1460A35C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627B-ADA8-4D43-A109-D71297982980}" type="datetime1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6A4-B127-B747-B2F0-09FB3E4DE13B}" type="datetime1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F4C4-83F4-0345-A09A-6BC8D4BCD6A3}" type="datetime1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41C2-2A03-7B4A-8FA3-6679A688FACB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AB9D-BA59-1E46-A117-1A3945C0D279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7542-1E60-0A4F-849F-B38F6BF7D0F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6688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Motif Enrichment </a:t>
            </a:r>
            <a:r>
              <a:rPr lang="en-US" sz="2400" b="1" dirty="0" smtClean="0">
                <a:solidFill>
                  <a:srgbClr val="00B050"/>
                </a:solidFill>
              </a:rPr>
              <a:t>with</a:t>
            </a:r>
            <a:r>
              <a:rPr lang="en-US" sz="2400" b="1" dirty="0" smtClean="0"/>
              <a:t> Gene Expression Filtering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510" y="548165"/>
            <a:ext cx="9144000" cy="6198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/>
              <a:t>Description of results presented here.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All enriched TFs shown here were filtered by gene expression (fold-change &lt; 0.05 or fold-change &gt; 2).</a:t>
            </a:r>
          </a:p>
          <a:p>
            <a:endParaRPr lang="en-US" sz="1400" dirty="0" smtClean="0"/>
          </a:p>
          <a:p>
            <a:pPr algn="just"/>
            <a:r>
              <a:rPr lang="en-US" sz="1200" b="1" dirty="0" smtClean="0"/>
              <a:t>We analyzed 3 possible motif enrichment scenarios. Each scenario composed of 2 genomic regions (up vs down OR hyper vs hypo) giving a total of 6 regions tested*:</a:t>
            </a:r>
          </a:p>
          <a:p>
            <a:pPr algn="just"/>
            <a:r>
              <a:rPr lang="en-US" sz="1200" dirty="0"/>
              <a:t>- </a:t>
            </a:r>
            <a:r>
              <a:rPr lang="en-US" sz="1200" i="1" dirty="0"/>
              <a:t>Regulatory Region of Up- vs Downregulated </a:t>
            </a:r>
            <a:r>
              <a:rPr lang="en-US" sz="1200" i="1" dirty="0" smtClean="0"/>
              <a:t>genes: </a:t>
            </a:r>
            <a:r>
              <a:rPr lang="en-US" sz="1200" dirty="0" smtClean="0"/>
              <a:t>This scenario is composed of the regulatory regions associated to upregulated and downregulated genes according to the definitions of such by Danilo (filter1 = p-value; filter2 = fold change). This input was generated solely with regard to the gene expression data. The length of each region is the exact length of the regulatory regions**.</a:t>
            </a:r>
          </a:p>
          <a:p>
            <a:pPr algn="just"/>
            <a:r>
              <a:rPr lang="en-US" sz="1200" dirty="0"/>
              <a:t>- </a:t>
            </a:r>
            <a:r>
              <a:rPr lang="en-US" sz="1200" i="1" dirty="0"/>
              <a:t>Regulatory Region of Genes Associated with Hyper vs Hypo Meth</a:t>
            </a:r>
            <a:r>
              <a:rPr lang="en-US" sz="1200" i="1" dirty="0" smtClean="0"/>
              <a:t>.:</a:t>
            </a:r>
            <a:r>
              <a:rPr lang="en-US" sz="1200" dirty="0" smtClean="0"/>
              <a:t> This scenario (not performed in the previous analysis) includes the regulatory regions** associated with the genes associated with </a:t>
            </a:r>
            <a:r>
              <a:rPr lang="en-US" sz="1200" dirty="0" err="1" smtClean="0"/>
              <a:t>hypermethylated</a:t>
            </a:r>
            <a:r>
              <a:rPr lang="en-US" sz="1200" dirty="0" smtClean="0"/>
              <a:t> and </a:t>
            </a:r>
            <a:r>
              <a:rPr lang="en-US" sz="1200" dirty="0" err="1" smtClean="0"/>
              <a:t>hypomethylated</a:t>
            </a:r>
            <a:r>
              <a:rPr lang="en-US" sz="1200" dirty="0" smtClean="0"/>
              <a:t> </a:t>
            </a:r>
            <a:r>
              <a:rPr lang="en-US" sz="1200" dirty="0" err="1" smtClean="0"/>
              <a:t>CpGs</a:t>
            </a:r>
            <a:r>
              <a:rPr lang="en-US" sz="1200" dirty="0" smtClean="0"/>
              <a:t>. The </a:t>
            </a:r>
            <a:r>
              <a:rPr lang="en-US" sz="1200" dirty="0" err="1" smtClean="0"/>
              <a:t>CpGs</a:t>
            </a:r>
            <a:r>
              <a:rPr lang="en-US" sz="1200" dirty="0" smtClean="0"/>
              <a:t> were retrieved from Danilo’s table using his definitions. The length of each region is the exact length of the regulatory regions.</a:t>
            </a:r>
          </a:p>
          <a:p>
            <a:pPr algn="just"/>
            <a:r>
              <a:rPr lang="en-US" sz="1200" dirty="0"/>
              <a:t>- </a:t>
            </a:r>
            <a:r>
              <a:rPr lang="en-US" sz="1200" i="1" dirty="0"/>
              <a:t>Hyper vs Hypo Methylated </a:t>
            </a:r>
            <a:r>
              <a:rPr lang="en-US" sz="1200" i="1" dirty="0" err="1" smtClean="0"/>
              <a:t>CpGs</a:t>
            </a:r>
            <a:r>
              <a:rPr lang="en-US" sz="1200" i="1" dirty="0" smtClean="0"/>
              <a:t>:</a:t>
            </a:r>
            <a:r>
              <a:rPr lang="en-US" sz="1200" dirty="0" smtClean="0"/>
              <a:t> This scenario is composed of the </a:t>
            </a:r>
            <a:r>
              <a:rPr lang="en-US" sz="1200" dirty="0" err="1" smtClean="0"/>
              <a:t>hypermethylated</a:t>
            </a:r>
            <a:r>
              <a:rPr lang="en-US" sz="1200" dirty="0" smtClean="0"/>
              <a:t> vs </a:t>
            </a:r>
            <a:r>
              <a:rPr lang="en-US" sz="1200" dirty="0" err="1" smtClean="0"/>
              <a:t>hypomethylated</a:t>
            </a:r>
            <a:r>
              <a:rPr lang="en-US" sz="1200" dirty="0" smtClean="0"/>
              <a:t> </a:t>
            </a:r>
            <a:r>
              <a:rPr lang="en-US" sz="1200" dirty="0" err="1" smtClean="0"/>
              <a:t>CpG</a:t>
            </a:r>
            <a:r>
              <a:rPr lang="en-US" sz="1200" dirty="0" smtClean="0"/>
              <a:t> sites. These sites were retrieved from Danilo’s table using his definitions. All </a:t>
            </a:r>
            <a:r>
              <a:rPr lang="en-US" sz="1200" dirty="0" err="1" smtClean="0"/>
              <a:t>CpGs</a:t>
            </a:r>
            <a:r>
              <a:rPr lang="en-US" sz="1200" dirty="0" smtClean="0"/>
              <a:t> were extended by 20bp both upstream and downstream (all regions were 40bp in length).</a:t>
            </a:r>
          </a:p>
          <a:p>
            <a:pPr algn="just"/>
            <a:r>
              <a:rPr lang="en-US" sz="1200" dirty="0" smtClean="0"/>
              <a:t>* All six regions were tested against a random background model for the final enrichment test.</a:t>
            </a:r>
          </a:p>
          <a:p>
            <a:pPr algn="just"/>
            <a:r>
              <a:rPr lang="en-US" sz="1200" dirty="0" smtClean="0"/>
              <a:t>** Regulatory regions = promoter (</a:t>
            </a:r>
            <a:r>
              <a:rPr lang="en-US" sz="1200" dirty="0" err="1" smtClean="0"/>
              <a:t>RefSeq</a:t>
            </a:r>
            <a:r>
              <a:rPr lang="en-US" sz="1200" dirty="0" smtClean="0"/>
              <a:t> annotation) and strong enhancers (annotated with </a:t>
            </a:r>
            <a:r>
              <a:rPr lang="en-US" sz="1200" i="1" dirty="0" smtClean="0"/>
              <a:t>in situ</a:t>
            </a:r>
            <a:r>
              <a:rPr lang="en-US" sz="1200" dirty="0" smtClean="0"/>
              <a:t> Hi-C).</a:t>
            </a:r>
          </a:p>
          <a:p>
            <a:pPr algn="just"/>
            <a:r>
              <a:rPr lang="en-US" sz="1200" dirty="0" smtClean="0"/>
              <a:t>*** All regulatory regions were further filtered using DNase-</a:t>
            </a:r>
            <a:r>
              <a:rPr lang="en-US" sz="1200" dirty="0" err="1" smtClean="0"/>
              <a:t>seq</a:t>
            </a:r>
            <a:r>
              <a:rPr lang="en-US" sz="1200" dirty="0" smtClean="0"/>
              <a:t> (wild-type MSCs).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b="1" dirty="0" smtClean="0"/>
              <a:t>Each scenario has two versions (in green at the end of each title):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00B050"/>
                </a:solidFill>
              </a:rPr>
              <a:t>V1</a:t>
            </a:r>
            <a:r>
              <a:rPr lang="en-US" sz="1200" dirty="0" smtClean="0"/>
              <a:t>: All plots with “V1” correspond to the TFs where at least one of the two conditions has a corrected enrichment p-value &lt; 0.05.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00B050"/>
                </a:solidFill>
              </a:rPr>
              <a:t>V2</a:t>
            </a:r>
            <a:r>
              <a:rPr lang="en-US" sz="1200" dirty="0" smtClean="0"/>
              <a:t>: All plots with “V2” correspond to further filtering the TFs in V1 by keeping only the TFs in which in at least one of the conditions there was a TF with p-value &gt; 0.05. V2 is always a subset of V1.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b="1" dirty="0" smtClean="0"/>
              <a:t>For each combination scenario x version, there are two slides with the results named </a:t>
            </a:r>
            <a:r>
              <a:rPr lang="en-US" sz="1200" b="1" dirty="0" smtClean="0">
                <a:solidFill>
                  <a:srgbClr val="FF0000"/>
                </a:solidFill>
              </a:rPr>
              <a:t>A-D</a:t>
            </a:r>
            <a:r>
              <a:rPr lang="en-US" sz="1200" b="1" dirty="0" smtClean="0"/>
              <a:t> in red: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: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containing the enriched TFs for the scenario and version. P-values are given in </a:t>
            </a:r>
            <a:r>
              <a:rPr lang="mr-IN" sz="1200" dirty="0" smtClean="0"/>
              <a:t>–</a:t>
            </a:r>
            <a:r>
              <a:rPr lang="en-US" sz="1200" dirty="0" smtClean="0"/>
              <a:t>log10 scale (red </a:t>
            </a:r>
            <a:r>
              <a:rPr lang="en-US" sz="1200" dirty="0" err="1" smtClean="0"/>
              <a:t>colorkey</a:t>
            </a:r>
            <a:r>
              <a:rPr lang="en-US" sz="1200" dirty="0" smtClean="0"/>
              <a:t>). The gray zone in the </a:t>
            </a:r>
            <a:r>
              <a:rPr lang="en-US" sz="1200" dirty="0" err="1" smtClean="0"/>
              <a:t>colorkey</a:t>
            </a:r>
            <a:r>
              <a:rPr lang="en-US" sz="1200" dirty="0" smtClean="0"/>
              <a:t> corresponds to an enrichment p-value &gt; 0.05 (not significant). The rows (TFs) of this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were clustered using the hierarchical clustering with </a:t>
            </a:r>
            <a:r>
              <a:rPr lang="en-US" sz="1200" dirty="0" err="1" smtClean="0"/>
              <a:t>euclidean</a:t>
            </a:r>
            <a:r>
              <a:rPr lang="en-US" sz="1200" dirty="0" smtClean="0"/>
              <a:t> distance and Ward’s method. This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corresponds to the manuscript’s Figure 4E.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  <a:r>
              <a:rPr lang="en-US" sz="1200" dirty="0" smtClean="0"/>
              <a:t>: Differential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. In this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we subtract the </a:t>
            </a:r>
            <a:r>
              <a:rPr lang="mr-IN" sz="1200" dirty="0" smtClean="0"/>
              <a:t>–</a:t>
            </a:r>
            <a:r>
              <a:rPr lang="en-US" sz="1200" dirty="0" smtClean="0"/>
              <a:t>log10 </a:t>
            </a:r>
            <a:r>
              <a:rPr lang="en-US" sz="1200" dirty="0" err="1" smtClean="0"/>
              <a:t>pvalues</a:t>
            </a:r>
            <a:r>
              <a:rPr lang="en-US" sz="1200" dirty="0" smtClean="0"/>
              <a:t> from the two conditions</a:t>
            </a:r>
            <a:r>
              <a:rPr lang="en-US" sz="1200" dirty="0">
                <a:sym typeface="Wingdings"/>
              </a:rPr>
              <a:t> [</a:t>
            </a:r>
            <a:r>
              <a:rPr lang="en-US" sz="1200" dirty="0" smtClean="0">
                <a:sym typeface="Wingdings"/>
              </a:rPr>
              <a:t> (-log10(p-value of condition1)) </a:t>
            </a:r>
            <a:r>
              <a:rPr lang="en-US" sz="1200" dirty="0">
                <a:sym typeface="Wingdings"/>
              </a:rPr>
              <a:t>-</a:t>
            </a:r>
            <a:r>
              <a:rPr lang="en-US" sz="1200" dirty="0" smtClean="0">
                <a:sym typeface="Wingdings"/>
              </a:rPr>
              <a:t> (-log10(p-value of condition2)) ]. In the color scale, darker blue corresponds to TFs associated to condition 1 (left column of </a:t>
            </a:r>
            <a:r>
              <a:rPr lang="en-US" sz="1200" dirty="0" err="1" smtClean="0">
                <a:sym typeface="Wingdings"/>
              </a:rPr>
              <a:t>heatmap</a:t>
            </a:r>
            <a:r>
              <a:rPr lang="en-US" sz="1200" dirty="0" smtClean="0">
                <a:sym typeface="Wingdings"/>
              </a:rPr>
              <a:t> in 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1200" dirty="0" smtClean="0">
                <a:sym typeface="Wingdings"/>
              </a:rPr>
              <a:t>); darker red corresponds to TFs associated to condition 2 (right column of </a:t>
            </a:r>
            <a:r>
              <a:rPr lang="en-US" sz="1200" dirty="0" err="1" smtClean="0">
                <a:sym typeface="Wingdings"/>
              </a:rPr>
              <a:t>heatmap</a:t>
            </a:r>
            <a:r>
              <a:rPr lang="en-US" sz="1200" dirty="0" smtClean="0">
                <a:sym typeface="Wingdings"/>
              </a:rPr>
              <a:t> in 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1200" dirty="0" smtClean="0">
                <a:sym typeface="Wingdings"/>
              </a:rPr>
              <a:t>). Gray values correspond to the TFs in which there was no more than one order of magnitude of difference between p-values. This “differential </a:t>
            </a:r>
            <a:r>
              <a:rPr lang="en-US" sz="1200" dirty="0" err="1" smtClean="0">
                <a:sym typeface="Wingdings"/>
              </a:rPr>
              <a:t>heatmap</a:t>
            </a:r>
            <a:r>
              <a:rPr lang="en-US" sz="1200" dirty="0" smtClean="0">
                <a:sym typeface="Wingdings"/>
              </a:rPr>
              <a:t>” is sorted. </a:t>
            </a:r>
            <a:endParaRPr lang="en-US" sz="1200" dirty="0" smtClean="0"/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C</a:t>
            </a:r>
            <a:r>
              <a:rPr lang="en-US" sz="1200" dirty="0" smtClean="0"/>
              <a:t>: </a:t>
            </a:r>
            <a:r>
              <a:rPr lang="en-US" sz="1200" dirty="0" err="1" smtClean="0"/>
              <a:t>Barplot</a:t>
            </a:r>
            <a:r>
              <a:rPr lang="en-US" sz="1200" dirty="0" smtClean="0"/>
              <a:t> showing the frequency (x-axis) of foreground (input regions with motif; red) vs background (random regions with motif; blue) for each TF (y-axis) of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. The TF with lowest p-value were selected between the two regions. This graph is the same as manuscript’s Figure 4F (without the motif logos).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D</a:t>
            </a:r>
            <a:r>
              <a:rPr lang="en-US" sz="1200" dirty="0" smtClean="0"/>
              <a:t>: </a:t>
            </a:r>
            <a:r>
              <a:rPr lang="en-US" sz="1200" dirty="0" err="1" smtClean="0"/>
              <a:t>Barplot</a:t>
            </a:r>
            <a:r>
              <a:rPr lang="en-US" sz="1200" dirty="0" smtClean="0"/>
              <a:t> showing the expression fold-change (x-axis) of TFs (y-axis) in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. The </a:t>
            </a:r>
            <a:r>
              <a:rPr lang="en-US" sz="1200" dirty="0" err="1" smtClean="0"/>
              <a:t>colorkey</a:t>
            </a:r>
            <a:r>
              <a:rPr lang="en-US" sz="1200" dirty="0" smtClean="0"/>
              <a:t> corresponds to the expression p-value intensities in </a:t>
            </a:r>
            <a:r>
              <a:rPr lang="mr-IN" sz="1200" dirty="0" smtClean="0"/>
              <a:t>–</a:t>
            </a:r>
            <a:r>
              <a:rPr lang="en-US" sz="1200" dirty="0" smtClean="0"/>
              <a:t>log10 scale. Vertical dashed lines were drawn at the cutoff fold-changes of 0.5 (blue) and 2 (green).</a:t>
            </a:r>
          </a:p>
        </p:txBody>
      </p:sp>
    </p:spTree>
    <p:extLst>
      <p:ext uri="{BB962C8B-B14F-4D97-AF65-F5344CB8AC3E}">
        <p14:creationId xmlns:p14="http://schemas.microsoft.com/office/powerpoint/2010/main" val="20825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52"/>
            <a:ext cx="5200518" cy="6500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82" y="357352"/>
            <a:ext cx="5200518" cy="65006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43482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449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0449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8676" y="911627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03379" y="911626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52"/>
            <a:ext cx="5200518" cy="6500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82" y="357352"/>
            <a:ext cx="5200518" cy="65006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43482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938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938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8676" y="911627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03379" y="911626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52"/>
            <a:ext cx="5200518" cy="6500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82" y="357352"/>
            <a:ext cx="5200518" cy="65006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43482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361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1361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8676" y="911627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03379" y="911626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52"/>
            <a:ext cx="5200518" cy="6500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42" y="357352"/>
            <a:ext cx="5200518" cy="65006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43482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941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941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8676" y="911627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03379" y="911626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52"/>
            <a:ext cx="5200518" cy="6500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82" y="357352"/>
            <a:ext cx="5200518" cy="65006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7052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941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941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8676" y="911627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03379" y="911626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52"/>
            <a:ext cx="5200518" cy="6500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9" y="356038"/>
            <a:ext cx="5202621" cy="65032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7052" y="454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941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941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8676" y="911627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03379" y="911626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6025</TotalTime>
  <Words>857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Office Theme</vt:lpstr>
      <vt:lpstr>Motif Enrichment with Gene Expression Filtering</vt:lpstr>
      <vt:lpstr>Regulatory Region of Up- vs Downregulated genes (V1)</vt:lpstr>
      <vt:lpstr>Regulatory Region of Up- vs Downregulated genes (V1)</vt:lpstr>
      <vt:lpstr>Regulatory Region of Up- vs Downregulated genes (V2)</vt:lpstr>
      <vt:lpstr>Regulatory Region of Up- vs Downregulated genes (V2)</vt:lpstr>
      <vt:lpstr>Regulatory Region of Genes Associated with Hyper vs Hypo Meth. (V1)</vt:lpstr>
      <vt:lpstr>Regulatory Region of Genes Associated with Hyper vs Hypo Meth. (V1)</vt:lpstr>
      <vt:lpstr>Regulatory Region of Genes Associated with Hyper vs Hypo Meth. (V2)</vt:lpstr>
      <vt:lpstr>Regulatory Region of Genes Associated with Hyper vs Hypo Meth. (V2)</vt:lpstr>
      <vt:lpstr>Hyper vs Hypo Methylated CpGs (V1)</vt:lpstr>
      <vt:lpstr>Hyper vs Hypo Methylated CpGs (V1)</vt:lpstr>
      <vt:lpstr>Hyper vs Hypo Methylated CpGs (V2)</vt:lpstr>
      <vt:lpstr>Hyper vs Hypo Methylated CpGs (V2)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Gusmao, Eduardo G.</dc:creator>
  <cp:lastModifiedBy>Eduardo Gade Gusmao</cp:lastModifiedBy>
  <cp:revision>261</cp:revision>
  <cp:lastPrinted>2017-04-19T02:38:33Z</cp:lastPrinted>
  <dcterms:created xsi:type="dcterms:W3CDTF">2016-11-14T06:16:12Z</dcterms:created>
  <dcterms:modified xsi:type="dcterms:W3CDTF">2017-07-22T02:18:32Z</dcterms:modified>
</cp:coreProperties>
</file>