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6858000" cy="9144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43080" y="2133720"/>
            <a:ext cx="6171840" cy="287820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43080" y="5285880"/>
            <a:ext cx="6171840" cy="287820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43080" y="2133720"/>
            <a:ext cx="3011760" cy="287820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05680" y="2133720"/>
            <a:ext cx="3011760" cy="287820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505680" y="5285880"/>
            <a:ext cx="3011760" cy="287820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43080" y="5285880"/>
            <a:ext cx="3011760" cy="287820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43080" y="2133720"/>
            <a:ext cx="6171840" cy="60343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43080" y="2133720"/>
            <a:ext cx="6171840" cy="60343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43080" y="2688840"/>
            <a:ext cx="6171840" cy="49240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43080" y="2688840"/>
            <a:ext cx="6171840" cy="492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343080" y="2133720"/>
            <a:ext cx="6171840" cy="6034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43080" y="2133720"/>
            <a:ext cx="6171840" cy="60343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43080" y="2133720"/>
            <a:ext cx="3011760" cy="60343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3505680" y="2133720"/>
            <a:ext cx="3011760" cy="60343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343080" y="366120"/>
            <a:ext cx="6171840" cy="7063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43080" y="2133720"/>
            <a:ext cx="3011760" cy="287820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343080" y="5285880"/>
            <a:ext cx="3011760" cy="287820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3505680" y="2133720"/>
            <a:ext cx="3011760" cy="60343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43080" y="2133720"/>
            <a:ext cx="6171840" cy="6034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43080" y="2133720"/>
            <a:ext cx="3011760" cy="60343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3505680" y="2133720"/>
            <a:ext cx="3011760" cy="287820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505680" y="5285880"/>
            <a:ext cx="3011760" cy="287820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43080" y="2133720"/>
            <a:ext cx="3011760" cy="287820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505680" y="2133720"/>
            <a:ext cx="3011760" cy="287820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343080" y="5285880"/>
            <a:ext cx="6171840" cy="287820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43080" y="2133720"/>
            <a:ext cx="6171840" cy="287820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343080" y="5285880"/>
            <a:ext cx="6171840" cy="287820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43080" y="2133720"/>
            <a:ext cx="3011760" cy="287820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505680" y="2133720"/>
            <a:ext cx="3011760" cy="287820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505680" y="5285880"/>
            <a:ext cx="3011760" cy="287820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343080" y="5285880"/>
            <a:ext cx="3011760" cy="287820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43080" y="2133720"/>
            <a:ext cx="6171840" cy="60343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43080" y="2133720"/>
            <a:ext cx="6171840" cy="60343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43080" y="2688840"/>
            <a:ext cx="6171840" cy="49240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43080" y="2688840"/>
            <a:ext cx="6171840" cy="492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43080" y="2133720"/>
            <a:ext cx="6171840" cy="60343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43080" y="2133720"/>
            <a:ext cx="3011760" cy="60343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505680" y="2133720"/>
            <a:ext cx="3011760" cy="60343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43080" y="366120"/>
            <a:ext cx="6171840" cy="7063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43080" y="2133720"/>
            <a:ext cx="3011760" cy="287820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43080" y="5285880"/>
            <a:ext cx="3011760" cy="287820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505680" y="2133720"/>
            <a:ext cx="3011760" cy="60343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43080" y="2133720"/>
            <a:ext cx="3011760" cy="60343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505680" y="2133720"/>
            <a:ext cx="3011760" cy="287820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505680" y="5285880"/>
            <a:ext cx="3011760" cy="287820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43080" y="2133720"/>
            <a:ext cx="3011760" cy="287820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505680" y="2133720"/>
            <a:ext cx="3011760" cy="287820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43080" y="5285880"/>
            <a:ext cx="6171840" cy="287820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14440" y="2840400"/>
            <a:ext cx="5829120" cy="19598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Titelmasterformat durch Klicken bearbeiten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343080" y="8475120"/>
            <a:ext cx="1599840" cy="486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GB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31/03/16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2343240" y="8475120"/>
            <a:ext cx="2171520" cy="486360"/>
          </a:xfrm>
          <a:prstGeom prst="rect">
            <a:avLst/>
          </a:prstGeom>
        </p:spPr>
        <p:txBody>
          <a:bodyPr anchor="ctr"/>
          <a:p>
            <a:endParaRPr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4915080" y="8475120"/>
            <a:ext cx="1599840" cy="48636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C02D699-BA39-4498-BB78-1B99702196D6}" type="slidenum">
              <a:rPr lang="en-GB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342720" y="2139480"/>
            <a:ext cx="6171840" cy="53028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Titelmasterformat durch Klicken bearbeiten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43080" y="2133720"/>
            <a:ext cx="6171840" cy="603432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LevelTextmasterformat bearbeiten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Ebene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Ebene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Ebene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Ebene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343080" y="8475120"/>
            <a:ext cx="1599840" cy="486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GB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31/03/16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2343240" y="8475120"/>
            <a:ext cx="2171520" cy="486360"/>
          </a:xfrm>
          <a:prstGeom prst="rect">
            <a:avLst/>
          </a:prstGeom>
        </p:spPr>
        <p:txBody>
          <a:bodyPr anchor="ctr"/>
          <a:p>
            <a:endParaRPr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915080" y="8475120"/>
            <a:ext cx="1599840" cy="48636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DE195E3-3DFA-4602-806B-0D20B11B202B}" type="slidenum">
              <a:rPr lang="en-GB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4" descr=""/>
          <p:cNvPicPr/>
          <p:nvPr/>
        </p:nvPicPr>
        <p:blipFill>
          <a:blip r:embed="rId1"/>
          <a:stretch/>
        </p:blipFill>
        <p:spPr>
          <a:xfrm>
            <a:off x="2438280" y="152280"/>
            <a:ext cx="2514240" cy="2514240"/>
          </a:xfrm>
          <a:prstGeom prst="rect">
            <a:avLst/>
          </a:prstGeom>
          <a:ln>
            <a:noFill/>
          </a:ln>
        </p:spPr>
      </p:pic>
      <p:pic>
        <p:nvPicPr>
          <p:cNvPr id="79" name="Picture 2" descr=""/>
          <p:cNvPicPr/>
          <p:nvPr/>
        </p:nvPicPr>
        <p:blipFill>
          <a:blip r:embed="rId2"/>
          <a:stretch/>
        </p:blipFill>
        <p:spPr>
          <a:xfrm>
            <a:off x="600120" y="2491560"/>
            <a:ext cx="5767560" cy="5767560"/>
          </a:xfrm>
          <a:prstGeom prst="rect">
            <a:avLst/>
          </a:prstGeom>
          <a:ln>
            <a:noFill/>
          </a:ln>
        </p:spPr>
      </p:pic>
      <p:pic>
        <p:nvPicPr>
          <p:cNvPr id="80" name="Picture 3" descr=""/>
          <p:cNvPicPr/>
          <p:nvPr/>
        </p:nvPicPr>
        <p:blipFill>
          <a:blip r:embed="rId3"/>
          <a:stretch/>
        </p:blipFill>
        <p:spPr>
          <a:xfrm>
            <a:off x="643680" y="685800"/>
            <a:ext cx="1676160" cy="1676160"/>
          </a:xfrm>
          <a:prstGeom prst="rect">
            <a:avLst/>
          </a:prstGeom>
          <a:ln>
            <a:noFill/>
          </a:ln>
        </p:spPr>
      </p:pic>
      <p:sp>
        <p:nvSpPr>
          <p:cNvPr id="81" name="CustomShape 1"/>
          <p:cNvSpPr/>
          <p:nvPr/>
        </p:nvSpPr>
        <p:spPr>
          <a:xfrm>
            <a:off x="6934320" y="6505200"/>
            <a:ext cx="175212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Needs more thinking – why are correlations of predicted and real age anti-correlated?</a:t>
            </a:r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28600" y="217440"/>
            <a:ext cx="243792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Variance filter &gt;0.05</a:t>
            </a:r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Correlation &gt; 0.3</a:t>
            </a:r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absolute</a:t>
            </a:r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410080" y="3083760"/>
            <a:ext cx="1904760" cy="4251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Enrichment in chromosomal regions?</a:t>
            </a:r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380880" y="3798000"/>
            <a:ext cx="1904760" cy="2577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Enrichment in TF binding sites</a:t>
            </a:r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5473800" y="4152960"/>
            <a:ext cx="1904760" cy="4251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Enrichment in miRNA binding sites???</a:t>
            </a:r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5"/>
          <p:cNvSpPr/>
          <p:nvPr/>
        </p:nvSpPr>
        <p:spPr>
          <a:xfrm>
            <a:off x="2531880" y="3544200"/>
            <a:ext cx="2476080" cy="7599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Association with histone code?</a:t>
            </a:r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Reference might be unsorted blood? Preferentially CD34+ hematopoietic stem and progenitor cells…</a:t>
            </a:r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" name="Picture 2" descr=""/>
          <p:cNvPicPr/>
          <p:nvPr/>
        </p:nvPicPr>
        <p:blipFill>
          <a:blip r:embed="rId1"/>
          <a:stretch/>
        </p:blipFill>
        <p:spPr>
          <a:xfrm>
            <a:off x="304920" y="609480"/>
            <a:ext cx="2209320" cy="2209320"/>
          </a:xfrm>
          <a:prstGeom prst="rect">
            <a:avLst/>
          </a:prstGeom>
          <a:ln>
            <a:noFill/>
          </a:ln>
        </p:spPr>
      </p:pic>
      <p:pic>
        <p:nvPicPr>
          <p:cNvPr id="88" name="Picture 2" descr=""/>
          <p:cNvPicPr/>
          <p:nvPr/>
        </p:nvPicPr>
        <p:blipFill>
          <a:blip r:embed="rId2"/>
          <a:stretch/>
        </p:blipFill>
        <p:spPr>
          <a:xfrm>
            <a:off x="4457880" y="590400"/>
            <a:ext cx="2031480" cy="2031480"/>
          </a:xfrm>
          <a:prstGeom prst="rect">
            <a:avLst/>
          </a:prstGeom>
          <a:ln>
            <a:noFill/>
          </a:ln>
        </p:spPr>
      </p:pic>
      <p:pic>
        <p:nvPicPr>
          <p:cNvPr id="89" name="Picture 3" descr=""/>
          <p:cNvPicPr/>
          <p:nvPr/>
        </p:nvPicPr>
        <p:blipFill>
          <a:blip r:embed="rId3"/>
          <a:stretch/>
        </p:blipFill>
        <p:spPr>
          <a:xfrm>
            <a:off x="2531880" y="661680"/>
            <a:ext cx="1889280" cy="1889280"/>
          </a:xfrm>
          <a:prstGeom prst="rect">
            <a:avLst/>
          </a:prstGeom>
          <a:ln>
            <a:noFill/>
          </a:ln>
        </p:spPr>
      </p:pic>
      <p:sp>
        <p:nvSpPr>
          <p:cNvPr id="90" name="CustomShape 6"/>
          <p:cNvSpPr/>
          <p:nvPr/>
        </p:nvSpPr>
        <p:spPr>
          <a:xfrm>
            <a:off x="6858000" y="1143000"/>
            <a:ext cx="1904760" cy="9273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How is enrichment of normal age-associated CpGs (perhaps as comparison with similar parameters for the suppelment)</a:t>
            </a:r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7"/>
          <p:cNvSpPr/>
          <p:nvPr/>
        </p:nvSpPr>
        <p:spPr>
          <a:xfrm>
            <a:off x="2562120" y="5181480"/>
            <a:ext cx="3305160" cy="10947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Heat maps of co-correlation of CpGs with age-predictions (normal predictors and potentially 1 model of overlap) in the CpGs of the overlap in Venn Diagram above (((and potentially also age-associated CpGs of the normal age predictors)))[ or co-correlations of the 1 model in normal blood]</a:t>
            </a:r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8"/>
          <p:cNvSpPr/>
          <p:nvPr/>
        </p:nvSpPr>
        <p:spPr>
          <a:xfrm>
            <a:off x="7086600" y="2389680"/>
            <a:ext cx="1904760" cy="3182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Ín this case it might be advantageous to change the graphical presentation to % of CpGs on y-axis (and to include an additinal bar for the background)</a:t>
            </a:r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7" descr=""/>
          <p:cNvPicPr/>
          <p:nvPr/>
        </p:nvPicPr>
        <p:blipFill>
          <a:blip r:embed="rId1"/>
          <a:stretch/>
        </p:blipFill>
        <p:spPr>
          <a:xfrm>
            <a:off x="0" y="640440"/>
            <a:ext cx="2284920" cy="2284920"/>
          </a:xfrm>
          <a:prstGeom prst="rect">
            <a:avLst/>
          </a:prstGeom>
          <a:ln>
            <a:noFill/>
          </a:ln>
        </p:spPr>
      </p:pic>
      <p:pic>
        <p:nvPicPr>
          <p:cNvPr id="94" name="Picture 2" descr=""/>
          <p:cNvPicPr/>
          <p:nvPr/>
        </p:nvPicPr>
        <p:blipFill>
          <a:blip r:embed="rId2"/>
          <a:stretch/>
        </p:blipFill>
        <p:spPr>
          <a:xfrm>
            <a:off x="2743200" y="1066680"/>
            <a:ext cx="2209320" cy="2209320"/>
          </a:xfrm>
          <a:prstGeom prst="rect">
            <a:avLst/>
          </a:prstGeom>
          <a:ln>
            <a:noFill/>
          </a:ln>
        </p:spPr>
      </p:pic>
      <p:pic>
        <p:nvPicPr>
          <p:cNvPr id="95" name="Picture 3" descr=""/>
          <p:cNvPicPr/>
          <p:nvPr/>
        </p:nvPicPr>
        <p:blipFill>
          <a:blip r:embed="rId3"/>
          <a:stretch/>
        </p:blipFill>
        <p:spPr>
          <a:xfrm>
            <a:off x="4952880" y="934200"/>
            <a:ext cx="2285640" cy="2285640"/>
          </a:xfrm>
          <a:prstGeom prst="rect">
            <a:avLst/>
          </a:prstGeom>
          <a:ln>
            <a:noFill/>
          </a:ln>
        </p:spPr>
      </p:pic>
      <p:sp>
        <p:nvSpPr>
          <p:cNvPr id="96" name="CustomShape 1"/>
          <p:cNvSpPr/>
          <p:nvPr/>
        </p:nvSpPr>
        <p:spPr>
          <a:xfrm>
            <a:off x="304920" y="304920"/>
            <a:ext cx="2437920" cy="59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Variance filter &gt;0.05</a:t>
            </a:r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Correlation &gt; 0.4</a:t>
            </a:r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Only positive</a:t>
            </a:r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1025280" y="1353960"/>
            <a:ext cx="2631960" cy="19317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99 CpGs in intersection of the three predictors – and all of them are exclusively positive.</a:t>
            </a:r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These are used for retraining</a:t>
            </a:r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… </a:t>
            </a:r>
            <a:r>
              <a:rPr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completely distinct from the Weidner 99 CpG model</a:t>
            </a:r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Perhaps we should reduce to CpGs that are age-associated in Hannum before retraining the model?</a:t>
            </a:r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1041480" y="6858000"/>
            <a:ext cx="1904760" cy="12621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Validatio n in other AML datasets:</a:t>
            </a:r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Karolinska,</a:t>
            </a:r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AML Halle</a:t>
            </a:r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AML-AZA</a:t>
            </a:r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…</a:t>
            </a:r>
            <a:r>
              <a:rPr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another on that Tanja downloaded…</a:t>
            </a:r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4"/>
          <p:cNvSpPr/>
          <p:nvPr/>
        </p:nvSpPr>
        <p:spPr>
          <a:xfrm>
            <a:off x="6108840" y="7196400"/>
            <a:ext cx="1904760" cy="9273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?? Test signature on other tumors? Similar to table 1 in Lin and Wagner PLoS Genetics…. If then we ask Qiong</a:t>
            </a:r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6019920" y="8304480"/>
            <a:ext cx="1904760" cy="12621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?? Perhaps we can subclone and anlayze DNAm in  individual clones?? Furthermore, we can ask Monika who has analyzed individual subclones in normal CD34+ cells…</a:t>
            </a:r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69840" y="3589920"/>
            <a:ext cx="1904760" cy="14295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More stringent filter (e.g. variance &gt; 0.05 and correlation &gt;0.45 – this would give 10 (11) CpGs that are applicable for MassARRAY… with the additional variance filter might be less…</a:t>
            </a:r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Picture 2" descr=""/>
          <p:cNvPicPr/>
          <p:nvPr/>
        </p:nvPicPr>
        <p:blipFill>
          <a:blip r:embed="rId4"/>
          <a:stretch/>
        </p:blipFill>
        <p:spPr>
          <a:xfrm>
            <a:off x="-9067680" y="380880"/>
            <a:ext cx="8191080" cy="8191080"/>
          </a:xfrm>
          <a:prstGeom prst="rect">
            <a:avLst/>
          </a:prstGeom>
          <a:ln>
            <a:noFill/>
          </a:ln>
        </p:spPr>
      </p:pic>
      <p:pic>
        <p:nvPicPr>
          <p:cNvPr id="103" name="Picture 3" descr=""/>
          <p:cNvPicPr/>
          <p:nvPr/>
        </p:nvPicPr>
        <p:blipFill>
          <a:blip r:embed="rId5"/>
          <a:stretch/>
        </p:blipFill>
        <p:spPr>
          <a:xfrm>
            <a:off x="2803320" y="3121200"/>
            <a:ext cx="4168800" cy="4168800"/>
          </a:xfrm>
          <a:prstGeom prst="rect">
            <a:avLst/>
          </a:prstGeom>
          <a:ln>
            <a:noFill/>
          </a:ln>
        </p:spPr>
      </p:pic>
      <p:sp>
        <p:nvSpPr>
          <p:cNvPr id="104" name="CustomShape 7"/>
          <p:cNvSpPr/>
          <p:nvPr/>
        </p:nvSpPr>
        <p:spPr>
          <a:xfrm>
            <a:off x="7543800" y="3120120"/>
            <a:ext cx="1904760" cy="12621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COX Model might be informative (adjusted for age and gender)</a:t>
            </a:r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might also plot predicted vs. Real age in LAML using the 11 CpG Model.</a:t>
            </a:r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228600" y="-380880"/>
            <a:ext cx="6171840" cy="1523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supplement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6" name="Picture 2" descr=""/>
          <p:cNvPicPr/>
          <p:nvPr/>
        </p:nvPicPr>
        <p:blipFill>
          <a:blip r:embed="rId1"/>
          <a:stretch/>
        </p:blipFill>
        <p:spPr>
          <a:xfrm>
            <a:off x="304920" y="1066680"/>
            <a:ext cx="6171840" cy="6171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228600" y="-380880"/>
            <a:ext cx="6171840" cy="1523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supplement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8" name="Picture 2" descr=""/>
          <p:cNvPicPr/>
          <p:nvPr/>
        </p:nvPicPr>
        <p:blipFill>
          <a:blip r:embed="rId1"/>
          <a:stretch/>
        </p:blipFill>
        <p:spPr>
          <a:xfrm>
            <a:off x="304920" y="914400"/>
            <a:ext cx="4038120" cy="4038120"/>
          </a:xfrm>
          <a:prstGeom prst="rect">
            <a:avLst/>
          </a:prstGeom>
          <a:ln>
            <a:noFill/>
          </a:ln>
        </p:spPr>
      </p:pic>
      <p:pic>
        <p:nvPicPr>
          <p:cNvPr id="109" name="Picture 3" descr=""/>
          <p:cNvPicPr/>
          <p:nvPr/>
        </p:nvPicPr>
        <p:blipFill>
          <a:blip r:embed="rId2"/>
          <a:stretch/>
        </p:blipFill>
        <p:spPr>
          <a:xfrm>
            <a:off x="419040" y="5168880"/>
            <a:ext cx="3936600" cy="3936600"/>
          </a:xfrm>
          <a:prstGeom prst="rect">
            <a:avLst/>
          </a:prstGeom>
          <a:ln>
            <a:noFill/>
          </a:ln>
        </p:spPr>
      </p:pic>
      <p:sp>
        <p:nvSpPr>
          <p:cNvPr id="110" name="CustomShape 2"/>
          <p:cNvSpPr/>
          <p:nvPr/>
        </p:nvSpPr>
        <p:spPr>
          <a:xfrm>
            <a:off x="4724280" y="1295280"/>
            <a:ext cx="259056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These are the best performing CpGs in TCGA and Hannum. Take home – there are no good performing individual CpGs in TCGA</a:t>
            </a:r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4724280" y="6019920"/>
            <a:ext cx="259056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Here the above mentioned CpGs are applied to the opposite dataset. They do not perform well on these datasets.</a:t>
            </a:r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228600" y="-380880"/>
            <a:ext cx="6171840" cy="1523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supplement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1041480" y="1440360"/>
            <a:ext cx="243792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Variance filter &gt;0.05</a:t>
            </a:r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Correlation &gt; 0.03</a:t>
            </a:r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Only positive</a:t>
            </a:r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3263760" y="1440360"/>
            <a:ext cx="243792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Variance filter &gt;0.05</a:t>
            </a:r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Correlation &gt; 0.03</a:t>
            </a:r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Only negative</a:t>
            </a:r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3429000" y="2697480"/>
            <a:ext cx="1142640" cy="10663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5"/>
          <p:cNvSpPr/>
          <p:nvPr/>
        </p:nvSpPr>
        <p:spPr>
          <a:xfrm>
            <a:off x="3911760" y="2316600"/>
            <a:ext cx="1142640" cy="10663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6"/>
          <p:cNvSpPr/>
          <p:nvPr/>
        </p:nvSpPr>
        <p:spPr>
          <a:xfrm>
            <a:off x="4025880" y="2773800"/>
            <a:ext cx="1142640" cy="10663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Picture 3" descr=""/>
          <p:cNvPicPr/>
          <p:nvPr/>
        </p:nvPicPr>
        <p:blipFill>
          <a:blip r:embed="rId1"/>
          <a:stretch/>
        </p:blipFill>
        <p:spPr>
          <a:xfrm>
            <a:off x="691920" y="2038320"/>
            <a:ext cx="2470320" cy="247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228600" y="-380880"/>
            <a:ext cx="6171840" cy="1523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supplement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1527</TotalTime>
  <Application>LibreOffice/5.0.5.2$Linux_X86_64 LibreOffice_project/00m0$Build-2</Application>
  <Paragraphs>45</Paragraphs>
  <Company>UKAACHEN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2016-02-17T13:31:45Z</dcterms:created>
  <dc:creator>Wagner, Wolfgang</dc:creator>
  <dc:language>en-GB</dc:language>
  <cp:lastModifiedBy>Fabio Ticconi</cp:lastModifiedBy>
  <dcterms:modified xsi:type="dcterms:W3CDTF">2016-03-31T18:32:40Z</dcterms:modified>
  <cp:revision>37</cp:revision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UKAACHEN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Bildschirmpräsentation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7</vt:i4>
  </property>
</Properties>
</file>