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3384" y="-66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8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88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3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19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2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04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16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21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27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314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50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6D0EA-9136-4052-BEED-35E25A6AE76A}" type="datetimeFigureOut">
              <a:rPr lang="en-US" smtClean="0"/>
              <a:t>2/17/2016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439D0-079C-436A-905B-AA2D677DC6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7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lfgang Wagner\Projekte\AML Signature\AML-AGING-Fabio and Ivan\Analysis 17.12.2015\globa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078"/>
          <a:stretch/>
        </p:blipFill>
        <p:spPr bwMode="auto">
          <a:xfrm>
            <a:off x="1524000" y="821358"/>
            <a:ext cx="5334000" cy="186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1962150" y="6382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99 </a:t>
            </a:r>
            <a:r>
              <a:rPr lang="de-DE" dirty="0" err="1" smtClean="0"/>
              <a:t>cpg</a:t>
            </a:r>
            <a:endParaRPr lang="en-US" dirty="0"/>
          </a:p>
        </p:txBody>
      </p:sp>
      <p:sp>
        <p:nvSpPr>
          <p:cNvPr id="6" name="Textfeld 5"/>
          <p:cNvSpPr txBox="1"/>
          <p:nvPr/>
        </p:nvSpPr>
        <p:spPr>
          <a:xfrm>
            <a:off x="3657600" y="6382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Hannum</a:t>
            </a:r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5257800" y="63823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Horvath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84085"/>
            <a:ext cx="1587774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701547"/>
            <a:ext cx="1668462" cy="1747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931" y="2694212"/>
            <a:ext cx="1807737" cy="175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312" y="1452937"/>
            <a:ext cx="1676113" cy="1625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feld 12"/>
          <p:cNvSpPr txBox="1"/>
          <p:nvPr/>
        </p:nvSpPr>
        <p:spPr>
          <a:xfrm>
            <a:off x="9601200" y="821358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Correlation</a:t>
            </a:r>
            <a:r>
              <a:rPr lang="de-DE" dirty="0" smtClean="0"/>
              <a:t> of real </a:t>
            </a:r>
            <a:r>
              <a:rPr lang="de-DE" dirty="0" err="1" smtClean="0"/>
              <a:t>age</a:t>
            </a:r>
            <a:r>
              <a:rPr lang="de-DE" dirty="0" smtClean="0"/>
              <a:t> in </a:t>
            </a:r>
            <a:r>
              <a:rPr lang="de-DE" dirty="0" err="1" smtClean="0"/>
              <a:t>laml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beta-</a:t>
            </a:r>
            <a:r>
              <a:rPr lang="de-DE" dirty="0" err="1" smtClean="0"/>
              <a:t>values</a:t>
            </a:r>
            <a:endParaRPr 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5287" y="4559623"/>
            <a:ext cx="1706327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9285287" y="3721423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Correlation</a:t>
            </a:r>
            <a:r>
              <a:rPr lang="de-DE" dirty="0" smtClean="0"/>
              <a:t> of real </a:t>
            </a:r>
            <a:r>
              <a:rPr lang="de-DE" dirty="0" err="1" smtClean="0"/>
              <a:t>age</a:t>
            </a:r>
            <a:r>
              <a:rPr lang="de-DE" dirty="0" smtClean="0"/>
              <a:t> in </a:t>
            </a:r>
            <a:r>
              <a:rPr lang="de-DE" dirty="0" err="1" smtClean="0"/>
              <a:t>hannum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beta-</a:t>
            </a:r>
            <a:r>
              <a:rPr lang="de-DE" dirty="0" err="1" smtClean="0"/>
              <a:t>values</a:t>
            </a:r>
            <a:endParaRPr lang="en-US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-1219200" y="498300"/>
            <a:ext cx="2667000" cy="2736152"/>
            <a:chOff x="6211668" y="-228600"/>
            <a:chExt cx="3237132" cy="3401017"/>
          </a:xfrm>
        </p:grpSpPr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1800" y="300335"/>
              <a:ext cx="2209800" cy="19487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" name="Textfeld 4"/>
            <p:cNvSpPr txBox="1"/>
            <p:nvPr/>
          </p:nvSpPr>
          <p:spPr>
            <a:xfrm>
              <a:off x="7391400" y="-228600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 smtClean="0"/>
                <a:t>Correlation</a:t>
              </a:r>
              <a:r>
                <a:rPr lang="de-DE" dirty="0" smtClean="0"/>
                <a:t> of DNAm </a:t>
              </a:r>
              <a:r>
                <a:rPr lang="de-DE" dirty="0" err="1" smtClean="0"/>
                <a:t>with</a:t>
              </a:r>
              <a:r>
                <a:rPr lang="de-DE" dirty="0" smtClean="0"/>
                <a:t> </a:t>
              </a:r>
              <a:r>
                <a:rPr lang="de-DE" dirty="0" err="1" smtClean="0"/>
                <a:t>age</a:t>
              </a:r>
              <a:endParaRPr lang="en-US" dirty="0"/>
            </a:p>
          </p:txBody>
        </p:sp>
        <p:sp>
          <p:nvSpPr>
            <p:cNvPr id="8" name="Textfeld 7"/>
            <p:cNvSpPr txBox="1"/>
            <p:nvPr/>
          </p:nvSpPr>
          <p:spPr>
            <a:xfrm>
              <a:off x="7086600" y="2249087"/>
              <a:ext cx="2057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Age-</a:t>
              </a:r>
              <a:r>
                <a:rPr lang="de-DE" dirty="0" err="1" smtClean="0"/>
                <a:t>correlation</a:t>
              </a:r>
              <a:r>
                <a:rPr lang="de-DE" dirty="0" smtClean="0"/>
                <a:t> in normal </a:t>
              </a:r>
              <a:r>
                <a:rPr lang="de-DE" dirty="0" err="1" smtClean="0"/>
                <a:t>blood</a:t>
              </a:r>
              <a:r>
                <a:rPr lang="de-DE" dirty="0" smtClean="0"/>
                <a:t> (</a:t>
              </a:r>
              <a:r>
                <a:rPr lang="de-DE" dirty="0" err="1" smtClean="0"/>
                <a:t>hannum</a:t>
              </a:r>
              <a:r>
                <a:rPr lang="de-DE" dirty="0" smtClean="0"/>
                <a:t>)</a:t>
              </a:r>
              <a:endParaRPr lang="en-US" dirty="0"/>
            </a:p>
          </p:txBody>
        </p:sp>
        <p:sp>
          <p:nvSpPr>
            <p:cNvPr id="19" name="Textfeld 18"/>
            <p:cNvSpPr txBox="1"/>
            <p:nvPr/>
          </p:nvSpPr>
          <p:spPr>
            <a:xfrm rot="16200000">
              <a:off x="5506134" y="900499"/>
              <a:ext cx="2057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Age-</a:t>
              </a:r>
              <a:r>
                <a:rPr lang="de-DE" dirty="0" err="1" smtClean="0"/>
                <a:t>correlation</a:t>
              </a:r>
              <a:r>
                <a:rPr lang="de-DE" dirty="0" smtClean="0"/>
                <a:t> in </a:t>
              </a:r>
              <a:r>
                <a:rPr lang="de-DE" dirty="0" err="1" smtClean="0"/>
                <a:t>laml</a:t>
              </a:r>
              <a:endParaRPr lang="en-US" dirty="0"/>
            </a:p>
          </p:txBody>
        </p:sp>
      </p:grpSp>
      <p:pic>
        <p:nvPicPr>
          <p:cNvPr id="21" name="Picture 2" descr="D:\Wolfgang Wagner\Projekte\AML Signature\AML-AGING-Fabio and Ivan\Analysis 17.12.2015\global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57" b="32679"/>
          <a:stretch/>
        </p:blipFill>
        <p:spPr bwMode="auto">
          <a:xfrm>
            <a:off x="1543050" y="4798635"/>
            <a:ext cx="5334000" cy="17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6477000" y="4953000"/>
            <a:ext cx="190500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Perhaps</a:t>
            </a:r>
            <a:r>
              <a:rPr lang="de-DE" sz="1100" dirty="0" smtClean="0"/>
              <a:t> we </a:t>
            </a:r>
            <a:r>
              <a:rPr lang="de-DE" sz="1100" dirty="0" err="1" smtClean="0"/>
              <a:t>should</a:t>
            </a:r>
            <a:r>
              <a:rPr lang="de-DE" sz="1100" dirty="0" smtClean="0"/>
              <a:t> also </a:t>
            </a:r>
            <a:r>
              <a:rPr lang="de-DE" sz="1100" dirty="0" err="1" smtClean="0"/>
              <a:t>implement</a:t>
            </a:r>
            <a:r>
              <a:rPr lang="de-DE" sz="1100" dirty="0" smtClean="0"/>
              <a:t> the same </a:t>
            </a:r>
            <a:r>
              <a:rPr lang="de-DE" sz="1100" dirty="0" err="1" smtClean="0"/>
              <a:t>plot</a:t>
            </a:r>
            <a:r>
              <a:rPr lang="de-DE" sz="1100" dirty="0" smtClean="0"/>
              <a:t> on the </a:t>
            </a:r>
            <a:r>
              <a:rPr lang="de-DE" sz="1100" dirty="0" err="1" smtClean="0"/>
              <a:t>hammum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?</a:t>
            </a:r>
            <a:endParaRPr lang="en-US" sz="1100" dirty="0"/>
          </a:p>
        </p:txBody>
      </p:sp>
      <p:sp>
        <p:nvSpPr>
          <p:cNvPr id="23" name="Textfeld 22"/>
          <p:cNvSpPr txBox="1"/>
          <p:nvPr/>
        </p:nvSpPr>
        <p:spPr>
          <a:xfrm>
            <a:off x="6350000" y="923833"/>
            <a:ext cx="190500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Perhaps</a:t>
            </a:r>
            <a:r>
              <a:rPr lang="de-DE" sz="1100" dirty="0" smtClean="0"/>
              <a:t> we </a:t>
            </a:r>
            <a:r>
              <a:rPr lang="de-DE" sz="1100" dirty="0" err="1" smtClean="0"/>
              <a:t>should</a:t>
            </a:r>
            <a:r>
              <a:rPr lang="de-DE" sz="1100" dirty="0" smtClean="0"/>
              <a:t> also </a:t>
            </a:r>
            <a:r>
              <a:rPr lang="de-DE" sz="1100" dirty="0" err="1" smtClean="0"/>
              <a:t>implement</a:t>
            </a:r>
            <a:r>
              <a:rPr lang="de-DE" sz="1100" dirty="0" smtClean="0"/>
              <a:t> the same </a:t>
            </a:r>
            <a:r>
              <a:rPr lang="de-DE" sz="1100" dirty="0" err="1" smtClean="0"/>
              <a:t>plot</a:t>
            </a:r>
            <a:r>
              <a:rPr lang="de-DE" sz="1100" dirty="0" smtClean="0"/>
              <a:t> on the </a:t>
            </a:r>
            <a:r>
              <a:rPr lang="de-DE" sz="1100" dirty="0" err="1" smtClean="0"/>
              <a:t>hammum</a:t>
            </a:r>
            <a:r>
              <a:rPr lang="de-DE" sz="1100" dirty="0" smtClean="0"/>
              <a:t> </a:t>
            </a:r>
            <a:r>
              <a:rPr lang="de-DE" sz="1100" dirty="0" err="1" smtClean="0"/>
              <a:t>data</a:t>
            </a:r>
            <a:r>
              <a:rPr lang="de-DE" sz="1100" dirty="0" smtClean="0"/>
              <a:t>?</a:t>
            </a:r>
            <a:endParaRPr lang="en-US" sz="1100" dirty="0"/>
          </a:p>
        </p:txBody>
      </p:sp>
      <p:sp>
        <p:nvSpPr>
          <p:cNvPr id="24" name="Ellipse 23"/>
          <p:cNvSpPr/>
          <p:nvPr/>
        </p:nvSpPr>
        <p:spPr>
          <a:xfrm>
            <a:off x="-3657600" y="5000353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Ellipse 24"/>
          <p:cNvSpPr/>
          <p:nvPr/>
        </p:nvSpPr>
        <p:spPr>
          <a:xfrm>
            <a:off x="-3175000" y="4619353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Ellipse 25"/>
          <p:cNvSpPr/>
          <p:nvPr/>
        </p:nvSpPr>
        <p:spPr>
          <a:xfrm>
            <a:off x="-3060700" y="5076553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-4114800" y="3721423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Overlap</a:t>
            </a:r>
            <a:r>
              <a:rPr lang="de-DE" dirty="0" smtClean="0"/>
              <a:t> of CpGs in the </a:t>
            </a:r>
            <a:r>
              <a:rPr lang="de-DE" dirty="0" err="1" smtClean="0"/>
              <a:t>three</a:t>
            </a:r>
            <a:r>
              <a:rPr lang="de-DE" dirty="0" smtClean="0"/>
              <a:t> </a:t>
            </a:r>
            <a:r>
              <a:rPr lang="de-DE" dirty="0" err="1" smtClean="0"/>
              <a:t>orignical</a:t>
            </a:r>
            <a:r>
              <a:rPr lang="de-DE" dirty="0" smtClean="0"/>
              <a:t> </a:t>
            </a:r>
            <a:r>
              <a:rPr lang="de-DE" dirty="0" err="1" smtClean="0"/>
              <a:t>predictors</a:t>
            </a:r>
            <a:r>
              <a:rPr lang="de-DE" dirty="0" smtClean="0"/>
              <a:t> (</a:t>
            </a:r>
            <a:r>
              <a:rPr lang="de-DE" dirty="0" err="1" smtClean="0"/>
              <a:t>perhaps</a:t>
            </a:r>
            <a:r>
              <a:rPr lang="de-DE" dirty="0" smtClean="0"/>
              <a:t> just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supplement</a:t>
            </a:r>
            <a:r>
              <a:rPr lang="de-DE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03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:\wolfgang\agecancer_imputed_top500pos\venn\venn3_i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M:\wolfgang\agecancer_imputed_top500neg\venn\venn3_i1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00" y="2286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15900" y="11430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500 positive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Textfeld 6"/>
          <p:cNvSpPr txBox="1"/>
          <p:nvPr/>
        </p:nvSpPr>
        <p:spPr>
          <a:xfrm>
            <a:off x="2806700" y="2286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500 negative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endParaRPr lang="en-US" dirty="0"/>
          </a:p>
        </p:txBody>
      </p:sp>
      <p:pic>
        <p:nvPicPr>
          <p:cNvPr id="2052" name="Picture 4" descr="M:\wolfgang\agecancer_imputed_top500abs\venn\venn3_i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9300" y="457200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4724400" y="2286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Top 500 </a:t>
            </a:r>
            <a:r>
              <a:rPr lang="de-DE" dirty="0" err="1" smtClean="0"/>
              <a:t>abs</a:t>
            </a:r>
            <a:r>
              <a:rPr lang="de-DE" dirty="0" smtClean="0"/>
              <a:t> </a:t>
            </a:r>
            <a:r>
              <a:rPr lang="de-DE" dirty="0" err="1" smtClean="0"/>
              <a:t>correlation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predicted</a:t>
            </a:r>
            <a:r>
              <a:rPr lang="de-DE" dirty="0" smtClean="0"/>
              <a:t> </a:t>
            </a:r>
            <a:r>
              <a:rPr lang="de-DE" dirty="0" err="1" smtClean="0"/>
              <a:t>age</a:t>
            </a:r>
            <a:endParaRPr lang="en-US" dirty="0"/>
          </a:p>
        </p:txBody>
      </p:sp>
      <p:sp>
        <p:nvSpPr>
          <p:cNvPr id="11" name="Textfeld 10"/>
          <p:cNvSpPr txBox="1"/>
          <p:nvPr/>
        </p:nvSpPr>
        <p:spPr>
          <a:xfrm>
            <a:off x="1143000" y="3200400"/>
            <a:ext cx="1905000" cy="178510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Perhaps</a:t>
            </a:r>
            <a:r>
              <a:rPr lang="de-DE" sz="1100" dirty="0" smtClean="0"/>
              <a:t> we </a:t>
            </a:r>
            <a:r>
              <a:rPr lang="de-DE" sz="1100" dirty="0" err="1" smtClean="0"/>
              <a:t>can</a:t>
            </a:r>
            <a:r>
              <a:rPr lang="de-DE" sz="1100" dirty="0" smtClean="0"/>
              <a:t> </a:t>
            </a:r>
            <a:r>
              <a:rPr lang="de-DE" sz="1100" dirty="0" err="1" smtClean="0"/>
              <a:t>better</a:t>
            </a:r>
            <a:r>
              <a:rPr lang="de-DE" sz="1100" dirty="0" smtClean="0"/>
              <a:t> </a:t>
            </a:r>
            <a:r>
              <a:rPr lang="de-DE" sz="1100" dirty="0" err="1" smtClean="0"/>
              <a:t>understand</a:t>
            </a:r>
            <a:r>
              <a:rPr lang="de-DE" sz="1100" dirty="0" smtClean="0"/>
              <a:t> on </a:t>
            </a:r>
            <a:r>
              <a:rPr lang="de-DE" sz="1100" dirty="0" err="1" smtClean="0"/>
              <a:t>why</a:t>
            </a:r>
            <a:r>
              <a:rPr lang="de-DE" sz="1100" dirty="0" smtClean="0"/>
              <a:t> e.g. the 99 CpG-AML-</a:t>
            </a:r>
            <a:r>
              <a:rPr lang="de-DE" sz="1100" dirty="0" err="1" smtClean="0"/>
              <a:t>Signature</a:t>
            </a:r>
            <a:r>
              <a:rPr lang="de-DE" sz="1100" dirty="0" smtClean="0"/>
              <a:t> </a:t>
            </a:r>
            <a:r>
              <a:rPr lang="de-DE" sz="1100" dirty="0" err="1" smtClean="0"/>
              <a:t>does</a:t>
            </a:r>
            <a:r>
              <a:rPr lang="de-DE" sz="1100" dirty="0" smtClean="0"/>
              <a:t> not </a:t>
            </a:r>
            <a:r>
              <a:rPr lang="de-DE" sz="1100" dirty="0" err="1" smtClean="0"/>
              <a:t>perform</a:t>
            </a:r>
            <a:r>
              <a:rPr lang="de-DE" sz="1100" dirty="0" smtClean="0"/>
              <a:t> </a:t>
            </a:r>
            <a:r>
              <a:rPr lang="de-DE" sz="1100" dirty="0" err="1" smtClean="0"/>
              <a:t>well</a:t>
            </a:r>
            <a:r>
              <a:rPr lang="de-DE" sz="1100" dirty="0" smtClean="0"/>
              <a:t> in </a:t>
            </a:r>
            <a:r>
              <a:rPr lang="de-DE" sz="1100" dirty="0" err="1" smtClean="0"/>
              <a:t>iterations</a:t>
            </a:r>
            <a:r>
              <a:rPr lang="de-DE" sz="1100" dirty="0" smtClean="0"/>
              <a:t>… and </a:t>
            </a:r>
            <a:r>
              <a:rPr lang="de-DE" sz="1100" dirty="0" err="1" smtClean="0"/>
              <a:t>why</a:t>
            </a:r>
            <a:r>
              <a:rPr lang="de-DE" sz="1100" dirty="0" smtClean="0"/>
              <a:t> the </a:t>
            </a:r>
            <a:r>
              <a:rPr lang="de-DE" sz="1100" dirty="0" err="1" smtClean="0"/>
              <a:t>iterations</a:t>
            </a:r>
            <a:r>
              <a:rPr lang="de-DE" sz="1100" dirty="0" smtClean="0"/>
              <a:t> of the individual </a:t>
            </a:r>
            <a:r>
              <a:rPr lang="de-DE" sz="1100" dirty="0" err="1" smtClean="0"/>
              <a:t>models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not </a:t>
            </a:r>
            <a:r>
              <a:rPr lang="de-DE" sz="1100" dirty="0" err="1" smtClean="0"/>
              <a:t>converge</a:t>
            </a:r>
            <a:r>
              <a:rPr lang="de-DE" sz="1100" dirty="0" smtClean="0"/>
              <a:t>…. But </a:t>
            </a:r>
            <a:r>
              <a:rPr lang="de-DE" sz="1100" dirty="0" err="1" smtClean="0"/>
              <a:t>perhaps</a:t>
            </a:r>
            <a:r>
              <a:rPr lang="de-DE" sz="1100" dirty="0" smtClean="0"/>
              <a:t> we </a:t>
            </a:r>
            <a:r>
              <a:rPr lang="de-DE" sz="1100" dirty="0" err="1" smtClean="0"/>
              <a:t>have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take</a:t>
            </a:r>
            <a:r>
              <a:rPr lang="de-DE" sz="1100" dirty="0" smtClean="0"/>
              <a:t> </a:t>
            </a:r>
            <a:r>
              <a:rPr lang="de-DE" sz="1100" dirty="0" err="1" smtClean="0"/>
              <a:t>it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</a:t>
            </a:r>
            <a:r>
              <a:rPr lang="de-DE" sz="1100" dirty="0" err="1" smtClean="0"/>
              <a:t>given</a:t>
            </a:r>
            <a:r>
              <a:rPr lang="de-DE" sz="1100" dirty="0" smtClean="0"/>
              <a:t> and </a:t>
            </a:r>
            <a:r>
              <a:rPr lang="de-DE" sz="1100" dirty="0" err="1" smtClean="0"/>
              <a:t>use</a:t>
            </a:r>
            <a:r>
              <a:rPr lang="de-DE" sz="1100" dirty="0" smtClean="0"/>
              <a:t> the alternative </a:t>
            </a:r>
            <a:r>
              <a:rPr lang="de-DE" sz="1100" dirty="0" err="1" smtClean="0"/>
              <a:t>approach</a:t>
            </a:r>
            <a:r>
              <a:rPr lang="de-DE" sz="1100" dirty="0" smtClean="0"/>
              <a:t> of the </a:t>
            </a:r>
            <a:r>
              <a:rPr lang="de-DE" sz="1100" dirty="0" err="1" smtClean="0"/>
              <a:t>next</a:t>
            </a:r>
            <a:r>
              <a:rPr lang="de-DE" sz="1100" dirty="0" smtClean="0"/>
              <a:t> </a:t>
            </a:r>
            <a:r>
              <a:rPr lang="de-DE" sz="1100" dirty="0" err="1" smtClean="0"/>
              <a:t>figure</a:t>
            </a:r>
            <a:r>
              <a:rPr lang="de-DE" sz="1100" dirty="0" smtClean="0"/>
              <a:t>….</a:t>
            </a:r>
            <a:endParaRPr lang="en-US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3441700" y="2438400"/>
            <a:ext cx="1905000" cy="9387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Perhaps</a:t>
            </a:r>
            <a:r>
              <a:rPr lang="de-DE" sz="1100" dirty="0" smtClean="0"/>
              <a:t> we </a:t>
            </a:r>
            <a:r>
              <a:rPr lang="de-DE" sz="1100" dirty="0" err="1" smtClean="0"/>
              <a:t>can</a:t>
            </a:r>
            <a:r>
              <a:rPr lang="de-DE" sz="1100" dirty="0" smtClean="0"/>
              <a:t> </a:t>
            </a:r>
            <a:r>
              <a:rPr lang="de-DE" sz="1100" dirty="0" err="1" smtClean="0"/>
              <a:t>test</a:t>
            </a:r>
            <a:r>
              <a:rPr lang="de-DE" sz="1100" dirty="0" smtClean="0"/>
              <a:t> </a:t>
            </a:r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 err="1" smtClean="0"/>
              <a:t>there</a:t>
            </a:r>
            <a:r>
              <a:rPr lang="de-DE" sz="1100" dirty="0" smtClean="0"/>
              <a:t> </a:t>
            </a:r>
            <a:r>
              <a:rPr lang="de-DE" sz="1100" dirty="0" err="1" smtClean="0"/>
              <a:t>is</a:t>
            </a:r>
            <a:r>
              <a:rPr lang="de-DE" sz="1100" dirty="0" smtClean="0"/>
              <a:t> </a:t>
            </a:r>
            <a:r>
              <a:rPr lang="de-DE" sz="1100" dirty="0" err="1" smtClean="0"/>
              <a:t>convergence</a:t>
            </a:r>
            <a:r>
              <a:rPr lang="de-DE" sz="1100" dirty="0" smtClean="0"/>
              <a:t> </a:t>
            </a:r>
            <a:r>
              <a:rPr lang="de-DE" sz="1100" dirty="0" err="1" smtClean="0"/>
              <a:t>between</a:t>
            </a:r>
            <a:r>
              <a:rPr lang="de-DE" sz="1100" dirty="0" smtClean="0"/>
              <a:t>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different </a:t>
            </a:r>
            <a:r>
              <a:rPr lang="de-DE" sz="1100" dirty="0" err="1" smtClean="0"/>
              <a:t>models</a:t>
            </a:r>
            <a:r>
              <a:rPr lang="de-DE" sz="1100" dirty="0" smtClean="0"/>
              <a:t> </a:t>
            </a:r>
            <a:r>
              <a:rPr lang="de-DE" sz="1100" dirty="0" err="1" smtClean="0"/>
              <a:t>if</a:t>
            </a:r>
            <a:r>
              <a:rPr lang="de-DE" sz="1100" dirty="0" smtClean="0"/>
              <a:t> we 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restrict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CpGs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variance</a:t>
            </a:r>
            <a:r>
              <a:rPr lang="de-DE" sz="1100" dirty="0" smtClean="0"/>
              <a:t> &gt;0.05….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33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215900" y="1143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r>
              <a:rPr lang="de-DE" dirty="0" smtClean="0"/>
              <a:t> &gt;0.05</a:t>
            </a:r>
          </a:p>
          <a:p>
            <a:r>
              <a:rPr lang="de-DE" dirty="0" err="1" smtClean="0"/>
              <a:t>Correlation</a:t>
            </a:r>
            <a:r>
              <a:rPr lang="de-DE" dirty="0" smtClean="0"/>
              <a:t> &gt; 0.03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positive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381000" y="13716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863600" y="9906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977900" y="14478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2438400" y="1143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r>
              <a:rPr lang="de-DE" dirty="0" smtClean="0"/>
              <a:t> &gt;0.05</a:t>
            </a:r>
          </a:p>
          <a:p>
            <a:r>
              <a:rPr lang="de-DE" dirty="0" err="1" smtClean="0"/>
              <a:t>Correlation</a:t>
            </a:r>
            <a:r>
              <a:rPr lang="de-DE" dirty="0" smtClean="0"/>
              <a:t> &gt; 0.03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negative</a:t>
            </a:r>
            <a:endParaRPr lang="en-US" dirty="0"/>
          </a:p>
        </p:txBody>
      </p:sp>
      <p:sp>
        <p:nvSpPr>
          <p:cNvPr id="9" name="Ellipse 8"/>
          <p:cNvSpPr/>
          <p:nvPr/>
        </p:nvSpPr>
        <p:spPr>
          <a:xfrm>
            <a:off x="2603500" y="13716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Ellipse 9"/>
          <p:cNvSpPr/>
          <p:nvPr/>
        </p:nvSpPr>
        <p:spPr>
          <a:xfrm>
            <a:off x="3086100" y="9906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/>
          <p:cNvSpPr/>
          <p:nvPr/>
        </p:nvSpPr>
        <p:spPr>
          <a:xfrm>
            <a:off x="3200400" y="14478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/>
          <p:cNvSpPr txBox="1"/>
          <p:nvPr/>
        </p:nvSpPr>
        <p:spPr>
          <a:xfrm>
            <a:off x="4724400" y="762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r>
              <a:rPr lang="de-DE" dirty="0" smtClean="0"/>
              <a:t> &gt;0.05</a:t>
            </a:r>
          </a:p>
          <a:p>
            <a:r>
              <a:rPr lang="de-DE" dirty="0" err="1" smtClean="0"/>
              <a:t>Correlation</a:t>
            </a:r>
            <a:r>
              <a:rPr lang="de-DE" dirty="0" smtClean="0"/>
              <a:t> &gt; 0.03</a:t>
            </a:r>
          </a:p>
          <a:p>
            <a:r>
              <a:rPr lang="de-DE" dirty="0" smtClean="0"/>
              <a:t>absolute</a:t>
            </a:r>
            <a:endParaRPr lang="en-US" dirty="0"/>
          </a:p>
        </p:txBody>
      </p:sp>
      <p:sp>
        <p:nvSpPr>
          <p:cNvPr id="13" name="Ellipse 12"/>
          <p:cNvSpPr/>
          <p:nvPr/>
        </p:nvSpPr>
        <p:spPr>
          <a:xfrm>
            <a:off x="4889500" y="13335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/>
          <p:cNvSpPr/>
          <p:nvPr/>
        </p:nvSpPr>
        <p:spPr>
          <a:xfrm>
            <a:off x="5372100" y="9525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/>
          <p:cNvSpPr/>
          <p:nvPr/>
        </p:nvSpPr>
        <p:spPr>
          <a:xfrm>
            <a:off x="5486400" y="14097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131" y="1905000"/>
            <a:ext cx="557126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2" name="Textfeld 31"/>
          <p:cNvSpPr txBox="1"/>
          <p:nvPr/>
        </p:nvSpPr>
        <p:spPr>
          <a:xfrm>
            <a:off x="5299931" y="2116182"/>
            <a:ext cx="19050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Color </a:t>
            </a:r>
            <a:r>
              <a:rPr lang="de-DE" sz="1100" dirty="0" err="1" smtClean="0"/>
              <a:t>code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different </a:t>
            </a:r>
            <a:r>
              <a:rPr lang="de-DE" sz="1100" dirty="0" err="1" smtClean="0"/>
              <a:t>age</a:t>
            </a:r>
            <a:r>
              <a:rPr lang="de-DE" sz="1100" dirty="0" smtClean="0"/>
              <a:t> </a:t>
            </a:r>
            <a:r>
              <a:rPr lang="de-DE" sz="1100" dirty="0" err="1" smtClean="0"/>
              <a:t>predictors</a:t>
            </a:r>
            <a:endParaRPr lang="en-US" sz="1100" dirty="0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031" y="4000500"/>
            <a:ext cx="5571269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" name="Textfeld 33"/>
          <p:cNvSpPr txBox="1"/>
          <p:nvPr/>
        </p:nvSpPr>
        <p:spPr>
          <a:xfrm>
            <a:off x="5388831" y="4211682"/>
            <a:ext cx="19050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Color </a:t>
            </a:r>
            <a:r>
              <a:rPr lang="de-DE" sz="1100" dirty="0" err="1" smtClean="0"/>
              <a:t>code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different </a:t>
            </a:r>
            <a:r>
              <a:rPr lang="de-DE" sz="1100" dirty="0" err="1" smtClean="0"/>
              <a:t>age</a:t>
            </a:r>
            <a:r>
              <a:rPr lang="de-DE" sz="1100" dirty="0" smtClean="0"/>
              <a:t> </a:t>
            </a:r>
            <a:r>
              <a:rPr lang="de-DE" sz="1100" dirty="0" err="1" smtClean="0"/>
              <a:t>predictors</a:t>
            </a:r>
            <a:endParaRPr lang="en-US" sz="1100" dirty="0"/>
          </a:p>
        </p:txBody>
      </p:sp>
      <p:sp>
        <p:nvSpPr>
          <p:cNvPr id="35" name="Textfeld 34"/>
          <p:cNvSpPr txBox="1"/>
          <p:nvPr/>
        </p:nvSpPr>
        <p:spPr>
          <a:xfrm>
            <a:off x="2302731" y="2346498"/>
            <a:ext cx="190500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postive</a:t>
            </a:r>
            <a:endParaRPr lang="en-US" sz="1100" dirty="0"/>
          </a:p>
        </p:txBody>
      </p:sp>
      <p:sp>
        <p:nvSpPr>
          <p:cNvPr id="36" name="Textfeld 35"/>
          <p:cNvSpPr txBox="1"/>
          <p:nvPr/>
        </p:nvSpPr>
        <p:spPr>
          <a:xfrm>
            <a:off x="2455131" y="4772739"/>
            <a:ext cx="190500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negative</a:t>
            </a:r>
            <a:endParaRPr lang="en-US" sz="1100" dirty="0"/>
          </a:p>
        </p:txBody>
      </p:sp>
      <p:sp>
        <p:nvSpPr>
          <p:cNvPr id="37" name="Textfeld 36"/>
          <p:cNvSpPr txBox="1"/>
          <p:nvPr/>
        </p:nvSpPr>
        <p:spPr>
          <a:xfrm>
            <a:off x="431800" y="6634118"/>
            <a:ext cx="1905000" cy="60016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Gene </a:t>
            </a:r>
            <a:r>
              <a:rPr lang="de-DE" sz="1100" dirty="0" err="1" smtClean="0"/>
              <a:t>Onthology</a:t>
            </a:r>
            <a:r>
              <a:rPr lang="de-DE" sz="1100" dirty="0" smtClean="0"/>
              <a:t> (</a:t>
            </a:r>
            <a:r>
              <a:rPr lang="de-DE" sz="1100" dirty="0" err="1" smtClean="0"/>
              <a:t>only</a:t>
            </a:r>
            <a:r>
              <a:rPr lang="de-DE" sz="1100" dirty="0" smtClean="0"/>
              <a:t> </a:t>
            </a:r>
            <a:r>
              <a:rPr lang="de-DE" sz="1100" dirty="0" err="1" smtClean="0"/>
              <a:t>absoulte</a:t>
            </a:r>
            <a:r>
              <a:rPr lang="de-DE" sz="1100" dirty="0" smtClean="0"/>
              <a:t>)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each</a:t>
            </a:r>
            <a:r>
              <a:rPr lang="de-DE" sz="1100" dirty="0" smtClean="0"/>
              <a:t> of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</a:t>
            </a:r>
            <a:r>
              <a:rPr lang="de-DE" sz="1100" dirty="0" err="1" smtClean="0"/>
              <a:t>age-predictors</a:t>
            </a:r>
            <a:endParaRPr lang="de-DE" sz="1100" dirty="0" smtClean="0"/>
          </a:p>
        </p:txBody>
      </p:sp>
      <p:sp>
        <p:nvSpPr>
          <p:cNvPr id="38" name="Textfeld 37"/>
          <p:cNvSpPr txBox="1"/>
          <p:nvPr/>
        </p:nvSpPr>
        <p:spPr>
          <a:xfrm>
            <a:off x="5570965" y="7758330"/>
            <a:ext cx="19050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Enrichment</a:t>
            </a:r>
            <a:r>
              <a:rPr lang="de-DE" sz="1100" dirty="0" smtClean="0"/>
              <a:t> in </a:t>
            </a:r>
            <a:r>
              <a:rPr lang="de-DE" sz="1100" dirty="0" err="1" smtClean="0"/>
              <a:t>chromosomal</a:t>
            </a:r>
            <a:r>
              <a:rPr lang="de-DE" sz="1100" dirty="0" smtClean="0"/>
              <a:t> </a:t>
            </a:r>
            <a:r>
              <a:rPr lang="de-DE" sz="1100" dirty="0" err="1" smtClean="0"/>
              <a:t>regions</a:t>
            </a:r>
            <a:r>
              <a:rPr lang="de-DE" sz="1100" dirty="0" smtClean="0"/>
              <a:t>?</a:t>
            </a:r>
          </a:p>
        </p:txBody>
      </p:sp>
      <p:sp>
        <p:nvSpPr>
          <p:cNvPr id="39" name="Textfeld 38"/>
          <p:cNvSpPr txBox="1"/>
          <p:nvPr/>
        </p:nvSpPr>
        <p:spPr>
          <a:xfrm>
            <a:off x="482600" y="8229600"/>
            <a:ext cx="1905000" cy="2616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Enrichment</a:t>
            </a:r>
            <a:r>
              <a:rPr lang="de-DE" sz="1100" dirty="0" smtClean="0"/>
              <a:t> in TF </a:t>
            </a:r>
            <a:r>
              <a:rPr lang="de-DE" sz="1100" dirty="0" err="1" smtClean="0"/>
              <a:t>binding</a:t>
            </a:r>
            <a:r>
              <a:rPr lang="de-DE" sz="1100" dirty="0" smtClean="0"/>
              <a:t> </a:t>
            </a:r>
            <a:r>
              <a:rPr lang="de-DE" sz="1100" dirty="0" err="1" smtClean="0"/>
              <a:t>sites</a:t>
            </a:r>
            <a:endParaRPr lang="de-DE" sz="1100" dirty="0" smtClean="0"/>
          </a:p>
        </p:txBody>
      </p:sp>
      <p:sp>
        <p:nvSpPr>
          <p:cNvPr id="40" name="Textfeld 39"/>
          <p:cNvSpPr txBox="1"/>
          <p:nvPr/>
        </p:nvSpPr>
        <p:spPr>
          <a:xfrm>
            <a:off x="5634465" y="8827650"/>
            <a:ext cx="19050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Enrichment</a:t>
            </a:r>
            <a:r>
              <a:rPr lang="de-DE" sz="1100" dirty="0" smtClean="0"/>
              <a:t> in </a:t>
            </a:r>
            <a:r>
              <a:rPr lang="de-DE" sz="1100" dirty="0" err="1" smtClean="0"/>
              <a:t>miRNA</a:t>
            </a:r>
            <a:r>
              <a:rPr lang="de-DE" sz="1100" dirty="0" smtClean="0"/>
              <a:t> </a:t>
            </a:r>
            <a:r>
              <a:rPr lang="de-DE" sz="1100" dirty="0" err="1" smtClean="0"/>
              <a:t>binding</a:t>
            </a:r>
            <a:r>
              <a:rPr lang="de-DE" sz="1100" dirty="0" smtClean="0"/>
              <a:t> </a:t>
            </a:r>
            <a:r>
              <a:rPr lang="de-DE" sz="1100" dirty="0" err="1" smtClean="0"/>
              <a:t>sites</a:t>
            </a:r>
            <a:r>
              <a:rPr lang="de-DE" sz="1100" dirty="0" smtClean="0"/>
              <a:t>???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2027665" y="7516284"/>
            <a:ext cx="1905000" cy="43088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Association</a:t>
            </a:r>
            <a:r>
              <a:rPr lang="de-DE" sz="1100" dirty="0" smtClean="0"/>
              <a:t> </a:t>
            </a:r>
            <a:r>
              <a:rPr lang="de-DE" sz="1100" dirty="0" err="1" smtClean="0"/>
              <a:t>with</a:t>
            </a:r>
            <a:r>
              <a:rPr lang="de-DE" sz="1100" dirty="0" smtClean="0"/>
              <a:t> </a:t>
            </a:r>
            <a:r>
              <a:rPr lang="de-DE" sz="1100" dirty="0" err="1" smtClean="0"/>
              <a:t>histone</a:t>
            </a:r>
            <a:r>
              <a:rPr lang="de-DE" sz="1100" dirty="0" smtClean="0"/>
              <a:t> </a:t>
            </a:r>
            <a:r>
              <a:rPr lang="de-DE" sz="1100" dirty="0" err="1" smtClean="0"/>
              <a:t>code</a:t>
            </a:r>
            <a:r>
              <a:rPr lang="de-DE" sz="1100" dirty="0" smtClean="0"/>
              <a:t>?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6602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:\wolfgang\agecancer_imputed_cor0.4_var0.05_1-model\scatter\inters_i0_hannum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066800"/>
            <a:ext cx="220980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M:\wolfgang\agecancer_imputed_cor0.4_var0.05_1-model\scatter\inters_i0_laml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934084"/>
            <a:ext cx="2286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04800" y="304800"/>
            <a:ext cx="2438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 smtClean="0"/>
              <a:t>Variance</a:t>
            </a:r>
            <a:r>
              <a:rPr lang="de-DE" dirty="0" smtClean="0"/>
              <a:t> </a:t>
            </a:r>
            <a:r>
              <a:rPr lang="de-DE" dirty="0" err="1" smtClean="0"/>
              <a:t>filter</a:t>
            </a:r>
            <a:r>
              <a:rPr lang="de-DE" dirty="0" smtClean="0"/>
              <a:t> &gt;0.05</a:t>
            </a:r>
          </a:p>
          <a:p>
            <a:r>
              <a:rPr lang="de-DE" dirty="0" err="1" smtClean="0"/>
              <a:t>Correlation</a:t>
            </a:r>
            <a:r>
              <a:rPr lang="de-DE" dirty="0" smtClean="0"/>
              <a:t> &gt; 0.04</a:t>
            </a:r>
          </a:p>
          <a:p>
            <a:r>
              <a:rPr lang="de-DE" dirty="0" err="1" smtClean="0"/>
              <a:t>Only</a:t>
            </a:r>
            <a:r>
              <a:rPr lang="de-DE" dirty="0" smtClean="0"/>
              <a:t> positive</a:t>
            </a:r>
            <a:endParaRPr lang="en-US" dirty="0"/>
          </a:p>
        </p:txBody>
      </p:sp>
      <p:sp>
        <p:nvSpPr>
          <p:cNvPr id="5" name="Ellipse 4"/>
          <p:cNvSpPr/>
          <p:nvPr/>
        </p:nvSpPr>
        <p:spPr>
          <a:xfrm>
            <a:off x="469900" y="15621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/>
        </p:nvSpPr>
        <p:spPr>
          <a:xfrm>
            <a:off x="952500" y="11811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/>
        </p:nvSpPr>
        <p:spPr>
          <a:xfrm>
            <a:off x="1066800" y="1638300"/>
            <a:ext cx="1143000" cy="1066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/>
          <p:cNvSpPr txBox="1"/>
          <p:nvPr/>
        </p:nvSpPr>
        <p:spPr>
          <a:xfrm>
            <a:off x="2324100" y="1692364"/>
            <a:ext cx="1905000" cy="144655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99 CpGs in </a:t>
            </a:r>
            <a:r>
              <a:rPr lang="de-DE" sz="1100" dirty="0" err="1" smtClean="0"/>
              <a:t>intersection</a:t>
            </a:r>
            <a:r>
              <a:rPr lang="de-DE" sz="1100" dirty="0" smtClean="0"/>
              <a:t> of the </a:t>
            </a:r>
            <a:r>
              <a:rPr lang="de-DE" sz="1100" dirty="0" err="1" smtClean="0"/>
              <a:t>three</a:t>
            </a:r>
            <a:r>
              <a:rPr lang="de-DE" sz="1100" dirty="0" smtClean="0"/>
              <a:t> </a:t>
            </a:r>
            <a:r>
              <a:rPr lang="de-DE" sz="1100" dirty="0" err="1" smtClean="0"/>
              <a:t>predictors</a:t>
            </a:r>
            <a:r>
              <a:rPr lang="de-DE" sz="1100" dirty="0" smtClean="0"/>
              <a:t> – and all of </a:t>
            </a:r>
            <a:r>
              <a:rPr lang="de-DE" sz="1100" dirty="0" err="1" smtClean="0"/>
              <a:t>them</a:t>
            </a:r>
            <a:r>
              <a:rPr lang="de-DE" sz="1100" dirty="0" smtClean="0"/>
              <a:t>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exclusively</a:t>
            </a:r>
            <a:r>
              <a:rPr lang="de-DE" sz="1100" dirty="0" smtClean="0"/>
              <a:t> positive.</a:t>
            </a:r>
          </a:p>
          <a:p>
            <a:r>
              <a:rPr lang="de-DE" sz="1100" dirty="0" smtClean="0"/>
              <a:t>These </a:t>
            </a:r>
            <a:r>
              <a:rPr lang="de-DE" sz="1100" dirty="0" err="1" smtClean="0"/>
              <a:t>are</a:t>
            </a:r>
            <a:r>
              <a:rPr lang="de-DE" sz="1100" dirty="0" smtClean="0"/>
              <a:t> </a:t>
            </a:r>
            <a:r>
              <a:rPr lang="de-DE" sz="1100" dirty="0" err="1" smtClean="0"/>
              <a:t>used</a:t>
            </a:r>
            <a:r>
              <a:rPr lang="de-DE" sz="1100" dirty="0" smtClean="0"/>
              <a:t> </a:t>
            </a:r>
            <a:r>
              <a:rPr lang="de-DE" sz="1100" dirty="0" err="1" smtClean="0"/>
              <a:t>for</a:t>
            </a:r>
            <a:r>
              <a:rPr lang="de-DE" sz="1100" dirty="0" smtClean="0"/>
              <a:t> </a:t>
            </a:r>
            <a:r>
              <a:rPr lang="de-DE" sz="1100" dirty="0" err="1" smtClean="0"/>
              <a:t>retraining</a:t>
            </a:r>
            <a:endParaRPr lang="de-DE" sz="1100" dirty="0" smtClean="0"/>
          </a:p>
          <a:p>
            <a:endParaRPr lang="de-DE" sz="1100" dirty="0"/>
          </a:p>
          <a:p>
            <a:endParaRPr lang="de-DE" sz="1100" dirty="0" smtClean="0"/>
          </a:p>
          <a:p>
            <a:r>
              <a:rPr lang="de-DE" sz="1100" dirty="0" smtClean="0"/>
              <a:t>… </a:t>
            </a:r>
            <a:r>
              <a:rPr lang="de-DE" sz="1100" dirty="0" err="1" smtClean="0"/>
              <a:t>completely</a:t>
            </a:r>
            <a:r>
              <a:rPr lang="de-DE" sz="1100" dirty="0" smtClean="0"/>
              <a:t> </a:t>
            </a:r>
            <a:r>
              <a:rPr lang="de-DE" sz="1100" dirty="0" err="1" smtClean="0"/>
              <a:t>distinct</a:t>
            </a:r>
            <a:r>
              <a:rPr lang="de-DE" sz="1100" dirty="0" smtClean="0"/>
              <a:t> </a:t>
            </a:r>
            <a:r>
              <a:rPr lang="de-DE" sz="1100" dirty="0" err="1" smtClean="0"/>
              <a:t>from</a:t>
            </a:r>
            <a:r>
              <a:rPr lang="de-DE" sz="1100" dirty="0" smtClean="0"/>
              <a:t> the Weidner 99 CpG </a:t>
            </a:r>
            <a:r>
              <a:rPr lang="de-DE" sz="1100" dirty="0" err="1" smtClean="0"/>
              <a:t>model</a:t>
            </a:r>
            <a:endParaRPr lang="en-US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5800" y="4267200"/>
            <a:ext cx="1905000" cy="9387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Same </a:t>
            </a:r>
            <a:r>
              <a:rPr lang="de-DE" sz="1100" dirty="0" err="1" smtClean="0"/>
              <a:t>figures</a:t>
            </a:r>
            <a:r>
              <a:rPr lang="de-DE" sz="1100" dirty="0" smtClean="0"/>
              <a:t> </a:t>
            </a:r>
            <a:r>
              <a:rPr lang="de-DE" sz="1100" dirty="0" err="1" smtClean="0"/>
              <a:t>as</a:t>
            </a:r>
            <a:r>
              <a:rPr lang="de-DE" sz="1100" dirty="0" smtClean="0"/>
              <a:t> in Lin and Wagner </a:t>
            </a:r>
            <a:r>
              <a:rPr lang="de-DE" sz="1100" dirty="0" err="1" smtClean="0"/>
              <a:t>Plos</a:t>
            </a:r>
            <a:r>
              <a:rPr lang="de-DE" sz="1100" dirty="0" smtClean="0"/>
              <a:t> </a:t>
            </a:r>
            <a:r>
              <a:rPr lang="de-DE" sz="1100" dirty="0" err="1" smtClean="0"/>
              <a:t>Genetics</a:t>
            </a:r>
            <a:r>
              <a:rPr lang="de-DE" sz="1100" dirty="0" smtClean="0"/>
              <a:t> </a:t>
            </a:r>
            <a:r>
              <a:rPr lang="de-DE" sz="1100" dirty="0" err="1" smtClean="0"/>
              <a:t>figure</a:t>
            </a:r>
            <a:r>
              <a:rPr lang="de-DE" sz="1100" dirty="0" smtClean="0"/>
              <a:t> 2</a:t>
            </a:r>
          </a:p>
          <a:p>
            <a:endParaRPr lang="de-DE" sz="1100" dirty="0"/>
          </a:p>
          <a:p>
            <a:endParaRPr lang="de-DE" sz="1100" dirty="0" smtClean="0"/>
          </a:p>
          <a:p>
            <a:r>
              <a:rPr lang="de-DE" sz="1100" dirty="0" smtClean="0"/>
              <a:t>And the </a:t>
            </a:r>
            <a:r>
              <a:rPr lang="de-DE" sz="1100" dirty="0" err="1" smtClean="0"/>
              <a:t>survival</a:t>
            </a:r>
            <a:endParaRPr lang="en-US" sz="1100" dirty="0"/>
          </a:p>
        </p:txBody>
      </p:sp>
      <p:sp>
        <p:nvSpPr>
          <p:cNvPr id="13" name="Textfeld 12"/>
          <p:cNvSpPr txBox="1"/>
          <p:nvPr/>
        </p:nvSpPr>
        <p:spPr>
          <a:xfrm>
            <a:off x="1041400" y="6858000"/>
            <a:ext cx="1905000" cy="12772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err="1" smtClean="0"/>
              <a:t>Validatio</a:t>
            </a:r>
            <a:r>
              <a:rPr lang="de-DE" sz="1100" dirty="0" smtClean="0"/>
              <a:t> n in </a:t>
            </a:r>
            <a:r>
              <a:rPr lang="de-DE" sz="1100" dirty="0" err="1" smtClean="0"/>
              <a:t>other</a:t>
            </a:r>
            <a:r>
              <a:rPr lang="de-DE" sz="1100" dirty="0" smtClean="0"/>
              <a:t> AML </a:t>
            </a:r>
            <a:r>
              <a:rPr lang="de-DE" sz="1100" dirty="0" err="1" smtClean="0"/>
              <a:t>datasets</a:t>
            </a:r>
            <a:r>
              <a:rPr lang="de-DE" sz="1100" dirty="0" smtClean="0"/>
              <a:t>:</a:t>
            </a:r>
          </a:p>
          <a:p>
            <a:r>
              <a:rPr lang="de-DE" sz="1100" dirty="0" err="1" smtClean="0"/>
              <a:t>Karolinska</a:t>
            </a:r>
            <a:r>
              <a:rPr lang="de-DE" sz="1100" dirty="0" smtClean="0"/>
              <a:t>,</a:t>
            </a:r>
          </a:p>
          <a:p>
            <a:r>
              <a:rPr lang="de-DE" sz="1100" dirty="0" smtClean="0"/>
              <a:t>AML Halle</a:t>
            </a:r>
          </a:p>
          <a:p>
            <a:r>
              <a:rPr lang="de-DE" sz="1100" dirty="0" smtClean="0"/>
              <a:t>AML-AZA</a:t>
            </a:r>
          </a:p>
          <a:p>
            <a:r>
              <a:rPr lang="de-DE" sz="1100" dirty="0" smtClean="0"/>
              <a:t>…</a:t>
            </a:r>
            <a:r>
              <a:rPr lang="de-DE" sz="1100" dirty="0" err="1" smtClean="0"/>
              <a:t>another</a:t>
            </a:r>
            <a:r>
              <a:rPr lang="de-DE" sz="1100" dirty="0" smtClean="0"/>
              <a:t> on </a:t>
            </a:r>
            <a:r>
              <a:rPr lang="de-DE" sz="1100" dirty="0" err="1" smtClean="0"/>
              <a:t>that</a:t>
            </a:r>
            <a:r>
              <a:rPr lang="de-DE" sz="1100" dirty="0" smtClean="0"/>
              <a:t> Tanja </a:t>
            </a:r>
            <a:r>
              <a:rPr lang="de-DE" sz="1100" dirty="0" err="1" smtClean="0"/>
              <a:t>downloaded</a:t>
            </a:r>
            <a:r>
              <a:rPr lang="de-DE" sz="1100" dirty="0" smtClean="0"/>
              <a:t>…</a:t>
            </a:r>
            <a:endParaRPr lang="en-US" sz="1100" dirty="0"/>
          </a:p>
        </p:txBody>
      </p:sp>
      <p:sp>
        <p:nvSpPr>
          <p:cNvPr id="14" name="Textfeld 13"/>
          <p:cNvSpPr txBox="1"/>
          <p:nvPr/>
        </p:nvSpPr>
        <p:spPr>
          <a:xfrm>
            <a:off x="6108700" y="7196553"/>
            <a:ext cx="1905000" cy="93871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?? Test </a:t>
            </a:r>
            <a:r>
              <a:rPr lang="de-DE" sz="1100" dirty="0" err="1" smtClean="0"/>
              <a:t>signature</a:t>
            </a:r>
            <a:r>
              <a:rPr lang="de-DE" sz="1100" dirty="0" smtClean="0"/>
              <a:t> on </a:t>
            </a:r>
            <a:r>
              <a:rPr lang="de-DE" sz="1100" dirty="0" err="1" smtClean="0"/>
              <a:t>other</a:t>
            </a:r>
            <a:r>
              <a:rPr lang="de-DE" sz="1100" dirty="0" smtClean="0"/>
              <a:t> </a:t>
            </a:r>
            <a:r>
              <a:rPr lang="de-DE" sz="1100" dirty="0" err="1" smtClean="0"/>
              <a:t>tumors</a:t>
            </a:r>
            <a:r>
              <a:rPr lang="de-DE" sz="1100" dirty="0" smtClean="0"/>
              <a:t>? </a:t>
            </a:r>
            <a:r>
              <a:rPr lang="de-DE" sz="1100" dirty="0" err="1" smtClean="0"/>
              <a:t>Similar</a:t>
            </a:r>
            <a:r>
              <a:rPr lang="de-DE" sz="1100" dirty="0" smtClean="0"/>
              <a:t> </a:t>
            </a:r>
            <a:r>
              <a:rPr lang="de-DE" sz="1100" dirty="0" err="1" smtClean="0"/>
              <a:t>to</a:t>
            </a:r>
            <a:r>
              <a:rPr lang="de-DE" sz="1100" dirty="0" smtClean="0"/>
              <a:t> </a:t>
            </a:r>
            <a:r>
              <a:rPr lang="de-DE" sz="1100" dirty="0" err="1" smtClean="0"/>
              <a:t>table</a:t>
            </a:r>
            <a:r>
              <a:rPr lang="de-DE" sz="1100" dirty="0" smtClean="0"/>
              <a:t> 1 in Lin and Wagner </a:t>
            </a:r>
            <a:r>
              <a:rPr lang="de-DE" sz="1100" dirty="0" err="1" smtClean="0"/>
              <a:t>PLoS</a:t>
            </a:r>
            <a:r>
              <a:rPr lang="de-DE" sz="1100" dirty="0" smtClean="0"/>
              <a:t> </a:t>
            </a:r>
            <a:r>
              <a:rPr lang="de-DE" sz="1100" dirty="0" err="1" smtClean="0"/>
              <a:t>Genetics</a:t>
            </a:r>
            <a:r>
              <a:rPr lang="de-DE" sz="1100" dirty="0" smtClean="0"/>
              <a:t>…. </a:t>
            </a:r>
            <a:r>
              <a:rPr lang="de-DE" sz="1100" dirty="0" err="1" smtClean="0"/>
              <a:t>If</a:t>
            </a:r>
            <a:r>
              <a:rPr lang="de-DE" sz="1100" dirty="0" smtClean="0"/>
              <a:t> </a:t>
            </a:r>
            <a:r>
              <a:rPr lang="de-DE" sz="1100" dirty="0" err="1" smtClean="0"/>
              <a:t>then</a:t>
            </a:r>
            <a:r>
              <a:rPr lang="de-DE" sz="1100" dirty="0" smtClean="0"/>
              <a:t> we </a:t>
            </a:r>
            <a:r>
              <a:rPr lang="de-DE" sz="1100" dirty="0" err="1" smtClean="0"/>
              <a:t>ask</a:t>
            </a:r>
            <a:r>
              <a:rPr lang="de-DE" sz="1100" dirty="0" smtClean="0"/>
              <a:t> Qiong</a:t>
            </a:r>
            <a:endParaRPr lang="en-US" sz="1100" dirty="0"/>
          </a:p>
        </p:txBody>
      </p:sp>
      <p:sp>
        <p:nvSpPr>
          <p:cNvPr id="15" name="Textfeld 14"/>
          <p:cNvSpPr txBox="1"/>
          <p:nvPr/>
        </p:nvSpPr>
        <p:spPr>
          <a:xfrm>
            <a:off x="6019800" y="8304548"/>
            <a:ext cx="1905000" cy="127727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de-DE" sz="1100" dirty="0" smtClean="0"/>
              <a:t>?? </a:t>
            </a:r>
            <a:r>
              <a:rPr lang="de-DE" sz="1100" dirty="0" err="1" smtClean="0"/>
              <a:t>Perhaps</a:t>
            </a:r>
            <a:r>
              <a:rPr lang="de-DE" sz="1100" dirty="0" smtClean="0"/>
              <a:t> we </a:t>
            </a:r>
            <a:r>
              <a:rPr lang="de-DE" sz="1100" dirty="0" err="1" smtClean="0"/>
              <a:t>can</a:t>
            </a:r>
            <a:r>
              <a:rPr lang="de-DE" sz="1100" dirty="0" smtClean="0"/>
              <a:t> </a:t>
            </a:r>
            <a:r>
              <a:rPr lang="de-DE" sz="1100" dirty="0" err="1" smtClean="0"/>
              <a:t>subclone</a:t>
            </a:r>
            <a:r>
              <a:rPr lang="de-DE" sz="1100" dirty="0" smtClean="0"/>
              <a:t> and </a:t>
            </a:r>
            <a:r>
              <a:rPr lang="de-DE" sz="1100" dirty="0" err="1" smtClean="0"/>
              <a:t>anlayze</a:t>
            </a:r>
            <a:r>
              <a:rPr lang="de-DE" sz="1100" dirty="0" smtClean="0"/>
              <a:t> DNAm in  individual </a:t>
            </a:r>
            <a:r>
              <a:rPr lang="de-DE" sz="1100" dirty="0" err="1" smtClean="0"/>
              <a:t>clones</a:t>
            </a:r>
            <a:r>
              <a:rPr lang="de-DE" sz="1100" dirty="0" smtClean="0"/>
              <a:t>?? </a:t>
            </a:r>
            <a:r>
              <a:rPr lang="de-DE" sz="1100" dirty="0" err="1" smtClean="0"/>
              <a:t>Furthermore</a:t>
            </a:r>
            <a:r>
              <a:rPr lang="de-DE" sz="1100" dirty="0" smtClean="0"/>
              <a:t>, we </a:t>
            </a:r>
            <a:r>
              <a:rPr lang="de-DE" sz="1100" dirty="0" err="1" smtClean="0"/>
              <a:t>can</a:t>
            </a:r>
            <a:r>
              <a:rPr lang="de-DE" sz="1100" dirty="0" smtClean="0"/>
              <a:t> </a:t>
            </a:r>
            <a:r>
              <a:rPr lang="de-DE" sz="1100" dirty="0" err="1" smtClean="0"/>
              <a:t>ask</a:t>
            </a:r>
            <a:r>
              <a:rPr lang="de-DE" sz="1100" dirty="0" smtClean="0"/>
              <a:t> Monika </a:t>
            </a:r>
            <a:r>
              <a:rPr lang="de-DE" sz="1100" dirty="0" err="1" smtClean="0"/>
              <a:t>who</a:t>
            </a:r>
            <a:r>
              <a:rPr lang="de-DE" sz="1100" dirty="0" smtClean="0"/>
              <a:t> </a:t>
            </a:r>
            <a:r>
              <a:rPr lang="de-DE" sz="1100" dirty="0" err="1" smtClean="0"/>
              <a:t>has</a:t>
            </a:r>
            <a:r>
              <a:rPr lang="de-DE" sz="1100" dirty="0" smtClean="0"/>
              <a:t> </a:t>
            </a:r>
            <a:r>
              <a:rPr lang="de-DE" sz="1100" dirty="0" err="1" smtClean="0"/>
              <a:t>analyzed</a:t>
            </a:r>
            <a:r>
              <a:rPr lang="de-DE" sz="1100" dirty="0" smtClean="0"/>
              <a:t> individual </a:t>
            </a:r>
            <a:r>
              <a:rPr lang="de-DE" sz="1100" dirty="0" err="1" smtClean="0"/>
              <a:t>subclones</a:t>
            </a:r>
            <a:r>
              <a:rPr lang="de-DE" sz="1100" dirty="0" smtClean="0"/>
              <a:t> in normal CD34+ </a:t>
            </a:r>
            <a:r>
              <a:rPr lang="de-DE" sz="1100" dirty="0" err="1" smtClean="0"/>
              <a:t>cells</a:t>
            </a:r>
            <a:r>
              <a:rPr lang="de-DE" sz="1100" dirty="0" smtClean="0"/>
              <a:t>…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1799407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Microsoft Office PowerPoint</Application>
  <PresentationFormat>Bildschirmpräsentation (4:3)</PresentationFormat>
  <Paragraphs>53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UKAACHEN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Wagner, Wolfgang</dc:creator>
  <cp:lastModifiedBy>Wagner, Wolfgang</cp:lastModifiedBy>
  <cp:revision>14</cp:revision>
  <dcterms:created xsi:type="dcterms:W3CDTF">2016-02-17T13:31:45Z</dcterms:created>
  <dcterms:modified xsi:type="dcterms:W3CDTF">2016-02-17T15:15:46Z</dcterms:modified>
</cp:coreProperties>
</file>