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4" r:id="rId5"/>
    <p:sldId id="265" r:id="rId6"/>
    <p:sldId id="258" r:id="rId7"/>
  </p:sldIdLst>
  <p:sldSz cx="6858000" cy="9144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684" y="2088"/>
      </p:cViewPr>
      <p:guideLst>
        <p:guide orient="horz" pos="288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02D699-BA39-4498-BB78-1B99702196D6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E195E3-3DFA-4602-806B-0D20B11B202B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-Arbeitsblatt2.xlsx"/><Relationship Id="rId3" Type="http://schemas.openxmlformats.org/officeDocument/2006/relationships/image" Target="../media/image12.pn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-Arbeitsblatt1.xlsx"/><Relationship Id="rId5" Type="http://schemas.openxmlformats.org/officeDocument/2006/relationships/image" Target="../media/image14.png"/><Relationship Id="rId10" Type="http://schemas.openxmlformats.org/officeDocument/2006/relationships/image" Target="../media/image15.emf"/><Relationship Id="rId4" Type="http://schemas.openxmlformats.org/officeDocument/2006/relationships/image" Target="../media/image13.png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 rotWithShape="1">
          <a:blip r:embed="rId2"/>
          <a:srcRect b="66705"/>
          <a:stretch/>
        </p:blipFill>
        <p:spPr>
          <a:xfrm>
            <a:off x="175179" y="178400"/>
            <a:ext cx="4724400" cy="1752599"/>
          </a:xfrm>
          <a:prstGeom prst="rect">
            <a:avLst/>
          </a:prstGeom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843843"/>
            <a:ext cx="2832978" cy="171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45" y="346075"/>
            <a:ext cx="1574324" cy="148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1"/>
            <a:ext cx="1618149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85" y="2085345"/>
            <a:ext cx="1590494" cy="1497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83447"/>
            <a:ext cx="1562304" cy="147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708" y="2068581"/>
            <a:ext cx="1626092" cy="153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060" y="990600"/>
            <a:ext cx="1849877" cy="174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/>
          <p:nvPr/>
        </p:nvPicPr>
        <p:blipFill rotWithShape="1">
          <a:blip r:embed="rId2"/>
          <a:srcRect t="36522" b="33565"/>
          <a:stretch/>
        </p:blipFill>
        <p:spPr>
          <a:xfrm>
            <a:off x="8191060" y="2765277"/>
            <a:ext cx="4777821" cy="1600200"/>
          </a:xfrm>
          <a:prstGeom prst="rect">
            <a:avLst/>
          </a:prstGeom>
          <a:ln>
            <a:noFill/>
          </a:ln>
        </p:spPr>
      </p:pic>
      <p:pic>
        <p:nvPicPr>
          <p:cNvPr id="13" name="Picture 2"/>
          <p:cNvPicPr/>
          <p:nvPr/>
        </p:nvPicPr>
        <p:blipFill rotWithShape="1">
          <a:blip r:embed="rId2"/>
          <a:srcRect t="68244" b="34"/>
          <a:stretch/>
        </p:blipFill>
        <p:spPr>
          <a:xfrm>
            <a:off x="7485778" y="4419600"/>
            <a:ext cx="4777821" cy="1696985"/>
          </a:xfrm>
          <a:prstGeom prst="rect">
            <a:avLst/>
          </a:prstGeom>
          <a:ln>
            <a:noFill/>
          </a:ln>
        </p:spPr>
      </p:pic>
      <p:cxnSp>
        <p:nvCxnSpPr>
          <p:cNvPr id="7" name="Gerade Verbindung 6"/>
          <p:cNvCxnSpPr/>
          <p:nvPr/>
        </p:nvCxnSpPr>
        <p:spPr>
          <a:xfrm flipV="1">
            <a:off x="1388852" y="2286000"/>
            <a:ext cx="0" cy="101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7427753" y="3308725"/>
            <a:ext cx="1033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2"/>
          <p:cNvSpPr/>
          <p:nvPr/>
        </p:nvSpPr>
        <p:spPr>
          <a:xfrm>
            <a:off x="-197175" y="2810079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chromosomal regions?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2602302" y="5715000"/>
            <a:ext cx="1904760" cy="609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TF binding </a:t>
            </a:r>
            <a:r>
              <a:rPr lang="en-GB" sz="11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sites</a:t>
            </a:r>
          </a:p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MOTIVES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-2590800" y="6226642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miRNA binding sites???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-3429000" y="7390380"/>
            <a:ext cx="2476080" cy="759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with histone code?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might be unsorted blood? Preferentially CD34+ hematopoietic stem and progenitor cells…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2895600" y="-1086798"/>
            <a:ext cx="1904760" cy="1407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Perhaps we should also include the enrichment of normal age-associated CpGs? We need P-values. I can adjust </a:t>
            </a:r>
            <a:r>
              <a:rPr lang="en-GB" sz="11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colors</a:t>
            </a:r>
            <a:r>
              <a:rPr lang="en-GB" sz="11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EXCEL – if you could provide the values in an table then this would help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K:\wolfgang\agecancer_imputed_cor0.3pos_var0.05_3-model\bars\i1_chr_enrich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58" y="2053946"/>
            <a:ext cx="3629081" cy="16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1162"/>
            <a:ext cx="1730940" cy="173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17" y="321162"/>
            <a:ext cx="1718633" cy="1718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feld 20"/>
          <p:cNvSpPr txBox="1"/>
          <p:nvPr/>
        </p:nvSpPr>
        <p:spPr>
          <a:xfrm>
            <a:off x="6040271" y="1143000"/>
            <a:ext cx="1635457" cy="11079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Should</a:t>
            </a:r>
            <a:r>
              <a:rPr lang="de-DE" sz="1100" dirty="0" smtClean="0"/>
              <a:t> we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take</a:t>
            </a:r>
            <a:r>
              <a:rPr lang="de-DE" sz="1100" dirty="0" smtClean="0"/>
              <a:t> a </a:t>
            </a:r>
            <a:r>
              <a:rPr lang="de-DE" sz="1100" dirty="0" err="1" smtClean="0"/>
              <a:t>treashold</a:t>
            </a:r>
            <a:r>
              <a:rPr lang="de-DE" sz="1100" dirty="0" smtClean="0"/>
              <a:t> of R&gt;0.4 in all </a:t>
            </a:r>
            <a:r>
              <a:rPr lang="de-DE" sz="1100" dirty="0" err="1" smtClean="0"/>
              <a:t>three</a:t>
            </a:r>
            <a:r>
              <a:rPr lang="de-DE" sz="1100" dirty="0" smtClean="0"/>
              <a:t> </a:t>
            </a:r>
            <a:r>
              <a:rPr lang="de-DE" sz="1100" dirty="0" err="1" smtClean="0"/>
              <a:t>predictors</a:t>
            </a:r>
            <a:r>
              <a:rPr lang="de-DE" sz="1100" dirty="0" smtClean="0"/>
              <a:t> – </a:t>
            </a:r>
            <a:r>
              <a:rPr lang="de-DE" sz="1100" dirty="0" err="1" smtClean="0"/>
              <a:t>then</a:t>
            </a:r>
            <a:r>
              <a:rPr lang="de-DE" sz="1100" dirty="0" smtClean="0"/>
              <a:t> we </a:t>
            </a:r>
            <a:r>
              <a:rPr lang="de-DE" sz="1100" dirty="0" err="1" smtClean="0"/>
              <a:t>would</a:t>
            </a:r>
            <a:r>
              <a:rPr lang="de-DE" sz="1100" dirty="0" smtClean="0"/>
              <a:t> </a:t>
            </a:r>
            <a:r>
              <a:rPr lang="de-DE" sz="1100" dirty="0" err="1" smtClean="0"/>
              <a:t>have</a:t>
            </a:r>
            <a:r>
              <a:rPr lang="de-DE" sz="1100" dirty="0" smtClean="0"/>
              <a:t> a </a:t>
            </a:r>
            <a:r>
              <a:rPr lang="de-DE" sz="1100" dirty="0" err="1" smtClean="0"/>
              <a:t>selection</a:t>
            </a:r>
            <a:r>
              <a:rPr lang="de-DE" sz="1100" dirty="0" smtClean="0"/>
              <a:t> of 263 CpGs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further</a:t>
            </a:r>
            <a:r>
              <a:rPr lang="de-DE" sz="1100" dirty="0" smtClean="0"/>
              <a:t> </a:t>
            </a:r>
            <a:r>
              <a:rPr lang="de-DE" sz="1100" dirty="0" err="1" smtClean="0"/>
              <a:t>analysis</a:t>
            </a:r>
            <a:endParaRPr lang="en-US" sz="1100" dirty="0"/>
          </a:p>
        </p:txBody>
      </p:sp>
      <p:sp>
        <p:nvSpPr>
          <p:cNvPr id="22" name="Ellipse 21"/>
          <p:cNvSpPr/>
          <p:nvPr/>
        </p:nvSpPr>
        <p:spPr>
          <a:xfrm>
            <a:off x="4376229" y="1946423"/>
            <a:ext cx="1087106" cy="107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4932408" y="1470352"/>
            <a:ext cx="1087106" cy="107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5112535" y="1966147"/>
            <a:ext cx="1087106" cy="10762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098158" y="2108259"/>
            <a:ext cx="69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263 CpGs</a:t>
            </a:r>
            <a:endParaRPr lang="en-US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9814"/>
              </p:ext>
            </p:extLst>
          </p:nvPr>
        </p:nvGraphicFramePr>
        <p:xfrm>
          <a:off x="-1092080" y="7391400"/>
          <a:ext cx="45720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Arbeitsblatt" r:id="rId6" imgW="7886801" imgH="2104957" progId="Excel.Sheet.12">
                  <p:embed/>
                </p:oleObj>
              </mc:Choice>
              <mc:Fallback>
                <p:oleObj name="Arbeitsblatt" r:id="rId6" imgW="7886801" imgH="2104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092080" y="7391400"/>
                        <a:ext cx="4572000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432370"/>
              </p:ext>
            </p:extLst>
          </p:nvPr>
        </p:nvGraphicFramePr>
        <p:xfrm>
          <a:off x="-838200" y="4319297"/>
          <a:ext cx="45720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Arbeitsblatt" r:id="rId8" imgW="7943799" imgH="2104957" progId="Excel.Sheet.12">
                  <p:embed/>
                </p:oleObj>
              </mc:Choice>
              <mc:Fallback>
                <p:oleObj name="Arbeitsblatt" r:id="rId8" imgW="7943799" imgH="21049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838200" y="4319297"/>
                        <a:ext cx="457200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0335" y="6019800"/>
            <a:ext cx="9734549" cy="1264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487" y="3962400"/>
            <a:ext cx="4008887" cy="400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56" y="74283"/>
            <a:ext cx="4040517" cy="40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304800" y="381000"/>
            <a:ext cx="2819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CpG </a:t>
            </a:r>
            <a:r>
              <a:rPr lang="en-US" dirty="0" err="1"/>
              <a:t>vs</a:t>
            </a:r>
            <a:r>
              <a:rPr lang="en-US" dirty="0"/>
              <a:t> CpG correlation comparison (using the beta values in </a:t>
            </a:r>
            <a:r>
              <a:rPr lang="en-US" dirty="0" err="1"/>
              <a:t>hannum</a:t>
            </a:r>
            <a:r>
              <a:rPr lang="en-US" dirty="0"/>
              <a:t> or </a:t>
            </a:r>
            <a:r>
              <a:rPr lang="en-US" dirty="0" err="1"/>
              <a:t>laml</a:t>
            </a:r>
            <a:r>
              <a:rPr lang="en-US" dirty="0"/>
              <a:t>). So a red cell means that the two </a:t>
            </a:r>
            <a:r>
              <a:rPr lang="en-US" dirty="0" err="1"/>
              <a:t>cpgs</a:t>
            </a:r>
            <a:r>
              <a:rPr lang="en-US" dirty="0"/>
              <a:t> correlate perfectly with each other; a blue cell means they inversely correlate (perfectly).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0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Alternatively</a:t>
            </a:r>
            <a:r>
              <a:rPr lang="de-DE" dirty="0" smtClean="0"/>
              <a:t>: R&gt;0.4 in all </a:t>
            </a:r>
            <a:r>
              <a:rPr lang="de-DE" dirty="0" err="1" smtClean="0"/>
              <a:t>predictors</a:t>
            </a:r>
            <a:r>
              <a:rPr lang="de-DE" dirty="0" smtClean="0"/>
              <a:t> and </a:t>
            </a:r>
            <a:r>
              <a:rPr lang="de-DE" dirty="0" err="1" smtClean="0"/>
              <a:t>variance</a:t>
            </a:r>
            <a:r>
              <a:rPr lang="de-DE" dirty="0" smtClean="0"/>
              <a:t> &gt;0.1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/>
        </p:nvGraphicFramePr>
        <p:xfrm>
          <a:off x="342900" y="3805238"/>
          <a:ext cx="6172204" cy="15365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307"/>
                <a:gridCol w="314307"/>
                <a:gridCol w="314307"/>
                <a:gridCol w="314307"/>
                <a:gridCol w="314307"/>
                <a:gridCol w="314307"/>
                <a:gridCol w="514678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  <a:gridCol w="314307"/>
              </a:tblGrid>
              <a:tr h="19255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 err="1">
                          <a:effectLst/>
                        </a:rPr>
                        <a:t>CpG_ID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MAPINFO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Probe_SNPs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Probe_SNPs_10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Methyl27_Loci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UCSC_RefGene_Name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UCSC_RefGene_Group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UCSC_CpG_Islands_Name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Relation_to_UCSC_CpG_Island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R_laml_age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R_hannum_age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Mean_laml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Variance_laml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Mean_hannum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Variance_hannum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R_weidner_i0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R_horvath_i0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R_hannum_i0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92554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cg04100532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210636560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UNC80;UNC80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TSS200;TSS200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chr2:210636344-210636935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-0.16427284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0.20330189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0.32098945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0.10576592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0.11432058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0.0037366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0.49685134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0.54398557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0.42743361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632677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cg12832313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140346236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PCDHAC2;PCDHAC2;PCDHA7;PCDHA12;PCDHA6;PCDHA10;PCDHA4;PCDHA11;PCDHA8;PCDHA6;PCDHA1;PCDHA2;PCDHA1;PCDHA9;PCDHA13;PCDHA5;PCDHAC1;PCDHA3;PCDHAC2;PCDHA10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1stExon;TSS200;Body;Body;Body;Body;Body;Body;Body;Body;Body;Body;Body;Body;Body;Body;Body;Body;5'UTR;Body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chr5:140346105-140346931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-0.27025935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0.15136646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0.36783097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0.10083642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0.07033917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0.00166144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0.42967872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0.4016033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0.4537044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cg15015920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16179873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>
                          <a:effectLst/>
                        </a:rPr>
                        <a:t>MARCH11;MARCH11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1stExon;5'UTR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-0.12681357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0.38359363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0.40660811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0.10211886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0.07171172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0.00127925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0.48991384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0.41503289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0.55752035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cg17712694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16180068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-0.13739726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0.26099074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0.53866479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0.10293537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0.09971866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0.0030073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0.4740304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0.4172928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0.47738821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cg21901718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16180076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-0.18621951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0.15120857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0.37916698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0.10788631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0.02870969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0.0007064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0.49488892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0.42238128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0.46444018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  <a:tr h="12967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cg25092681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16180033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NA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MARCH11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TSS200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chr5:16179064-16180420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Island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-0.16279894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0.22799394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0.33209898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0.10286631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0.02426104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0.00073495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0.46942019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0.41468939</a:t>
                      </a:r>
                      <a:endParaRPr lang="en-US" sz="400" b="0" i="0" u="none" strike="noStrike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 dirty="0">
                          <a:effectLst/>
                        </a:rPr>
                        <a:t>0.5031199</a:t>
                      </a:r>
                      <a:endParaRPr lang="en-US" sz="400" b="0" i="0" u="none" strike="noStrike" dirty="0">
                        <a:effectLst/>
                        <a:latin typeface="Arial"/>
                      </a:endParaRPr>
                    </a:p>
                  </a:txBody>
                  <a:tcPr marL="3930" marR="3930" marT="393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/>
          <p:cNvPicPr/>
          <p:nvPr/>
        </p:nvPicPr>
        <p:blipFill>
          <a:blip r:embed="rId2"/>
          <a:stretch/>
        </p:blipFill>
        <p:spPr>
          <a:xfrm>
            <a:off x="0" y="640440"/>
            <a:ext cx="2284920" cy="2284920"/>
          </a:xfrm>
          <a:prstGeom prst="rect">
            <a:avLst/>
          </a:prstGeom>
          <a:ln>
            <a:noFill/>
          </a:ln>
        </p:spPr>
      </p:pic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2743200" y="106668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95" name="Picture 3"/>
          <p:cNvPicPr/>
          <p:nvPr/>
        </p:nvPicPr>
        <p:blipFill>
          <a:blip r:embed="rId4"/>
          <a:stretch/>
        </p:blipFill>
        <p:spPr>
          <a:xfrm>
            <a:off x="4952880" y="934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04920" y="30492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0.4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25280" y="1353960"/>
            <a:ext cx="2631960" cy="1931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 CpGs in intersection of the three predictors – and all of them are exclusively positive.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used for retraining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completely distinct from the Weidner 99 CpG model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Perhaps we should reduce to CpGs that are age-associated in Hannum before retraining the model?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0160" y="593424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 in other AML datasets: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Karolinska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 Halle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AML-AZA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…another on that Tanja downloaded…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6108840" y="719640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Test signature on other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tumors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Similar to table 1 in Lin and Wagner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Genetics…. If then we ask Qiong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019920" y="830448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Perhaps we can subclone and anlayze DNAm in  individual clones?? Furthermore, we can ask Monika who has analyzed individual subclones in normal CD34+ cells…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69840" y="3589920"/>
            <a:ext cx="1904760" cy="142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stringent filter (e.g. variance &gt; 0.05 and correlation &gt;0.45 – this would give 10 (11) CpGs that are applicable for MassARRAY… with the additional variance filter might be less…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5"/>
          <a:stretch/>
        </p:blipFill>
        <p:spPr>
          <a:xfrm>
            <a:off x="-9067680" y="380880"/>
            <a:ext cx="8191080" cy="8191080"/>
          </a:xfrm>
          <a:prstGeom prst="rect">
            <a:avLst/>
          </a:prstGeom>
          <a:ln>
            <a:noFill/>
          </a:ln>
        </p:spPr>
      </p:pic>
      <p:pic>
        <p:nvPicPr>
          <p:cNvPr id="103" name="Picture 3"/>
          <p:cNvPicPr/>
          <p:nvPr/>
        </p:nvPicPr>
        <p:blipFill>
          <a:blip r:embed="rId6"/>
          <a:stretch/>
        </p:blipFill>
        <p:spPr>
          <a:xfrm>
            <a:off x="2803320" y="3121200"/>
            <a:ext cx="4168800" cy="4168800"/>
          </a:xfrm>
          <a:prstGeom prst="rect">
            <a:avLst/>
          </a:prstGeom>
          <a:ln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7543800" y="312012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COX Model might be informative (adjusted for age and gender)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might also plot predicted vs. Real age in LAML using the 11 CpG Model.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Bildschirmpräsentation (4:3)</PresentationFormat>
  <Paragraphs>153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Microsoft Excel-Arbeitsblatt</vt:lpstr>
      <vt:lpstr>PowerPoint-Präsentation</vt:lpstr>
      <vt:lpstr>PowerPoint-Präsentation</vt:lpstr>
      <vt:lpstr>PowerPoint-Präsentation</vt:lpstr>
      <vt:lpstr>Alternatively: R&gt;0.4 in all predictors and variance &gt;0.1</vt:lpstr>
      <vt:lpstr>PowerPoint-Präsentation</vt:lpstr>
    </vt:vector>
  </TitlesOfParts>
  <Company>UKAACHEN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Wagner, Wolfgang</dc:creator>
  <cp:lastModifiedBy>Wagner, Wolfgang</cp:lastModifiedBy>
  <cp:revision>63</cp:revision>
  <dcterms:created xsi:type="dcterms:W3CDTF">2016-02-17T13:31:45Z</dcterms:created>
  <dcterms:modified xsi:type="dcterms:W3CDTF">2016-04-18T11:37:22Z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UKAACHEN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