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6858000" cy="9144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028880" y="5181480"/>
            <a:ext cx="4800240" cy="23364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Formatvorlage des Untertitelmasters durch Klicken bearbeiten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25/02/16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3C2D89-CC62-4C4B-B2BE-311C5B1CFD18}" type="slidenum"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 bearbeiten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5DA66C-8EC0-4435-B22F-376D67679B48}" type="slidenum"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2438280" y="152280"/>
            <a:ext cx="2514240" cy="251424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600120" y="2491560"/>
            <a:ext cx="5767560" cy="5767560"/>
          </a:xfrm>
          <a:prstGeom prst="rect">
            <a:avLst/>
          </a:prstGeom>
          <a:ln>
            <a:noFill/>
          </a:ln>
        </p:spPr>
      </p:pic>
      <p:pic>
        <p:nvPicPr>
          <p:cNvPr id="81" name="Picture 3" descr=""/>
          <p:cNvPicPr/>
          <p:nvPr/>
        </p:nvPicPr>
        <p:blipFill>
          <a:blip r:embed="rId3"/>
          <a:stretch/>
        </p:blipFill>
        <p:spPr>
          <a:xfrm>
            <a:off x="643680" y="685800"/>
            <a:ext cx="1676160" cy="16761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6934320" y="6505200"/>
            <a:ext cx="17521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Needs more thinking – why are correlations of predicted and real age anti-correlated?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16000" y="11448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0.3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positive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438280" y="11448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0.3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negative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603520" y="137160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3086280" y="99072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3200400" y="144792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4724280" y="7632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0.3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absolute</a:t>
            </a:r>
            <a:endParaRPr/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1146960" y="3086280"/>
            <a:ext cx="5571000" cy="2095200"/>
          </a:xfrm>
          <a:prstGeom prst="rect">
            <a:avLst/>
          </a:prstGeom>
          <a:ln>
            <a:noFill/>
          </a:ln>
        </p:spPr>
      </p:pic>
      <p:sp>
        <p:nvSpPr>
          <p:cNvPr id="90" name="CustomShape 7"/>
          <p:cNvSpPr/>
          <p:nvPr/>
        </p:nvSpPr>
        <p:spPr>
          <a:xfrm>
            <a:off x="5299920" y="318312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Color code for the three different age predictors</a:t>
            </a:r>
            <a:endParaRPr/>
          </a:p>
        </p:txBody>
      </p:sp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1146960" y="5067360"/>
            <a:ext cx="5571000" cy="2095200"/>
          </a:xfrm>
          <a:prstGeom prst="rect">
            <a:avLst/>
          </a:prstGeom>
          <a:ln>
            <a:noFill/>
          </a:ln>
        </p:spPr>
      </p:pic>
      <p:sp>
        <p:nvSpPr>
          <p:cNvPr id="92" name="CustomShape 8"/>
          <p:cNvSpPr/>
          <p:nvPr/>
        </p:nvSpPr>
        <p:spPr>
          <a:xfrm>
            <a:off x="5388840" y="527832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Color code for the three different age predictors</a:t>
            </a:r>
            <a:endParaRPr/>
          </a:p>
        </p:txBody>
      </p:sp>
      <p:sp>
        <p:nvSpPr>
          <p:cNvPr id="93" name="CustomShape 9"/>
          <p:cNvSpPr/>
          <p:nvPr/>
        </p:nvSpPr>
        <p:spPr>
          <a:xfrm>
            <a:off x="2302560" y="3413160"/>
            <a:ext cx="1904760" cy="257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postive</a:t>
            </a:r>
            <a:endParaRPr/>
          </a:p>
        </p:txBody>
      </p:sp>
      <p:sp>
        <p:nvSpPr>
          <p:cNvPr id="94" name="CustomShape 10"/>
          <p:cNvSpPr/>
          <p:nvPr/>
        </p:nvSpPr>
        <p:spPr>
          <a:xfrm>
            <a:off x="2455200" y="5839560"/>
            <a:ext cx="1904760" cy="257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</a:t>
            </a:r>
            <a:endParaRPr/>
          </a:p>
        </p:txBody>
      </p:sp>
      <p:sp>
        <p:nvSpPr>
          <p:cNvPr id="95" name="CustomShape 11"/>
          <p:cNvSpPr/>
          <p:nvPr/>
        </p:nvSpPr>
        <p:spPr>
          <a:xfrm>
            <a:off x="431640" y="6634080"/>
            <a:ext cx="1904760" cy="59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 Onthology (only absoulte) for each of the three age-predictors</a:t>
            </a:r>
            <a:endParaRPr/>
          </a:p>
        </p:txBody>
      </p:sp>
      <p:sp>
        <p:nvSpPr>
          <p:cNvPr id="96" name="CustomShape 12"/>
          <p:cNvSpPr/>
          <p:nvPr/>
        </p:nvSpPr>
        <p:spPr>
          <a:xfrm>
            <a:off x="5571000" y="775836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chromosomal regions?</a:t>
            </a:r>
            <a:endParaRPr/>
          </a:p>
        </p:txBody>
      </p:sp>
      <p:sp>
        <p:nvSpPr>
          <p:cNvPr id="97" name="CustomShape 13"/>
          <p:cNvSpPr/>
          <p:nvPr/>
        </p:nvSpPr>
        <p:spPr>
          <a:xfrm>
            <a:off x="482760" y="8229600"/>
            <a:ext cx="1904760" cy="257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TF binding sites</a:t>
            </a:r>
            <a:endParaRPr/>
          </a:p>
        </p:txBody>
      </p:sp>
      <p:sp>
        <p:nvSpPr>
          <p:cNvPr id="98" name="CustomShape 14"/>
          <p:cNvSpPr/>
          <p:nvPr/>
        </p:nvSpPr>
        <p:spPr>
          <a:xfrm>
            <a:off x="5634360" y="882756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miRNA binding sites???</a:t>
            </a:r>
            <a:endParaRPr/>
          </a:p>
        </p:txBody>
      </p:sp>
      <p:sp>
        <p:nvSpPr>
          <p:cNvPr id="99" name="CustomShape 15"/>
          <p:cNvSpPr/>
          <p:nvPr/>
        </p:nvSpPr>
        <p:spPr>
          <a:xfrm>
            <a:off x="2027520" y="751644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with histone code?</a:t>
            </a:r>
            <a:endParaRPr/>
          </a:p>
        </p:txBody>
      </p:sp>
      <p:pic>
        <p:nvPicPr>
          <p:cNvPr id="100" name="Picture 2" descr=""/>
          <p:cNvPicPr/>
          <p:nvPr/>
        </p:nvPicPr>
        <p:blipFill>
          <a:blip r:embed="rId3"/>
          <a:stretch/>
        </p:blipFill>
        <p:spPr>
          <a:xfrm>
            <a:off x="4536000" y="752400"/>
            <a:ext cx="2209320" cy="2209320"/>
          </a:xfrm>
          <a:prstGeom prst="rect">
            <a:avLst/>
          </a:prstGeom>
          <a:ln>
            <a:noFill/>
          </a:ln>
        </p:spPr>
      </p:pic>
      <p:pic>
        <p:nvPicPr>
          <p:cNvPr id="101" name="Picture 3" descr=""/>
          <p:cNvPicPr/>
          <p:nvPr/>
        </p:nvPicPr>
        <p:blipFill>
          <a:blip r:embed="rId4"/>
          <a:stretch/>
        </p:blipFill>
        <p:spPr>
          <a:xfrm>
            <a:off x="49680" y="769680"/>
            <a:ext cx="2182320" cy="218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7" descr=""/>
          <p:cNvPicPr/>
          <p:nvPr/>
        </p:nvPicPr>
        <p:blipFill>
          <a:blip r:embed="rId1"/>
          <a:stretch/>
        </p:blipFill>
        <p:spPr>
          <a:xfrm>
            <a:off x="9360" y="685800"/>
            <a:ext cx="2284920" cy="2284920"/>
          </a:xfrm>
          <a:prstGeom prst="rect">
            <a:avLst/>
          </a:prstGeom>
          <a:ln>
            <a:noFill/>
          </a:ln>
        </p:spPr>
      </p:pic>
      <p:pic>
        <p:nvPicPr>
          <p:cNvPr id="103" name="Picture 2" descr=""/>
          <p:cNvPicPr/>
          <p:nvPr/>
        </p:nvPicPr>
        <p:blipFill>
          <a:blip r:embed="rId2"/>
          <a:stretch/>
        </p:blipFill>
        <p:spPr>
          <a:xfrm>
            <a:off x="2743200" y="1066680"/>
            <a:ext cx="2209320" cy="220932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3"/>
          <a:stretch/>
        </p:blipFill>
        <p:spPr>
          <a:xfrm>
            <a:off x="4952880" y="934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304920" y="30492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0.4</a:t>
            </a: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positive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157400" y="1905120"/>
            <a:ext cx="1904760" cy="142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 CpGs in intersection of the three predictors – and all of them are exclusively positive.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used for retraining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</a:t>
            </a: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completely distinct from the Weidner 99 CpG model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685800" y="426708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figures as in Lin and Wagner Plos Genetics figure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 survival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1041480" y="685800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 n in other AML datasets:</a:t>
            </a: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Karolinska,</a:t>
            </a: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 Halle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AML-AZA</a:t>
            </a: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on that Tanja downloaded…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6108840" y="719640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Test signature on other tumors? Similar to table 1 in Lin and Wagner PLoS Genetics…. If then we ask Qiong</a:t>
            </a:r>
            <a:endParaRPr/>
          </a:p>
        </p:txBody>
      </p:sp>
      <p:sp>
        <p:nvSpPr>
          <p:cNvPr id="110" name="CustomShape 6"/>
          <p:cNvSpPr/>
          <p:nvPr/>
        </p:nvSpPr>
        <p:spPr>
          <a:xfrm>
            <a:off x="6019920" y="830448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Perhaps we can subclone and anlayze DNAm in  individual clones?? Furthermore, we can ask Monika who has analyzed individual subclones in normal CD34+ cells…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>
            <a:off x="-1905120" y="673920"/>
            <a:ext cx="1904760" cy="2433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should also filter on the variance in Hannum – to exclude Cpgs that do not vary in normal blood.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Furthermore (alternatively) we may consider more stringent filter (e.g. variance &gt; 0.05 and correlation &gt;0.45 – this would give 10 (11) CpGs that are applicable for MassARRAY… with the additional variance filter might be less…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/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304920" y="1066680"/>
            <a:ext cx="6171840" cy="61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/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304920" y="914400"/>
            <a:ext cx="4038120" cy="4038120"/>
          </a:xfrm>
          <a:prstGeom prst="rect">
            <a:avLst/>
          </a:prstGeom>
          <a:ln>
            <a:noFill/>
          </a:ln>
        </p:spPr>
      </p:pic>
      <p:pic>
        <p:nvPicPr>
          <p:cNvPr id="116" name="Picture 3" descr=""/>
          <p:cNvPicPr/>
          <p:nvPr/>
        </p:nvPicPr>
        <p:blipFill>
          <a:blip r:embed="rId2"/>
          <a:stretch/>
        </p:blipFill>
        <p:spPr>
          <a:xfrm>
            <a:off x="419040" y="5168880"/>
            <a:ext cx="3936600" cy="39366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724280" y="1295280"/>
            <a:ext cx="2590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the best performing CpGs in TCGA and Hannum. Take home – there are no good performing individual CpGs in TCGA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4724280" y="6019920"/>
            <a:ext cx="2590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the above mentioned CpGs are applied to the opposite dataset. They do not perform well on these datasets.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Application>LibreOffice/5.0.2.2$Linux_X86_64 LibreOffice_project/00m0$Build-2</Application>
  <Paragraphs>47</Paragraphs>
  <Company>UKAACHEN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2016-02-17T13:31:45Z</dcterms:created>
  <dc:creator>Wagner, Wolfgang</dc:creator>
  <dc:language>en-GB</dc:language>
  <cp:lastModifiedBy>Fabio Ticconi</cp:lastModifiedBy>
  <dcterms:modified xsi:type="dcterms:W3CDTF">2016-02-25T16:46:21Z</dcterms:modified>
  <cp:revision>26</cp:revision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UKAACHEN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