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58" r:id="rId6"/>
    <p:sldId id="265" r:id="rId7"/>
  </p:sldIdLst>
  <p:sldSz cx="6858000" cy="9144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304" y="1716"/>
      </p:cViewPr>
      <p:guideLst>
        <p:guide orient="horz" pos="288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02D699-BA39-4498-BB78-1B99702196D6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E195E3-3DFA-4602-806B-0D20B11B202B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package" Target="../embeddings/Microsoft_Excel-Arbeitsblatt1.xlsx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package" Target="../embeddings/Microsoft_Excel-Arbeitsblatt2.xlsx"/><Relationship Id="rId10" Type="http://schemas.openxmlformats.org/officeDocument/2006/relationships/image" Target="../media/image15.png"/><Relationship Id="rId4" Type="http://schemas.openxmlformats.org/officeDocument/2006/relationships/image" Target="../media/image10.emf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 rotWithShape="1">
          <a:blip r:embed="rId2"/>
          <a:srcRect b="66705"/>
          <a:stretch/>
        </p:blipFill>
        <p:spPr>
          <a:xfrm>
            <a:off x="152400" y="178400"/>
            <a:ext cx="4724400" cy="1752599"/>
          </a:xfrm>
          <a:prstGeom prst="rect">
            <a:avLst/>
          </a:prstGeom>
          <a:ln>
            <a:noFill/>
          </a:ln>
        </p:spPr>
      </p:pic>
      <p:sp>
        <p:nvSpPr>
          <p:cNvPr id="15" name="Textfeld 14"/>
          <p:cNvSpPr txBox="1"/>
          <p:nvPr/>
        </p:nvSpPr>
        <p:spPr>
          <a:xfrm>
            <a:off x="-1397479" y="210509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solidFill>
                  <a:srgbClr val="FF0000"/>
                </a:solidFill>
              </a:rPr>
              <a:t>R_normal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blood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 smtClean="0">
                <a:solidFill>
                  <a:srgbClr val="FF0000"/>
                </a:solidFill>
              </a:rPr>
              <a:t>(</a:t>
            </a:r>
            <a:r>
              <a:rPr lang="de-DE" sz="900" dirty="0" err="1" smtClean="0">
                <a:solidFill>
                  <a:srgbClr val="FF0000"/>
                </a:solidFill>
              </a:rPr>
              <a:t>hannum</a:t>
            </a:r>
            <a:r>
              <a:rPr lang="de-DE" sz="900" dirty="0" smtClean="0">
                <a:solidFill>
                  <a:srgbClr val="FF0000"/>
                </a:solidFill>
              </a:rPr>
              <a:t>)_</a:t>
            </a:r>
            <a:r>
              <a:rPr lang="de-DE" sz="900" dirty="0" err="1" smtClean="0">
                <a:solidFill>
                  <a:srgbClr val="FF0000"/>
                </a:solidFill>
              </a:rPr>
              <a:t>age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means</a:t>
            </a:r>
            <a:r>
              <a:rPr lang="de-DE" sz="900" dirty="0" smtClean="0">
                <a:solidFill>
                  <a:srgbClr val="FF0000"/>
                </a:solidFill>
              </a:rPr>
              <a:t> the </a:t>
            </a:r>
            <a:r>
              <a:rPr lang="de-DE" sz="900" dirty="0" err="1" smtClean="0">
                <a:solidFill>
                  <a:srgbClr val="FF0000"/>
                </a:solidFill>
              </a:rPr>
              <a:t>correlation</a:t>
            </a:r>
            <a:r>
              <a:rPr lang="de-DE" sz="900" dirty="0" smtClean="0">
                <a:solidFill>
                  <a:srgbClr val="FF0000"/>
                </a:solidFill>
              </a:rPr>
              <a:t> of </a:t>
            </a:r>
            <a:r>
              <a:rPr lang="de-DE" sz="900" dirty="0" err="1" smtClean="0">
                <a:solidFill>
                  <a:srgbClr val="FF0000"/>
                </a:solidFill>
              </a:rPr>
              <a:t>each</a:t>
            </a:r>
            <a:r>
              <a:rPr lang="de-DE" sz="900" dirty="0" smtClean="0">
                <a:solidFill>
                  <a:srgbClr val="FF0000"/>
                </a:solidFill>
              </a:rPr>
              <a:t> CpG </a:t>
            </a:r>
            <a:r>
              <a:rPr lang="de-DE" sz="900" dirty="0" err="1" smtClean="0">
                <a:solidFill>
                  <a:srgbClr val="FF0000"/>
                </a:solidFill>
              </a:rPr>
              <a:t>with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chronological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age</a:t>
            </a:r>
            <a:r>
              <a:rPr lang="de-DE" sz="900" dirty="0" smtClean="0">
                <a:solidFill>
                  <a:srgbClr val="FF0000"/>
                </a:solidFill>
              </a:rPr>
              <a:t> in the </a:t>
            </a:r>
            <a:r>
              <a:rPr lang="de-DE" sz="900" dirty="0" err="1" smtClean="0">
                <a:solidFill>
                  <a:srgbClr val="FF0000"/>
                </a:solidFill>
              </a:rPr>
              <a:t>Hannum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datasets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77807" y="60198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Messages:</a:t>
            </a:r>
          </a:p>
          <a:p>
            <a:pPr marL="342900" indent="-342900">
              <a:buAutoNum type="arabicParenR"/>
            </a:pPr>
            <a:r>
              <a:rPr lang="de-DE" sz="1200" dirty="0" smtClean="0"/>
              <a:t>In AML the </a:t>
            </a:r>
            <a:r>
              <a:rPr lang="de-DE" sz="1200" dirty="0" err="1" smtClean="0"/>
              <a:t>age-predictions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all </a:t>
            </a:r>
            <a:r>
              <a:rPr lang="de-DE" sz="1200" dirty="0" err="1" smtClean="0"/>
              <a:t>three</a:t>
            </a:r>
            <a:r>
              <a:rPr lang="de-DE" sz="1200" dirty="0" smtClean="0"/>
              <a:t> </a:t>
            </a:r>
            <a:r>
              <a:rPr lang="de-DE" sz="1200" dirty="0" err="1" smtClean="0"/>
              <a:t>models</a:t>
            </a:r>
            <a:r>
              <a:rPr lang="de-DE" sz="1200" dirty="0" smtClean="0"/>
              <a:t> </a:t>
            </a:r>
            <a:r>
              <a:rPr lang="de-DE" sz="1200" dirty="0" err="1" smtClean="0"/>
              <a:t>did</a:t>
            </a:r>
            <a:r>
              <a:rPr lang="de-DE" sz="1200" dirty="0" smtClean="0"/>
              <a:t> not </a:t>
            </a:r>
            <a:r>
              <a:rPr lang="de-DE" sz="1200" dirty="0" err="1" smtClean="0"/>
              <a:t>give</a:t>
            </a:r>
            <a:r>
              <a:rPr lang="de-DE" sz="1200" dirty="0" smtClean="0"/>
              <a:t> </a:t>
            </a:r>
            <a:r>
              <a:rPr lang="de-DE" sz="1200" dirty="0" err="1" smtClean="0"/>
              <a:t>accurate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chronological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endParaRPr lang="de-DE" sz="1200" dirty="0" smtClean="0"/>
          </a:p>
          <a:p>
            <a:pPr marL="342900" indent="-342900">
              <a:buAutoNum type="arabicParenR"/>
            </a:pPr>
            <a:r>
              <a:rPr lang="de-DE" sz="1200" dirty="0" smtClean="0"/>
              <a:t>CpGs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a </a:t>
            </a:r>
            <a:r>
              <a:rPr lang="de-DE" sz="1200" dirty="0" err="1" smtClean="0"/>
              <a:t>good</a:t>
            </a:r>
            <a:r>
              <a:rPr lang="de-DE" sz="1200" dirty="0" smtClean="0"/>
              <a:t>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chronological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r>
              <a:rPr lang="de-DE" sz="1200" dirty="0" smtClean="0"/>
              <a:t> in normal </a:t>
            </a:r>
            <a:r>
              <a:rPr lang="de-DE" sz="1200" dirty="0" err="1" smtClean="0"/>
              <a:t>blood</a:t>
            </a:r>
            <a:r>
              <a:rPr lang="de-DE" sz="1200" dirty="0" smtClean="0"/>
              <a:t> (R&gt;0.4) do not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</a:t>
            </a:r>
            <a:r>
              <a:rPr lang="de-DE" sz="1200" dirty="0" err="1" smtClean="0"/>
              <a:t>good</a:t>
            </a:r>
            <a:r>
              <a:rPr lang="de-DE" sz="1200" dirty="0" smtClean="0"/>
              <a:t>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chronological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r>
              <a:rPr lang="de-DE" sz="1200" dirty="0" smtClean="0"/>
              <a:t> in LAML </a:t>
            </a:r>
            <a:r>
              <a:rPr lang="de-DE" sz="1200" dirty="0" err="1" smtClean="0"/>
              <a:t>datasets</a:t>
            </a:r>
            <a:r>
              <a:rPr lang="de-DE" sz="1200" dirty="0" smtClean="0"/>
              <a:t> – </a:t>
            </a:r>
            <a:r>
              <a:rPr lang="de-DE" sz="1200" dirty="0" err="1" smtClean="0"/>
              <a:t>thus</a:t>
            </a:r>
            <a:r>
              <a:rPr lang="de-DE" sz="1200" dirty="0" smtClean="0"/>
              <a:t>, </a:t>
            </a: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no</a:t>
            </a:r>
            <a:r>
              <a:rPr lang="de-DE" sz="1200" dirty="0" smtClean="0"/>
              <a:t> </a:t>
            </a:r>
            <a:r>
              <a:rPr lang="de-DE" sz="1200" dirty="0" err="1" smtClean="0"/>
              <a:t>genomic</a:t>
            </a:r>
            <a:r>
              <a:rPr lang="de-DE" sz="1200" dirty="0" smtClean="0"/>
              <a:t> </a:t>
            </a:r>
            <a:r>
              <a:rPr lang="de-DE" sz="1200" dirty="0" err="1" smtClean="0"/>
              <a:t>regions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preserve</a:t>
            </a:r>
            <a:r>
              <a:rPr lang="de-DE" sz="1200" dirty="0"/>
              <a:t> </a:t>
            </a:r>
            <a:r>
              <a:rPr lang="de-DE" sz="1200" dirty="0" err="1" smtClean="0"/>
              <a:t>age-association</a:t>
            </a:r>
            <a:r>
              <a:rPr lang="de-DE" sz="1200" dirty="0" smtClean="0"/>
              <a:t>.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Using</a:t>
            </a:r>
            <a:r>
              <a:rPr lang="de-DE" sz="1200" dirty="0" smtClean="0"/>
              <a:t> </a:t>
            </a:r>
            <a:r>
              <a:rPr lang="de-DE" sz="1200" dirty="0" err="1" smtClean="0"/>
              <a:t>two</a:t>
            </a:r>
            <a:r>
              <a:rPr lang="de-DE" sz="1200" dirty="0" smtClean="0"/>
              <a:t> different </a:t>
            </a:r>
            <a:r>
              <a:rPr lang="de-DE" sz="1200" dirty="0" err="1" smtClean="0"/>
              <a:t>predictors</a:t>
            </a:r>
            <a:r>
              <a:rPr lang="de-DE" sz="1200" dirty="0" smtClean="0"/>
              <a:t> the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of beta-</a:t>
            </a:r>
            <a:r>
              <a:rPr lang="de-DE" sz="1200" dirty="0" err="1" smtClean="0"/>
              <a:t>values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age-preditions</a:t>
            </a:r>
            <a:r>
              <a:rPr lang="de-DE" sz="1200" dirty="0" smtClean="0"/>
              <a:t> </a:t>
            </a:r>
            <a:r>
              <a:rPr lang="de-DE" sz="1200" dirty="0" err="1" smtClean="0"/>
              <a:t>were</a:t>
            </a:r>
            <a:r>
              <a:rPr lang="de-DE" sz="1200" dirty="0" smtClean="0"/>
              <a:t> </a:t>
            </a:r>
            <a:r>
              <a:rPr lang="de-DE" sz="1200" dirty="0" err="1" smtClean="0"/>
              <a:t>very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– </a:t>
            </a:r>
            <a:r>
              <a:rPr lang="de-DE" sz="1200" dirty="0" err="1" smtClean="0"/>
              <a:t>thus</a:t>
            </a:r>
            <a:r>
              <a:rPr lang="de-DE" sz="1200" dirty="0" smtClean="0"/>
              <a:t>, </a:t>
            </a:r>
            <a:r>
              <a:rPr lang="de-DE" sz="1200" dirty="0" err="1" smtClean="0"/>
              <a:t>these</a:t>
            </a:r>
            <a:r>
              <a:rPr lang="de-DE" sz="1200" dirty="0" smtClean="0"/>
              <a:t> </a:t>
            </a:r>
            <a:r>
              <a:rPr lang="de-DE" sz="1200" dirty="0" err="1" smtClean="0"/>
              <a:t>age-associated</a:t>
            </a:r>
            <a:r>
              <a:rPr lang="de-DE" sz="1200" dirty="0" smtClean="0"/>
              <a:t> DNAm </a:t>
            </a:r>
            <a:r>
              <a:rPr lang="de-DE" sz="1200" dirty="0" err="1" smtClean="0"/>
              <a:t>patterns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coherently</a:t>
            </a:r>
            <a:r>
              <a:rPr lang="de-DE" sz="1200" dirty="0" smtClean="0"/>
              <a:t> </a:t>
            </a:r>
            <a:r>
              <a:rPr lang="de-DE" sz="1200" dirty="0" err="1" smtClean="0"/>
              <a:t>modified</a:t>
            </a:r>
            <a:r>
              <a:rPr lang="de-DE" sz="1200" dirty="0" smtClean="0"/>
              <a:t>. (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two</a:t>
            </a:r>
            <a:r>
              <a:rPr lang="de-DE" sz="1200" dirty="0" smtClean="0"/>
              <a:t> </a:t>
            </a:r>
            <a:r>
              <a:rPr lang="de-DE" sz="1200" dirty="0" err="1" smtClean="0"/>
              <a:t>combination</a:t>
            </a:r>
            <a:r>
              <a:rPr lang="de-DE" sz="1200" dirty="0" smtClean="0"/>
              <a:t> of </a:t>
            </a:r>
            <a:r>
              <a:rPr lang="de-DE" sz="1200" dirty="0" err="1" smtClean="0"/>
              <a:t>sigantures</a:t>
            </a:r>
            <a:r>
              <a:rPr lang="de-DE" sz="1200" dirty="0" smtClean="0"/>
              <a:t> </a:t>
            </a:r>
            <a:r>
              <a:rPr lang="de-DE" sz="1200" dirty="0" err="1" smtClean="0"/>
              <a:t>may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presented</a:t>
            </a:r>
            <a:r>
              <a:rPr lang="de-DE" sz="1200" dirty="0" smtClean="0"/>
              <a:t> in the </a:t>
            </a:r>
            <a:r>
              <a:rPr lang="de-DE" sz="1200" dirty="0" err="1" smtClean="0"/>
              <a:t>supplement</a:t>
            </a:r>
            <a:r>
              <a:rPr lang="de-DE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Almost</a:t>
            </a:r>
            <a:r>
              <a:rPr lang="de-DE" sz="1200" dirty="0" smtClean="0"/>
              <a:t> all CpGs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positive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predicted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of the </a:t>
            </a:r>
            <a:r>
              <a:rPr lang="de-DE" sz="1200" dirty="0" err="1" smtClean="0"/>
              <a:t>three</a:t>
            </a:r>
            <a:r>
              <a:rPr lang="de-DE" sz="1200" dirty="0" smtClean="0"/>
              <a:t> </a:t>
            </a:r>
            <a:r>
              <a:rPr lang="de-DE" sz="1200" dirty="0" err="1" smtClean="0"/>
              <a:t>models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also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in normal </a:t>
            </a:r>
            <a:r>
              <a:rPr lang="de-DE" sz="1200" dirty="0" err="1" smtClean="0"/>
              <a:t>aging</a:t>
            </a:r>
            <a:r>
              <a:rPr lang="de-DE" sz="1200" dirty="0" smtClean="0"/>
              <a:t> – </a:t>
            </a:r>
            <a:r>
              <a:rPr lang="de-DE" sz="1200" dirty="0" err="1" smtClean="0"/>
              <a:t>thus</a:t>
            </a:r>
            <a:r>
              <a:rPr lang="de-DE" sz="1200" dirty="0" smtClean="0"/>
              <a:t>,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CpGs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co-regulated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epigenetic</a:t>
            </a:r>
            <a:r>
              <a:rPr lang="de-DE" sz="1200" dirty="0" smtClean="0"/>
              <a:t> </a:t>
            </a:r>
            <a:r>
              <a:rPr lang="de-DE" sz="1200" dirty="0" err="1" smtClean="0"/>
              <a:t>age-predictions</a:t>
            </a:r>
            <a:endParaRPr lang="en-US" sz="12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143809" y="-735332"/>
            <a:ext cx="2412691" cy="2630430"/>
            <a:chOff x="5143809" y="-735332"/>
            <a:chExt cx="2412691" cy="2630430"/>
          </a:xfrm>
        </p:grpSpPr>
        <p:sp>
          <p:nvSpPr>
            <p:cNvPr id="18" name="Textfeld 17"/>
            <p:cNvSpPr txBox="1"/>
            <p:nvPr/>
          </p:nvSpPr>
          <p:spPr>
            <a:xfrm>
              <a:off x="5307007" y="-735332"/>
              <a:ext cx="137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err="1" smtClean="0">
                  <a:solidFill>
                    <a:srgbClr val="FF0000"/>
                  </a:solidFill>
                </a:rPr>
                <a:t>R_normal</a:t>
              </a:r>
              <a:r>
                <a:rPr lang="de-DE" sz="900" dirty="0" smtClean="0">
                  <a:solidFill>
                    <a:srgbClr val="FF0000"/>
                  </a:solidFill>
                </a:rPr>
                <a:t>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blood</a:t>
              </a:r>
              <a:r>
                <a:rPr lang="de-DE" sz="900" dirty="0">
                  <a:solidFill>
                    <a:srgbClr val="FF0000"/>
                  </a:solidFill>
                </a:rPr>
                <a:t> </a:t>
              </a:r>
              <a:r>
                <a:rPr lang="de-DE" sz="900" dirty="0" smtClean="0">
                  <a:solidFill>
                    <a:srgbClr val="FF0000"/>
                  </a:solidFill>
                </a:rPr>
                <a:t>(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hannum</a:t>
              </a:r>
              <a:r>
                <a:rPr lang="de-DE" sz="900" dirty="0" smtClean="0">
                  <a:solidFill>
                    <a:srgbClr val="FF0000"/>
                  </a:solidFill>
                </a:rPr>
                <a:t>)_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age</a:t>
              </a:r>
              <a:r>
                <a:rPr lang="de-DE" sz="900" dirty="0" smtClean="0">
                  <a:solidFill>
                    <a:srgbClr val="FF0000"/>
                  </a:solidFill>
                </a:rPr>
                <a:t>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means</a:t>
              </a:r>
              <a:r>
                <a:rPr lang="de-DE" sz="900" dirty="0" smtClean="0">
                  <a:solidFill>
                    <a:srgbClr val="FF0000"/>
                  </a:solidFill>
                </a:rPr>
                <a:t> the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correlation</a:t>
              </a:r>
              <a:r>
                <a:rPr lang="de-DE" sz="900" dirty="0" smtClean="0">
                  <a:solidFill>
                    <a:srgbClr val="FF0000"/>
                  </a:solidFill>
                </a:rPr>
                <a:t> of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each</a:t>
              </a:r>
              <a:r>
                <a:rPr lang="de-DE" sz="900" dirty="0" smtClean="0">
                  <a:solidFill>
                    <a:srgbClr val="FF0000"/>
                  </a:solidFill>
                </a:rPr>
                <a:t> CpG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with</a:t>
              </a:r>
              <a:r>
                <a:rPr lang="de-DE" sz="900" dirty="0" smtClean="0">
                  <a:solidFill>
                    <a:srgbClr val="FF0000"/>
                  </a:solidFill>
                </a:rPr>
                <a:t>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chronological</a:t>
              </a:r>
              <a:r>
                <a:rPr lang="de-DE" sz="900" dirty="0" smtClean="0">
                  <a:solidFill>
                    <a:srgbClr val="FF0000"/>
                  </a:solidFill>
                </a:rPr>
                <a:t>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age</a:t>
              </a:r>
              <a:r>
                <a:rPr lang="de-DE" sz="900" dirty="0" smtClean="0">
                  <a:solidFill>
                    <a:srgbClr val="FF0000"/>
                  </a:solidFill>
                </a:rPr>
                <a:t> in the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Hannum</a:t>
              </a:r>
              <a:r>
                <a:rPr lang="de-DE" sz="900" dirty="0" smtClean="0">
                  <a:solidFill>
                    <a:srgbClr val="FF0000"/>
                  </a:solidFill>
                </a:rPr>
                <a:t> </a:t>
              </a:r>
              <a:r>
                <a:rPr lang="de-DE" sz="900" dirty="0" err="1" smtClean="0">
                  <a:solidFill>
                    <a:srgbClr val="FF0000"/>
                  </a:solidFill>
                </a:rPr>
                <a:t>datasets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809" y="336550"/>
              <a:ext cx="1657041" cy="1558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410200" y="609600"/>
              <a:ext cx="2133600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422900" y="1435100"/>
              <a:ext cx="2133600" cy="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5670550" y="-254000"/>
              <a:ext cx="0" cy="189230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V="1">
              <a:off x="6483350" y="-254000"/>
              <a:ext cx="0" cy="1892300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6" y="3810000"/>
            <a:ext cx="1524000" cy="143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14" y="3778323"/>
            <a:ext cx="1633702" cy="153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16" y="3797529"/>
            <a:ext cx="1548156" cy="146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Gerade Verbindung 31"/>
          <p:cNvCxnSpPr/>
          <p:nvPr/>
        </p:nvCxnSpPr>
        <p:spPr>
          <a:xfrm flipV="1">
            <a:off x="1432686" y="3843030"/>
            <a:ext cx="0" cy="1143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3059924" y="3829279"/>
            <a:ext cx="0" cy="1143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4761216" y="3918179"/>
            <a:ext cx="0" cy="1143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9" y="2201305"/>
            <a:ext cx="1501221" cy="141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16" y="2201305"/>
            <a:ext cx="1525019" cy="143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98350"/>
            <a:ext cx="1617827" cy="15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CustomShape 6"/>
          <p:cNvSpPr/>
          <p:nvPr/>
        </p:nvSpPr>
        <p:spPr>
          <a:xfrm>
            <a:off x="6934200" y="2128502"/>
            <a:ext cx="3769030" cy="25196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5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Perhaps we should reproduce this data on an independent datasets for the supplement?</a:t>
            </a:r>
          </a:p>
          <a:p>
            <a:endParaRPr lang="en-GB" sz="105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05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</a:t>
            </a:r>
            <a:r>
              <a:rPr lang="en-US" sz="1050" dirty="0"/>
              <a:t>62 cytogenetic normal AML (CN-AML) samples (GSE58477</a:t>
            </a:r>
            <a:r>
              <a:rPr lang="en-US" sz="1050" dirty="0" smtClean="0"/>
              <a:t>) </a:t>
            </a:r>
          </a:p>
          <a:p>
            <a:endParaRPr lang="en-US" sz="1050" dirty="0"/>
          </a:p>
          <a:p>
            <a:r>
              <a:rPr lang="en-US" sz="1050" dirty="0" smtClean="0"/>
              <a:t>Qu </a:t>
            </a:r>
            <a:r>
              <a:rPr lang="en-US" sz="1050" dirty="0"/>
              <a:t>Y, </a:t>
            </a:r>
            <a:r>
              <a:rPr lang="en-US" sz="1050" dirty="0" err="1"/>
              <a:t>Lennartsson</a:t>
            </a:r>
            <a:r>
              <a:rPr lang="en-US" sz="1050" dirty="0"/>
              <a:t> A, </a:t>
            </a:r>
            <a:r>
              <a:rPr lang="en-US" sz="1050" dirty="0" err="1"/>
              <a:t>Gaidzik</a:t>
            </a:r>
            <a:r>
              <a:rPr lang="en-US" sz="1050" dirty="0"/>
              <a:t> VI, </a:t>
            </a:r>
            <a:r>
              <a:rPr lang="en-US" sz="1050" dirty="0" err="1"/>
              <a:t>Deneberg</a:t>
            </a:r>
            <a:r>
              <a:rPr lang="en-US" sz="1050" dirty="0"/>
              <a:t> S, </a:t>
            </a:r>
            <a:r>
              <a:rPr lang="en-US" sz="1050" dirty="0" err="1"/>
              <a:t>Karimi</a:t>
            </a:r>
            <a:r>
              <a:rPr lang="en-US" sz="1050" dirty="0"/>
              <a:t> M, </a:t>
            </a:r>
            <a:r>
              <a:rPr lang="en-US" sz="1050" dirty="0" err="1"/>
              <a:t>Bengtzen</a:t>
            </a:r>
            <a:r>
              <a:rPr lang="en-US" sz="1050" dirty="0"/>
              <a:t> S.</a:t>
            </a:r>
          </a:p>
          <a:p>
            <a:r>
              <a:rPr lang="en-US" sz="1050" dirty="0"/>
              <a:t>Differential methylation in CN-AML preferentially targets non-CGI regions</a:t>
            </a:r>
          </a:p>
          <a:p>
            <a:r>
              <a:rPr lang="en-US" sz="1050" dirty="0"/>
              <a:t>and is dictated by DNMT3A mutational status and associated with</a:t>
            </a:r>
          </a:p>
          <a:p>
            <a:r>
              <a:rPr lang="en-US" sz="1050" dirty="0"/>
              <a:t>predominant hypomethylation of HOX genes. Epigenetics. 2014;9:1108–19.</a:t>
            </a:r>
            <a:endParaRPr lang="en-GB" sz="105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-1904760" y="2874702"/>
            <a:ext cx="1904760" cy="9226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possible, let´s also have a look for enrichment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chromosomal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regions – rather than enrichment in chromosomes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2602302" y="5715000"/>
            <a:ext cx="190476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TF binding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sites</a:t>
            </a: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MOTIVES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-2590800" y="6226642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miRNA binding sites???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-3429000" y="7390380"/>
            <a:ext cx="2476080" cy="759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with histone code?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might be unsorted blood? Preferentially CD34+ hematopoietic stem and progenitor cells…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7086600" y="-926898"/>
            <a:ext cx="3769030" cy="24150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Perhaps 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should also include the enrichment of normal age-associated CpGs (CpGs in that reveal correlation with chronological age in the </a:t>
            </a:r>
            <a:r>
              <a:rPr lang="en-GB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Hannum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datasets of R&gt;0.4)? </a:t>
            </a:r>
            <a:endParaRPr lang="en-GB" sz="11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P-values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include “open sea” for CpGs that are not related to any CGI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include  “</a:t>
            </a:r>
            <a:r>
              <a:rPr lang="en-GB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intergenic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for genes that are not related to any genes</a:t>
            </a:r>
          </a:p>
          <a:p>
            <a:pPr>
              <a:lnSpc>
                <a:spcPct val="100000"/>
              </a:lnSpc>
            </a:pPr>
            <a:endParaRPr lang="en-GB" sz="11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should reorder the categories (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might do this in EXCEL if the data is in a suitable table)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9814"/>
              </p:ext>
            </p:extLst>
          </p:nvPr>
        </p:nvGraphicFramePr>
        <p:xfrm>
          <a:off x="-1092080" y="7391400"/>
          <a:ext cx="45720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Arbeitsblatt" r:id="rId3" imgW="7886801" imgH="2104957" progId="Excel.Sheet.12">
                  <p:embed/>
                </p:oleObj>
              </mc:Choice>
              <mc:Fallback>
                <p:oleObj name="Arbeitsblatt" r:id="rId3" imgW="7886801" imgH="2104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92080" y="7391400"/>
                        <a:ext cx="4572000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32370"/>
              </p:ext>
            </p:extLst>
          </p:nvPr>
        </p:nvGraphicFramePr>
        <p:xfrm>
          <a:off x="-838200" y="4319297"/>
          <a:ext cx="45720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Arbeitsblatt" r:id="rId5" imgW="7943799" imgH="2104957" progId="Excel.Sheet.12">
                  <p:embed/>
                </p:oleObj>
              </mc:Choice>
              <mc:Fallback>
                <p:oleObj name="Arbeitsblatt" r:id="rId5" imgW="7943799" imgH="2104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838200" y="4319297"/>
                        <a:ext cx="457200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335" y="6019800"/>
            <a:ext cx="9734549" cy="126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ustomShape 3"/>
          <p:cNvSpPr/>
          <p:nvPr/>
        </p:nvSpPr>
        <p:spPr>
          <a:xfrm>
            <a:off x="-3143340" y="4114800"/>
            <a:ext cx="190476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GO, TF-binding motives, and association with histone code can perhaps only be performed with 263 CpGs in the overlap?</a:t>
            </a:r>
            <a:endParaRPr lang="en-GB" sz="180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43400" y="7321904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Messages: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a high </a:t>
            </a:r>
            <a:r>
              <a:rPr lang="de-DE" sz="1200" dirty="0" err="1" smtClean="0"/>
              <a:t>overlap</a:t>
            </a:r>
            <a:r>
              <a:rPr lang="de-DE" sz="1200" dirty="0" smtClean="0"/>
              <a:t> in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of individual CpGs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predicted</a:t>
            </a:r>
            <a:r>
              <a:rPr lang="de-DE" sz="1200" dirty="0" smtClean="0"/>
              <a:t> </a:t>
            </a:r>
            <a:r>
              <a:rPr lang="de-DE" sz="1200" dirty="0" err="1" smtClean="0"/>
              <a:t>ages</a:t>
            </a:r>
            <a:r>
              <a:rPr lang="de-DE" sz="1200" dirty="0" smtClean="0"/>
              <a:t> in AML </a:t>
            </a:r>
            <a:r>
              <a:rPr lang="de-DE" sz="1200" dirty="0" err="1" smtClean="0"/>
              <a:t>using</a:t>
            </a:r>
            <a:r>
              <a:rPr lang="de-DE" sz="1200" dirty="0" smtClean="0"/>
              <a:t> the </a:t>
            </a:r>
            <a:r>
              <a:rPr lang="de-DE" sz="1200" dirty="0" err="1" smtClean="0"/>
              <a:t>three</a:t>
            </a:r>
            <a:r>
              <a:rPr lang="de-DE" sz="1200" dirty="0" smtClean="0"/>
              <a:t> different </a:t>
            </a:r>
            <a:r>
              <a:rPr lang="de-DE" sz="1200" dirty="0" err="1" smtClean="0"/>
              <a:t>predictors</a:t>
            </a:r>
            <a:r>
              <a:rPr lang="de-DE" sz="1200" dirty="0" smtClean="0"/>
              <a:t> –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in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CpGs (all of the 263 CpGs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in normal </a:t>
            </a:r>
            <a:r>
              <a:rPr lang="de-DE" sz="1200" dirty="0" err="1" smtClean="0"/>
              <a:t>age</a:t>
            </a:r>
            <a:r>
              <a:rPr lang="de-DE" sz="1200" dirty="0" smtClean="0"/>
              <a:t>?)</a:t>
            </a:r>
          </a:p>
          <a:p>
            <a:pPr marL="342900" indent="-342900">
              <a:buAutoNum type="arabicParenR"/>
            </a:pPr>
            <a:r>
              <a:rPr lang="de-DE" sz="1200" dirty="0" smtClean="0"/>
              <a:t>These </a:t>
            </a:r>
            <a:r>
              <a:rPr lang="de-DE" sz="1200" dirty="0" err="1" smtClean="0"/>
              <a:t>age-associated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coregulations</a:t>
            </a:r>
            <a:r>
              <a:rPr lang="de-DE" sz="1200" dirty="0" smtClean="0"/>
              <a:t> </a:t>
            </a:r>
            <a:r>
              <a:rPr lang="de-DE" sz="1200" dirty="0" err="1" smtClean="0"/>
              <a:t>occur</a:t>
            </a:r>
            <a:r>
              <a:rPr lang="de-DE" sz="1200" dirty="0" smtClean="0"/>
              <a:t>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in CGIs and </a:t>
            </a:r>
            <a:r>
              <a:rPr lang="de-DE" sz="1200" dirty="0" err="1" smtClean="0"/>
              <a:t>shore</a:t>
            </a:r>
            <a:r>
              <a:rPr lang="de-DE" sz="1200" dirty="0" smtClean="0"/>
              <a:t> </a:t>
            </a:r>
            <a:r>
              <a:rPr lang="de-DE" sz="1200" dirty="0" err="1" smtClean="0"/>
              <a:t>regions</a:t>
            </a:r>
            <a:r>
              <a:rPr lang="de-DE" sz="1200" dirty="0" smtClean="0"/>
              <a:t> (</a:t>
            </a:r>
            <a:r>
              <a:rPr lang="de-DE" sz="1200" dirty="0" err="1" smtClean="0"/>
              <a:t>unlike</a:t>
            </a:r>
            <a:r>
              <a:rPr lang="de-DE" sz="1200" dirty="0" smtClean="0"/>
              <a:t> </a:t>
            </a:r>
            <a:r>
              <a:rPr lang="de-DE" sz="1200" dirty="0" err="1" smtClean="0"/>
              <a:t>senescence-associated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modifications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rather</a:t>
            </a:r>
            <a:r>
              <a:rPr lang="de-DE" sz="1200" dirty="0" smtClean="0"/>
              <a:t> </a:t>
            </a:r>
            <a:r>
              <a:rPr lang="de-DE" sz="1200" dirty="0" err="1" smtClean="0"/>
              <a:t>appart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CGIs!)… (This </a:t>
            </a:r>
            <a:r>
              <a:rPr lang="de-DE" sz="1200" dirty="0" err="1" smtClean="0"/>
              <a:t>association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CGIs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probably</a:t>
            </a:r>
            <a:r>
              <a:rPr lang="de-DE" sz="1200" dirty="0" smtClean="0"/>
              <a:t> </a:t>
            </a:r>
            <a:r>
              <a:rPr lang="de-DE" sz="1200" dirty="0" err="1" smtClean="0"/>
              <a:t>even</a:t>
            </a:r>
            <a:r>
              <a:rPr lang="de-DE" sz="1200" dirty="0" smtClean="0"/>
              <a:t> </a:t>
            </a:r>
            <a:r>
              <a:rPr lang="de-DE" sz="1200" dirty="0" err="1" smtClean="0"/>
              <a:t>higher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these</a:t>
            </a:r>
            <a:r>
              <a:rPr lang="de-DE" sz="1200" dirty="0" smtClean="0"/>
              <a:t> </a:t>
            </a:r>
            <a:r>
              <a:rPr lang="de-DE" sz="1200" dirty="0" err="1" smtClean="0"/>
              <a:t>cancer</a:t>
            </a:r>
            <a:r>
              <a:rPr lang="de-DE" sz="1200" dirty="0" smtClean="0"/>
              <a:t> </a:t>
            </a:r>
            <a:r>
              <a:rPr lang="de-DE" sz="1200" dirty="0" err="1" smtClean="0"/>
              <a:t>co-correlated</a:t>
            </a:r>
            <a:r>
              <a:rPr lang="de-DE" sz="1200" dirty="0" smtClean="0"/>
              <a:t> CpGs </a:t>
            </a:r>
            <a:r>
              <a:rPr lang="de-DE" sz="1200" dirty="0" err="1" smtClean="0"/>
              <a:t>than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age-associated</a:t>
            </a:r>
            <a:r>
              <a:rPr lang="de-DE" sz="1200" dirty="0" smtClean="0"/>
              <a:t> CpGs in normal </a:t>
            </a:r>
            <a:r>
              <a:rPr lang="de-DE" sz="1200" dirty="0" err="1" smtClean="0"/>
              <a:t>blood</a:t>
            </a:r>
            <a:r>
              <a:rPr lang="de-DE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de-DE" sz="1200" dirty="0" smtClean="0"/>
              <a:t>The </a:t>
            </a:r>
            <a:r>
              <a:rPr lang="de-DE" sz="1200" dirty="0" err="1" smtClean="0"/>
              <a:t>modifications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in </a:t>
            </a:r>
            <a:r>
              <a:rPr lang="de-DE" sz="1200" dirty="0" err="1" smtClean="0"/>
              <a:t>promoter</a:t>
            </a:r>
            <a:r>
              <a:rPr lang="de-DE" sz="1200" dirty="0" smtClean="0"/>
              <a:t> </a:t>
            </a:r>
            <a:r>
              <a:rPr lang="de-DE" sz="1200" dirty="0" err="1" smtClean="0"/>
              <a:t>regions</a:t>
            </a:r>
            <a:endParaRPr lang="de-DE" sz="1200" dirty="0" smtClean="0"/>
          </a:p>
          <a:p>
            <a:pPr marL="342900" indent="-342900">
              <a:buAutoNum type="arabicParenR"/>
            </a:pPr>
            <a:r>
              <a:rPr lang="de-DE" sz="1200" dirty="0" err="1" smtClean="0"/>
              <a:t>Many</a:t>
            </a:r>
            <a:r>
              <a:rPr lang="de-DE" sz="1200" dirty="0" smtClean="0"/>
              <a:t> of </a:t>
            </a:r>
            <a:r>
              <a:rPr lang="de-DE" sz="1200" dirty="0" err="1" smtClean="0"/>
              <a:t>these</a:t>
            </a:r>
            <a:r>
              <a:rPr lang="de-DE" sz="1200" dirty="0" smtClean="0"/>
              <a:t> genes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development</a:t>
            </a:r>
            <a:endParaRPr lang="de-DE" sz="1200" dirty="0" smtClean="0"/>
          </a:p>
          <a:p>
            <a:pPr marL="342900" indent="-342900">
              <a:buAutoNum type="arabicParenR"/>
            </a:pP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specific</a:t>
            </a:r>
            <a:r>
              <a:rPr lang="de-DE" sz="1200" dirty="0" smtClean="0"/>
              <a:t> TF </a:t>
            </a:r>
            <a:r>
              <a:rPr lang="de-DE" sz="1200" dirty="0" err="1" smtClean="0"/>
              <a:t>binding</a:t>
            </a:r>
            <a:r>
              <a:rPr lang="de-DE" sz="1200" dirty="0" smtClean="0"/>
              <a:t> </a:t>
            </a:r>
            <a:r>
              <a:rPr lang="de-DE" sz="1200" dirty="0" err="1" smtClean="0"/>
              <a:t>motives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CpGs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</a:t>
            </a:r>
            <a:r>
              <a:rPr lang="de-DE" sz="1200" dirty="0" err="1" smtClean="0"/>
              <a:t>coregulation</a:t>
            </a:r>
            <a:r>
              <a:rPr lang="de-DE" sz="1200" dirty="0" smtClean="0"/>
              <a:t>… (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needs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redone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the </a:t>
            </a:r>
            <a:r>
              <a:rPr lang="de-DE" sz="1200" dirty="0" err="1" smtClean="0"/>
              <a:t>right</a:t>
            </a:r>
            <a:r>
              <a:rPr lang="de-DE" sz="1200" dirty="0" smtClean="0"/>
              <a:t> </a:t>
            </a:r>
            <a:r>
              <a:rPr lang="de-DE" sz="1200" dirty="0" err="1" smtClean="0"/>
              <a:t>tools</a:t>
            </a:r>
            <a:r>
              <a:rPr lang="de-DE" sz="1200" dirty="0" smtClean="0"/>
              <a:t>. </a:t>
            </a:r>
            <a:r>
              <a:rPr lang="de-DE" sz="1200" dirty="0" err="1" smtClean="0"/>
              <a:t>Please</a:t>
            </a:r>
            <a:r>
              <a:rPr lang="de-DE" sz="1200" dirty="0" smtClean="0"/>
              <a:t> </a:t>
            </a:r>
            <a:r>
              <a:rPr lang="de-DE" sz="1200" dirty="0" err="1" smtClean="0"/>
              <a:t>note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FOXO4 </a:t>
            </a:r>
            <a:r>
              <a:rPr lang="de-DE" sz="1200" dirty="0" err="1" smtClean="0"/>
              <a:t>might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interesting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FOXmotives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enriched</a:t>
            </a:r>
            <a:r>
              <a:rPr lang="de-DE" sz="1200" dirty="0" smtClean="0"/>
              <a:t> in LaminB1 </a:t>
            </a:r>
            <a:r>
              <a:rPr lang="de-DE" sz="1200" dirty="0" err="1" smtClean="0"/>
              <a:t>binding</a:t>
            </a:r>
            <a:r>
              <a:rPr lang="de-DE" sz="1200" dirty="0" smtClean="0"/>
              <a:t> </a:t>
            </a:r>
            <a:r>
              <a:rPr lang="de-DE" sz="1200" dirty="0" err="1" smtClean="0"/>
              <a:t>sites</a:t>
            </a:r>
            <a:r>
              <a:rPr lang="de-DE" sz="1200" dirty="0" smtClean="0"/>
              <a:t> and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been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life</a:t>
            </a:r>
            <a:r>
              <a:rPr lang="de-DE" sz="1200" dirty="0" smtClean="0"/>
              <a:t> </a:t>
            </a:r>
            <a:r>
              <a:rPr lang="de-DE" sz="1200" dirty="0" err="1" smtClean="0"/>
              <a:t>extension</a:t>
            </a:r>
            <a:r>
              <a:rPr lang="de-DE" sz="1200" dirty="0" smtClean="0"/>
              <a:t> (Talks of Irina </a:t>
            </a:r>
            <a:r>
              <a:rPr lang="de-DE" sz="1200" dirty="0" err="1" smtClean="0"/>
              <a:t>Bochkis</a:t>
            </a:r>
            <a:r>
              <a:rPr lang="de-DE" sz="1200" dirty="0" smtClean="0"/>
              <a:t> and Ashley E. Webb </a:t>
            </a:r>
            <a:r>
              <a:rPr lang="de-DE" sz="1200" dirty="0" err="1" smtClean="0"/>
              <a:t>at</a:t>
            </a:r>
            <a:r>
              <a:rPr lang="de-DE" sz="1200" dirty="0" smtClean="0"/>
              <a:t> </a:t>
            </a:r>
            <a:r>
              <a:rPr lang="de-DE" sz="1200" dirty="0" err="1" smtClean="0"/>
              <a:t>keystone</a:t>
            </a:r>
            <a:r>
              <a:rPr lang="de-DE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seems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the </a:t>
            </a:r>
            <a:r>
              <a:rPr lang="de-DE" sz="1200" dirty="0" err="1" smtClean="0"/>
              <a:t>histone</a:t>
            </a:r>
            <a:r>
              <a:rPr lang="de-DE" sz="1200" dirty="0" smtClean="0"/>
              <a:t> </a:t>
            </a:r>
            <a:r>
              <a:rPr lang="de-DE" sz="1200" dirty="0" err="1" smtClean="0"/>
              <a:t>code</a:t>
            </a:r>
            <a:r>
              <a:rPr lang="de-DE" sz="1200" dirty="0" smtClean="0"/>
              <a:t>.</a:t>
            </a:r>
            <a:endParaRPr lang="en-US" sz="12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-228600" y="152400"/>
            <a:ext cx="2820150" cy="2856867"/>
            <a:chOff x="-4164403" y="-481888"/>
            <a:chExt cx="3314067" cy="3314067"/>
          </a:xfrm>
        </p:grpSpPr>
        <p:pic>
          <p:nvPicPr>
            <p:cNvPr id="1081" name="Picture 5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64403" y="-481888"/>
              <a:ext cx="3314067" cy="3314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feld 24"/>
            <p:cNvSpPr txBox="1"/>
            <p:nvPr/>
          </p:nvSpPr>
          <p:spPr>
            <a:xfrm>
              <a:off x="-3422650" y="939800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smtClean="0"/>
                <a:t>(263)</a:t>
              </a:r>
              <a:endParaRPr lang="en-US" sz="900" dirty="0"/>
            </a:p>
          </p:txBody>
        </p:sp>
      </p:grpSp>
      <p:pic>
        <p:nvPicPr>
          <p:cNvPr id="1082" name="Picture 5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98" y="2304911"/>
            <a:ext cx="4132580" cy="180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"/>
            <a:ext cx="2209800" cy="203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7" name="Picture 6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80628"/>
            <a:ext cx="2368233" cy="188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ustomShape 6"/>
          <p:cNvSpPr/>
          <p:nvPr/>
        </p:nvSpPr>
        <p:spPr>
          <a:xfrm>
            <a:off x="6328178" y="2667000"/>
            <a:ext cx="3769030" cy="8807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5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should reorder chromosomes.</a:t>
            </a:r>
            <a:endParaRPr lang="en-GB" sz="105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-3200400" y="2905006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smtClean="0"/>
              <a:t>CpG </a:t>
            </a:r>
            <a:r>
              <a:rPr lang="en-US" sz="1200" dirty="0" err="1"/>
              <a:t>vs</a:t>
            </a:r>
            <a:r>
              <a:rPr lang="en-US" sz="1200" dirty="0"/>
              <a:t> CpG correlation comparison (using the beta values in </a:t>
            </a:r>
            <a:r>
              <a:rPr lang="en-US" sz="1200" dirty="0" err="1"/>
              <a:t>hannum</a:t>
            </a:r>
            <a:r>
              <a:rPr lang="en-US" sz="1200" dirty="0"/>
              <a:t> </a:t>
            </a:r>
            <a:r>
              <a:rPr lang="en-US" sz="1200" dirty="0" smtClean="0"/>
              <a:t>dataset or </a:t>
            </a:r>
            <a:r>
              <a:rPr lang="en-US" sz="1200" dirty="0" err="1" smtClean="0"/>
              <a:t>laml</a:t>
            </a:r>
            <a:r>
              <a:rPr lang="en-US" sz="1200" dirty="0" smtClean="0"/>
              <a:t> </a:t>
            </a:r>
            <a:r>
              <a:rPr lang="en-US" sz="1200" dirty="0" err="1" smtClean="0"/>
              <a:t>datset</a:t>
            </a:r>
            <a:r>
              <a:rPr lang="en-US" sz="1200" dirty="0" smtClean="0"/>
              <a:t>). </a:t>
            </a:r>
            <a:r>
              <a:rPr lang="en-US" sz="1200" dirty="0"/>
              <a:t>So a red cell means that the two </a:t>
            </a:r>
            <a:r>
              <a:rPr lang="en-US" sz="1200" dirty="0" err="1"/>
              <a:t>cpgs</a:t>
            </a:r>
            <a:r>
              <a:rPr lang="en-US" sz="1200" dirty="0"/>
              <a:t> correlate perfectly with each other; a blue cell means they inversely correlate (perfectly).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57200" y="533400"/>
            <a:ext cx="411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supplemental</a:t>
            </a:r>
            <a:r>
              <a:rPr lang="de-DE" sz="1400" dirty="0" smtClean="0"/>
              <a:t> </a:t>
            </a:r>
            <a:r>
              <a:rPr lang="de-DE" sz="1400" dirty="0" err="1" smtClean="0"/>
              <a:t>figure</a:t>
            </a:r>
            <a:endParaRPr lang="de-DE" sz="1400" dirty="0" smtClean="0"/>
          </a:p>
          <a:p>
            <a:endParaRPr lang="de-DE" sz="1400" dirty="0"/>
          </a:p>
          <a:p>
            <a:r>
              <a:rPr lang="de-DE" sz="1400" dirty="0" smtClean="0"/>
              <a:t>Message:</a:t>
            </a:r>
          </a:p>
          <a:p>
            <a:r>
              <a:rPr lang="de-DE" sz="1400" dirty="0" err="1" smtClean="0"/>
              <a:t>Many</a:t>
            </a:r>
            <a:r>
              <a:rPr lang="de-DE" sz="1400" dirty="0" smtClean="0"/>
              <a:t> CpGs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co-correlated</a:t>
            </a:r>
            <a:r>
              <a:rPr lang="de-DE" sz="1400" dirty="0" smtClean="0"/>
              <a:t> and </a:t>
            </a:r>
            <a:r>
              <a:rPr lang="de-DE" sz="1400" dirty="0" err="1" smtClean="0"/>
              <a:t>may</a:t>
            </a:r>
            <a:r>
              <a:rPr lang="de-DE" sz="1400" dirty="0" smtClean="0"/>
              <a:t> </a:t>
            </a:r>
            <a:r>
              <a:rPr lang="de-DE" sz="1400" dirty="0" err="1" smtClean="0"/>
              <a:t>therefore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redundant in the </a:t>
            </a:r>
            <a:r>
              <a:rPr lang="de-DE" sz="1400" dirty="0" err="1" smtClean="0"/>
              <a:t>signatures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52799"/>
            <a:ext cx="3143597" cy="314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2" y="3352799"/>
            <a:ext cx="3228804" cy="322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382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Hannum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343400" y="2705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04920" y="30492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GB" sz="11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lang="en-GB" sz="11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train on </a:t>
            </a:r>
            <a:r>
              <a:rPr lang="en-GB" sz="11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predicted ages in LAML </a:t>
            </a:r>
            <a:r>
              <a:rPr lang="en-GB" sz="11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using </a:t>
            </a:r>
            <a:r>
              <a:rPr lang="en-GB" sz="11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mean of all three age-predictors</a:t>
            </a:r>
            <a:r>
              <a:rPr lang="en-GB" sz="11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?... 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Would this make sense ? This way we would not need to take the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artifical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step back to normal blood and might still focus on the relevant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hypermethylated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CpGs… I assume that this might give much better results; Several authors recently used a mean of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Hannum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andHorvarth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predictor – thus it is not far of) </a:t>
            </a:r>
            <a:r>
              <a:rPr lang="en-GB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use this for association with: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AML subtype, gender, mutations, KM-plots; and Cox-regression analysis.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04920" y="541020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other AML datasets: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Karolinska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 Halle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AML-AZA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…another on that Tanja downloaded…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773320" y="579146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Test signature on other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tumors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Similar to table 1 in Lin and Wagner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Genetics…. If then we ask Qiong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-9067680" y="2971800"/>
            <a:ext cx="5562480" cy="5600160"/>
          </a:xfrm>
          <a:prstGeom prst="rect">
            <a:avLst/>
          </a:prstGeom>
          <a:ln>
            <a:noFill/>
          </a:ln>
        </p:spPr>
      </p:pic>
      <p:sp>
        <p:nvSpPr>
          <p:cNvPr id="104" name="CustomShape 7"/>
          <p:cNvSpPr/>
          <p:nvPr/>
        </p:nvSpPr>
        <p:spPr>
          <a:xfrm>
            <a:off x="6699420" y="2514600"/>
            <a:ext cx="1904760" cy="766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COX Model might be informative (adjusted for age and gender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40" y="304920"/>
            <a:ext cx="1938800" cy="19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020" y="406280"/>
            <a:ext cx="1913400" cy="19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59000"/>
            <a:ext cx="36322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0" y="6897480"/>
            <a:ext cx="2222380" cy="22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080" y="6872620"/>
            <a:ext cx="2247240" cy="224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080" y="-457200"/>
            <a:ext cx="6171840" cy="1523520"/>
          </a:xfrm>
        </p:spPr>
        <p:txBody>
          <a:bodyPr/>
          <a:lstStyle/>
          <a:p>
            <a:r>
              <a:rPr lang="de-DE" dirty="0" err="1" smtClean="0"/>
              <a:t>Alternatively</a:t>
            </a:r>
            <a:r>
              <a:rPr lang="de-DE" dirty="0" smtClean="0"/>
              <a:t>: R&gt;0.4 in all </a:t>
            </a:r>
            <a:r>
              <a:rPr lang="de-DE" dirty="0" err="1" smtClean="0"/>
              <a:t>predictors</a:t>
            </a:r>
            <a:r>
              <a:rPr lang="de-DE" dirty="0" smtClean="0"/>
              <a:t> and </a:t>
            </a:r>
            <a:r>
              <a:rPr lang="de-DE" dirty="0" err="1" smtClean="0"/>
              <a:t>variance</a:t>
            </a:r>
            <a:r>
              <a:rPr lang="de-DE" dirty="0" smtClean="0"/>
              <a:t> &gt;0.1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77433"/>
              </p:ext>
            </p:extLst>
          </p:nvPr>
        </p:nvGraphicFramePr>
        <p:xfrm>
          <a:off x="342900" y="548280"/>
          <a:ext cx="6172204" cy="1536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07"/>
                <a:gridCol w="314307"/>
                <a:gridCol w="314307"/>
                <a:gridCol w="314307"/>
                <a:gridCol w="314307"/>
                <a:gridCol w="314307"/>
                <a:gridCol w="514678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</a:tblGrid>
              <a:tr h="19255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 err="1">
                          <a:effectLst/>
                        </a:rPr>
                        <a:t>CpG_ID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MAPINFO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Probe_SNPs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Probe_SNPs_10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Methyl27_Loci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UCSC_RefGene_Name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UCSC_RefGene_Group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UCSC_CpG_Islands_Name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Relation_to_UCSC_CpG_Island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R_laml_age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R_hannum_age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Mean_laml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Variance_laml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Mean_hannum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Variance_hannum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R_weidner_i0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R_horvath_i0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R_hannum_i0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9255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cg04100532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210636560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UNC80;UNC80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TSS200;TSS200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chr2:210636344-210636935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-0.16427284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0.20330189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0.32098945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0.10576592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0.11432058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0.0037366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0.49685134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0.54398557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0.42743361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63267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cg12832313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140346236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PCDHAC2;PCDHAC2;PCDHA7;PCDHA12;PCDHA6;PCDHA10;PCDHA4;PCDHA11;PCDHA8;PCDHA6;PCDHA1;PCDHA2;PCDHA1;PCDHA9;PCDHA13;PCDHA5;PCDHAC1;PCDHA3;PCDHAC2;PCDHA10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1stExon;TSS200;Body;Body;Body;Body;Body;Body;Body;Body;Body;Body;Body;Body;Body;Body;Body;Body;5'UTR;Body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chr5:140346105-140346931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-0.27025935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0.15136646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0.36783097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0.10083642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0.07033917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0.00166144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0.42967872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0.4016033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0.4537044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cg15015920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16179873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MARCH11;MARCH11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1stExon;5'UTR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-0.12681357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0.38359363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0.40660811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0.10211886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0.07171172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0.00127925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0.48991384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0.41503289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0.55752035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cg17712694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16180068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-0.13739726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0.26099074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0.53866479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0.10293537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0.09971866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0.0030073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0.4740304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0.4172928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0.47738821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cg21901718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16180076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-0.18621951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0.15120857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0.37916698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0.10788631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0.02870969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0.0007064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0.49488892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0.42238128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0.46444018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cg25092681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16180033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-0.16279894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0.22799394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0.33209898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0.10286631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0.02426104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0.00073495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0.46942019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0.41468939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 dirty="0">
                          <a:effectLst/>
                        </a:rPr>
                        <a:t>0.5031199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15280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12415"/>
            <a:ext cx="2900065" cy="290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04800" y="230088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Co-</a:t>
            </a:r>
            <a:r>
              <a:rPr lang="de-DE" dirty="0" err="1" smtClean="0"/>
              <a:t>correlation</a:t>
            </a:r>
            <a:r>
              <a:rPr lang="de-DE" dirty="0" smtClean="0"/>
              <a:t> of the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CpGs in the </a:t>
            </a:r>
            <a:r>
              <a:rPr lang="de-DE" dirty="0" err="1" smtClean="0"/>
              <a:t>Hannum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114800" y="230088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Co-</a:t>
            </a:r>
            <a:r>
              <a:rPr lang="de-DE" dirty="0" err="1" smtClean="0"/>
              <a:t>correlation</a:t>
            </a:r>
            <a:r>
              <a:rPr lang="de-DE" dirty="0" smtClean="0"/>
              <a:t> of the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CpGs in the LAML </a:t>
            </a:r>
            <a:r>
              <a:rPr lang="de-DE" dirty="0" err="1" smtClean="0"/>
              <a:t>dataset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248400" y="4208449"/>
            <a:ext cx="163545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 </a:t>
            </a:r>
            <a:r>
              <a:rPr lang="de-DE" sz="1100" dirty="0" err="1" smtClean="0"/>
              <a:t>lables</a:t>
            </a:r>
            <a:r>
              <a:rPr lang="de-DE" sz="1100" dirty="0" smtClean="0"/>
              <a:t> of the CpGs</a:t>
            </a:r>
            <a:endParaRPr lang="en-US" sz="1100" dirty="0"/>
          </a:p>
        </p:txBody>
      </p:sp>
      <p:sp>
        <p:nvSpPr>
          <p:cNvPr id="11" name="Textfeld 10"/>
          <p:cNvSpPr txBox="1"/>
          <p:nvPr/>
        </p:nvSpPr>
        <p:spPr>
          <a:xfrm>
            <a:off x="6400800" y="5044080"/>
            <a:ext cx="1635457" cy="195438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Probably</a:t>
            </a:r>
            <a:r>
              <a:rPr lang="de-DE" sz="1100" dirty="0" smtClean="0"/>
              <a:t> we will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use</a:t>
            </a:r>
            <a:r>
              <a:rPr lang="de-DE" sz="1100" dirty="0" smtClean="0"/>
              <a:t> </a:t>
            </a:r>
            <a:r>
              <a:rPr lang="de-DE" sz="1100" dirty="0" err="1" smtClean="0"/>
              <a:t>three</a:t>
            </a:r>
            <a:r>
              <a:rPr lang="de-DE" sz="1100" dirty="0" smtClean="0"/>
              <a:t> CpGs – </a:t>
            </a:r>
            <a:r>
              <a:rPr lang="de-DE" sz="1100" dirty="0" err="1" smtClean="0"/>
              <a:t>because</a:t>
            </a:r>
            <a:r>
              <a:rPr lang="de-DE" sz="1100" dirty="0" smtClean="0"/>
              <a:t> </a:t>
            </a:r>
            <a:r>
              <a:rPr lang="de-DE" sz="1100" dirty="0" err="1" smtClean="0"/>
              <a:t>four</a:t>
            </a:r>
            <a:r>
              <a:rPr lang="de-DE" sz="1100" dirty="0" smtClean="0"/>
              <a:t> of </a:t>
            </a:r>
            <a:r>
              <a:rPr lang="de-DE" sz="1100" dirty="0" err="1" smtClean="0"/>
              <a:t>them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in the same </a:t>
            </a:r>
            <a:r>
              <a:rPr lang="de-DE" sz="1100" dirty="0" err="1" smtClean="0"/>
              <a:t>gene</a:t>
            </a:r>
            <a:r>
              <a:rPr lang="de-DE" sz="1100" dirty="0" smtClean="0"/>
              <a:t>. </a:t>
            </a:r>
            <a:r>
              <a:rPr lang="de-DE" sz="1100" dirty="0" err="1" smtClean="0"/>
              <a:t>Might</a:t>
            </a:r>
            <a:r>
              <a:rPr lang="de-DE" sz="1100" dirty="0" smtClean="0"/>
              <a:t> </a:t>
            </a:r>
            <a:r>
              <a:rPr lang="de-DE" sz="1100" dirty="0" err="1" smtClean="0"/>
              <a:t>be</a:t>
            </a:r>
            <a:r>
              <a:rPr lang="de-DE" sz="1100" dirty="0" smtClean="0"/>
              <a:t> </a:t>
            </a:r>
            <a:r>
              <a:rPr lang="de-DE" sz="1100" dirty="0" err="1" smtClean="0"/>
              <a:t>that</a:t>
            </a:r>
            <a:r>
              <a:rPr lang="de-DE" sz="1100" dirty="0" smtClean="0"/>
              <a:t> </a:t>
            </a:r>
            <a:r>
              <a:rPr lang="de-DE" sz="1100" dirty="0" err="1" smtClean="0"/>
              <a:t>it</a:t>
            </a:r>
            <a:r>
              <a:rPr lang="de-DE" sz="1100" dirty="0" smtClean="0"/>
              <a:t> </a:t>
            </a:r>
            <a:r>
              <a:rPr lang="de-DE" sz="1100" dirty="0" err="1" smtClean="0"/>
              <a:t>is</a:t>
            </a:r>
            <a:r>
              <a:rPr lang="de-DE" sz="1100" dirty="0" smtClean="0"/>
              <a:t> the </a:t>
            </a:r>
            <a:r>
              <a:rPr lang="de-DE" sz="1100" dirty="0" err="1" smtClean="0"/>
              <a:t>three</a:t>
            </a:r>
            <a:r>
              <a:rPr lang="de-DE" sz="1100" dirty="0" smtClean="0"/>
              <a:t> CpGs on the </a:t>
            </a:r>
            <a:r>
              <a:rPr lang="de-DE" sz="1100" dirty="0" err="1" smtClean="0"/>
              <a:t>bottom</a:t>
            </a:r>
            <a:r>
              <a:rPr lang="de-DE" sz="1100" dirty="0" smtClean="0"/>
              <a:t>… </a:t>
            </a:r>
            <a:r>
              <a:rPr lang="de-DE" sz="1100" dirty="0" err="1" smtClean="0"/>
              <a:t>if</a:t>
            </a:r>
            <a:r>
              <a:rPr lang="de-DE" sz="1100" dirty="0" smtClean="0"/>
              <a:t> so, </a:t>
            </a:r>
            <a:r>
              <a:rPr lang="de-DE" sz="1100" dirty="0" err="1" smtClean="0"/>
              <a:t>then</a:t>
            </a:r>
            <a:r>
              <a:rPr lang="de-DE" sz="1100" dirty="0" smtClean="0"/>
              <a:t> we </a:t>
            </a:r>
            <a:r>
              <a:rPr lang="de-DE" sz="1100" dirty="0" err="1" smtClean="0"/>
              <a:t>would</a:t>
            </a:r>
            <a:r>
              <a:rPr lang="de-DE" sz="1100" dirty="0" smtClean="0"/>
              <a:t> </a:t>
            </a:r>
            <a:r>
              <a:rPr lang="de-DE" sz="1100" dirty="0" err="1" smtClean="0"/>
              <a:t>retrain</a:t>
            </a:r>
            <a:r>
              <a:rPr lang="de-DE" sz="1100" dirty="0" smtClean="0"/>
              <a:t> a 3 CpG </a:t>
            </a:r>
            <a:r>
              <a:rPr lang="de-DE" sz="1100" dirty="0" err="1" smtClean="0"/>
              <a:t>model</a:t>
            </a:r>
            <a:r>
              <a:rPr lang="de-DE" sz="1100" dirty="0" smtClean="0"/>
              <a:t> i0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further</a:t>
            </a:r>
            <a:r>
              <a:rPr lang="de-DE" sz="1100" dirty="0" smtClean="0"/>
              <a:t> </a:t>
            </a:r>
            <a:r>
              <a:rPr lang="de-DE" sz="1100" dirty="0" err="1" smtClean="0"/>
              <a:t>analysis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clinical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endParaRPr lang="en-US" sz="1100" dirty="0"/>
          </a:p>
        </p:txBody>
      </p:sp>
      <p:sp>
        <p:nvSpPr>
          <p:cNvPr id="12" name="CustomShape 1"/>
          <p:cNvSpPr/>
          <p:nvPr/>
        </p:nvSpPr>
        <p:spPr>
          <a:xfrm>
            <a:off x="333495" y="647700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should train an age-predictor for the 3 CpGs on the </a:t>
            </a:r>
            <a:r>
              <a:rPr lang="en-GB" sz="11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Hannum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Dataset </a:t>
            </a:r>
            <a:r>
              <a:rPr lang="en-GB" sz="11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GB" sz="1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we train on the predicted ages in LAML using the mean of all three age-predictors?)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then use this for association with: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AML subtype, gender, mutations, KM-plots; and Cox-regression analysis.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184795"/>
            <a:ext cx="144462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6264169"/>
            <a:ext cx="2468563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848600"/>
            <a:ext cx="2352675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57" y="8153400"/>
            <a:ext cx="2352675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63" y="7543800"/>
            <a:ext cx="226218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87622"/>
            <a:ext cx="2262187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39200" y="4569871"/>
            <a:ext cx="7999005" cy="499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-5105400" y="98298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WT1 </a:t>
            </a:r>
            <a:r>
              <a:rPr lang="de-DE" dirty="0" err="1" smtClean="0"/>
              <a:t>mutations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significantly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frequent</a:t>
            </a:r>
            <a:r>
              <a:rPr lang="de-DE" dirty="0" smtClean="0"/>
              <a:t> in </a:t>
            </a:r>
            <a:r>
              <a:rPr lang="de-DE" dirty="0" err="1" smtClean="0"/>
              <a:t>patients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median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6 CpGs:</a:t>
            </a:r>
          </a:p>
          <a:p>
            <a:endParaRPr lang="de-DE" dirty="0"/>
          </a:p>
          <a:p>
            <a:r>
              <a:rPr lang="de-DE" dirty="0" smtClean="0"/>
              <a:t>TP53 </a:t>
            </a:r>
            <a:r>
              <a:rPr lang="de-DE" dirty="0" err="1" smtClean="0"/>
              <a:t>mutations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in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median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6 CpGs:</a:t>
            </a:r>
          </a:p>
        </p:txBody>
      </p:sp>
    </p:spTree>
    <p:extLst>
      <p:ext uri="{BB962C8B-B14F-4D97-AF65-F5344CB8AC3E}">
        <p14:creationId xmlns:p14="http://schemas.microsoft.com/office/powerpoint/2010/main" val="39639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Bildschirmpräsentation (4:3)</PresentationFormat>
  <Paragraphs>190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Arbeitsblatt</vt:lpstr>
      <vt:lpstr>PowerPoint-Präsentation</vt:lpstr>
      <vt:lpstr>PowerPoint-Präsentation</vt:lpstr>
      <vt:lpstr>PowerPoint-Präsentation</vt:lpstr>
      <vt:lpstr>PowerPoint-Präsentation</vt:lpstr>
      <vt:lpstr>Alternatively: R&gt;0.4 in all predictors and variance &gt;0.1</vt:lpstr>
    </vt:vector>
  </TitlesOfParts>
  <Company>UKAACHEN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Wagner, Wolfgang</dc:creator>
  <cp:lastModifiedBy>Wagner, Wolfgang</cp:lastModifiedBy>
  <cp:revision>88</cp:revision>
  <dcterms:created xsi:type="dcterms:W3CDTF">2016-02-17T13:31:45Z</dcterms:created>
  <dcterms:modified xsi:type="dcterms:W3CDTF">2016-07-04T12:41:22Z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UKAACHEN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