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58" r:id="rId4"/>
    <p:sldId id="264" r:id="rId5"/>
    <p:sldId id="261" r:id="rId6"/>
    <p:sldId id="265" r:id="rId7"/>
    <p:sldId id="260" r:id="rId8"/>
    <p:sldId id="269" r:id="rId9"/>
    <p:sldId id="259" r:id="rId10"/>
    <p:sldId id="267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6" d="100"/>
          <a:sy n="96" d="100"/>
        </p:scale>
        <p:origin x="-112" y="-160"/>
      </p:cViewPr>
      <p:guideLst>
        <p:guide orient="horz"/>
        <p:guide pos="49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qionglin:Desktop:NetworkValidation:Irf8KO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qionglin:Desktop:NetworkValidation:GSE34915_used_IRF8CDPtarge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Macintosh%20HD:Users:qionglin:Desktop:NetworkValidation:Irf8KO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Macintosh%20HD:Users:qionglin:Desktop:NetworkValidation:Stat5overexp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Macintosh%20HD:Users:qionglin:Desktop:NetworkValidation:GSE40647_batf3.csv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Macintosh%20HD:Users:qionglin:Desktop:NetworkValidation:GSE45467_irf8targetinCD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Sheet1!$F$19</c:f>
              <c:strCache>
                <c:ptCount val="1"/>
                <c:pt idx="0">
                  <c:v>Irf8_WT</c:v>
                </c:pt>
              </c:strCache>
            </c:strRef>
          </c:tx>
          <c:spPr>
            <a:solidFill>
              <a:sysClr val="windowText" lastClr="000000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11"/>
            <c:invertIfNegative val="0"/>
            <c:bubble3D val="0"/>
          </c:dPt>
          <c:cat>
            <c:strRef>
              <c:f>Sheet1!$A$20:$A$26</c:f>
              <c:strCache>
                <c:ptCount val="7"/>
                <c:pt idx="0">
                  <c:v>Csf1r</c:v>
                </c:pt>
                <c:pt idx="1">
                  <c:v>Id2</c:v>
                </c:pt>
                <c:pt idx="2">
                  <c:v>Id3</c:v>
                </c:pt>
                <c:pt idx="3">
                  <c:v>Irf5</c:v>
                </c:pt>
                <c:pt idx="4">
                  <c:v>Irf4</c:v>
                </c:pt>
                <c:pt idx="5">
                  <c:v>Tcf4</c:v>
                </c:pt>
                <c:pt idx="6">
                  <c:v>Irf8</c:v>
                </c:pt>
              </c:strCache>
            </c:strRef>
          </c:cat>
          <c:val>
            <c:numRef>
              <c:f>Sheet1!$F$20:$F$26</c:f>
              <c:numCache>
                <c:formatCode>0.000</c:formatCode>
                <c:ptCount val="7"/>
                <c:pt idx="0">
                  <c:v>12.6075</c:v>
                </c:pt>
                <c:pt idx="1">
                  <c:v>11.31507</c:v>
                </c:pt>
                <c:pt idx="2">
                  <c:v>6.728904999999997</c:v>
                </c:pt>
                <c:pt idx="3">
                  <c:v>10.840465</c:v>
                </c:pt>
                <c:pt idx="4">
                  <c:v>6.81109</c:v>
                </c:pt>
                <c:pt idx="5">
                  <c:v>10.889975</c:v>
                </c:pt>
                <c:pt idx="6">
                  <c:v>14.09852</c:v>
                </c:pt>
              </c:numCache>
            </c:numRef>
          </c:val>
        </c:ser>
        <c:ser>
          <c:idx val="1"/>
          <c:order val="1"/>
          <c:tx>
            <c:strRef>
              <c:f>Sheet1!$G$19</c:f>
              <c:strCache>
                <c:ptCount val="1"/>
                <c:pt idx="0">
                  <c:v>Irf8_KO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Sheet1!$A$20:$A$26</c:f>
              <c:strCache>
                <c:ptCount val="7"/>
                <c:pt idx="0">
                  <c:v>Csf1r</c:v>
                </c:pt>
                <c:pt idx="1">
                  <c:v>Id2</c:v>
                </c:pt>
                <c:pt idx="2">
                  <c:v>Id3</c:v>
                </c:pt>
                <c:pt idx="3">
                  <c:v>Irf5</c:v>
                </c:pt>
                <c:pt idx="4">
                  <c:v>Irf4</c:v>
                </c:pt>
                <c:pt idx="5">
                  <c:v>Tcf4</c:v>
                </c:pt>
                <c:pt idx="6">
                  <c:v>Irf8</c:v>
                </c:pt>
              </c:strCache>
            </c:strRef>
          </c:cat>
          <c:val>
            <c:numRef>
              <c:f>Sheet1!$G$20:$G$26</c:f>
              <c:numCache>
                <c:formatCode>0.000</c:formatCode>
                <c:ptCount val="7"/>
                <c:pt idx="0">
                  <c:v>12.40554</c:v>
                </c:pt>
                <c:pt idx="1">
                  <c:v>10.92352</c:v>
                </c:pt>
                <c:pt idx="2">
                  <c:v>7.01632</c:v>
                </c:pt>
                <c:pt idx="3">
                  <c:v>9.999045000000002</c:v>
                </c:pt>
                <c:pt idx="4">
                  <c:v>8.804565</c:v>
                </c:pt>
                <c:pt idx="5">
                  <c:v>10.374</c:v>
                </c:pt>
                <c:pt idx="6">
                  <c:v>13.690745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3369144"/>
        <c:axId val="2093372488"/>
      </c:barChart>
      <c:catAx>
        <c:axId val="2093369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 baseline="0">
                <a:latin typeface="Arial"/>
              </a:defRPr>
            </a:pPr>
            <a:endParaRPr lang="en-US"/>
          </a:p>
        </c:txPr>
        <c:crossAx val="2093372488"/>
        <c:crosses val="autoZero"/>
        <c:auto val="1"/>
        <c:lblAlgn val="ctr"/>
        <c:lblOffset val="100"/>
        <c:noMultiLvlLbl val="0"/>
      </c:catAx>
      <c:valAx>
        <c:axId val="2093372488"/>
        <c:scaling>
          <c:orientation val="minMax"/>
          <c:max val="15.0"/>
          <c:min val="0.0"/>
        </c:scaling>
        <c:delete val="0"/>
        <c:axPos val="l"/>
        <c:numFmt formatCode="0" sourceLinked="0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2093369144"/>
        <c:crosses val="autoZero"/>
        <c:crossBetween val="between"/>
        <c:majorUnit val="3.0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GSE34915_used_IRF8CDPtarget.csv!$F$1</c:f>
              <c:strCache>
                <c:ptCount val="1"/>
                <c:pt idx="0">
                  <c:v>Irf8_WT</c:v>
                </c:pt>
              </c:strCache>
            </c:strRef>
          </c:tx>
          <c:spPr>
            <a:solidFill>
              <a:sysClr val="windowText" lastClr="000000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11"/>
            <c:invertIfNegative val="0"/>
            <c:bubble3D val="0"/>
          </c:dPt>
          <c:cat>
            <c:strRef>
              <c:f>GSE34915_used_IRF8CDPtarget.csv!$A$2:$A$8</c:f>
              <c:strCache>
                <c:ptCount val="7"/>
                <c:pt idx="0">
                  <c:v>Csf1r</c:v>
                </c:pt>
                <c:pt idx="1">
                  <c:v>Id2</c:v>
                </c:pt>
                <c:pt idx="2">
                  <c:v>Id3</c:v>
                </c:pt>
                <c:pt idx="3">
                  <c:v>Irf5</c:v>
                </c:pt>
                <c:pt idx="4">
                  <c:v>Klf4</c:v>
                </c:pt>
                <c:pt idx="5">
                  <c:v>Tcf4</c:v>
                </c:pt>
                <c:pt idx="6">
                  <c:v>Irf8</c:v>
                </c:pt>
              </c:strCache>
            </c:strRef>
          </c:cat>
          <c:val>
            <c:numRef>
              <c:f>GSE34915_used_IRF8CDPtarget.csv!$F$2:$F$8</c:f>
              <c:numCache>
                <c:formatCode>0.000</c:formatCode>
                <c:ptCount val="7"/>
                <c:pt idx="0">
                  <c:v>6.741665</c:v>
                </c:pt>
                <c:pt idx="1">
                  <c:v>8.791919999999997</c:v>
                </c:pt>
                <c:pt idx="2">
                  <c:v>3.69904</c:v>
                </c:pt>
                <c:pt idx="3">
                  <c:v>8.58484</c:v>
                </c:pt>
                <c:pt idx="4">
                  <c:v>6.008305</c:v>
                </c:pt>
                <c:pt idx="5">
                  <c:v>9.446070000000001</c:v>
                </c:pt>
                <c:pt idx="6">
                  <c:v>10.99236</c:v>
                </c:pt>
              </c:numCache>
            </c:numRef>
          </c:val>
        </c:ser>
        <c:ser>
          <c:idx val="1"/>
          <c:order val="1"/>
          <c:tx>
            <c:strRef>
              <c:f>GSE34915_used_IRF8CDPtarget.csv!$G$1</c:f>
              <c:strCache>
                <c:ptCount val="1"/>
                <c:pt idx="0">
                  <c:v>Irf8_KO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GSE34915_used_IRF8CDPtarget.csv!$A$2:$A$8</c:f>
              <c:strCache>
                <c:ptCount val="7"/>
                <c:pt idx="0">
                  <c:v>Csf1r</c:v>
                </c:pt>
                <c:pt idx="1">
                  <c:v>Id2</c:v>
                </c:pt>
                <c:pt idx="2">
                  <c:v>Id3</c:v>
                </c:pt>
                <c:pt idx="3">
                  <c:v>Irf5</c:v>
                </c:pt>
                <c:pt idx="4">
                  <c:v>Klf4</c:v>
                </c:pt>
                <c:pt idx="5">
                  <c:v>Tcf4</c:v>
                </c:pt>
                <c:pt idx="6">
                  <c:v>Irf8</c:v>
                </c:pt>
              </c:strCache>
            </c:strRef>
          </c:cat>
          <c:val>
            <c:numRef>
              <c:f>GSE34915_used_IRF8CDPtarget.csv!$G$2:$G$8</c:f>
              <c:numCache>
                <c:formatCode>0.000</c:formatCode>
                <c:ptCount val="7"/>
                <c:pt idx="0">
                  <c:v>5.947929999999999</c:v>
                </c:pt>
                <c:pt idx="1">
                  <c:v>4.063804999999998</c:v>
                </c:pt>
                <c:pt idx="2">
                  <c:v>3.117335</c:v>
                </c:pt>
                <c:pt idx="3">
                  <c:v>7.021795</c:v>
                </c:pt>
                <c:pt idx="4">
                  <c:v>3.32433</c:v>
                </c:pt>
                <c:pt idx="5">
                  <c:v>9.795025000000001</c:v>
                </c:pt>
                <c:pt idx="6">
                  <c:v>10.79789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4870904"/>
        <c:axId val="2124874248"/>
      </c:barChart>
      <c:catAx>
        <c:axId val="2124870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 baseline="0">
                <a:latin typeface="Arial"/>
              </a:defRPr>
            </a:pPr>
            <a:endParaRPr lang="en-US"/>
          </a:p>
        </c:txPr>
        <c:crossAx val="2124874248"/>
        <c:crosses val="autoZero"/>
        <c:auto val="1"/>
        <c:lblAlgn val="ctr"/>
        <c:lblOffset val="100"/>
        <c:noMultiLvlLbl val="0"/>
      </c:catAx>
      <c:valAx>
        <c:axId val="2124874248"/>
        <c:scaling>
          <c:orientation val="minMax"/>
          <c:max val="12.0"/>
        </c:scaling>
        <c:delete val="0"/>
        <c:axPos val="l"/>
        <c:numFmt formatCode="0" sourceLinked="0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21248709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Sheet1!$I$53</c:f>
              <c:strCache>
                <c:ptCount val="1"/>
                <c:pt idx="0">
                  <c:v>Irf8_WT</c:v>
                </c:pt>
              </c:strCache>
            </c:strRef>
          </c:tx>
          <c:spPr>
            <a:solidFill>
              <a:sysClr val="windowText" lastClr="0000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Pt>
            <c:idx val="11"/>
            <c:invertIfNegative val="0"/>
            <c:bubble3D val="0"/>
          </c:dPt>
          <c:cat>
            <c:strRef>
              <c:f>Sheet1!$A$54:$A$60</c:f>
              <c:strCache>
                <c:ptCount val="7"/>
                <c:pt idx="0">
                  <c:v>Csf1r</c:v>
                </c:pt>
                <c:pt idx="1">
                  <c:v>Id2</c:v>
                </c:pt>
                <c:pt idx="2">
                  <c:v>Kit</c:v>
                </c:pt>
                <c:pt idx="3">
                  <c:v>Zbtb46</c:v>
                </c:pt>
                <c:pt idx="4">
                  <c:v>Irf4</c:v>
                </c:pt>
                <c:pt idx="5">
                  <c:v>Bhlhe40</c:v>
                </c:pt>
                <c:pt idx="6">
                  <c:v>Bcl6</c:v>
                </c:pt>
              </c:strCache>
            </c:strRef>
          </c:cat>
          <c:val>
            <c:numRef>
              <c:f>Sheet1!$I$54:$I$60</c:f>
              <c:numCache>
                <c:formatCode>0.000</c:formatCode>
                <c:ptCount val="7"/>
                <c:pt idx="0">
                  <c:v>12.02289333333333</c:v>
                </c:pt>
                <c:pt idx="1">
                  <c:v>13.63954333333333</c:v>
                </c:pt>
                <c:pt idx="2">
                  <c:v>12.47493666666667</c:v>
                </c:pt>
                <c:pt idx="3">
                  <c:v>10.33133666666667</c:v>
                </c:pt>
                <c:pt idx="4">
                  <c:v>11.02882666666667</c:v>
                </c:pt>
                <c:pt idx="5">
                  <c:v>11.26731666666667</c:v>
                </c:pt>
                <c:pt idx="6">
                  <c:v>11.49332</c:v>
                </c:pt>
              </c:numCache>
            </c:numRef>
          </c:val>
        </c:ser>
        <c:ser>
          <c:idx val="1"/>
          <c:order val="1"/>
          <c:tx>
            <c:strRef>
              <c:f>Sheet1!$J$53</c:f>
              <c:strCache>
                <c:ptCount val="1"/>
                <c:pt idx="0">
                  <c:v>Irf8_KO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Sheet1!$A$54:$A$60</c:f>
              <c:strCache>
                <c:ptCount val="7"/>
                <c:pt idx="0">
                  <c:v>Csf1r</c:v>
                </c:pt>
                <c:pt idx="1">
                  <c:v>Id2</c:v>
                </c:pt>
                <c:pt idx="2">
                  <c:v>Kit</c:v>
                </c:pt>
                <c:pt idx="3">
                  <c:v>Zbtb46</c:v>
                </c:pt>
                <c:pt idx="4">
                  <c:v>Irf4</c:v>
                </c:pt>
                <c:pt idx="5">
                  <c:v>Bhlhe40</c:v>
                </c:pt>
                <c:pt idx="6">
                  <c:v>Bcl6</c:v>
                </c:pt>
              </c:strCache>
            </c:strRef>
          </c:cat>
          <c:val>
            <c:numRef>
              <c:f>Sheet1!$J$54:$J$60</c:f>
              <c:numCache>
                <c:formatCode>0.000</c:formatCode>
                <c:ptCount val="7"/>
                <c:pt idx="0">
                  <c:v>11.99886</c:v>
                </c:pt>
                <c:pt idx="1">
                  <c:v>13.78614333333333</c:v>
                </c:pt>
                <c:pt idx="2">
                  <c:v>12.38717666666667</c:v>
                </c:pt>
                <c:pt idx="3">
                  <c:v>10.32985333333333</c:v>
                </c:pt>
                <c:pt idx="4">
                  <c:v>10.93895</c:v>
                </c:pt>
                <c:pt idx="5">
                  <c:v>11.47930666666667</c:v>
                </c:pt>
                <c:pt idx="6">
                  <c:v>11.24930333333334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6697720"/>
        <c:axId val="2126701032"/>
      </c:barChart>
      <c:catAx>
        <c:axId val="2126697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 baseline="0">
                <a:latin typeface="Arial"/>
              </a:defRPr>
            </a:pPr>
            <a:endParaRPr lang="en-US"/>
          </a:p>
        </c:txPr>
        <c:crossAx val="2126701032"/>
        <c:crosses val="autoZero"/>
        <c:auto val="1"/>
        <c:lblAlgn val="ctr"/>
        <c:lblOffset val="100"/>
        <c:noMultiLvlLbl val="0"/>
      </c:catAx>
      <c:valAx>
        <c:axId val="2126701032"/>
        <c:scaling>
          <c:orientation val="minMax"/>
          <c:max val="14.0"/>
        </c:scaling>
        <c:delete val="0"/>
        <c:axPos val="l"/>
        <c:numFmt formatCode="0" sourceLinked="0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2126697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Sheet1!$B$11</c:f>
              <c:strCache>
                <c:ptCount val="1"/>
                <c:pt idx="0">
                  <c:v>Stat5_GFP-</c:v>
                </c:pt>
              </c:strCache>
            </c:strRef>
          </c:tx>
          <c:spPr>
            <a:solidFill>
              <a:sysClr val="windowText" lastClr="000000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11"/>
            <c:invertIfNegative val="0"/>
            <c:bubble3D val="0"/>
          </c:dPt>
          <c:cat>
            <c:strRef>
              <c:f>Sheet1!$A$12:$A$17</c:f>
              <c:strCache>
                <c:ptCount val="6"/>
                <c:pt idx="0">
                  <c:v>Id3</c:v>
                </c:pt>
                <c:pt idx="1">
                  <c:v>Csf1r</c:v>
                </c:pt>
                <c:pt idx="2">
                  <c:v>Flt3</c:v>
                </c:pt>
                <c:pt idx="3">
                  <c:v>Irf5</c:v>
                </c:pt>
                <c:pt idx="4">
                  <c:v>Irf8</c:v>
                </c:pt>
                <c:pt idx="5">
                  <c:v>Tcf4</c:v>
                </c:pt>
              </c:strCache>
            </c:strRef>
          </c:cat>
          <c:val>
            <c:numRef>
              <c:f>Sheet1!$B$12:$B$17</c:f>
              <c:numCache>
                <c:formatCode>0.000</c:formatCode>
                <c:ptCount val="6"/>
                <c:pt idx="0">
                  <c:v>8.537683333333333</c:v>
                </c:pt>
                <c:pt idx="1">
                  <c:v>11.38531333333333</c:v>
                </c:pt>
                <c:pt idx="2">
                  <c:v>12.00362</c:v>
                </c:pt>
                <c:pt idx="3">
                  <c:v>10.18977666666667</c:v>
                </c:pt>
                <c:pt idx="4">
                  <c:v>11.38666666666667</c:v>
                </c:pt>
                <c:pt idx="5">
                  <c:v>10.87715</c:v>
                </c:pt>
              </c:numCache>
            </c:numRef>
          </c:val>
        </c:ser>
        <c:ser>
          <c:idx val="1"/>
          <c:order val="1"/>
          <c:tx>
            <c:strRef>
              <c:f>Sheet1!$C$11</c:f>
              <c:strCache>
                <c:ptCount val="1"/>
                <c:pt idx="0">
                  <c:v>Stat5_GFP+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Sheet1!$A$12:$A$17</c:f>
              <c:strCache>
                <c:ptCount val="6"/>
                <c:pt idx="0">
                  <c:v>Id3</c:v>
                </c:pt>
                <c:pt idx="1">
                  <c:v>Csf1r</c:v>
                </c:pt>
                <c:pt idx="2">
                  <c:v>Flt3</c:v>
                </c:pt>
                <c:pt idx="3">
                  <c:v>Irf5</c:v>
                </c:pt>
                <c:pt idx="4">
                  <c:v>Irf8</c:v>
                </c:pt>
                <c:pt idx="5">
                  <c:v>Tcf4</c:v>
                </c:pt>
              </c:strCache>
            </c:strRef>
          </c:cat>
          <c:val>
            <c:numRef>
              <c:f>Sheet1!$C$12:$C$17</c:f>
              <c:numCache>
                <c:formatCode>0.000</c:formatCode>
                <c:ptCount val="6"/>
                <c:pt idx="0">
                  <c:v>8.85899666666667</c:v>
                </c:pt>
                <c:pt idx="1">
                  <c:v>11.34721</c:v>
                </c:pt>
                <c:pt idx="2">
                  <c:v>12.03993666666667</c:v>
                </c:pt>
                <c:pt idx="3">
                  <c:v>10.47299333333333</c:v>
                </c:pt>
                <c:pt idx="4">
                  <c:v>11.23472333333333</c:v>
                </c:pt>
                <c:pt idx="5">
                  <c:v>10.78364666666667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6562792"/>
        <c:axId val="2126565816"/>
      </c:barChart>
      <c:catAx>
        <c:axId val="2126562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 baseline="0">
                <a:latin typeface="Arial"/>
              </a:defRPr>
            </a:pPr>
            <a:endParaRPr lang="en-US"/>
          </a:p>
        </c:txPr>
        <c:crossAx val="2126565816"/>
        <c:crosses val="autoZero"/>
        <c:auto val="1"/>
        <c:lblAlgn val="ctr"/>
        <c:lblOffset val="100"/>
        <c:noMultiLvlLbl val="0"/>
      </c:catAx>
      <c:valAx>
        <c:axId val="2126565816"/>
        <c:scaling>
          <c:orientation val="minMax"/>
          <c:max val="14.0"/>
        </c:scaling>
        <c:delete val="0"/>
        <c:axPos val="l"/>
        <c:numFmt formatCode="0" sourceLinked="0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21265627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GSE40647_batf3.csv!$F$1</c:f>
              <c:strCache>
                <c:ptCount val="1"/>
                <c:pt idx="0">
                  <c:v>Batf3_WT</c:v>
                </c:pt>
              </c:strCache>
            </c:strRef>
          </c:tx>
          <c:spPr>
            <a:solidFill>
              <a:sysClr val="windowText" lastClr="000000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11"/>
            <c:invertIfNegative val="0"/>
            <c:bubble3D val="0"/>
          </c:dPt>
          <c:cat>
            <c:strRef>
              <c:f>GSE40647_batf3.csv!$A$2:$A$6</c:f>
              <c:strCache>
                <c:ptCount val="5"/>
                <c:pt idx="0">
                  <c:v>Csf1r</c:v>
                </c:pt>
                <c:pt idx="1">
                  <c:v>Id2</c:v>
                </c:pt>
                <c:pt idx="2">
                  <c:v>Zbtb46</c:v>
                </c:pt>
                <c:pt idx="3">
                  <c:v>Bhlhe40</c:v>
                </c:pt>
                <c:pt idx="4">
                  <c:v>Bcl6</c:v>
                </c:pt>
              </c:strCache>
            </c:strRef>
          </c:cat>
          <c:val>
            <c:numRef>
              <c:f>GSE40647_batf3.csv!$F$2:$F$6</c:f>
              <c:numCache>
                <c:formatCode>General</c:formatCode>
                <c:ptCount val="5"/>
                <c:pt idx="0">
                  <c:v>6.380435258569314</c:v>
                </c:pt>
                <c:pt idx="1">
                  <c:v>11.8240387141791</c:v>
                </c:pt>
                <c:pt idx="2">
                  <c:v>7.975358988069896</c:v>
                </c:pt>
                <c:pt idx="3">
                  <c:v>9.60306884476834</c:v>
                </c:pt>
                <c:pt idx="4">
                  <c:v>8.98170608660375</c:v>
                </c:pt>
              </c:numCache>
            </c:numRef>
          </c:val>
        </c:ser>
        <c:ser>
          <c:idx val="1"/>
          <c:order val="1"/>
          <c:tx>
            <c:strRef>
              <c:f>GSE40647_batf3.csv!$G$1</c:f>
              <c:strCache>
                <c:ptCount val="1"/>
                <c:pt idx="0">
                  <c:v>Batf3_KO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GSE40647_batf3.csv!$A$2:$A$6</c:f>
              <c:strCache>
                <c:ptCount val="5"/>
                <c:pt idx="0">
                  <c:v>Csf1r</c:v>
                </c:pt>
                <c:pt idx="1">
                  <c:v>Id2</c:v>
                </c:pt>
                <c:pt idx="2">
                  <c:v>Zbtb46</c:v>
                </c:pt>
                <c:pt idx="3">
                  <c:v>Bhlhe40</c:v>
                </c:pt>
                <c:pt idx="4">
                  <c:v>Bcl6</c:v>
                </c:pt>
              </c:strCache>
            </c:strRef>
          </c:cat>
          <c:val>
            <c:numRef>
              <c:f>GSE40647_batf3.csv!$G$2:$G$6</c:f>
              <c:numCache>
                <c:formatCode>General</c:formatCode>
                <c:ptCount val="5"/>
                <c:pt idx="0">
                  <c:v>7.50869771989838</c:v>
                </c:pt>
                <c:pt idx="1">
                  <c:v>11.8831351491527</c:v>
                </c:pt>
                <c:pt idx="2">
                  <c:v>7.723830501085933</c:v>
                </c:pt>
                <c:pt idx="3">
                  <c:v>11.5360873588849</c:v>
                </c:pt>
                <c:pt idx="4">
                  <c:v>8.298907008585285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6633496"/>
        <c:axId val="2126636744"/>
      </c:barChart>
      <c:catAx>
        <c:axId val="2126633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 baseline="0">
                <a:latin typeface="Arial"/>
              </a:defRPr>
            </a:pPr>
            <a:endParaRPr lang="en-US"/>
          </a:p>
        </c:txPr>
        <c:crossAx val="2126636744"/>
        <c:crosses val="autoZero"/>
        <c:auto val="1"/>
        <c:lblAlgn val="ctr"/>
        <c:lblOffset val="100"/>
        <c:noMultiLvlLbl val="0"/>
      </c:catAx>
      <c:valAx>
        <c:axId val="2126636744"/>
        <c:scaling>
          <c:orientation val="minMax"/>
          <c:max val="12.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21266334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Sheet1!$H$21</c:f>
              <c:strCache>
                <c:ptCount val="1"/>
                <c:pt idx="0">
                  <c:v>Irf8_WT</c:v>
                </c:pt>
              </c:strCache>
            </c:strRef>
          </c:tx>
          <c:spPr>
            <a:solidFill>
              <a:sysClr val="windowText" lastClr="000000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11"/>
            <c:invertIfNegative val="0"/>
            <c:bubble3D val="0"/>
          </c:dPt>
          <c:cat>
            <c:strRef>
              <c:f>Sheet1!$A$22:$A$28</c:f>
              <c:strCache>
                <c:ptCount val="7"/>
                <c:pt idx="0">
                  <c:v>Csf1r</c:v>
                </c:pt>
                <c:pt idx="1">
                  <c:v>Id2</c:v>
                </c:pt>
                <c:pt idx="2">
                  <c:v>Id3</c:v>
                </c:pt>
                <c:pt idx="3">
                  <c:v>Irf5</c:v>
                </c:pt>
                <c:pt idx="4">
                  <c:v>Klf4</c:v>
                </c:pt>
                <c:pt idx="5">
                  <c:v>Tcf4</c:v>
                </c:pt>
                <c:pt idx="6">
                  <c:v>Irf8</c:v>
                </c:pt>
              </c:strCache>
            </c:strRef>
          </c:cat>
          <c:val>
            <c:numRef>
              <c:f>Sheet1!$H$22:$H$28</c:f>
              <c:numCache>
                <c:formatCode>General</c:formatCode>
                <c:ptCount val="7"/>
                <c:pt idx="0">
                  <c:v>9.39648077331667</c:v>
                </c:pt>
                <c:pt idx="1">
                  <c:v>3.981358172930557</c:v>
                </c:pt>
                <c:pt idx="2">
                  <c:v>4.401382339166667</c:v>
                </c:pt>
                <c:pt idx="3">
                  <c:v>6.39802078245</c:v>
                </c:pt>
                <c:pt idx="4">
                  <c:v>6.891308571258333</c:v>
                </c:pt>
                <c:pt idx="5">
                  <c:v>6.876150452504763</c:v>
                </c:pt>
                <c:pt idx="6">
                  <c:v>10.16615715415</c:v>
                </c:pt>
              </c:numCache>
            </c:numRef>
          </c:val>
        </c:ser>
        <c:ser>
          <c:idx val="1"/>
          <c:order val="1"/>
          <c:tx>
            <c:strRef>
              <c:f>Sheet1!$I$21</c:f>
              <c:strCache>
                <c:ptCount val="1"/>
                <c:pt idx="0">
                  <c:v>Irf8_KO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Sheet1!$A$22:$A$28</c:f>
              <c:strCache>
                <c:ptCount val="7"/>
                <c:pt idx="0">
                  <c:v>Csf1r</c:v>
                </c:pt>
                <c:pt idx="1">
                  <c:v>Id2</c:v>
                </c:pt>
                <c:pt idx="2">
                  <c:v>Id3</c:v>
                </c:pt>
                <c:pt idx="3">
                  <c:v>Irf5</c:v>
                </c:pt>
                <c:pt idx="4">
                  <c:v>Klf4</c:v>
                </c:pt>
                <c:pt idx="5">
                  <c:v>Tcf4</c:v>
                </c:pt>
                <c:pt idx="6">
                  <c:v>Irf8</c:v>
                </c:pt>
              </c:strCache>
            </c:strRef>
          </c:cat>
          <c:val>
            <c:numRef>
              <c:f>Sheet1!$I$22:$I$28</c:f>
              <c:numCache>
                <c:formatCode>General</c:formatCode>
                <c:ptCount val="7"/>
                <c:pt idx="0">
                  <c:v>8.816190060394442</c:v>
                </c:pt>
                <c:pt idx="1">
                  <c:v>3.852955201377777</c:v>
                </c:pt>
                <c:pt idx="2">
                  <c:v>4.406090934783337</c:v>
                </c:pt>
                <c:pt idx="3">
                  <c:v>5.797326611749995</c:v>
                </c:pt>
                <c:pt idx="4">
                  <c:v>5.863899116058334</c:v>
                </c:pt>
                <c:pt idx="5">
                  <c:v>7.083271535814287</c:v>
                </c:pt>
                <c:pt idx="6">
                  <c:v>10.16240370090833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2548648"/>
        <c:axId val="2142551880"/>
      </c:barChart>
      <c:catAx>
        <c:axId val="2142548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 baseline="0">
                <a:latin typeface="Arial"/>
              </a:defRPr>
            </a:pPr>
            <a:endParaRPr lang="en-US"/>
          </a:p>
        </c:txPr>
        <c:crossAx val="2142551880"/>
        <c:crosses val="autoZero"/>
        <c:auto val="1"/>
        <c:lblAlgn val="ctr"/>
        <c:lblOffset val="100"/>
        <c:noMultiLvlLbl val="0"/>
      </c:catAx>
      <c:valAx>
        <c:axId val="2142551880"/>
        <c:scaling>
          <c:orientation val="minMax"/>
          <c:max val="12.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21425486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6BEE-2535-6348-8DBF-0F26A868B6B9}" type="datetimeFigureOut">
              <a:rPr lang="en-US" smtClean="0"/>
              <a:t>18/02/15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5CB1-FCEB-FE42-807B-F12D8A469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8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6BEE-2535-6348-8DBF-0F26A868B6B9}" type="datetimeFigureOut">
              <a:rPr lang="en-US" smtClean="0"/>
              <a:t>18/02/15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5CB1-FCEB-FE42-807B-F12D8A469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2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6BEE-2535-6348-8DBF-0F26A868B6B9}" type="datetimeFigureOut">
              <a:rPr lang="en-US" smtClean="0"/>
              <a:t>18/02/15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5CB1-FCEB-FE42-807B-F12D8A469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1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6BEE-2535-6348-8DBF-0F26A868B6B9}" type="datetimeFigureOut">
              <a:rPr lang="en-US" smtClean="0"/>
              <a:t>18/02/15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5CB1-FCEB-FE42-807B-F12D8A469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7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6BEE-2535-6348-8DBF-0F26A868B6B9}" type="datetimeFigureOut">
              <a:rPr lang="en-US" smtClean="0"/>
              <a:t>18/02/15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5CB1-FCEB-FE42-807B-F12D8A469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4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6BEE-2535-6348-8DBF-0F26A868B6B9}" type="datetimeFigureOut">
              <a:rPr lang="en-US" smtClean="0"/>
              <a:t>18/02/15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5CB1-FCEB-FE42-807B-F12D8A469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7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6BEE-2535-6348-8DBF-0F26A868B6B9}" type="datetimeFigureOut">
              <a:rPr lang="en-US" smtClean="0"/>
              <a:t>18/02/15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5CB1-FCEB-FE42-807B-F12D8A469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2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6BEE-2535-6348-8DBF-0F26A868B6B9}" type="datetimeFigureOut">
              <a:rPr lang="en-US" smtClean="0"/>
              <a:t>18/02/15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5CB1-FCEB-FE42-807B-F12D8A469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8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6BEE-2535-6348-8DBF-0F26A868B6B9}" type="datetimeFigureOut">
              <a:rPr lang="en-US" smtClean="0"/>
              <a:t>18/02/15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5CB1-FCEB-FE42-807B-F12D8A469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5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6BEE-2535-6348-8DBF-0F26A868B6B9}" type="datetimeFigureOut">
              <a:rPr lang="en-US" smtClean="0"/>
              <a:t>18/02/15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5CB1-FCEB-FE42-807B-F12D8A469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5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6BEE-2535-6348-8DBF-0F26A868B6B9}" type="datetimeFigureOut">
              <a:rPr lang="en-US" smtClean="0"/>
              <a:t>18/02/15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5CB1-FCEB-FE42-807B-F12D8A469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5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46BEE-2535-6348-8DBF-0F26A868B6B9}" type="datetimeFigureOut">
              <a:rPr lang="en-US" smtClean="0"/>
              <a:t>18/02/15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45CB1-FCEB-FE42-807B-F12D8A469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6035" y="729057"/>
            <a:ext cx="760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The expression of Irf8 target genes in CDP (Irf8 WT and KO, from Kristin)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617" y="5554882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Irf8 target genes in CDP network 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128" y="6073583"/>
            <a:ext cx="554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Expression fits the perdition, although changes are minor 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843872"/>
              </p:ext>
            </p:extLst>
          </p:nvPr>
        </p:nvGraphicFramePr>
        <p:xfrm>
          <a:off x="1314000" y="1305000"/>
          <a:ext cx="6516000" cy="42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5176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tf3alltargets_cD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0" y="280582"/>
            <a:ext cx="6446520" cy="6446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183" y="729057"/>
            <a:ext cx="896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The expression of </a:t>
            </a:r>
            <a:r>
              <a:rPr lang="en-US" dirty="0" smtClean="0">
                <a:latin typeface="Arial"/>
                <a:cs typeface="Arial"/>
              </a:rPr>
              <a:t>all Batf3 </a:t>
            </a:r>
            <a:r>
              <a:rPr lang="en-US" dirty="0" smtClean="0">
                <a:latin typeface="Arial"/>
                <a:cs typeface="Arial"/>
              </a:rPr>
              <a:t>target genes in CD8a+ </a:t>
            </a:r>
            <a:r>
              <a:rPr lang="en-US" dirty="0" err="1" smtClean="0">
                <a:latin typeface="Arial"/>
                <a:cs typeface="Arial"/>
              </a:rPr>
              <a:t>cDC</a:t>
            </a:r>
            <a:r>
              <a:rPr lang="en-US" dirty="0" smtClean="0">
                <a:latin typeface="Arial"/>
                <a:cs typeface="Arial"/>
              </a:rPr>
              <a:t> (Batf3 WT and KO,GSE40647)</a:t>
            </a:r>
          </a:p>
        </p:txBody>
      </p:sp>
    </p:spTree>
    <p:extLst>
      <p:ext uri="{BB962C8B-B14F-4D97-AF65-F5344CB8AC3E}">
        <p14:creationId xmlns:p14="http://schemas.microsoft.com/office/powerpoint/2010/main" val="285747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6035" y="729057"/>
            <a:ext cx="759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The expression of Irf8 target genes in MDP (Irf8 WT and KO,GSE45467)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0001" y="5554882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Irf8 target genes in CDP network </a:t>
            </a:r>
            <a:endParaRPr lang="en-US" sz="1400" dirty="0">
              <a:latin typeface="Arial"/>
              <a:cs typeface="Arial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314000" y="1305000"/>
          <a:ext cx="6516000" cy="42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7653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439" y="729057"/>
            <a:ext cx="7848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The expression of </a:t>
            </a:r>
            <a:r>
              <a:rPr lang="en-US" dirty="0" smtClean="0">
                <a:latin typeface="Arial"/>
                <a:cs typeface="Arial"/>
              </a:rPr>
              <a:t>all Irf8 </a:t>
            </a:r>
            <a:r>
              <a:rPr lang="en-US" dirty="0" smtClean="0">
                <a:latin typeface="Arial"/>
                <a:cs typeface="Arial"/>
              </a:rPr>
              <a:t>target genes in MDP (Irf8 WT and KO,GSE45467)</a:t>
            </a:r>
          </a:p>
        </p:txBody>
      </p:sp>
      <p:pic>
        <p:nvPicPr>
          <p:cNvPr id="5" name="Picture 4" descr="Irf8alltargetsinCDP_MDPirf8wtk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37" y="411480"/>
            <a:ext cx="6446520" cy="644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5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6983" y="729057"/>
            <a:ext cx="796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The expression </a:t>
            </a:r>
            <a:r>
              <a:rPr lang="en-US" dirty="0" smtClean="0">
                <a:latin typeface="Arial"/>
                <a:cs typeface="Arial"/>
              </a:rPr>
              <a:t>of all </a:t>
            </a:r>
            <a:r>
              <a:rPr lang="en-US" dirty="0" smtClean="0">
                <a:latin typeface="Arial"/>
                <a:cs typeface="Arial"/>
              </a:rPr>
              <a:t>Irf8 target genes in CDP (Irf8 WT and KO, from Kristin)</a:t>
            </a:r>
          </a:p>
        </p:txBody>
      </p:sp>
      <p:pic>
        <p:nvPicPr>
          <p:cNvPr id="7" name="Picture 6" descr="Irf8alltargetsinCDP_Irf8WTK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77" y="411480"/>
            <a:ext cx="6446520" cy="6446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1287565" y="3267761"/>
            <a:ext cx="426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Changes of expression between WT and KO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1091" y="6508770"/>
            <a:ext cx="303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Ranked by expression changes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65581" y="2328445"/>
            <a:ext cx="367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Down-regulated genes in Irf8 KO CDP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11091" y="4412397"/>
            <a:ext cx="336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up-regulated genes in Irf8 KO CDP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89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90001" y="5554882"/>
            <a:ext cx="2800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Irf8 target genes in CDP network 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6035" y="729057"/>
            <a:ext cx="759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The expression of Irf8 target genes in CMP (Irf8 WT and KO,GSE34915)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9080500"/>
              </p:ext>
            </p:extLst>
          </p:nvPr>
        </p:nvGraphicFramePr>
        <p:xfrm>
          <a:off x="1416510" y="1320800"/>
          <a:ext cx="6515100" cy="421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29128" y="6073583"/>
            <a:ext cx="290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Expression fits the perdition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56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6035" y="729057"/>
            <a:ext cx="759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The expression of Irf8 target genes in CMP (Irf8 WT and KO,GSE34915)</a:t>
            </a:r>
          </a:p>
        </p:txBody>
      </p:sp>
      <p:pic>
        <p:nvPicPr>
          <p:cNvPr id="5" name="Picture 4" descr="Irf8alltargetsinCDP_MDPirf8wtk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06" y="411480"/>
            <a:ext cx="6446520" cy="644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5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8879" y="729057"/>
            <a:ext cx="853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The expression of Irf8 target genes in CD11b+ </a:t>
            </a:r>
            <a:r>
              <a:rPr lang="en-US" dirty="0" err="1" smtClean="0">
                <a:latin typeface="Arial"/>
                <a:cs typeface="Arial"/>
              </a:rPr>
              <a:t>cDC</a:t>
            </a:r>
            <a:r>
              <a:rPr lang="en-US" dirty="0" smtClean="0">
                <a:latin typeface="Arial"/>
                <a:cs typeface="Arial"/>
              </a:rPr>
              <a:t> (Irf8 WT and KO, from Kristin)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0001" y="5554882"/>
            <a:ext cx="2775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Irf8 target genes in </a:t>
            </a:r>
            <a:r>
              <a:rPr lang="en-US" sz="1400" dirty="0" err="1" smtClean="0">
                <a:latin typeface="Arial"/>
                <a:cs typeface="Arial"/>
              </a:rPr>
              <a:t>cDC</a:t>
            </a:r>
            <a:r>
              <a:rPr lang="en-US" sz="1400" dirty="0" smtClean="0">
                <a:latin typeface="Arial"/>
                <a:cs typeface="Arial"/>
              </a:rPr>
              <a:t> network </a:t>
            </a:r>
            <a:endParaRPr lang="en-US" sz="1400" dirty="0">
              <a:latin typeface="Arial"/>
              <a:cs typeface="Arial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314000" y="1305000"/>
          <a:ext cx="6516000" cy="42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9128" y="6073583"/>
            <a:ext cx="286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Minor changes in expression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05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rf8alltargetsincDC_Irf8WTK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35" y="331243"/>
            <a:ext cx="6426430" cy="64264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687" y="729057"/>
            <a:ext cx="8765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The expression of </a:t>
            </a:r>
            <a:r>
              <a:rPr lang="en-US" dirty="0" smtClean="0">
                <a:latin typeface="Arial"/>
                <a:cs typeface="Arial"/>
              </a:rPr>
              <a:t>all Irf8 </a:t>
            </a:r>
            <a:r>
              <a:rPr lang="en-US" dirty="0" smtClean="0">
                <a:latin typeface="Arial"/>
                <a:cs typeface="Arial"/>
              </a:rPr>
              <a:t>target genes in CD11b+ </a:t>
            </a:r>
            <a:r>
              <a:rPr lang="en-US" dirty="0" err="1" smtClean="0">
                <a:latin typeface="Arial"/>
                <a:cs typeface="Arial"/>
              </a:rPr>
              <a:t>cDC</a:t>
            </a:r>
            <a:r>
              <a:rPr lang="en-US" dirty="0" smtClean="0">
                <a:latin typeface="Arial"/>
                <a:cs typeface="Arial"/>
              </a:rPr>
              <a:t> (Irf8 WT and KO, from Kristin)</a:t>
            </a:r>
          </a:p>
        </p:txBody>
      </p:sp>
    </p:spTree>
    <p:extLst>
      <p:ext uri="{BB962C8B-B14F-4D97-AF65-F5344CB8AC3E}">
        <p14:creationId xmlns:p14="http://schemas.microsoft.com/office/powerpoint/2010/main" val="305984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314000" y="1305000"/>
          <a:ext cx="6516000" cy="42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691" y="729057"/>
            <a:ext cx="874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The expression of Stat3/5 target genes in CDP (Stat5 GFP- and GFP+, from Kristin)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980" y="5554882"/>
            <a:ext cx="3108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Stat3/5 target genes in CDP network 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128" y="6073583"/>
            <a:ext cx="286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Minor changes in expression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3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8879" y="412031"/>
            <a:ext cx="89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The expression of </a:t>
            </a:r>
            <a:r>
              <a:rPr lang="en-US" dirty="0" smtClean="0">
                <a:latin typeface="Arial"/>
                <a:cs typeface="Arial"/>
              </a:rPr>
              <a:t>all Stat3</a:t>
            </a:r>
            <a:r>
              <a:rPr lang="en-US" dirty="0" smtClean="0">
                <a:latin typeface="Arial"/>
                <a:cs typeface="Arial"/>
              </a:rPr>
              <a:t>/5 target genes in CDP (Stat5 GFP- and GFP+, from Kristin)</a:t>
            </a:r>
          </a:p>
        </p:txBody>
      </p:sp>
      <p:pic>
        <p:nvPicPr>
          <p:cNvPr id="6" name="Picture 5" descr="Stat5alltargets_stat5GFP_8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07" y="437940"/>
            <a:ext cx="6446520" cy="6446520"/>
          </a:xfrm>
          <a:prstGeom prst="rect">
            <a:avLst/>
          </a:prstGeom>
        </p:spPr>
      </p:pic>
      <p:pic>
        <p:nvPicPr>
          <p:cNvPr id="7" name="Picture 6" descr="Stat5alltargets_stat5GFP_16h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816" y="6704755"/>
            <a:ext cx="4572000" cy="4572000"/>
          </a:xfrm>
          <a:prstGeom prst="rect">
            <a:avLst/>
          </a:prstGeom>
        </p:spPr>
      </p:pic>
      <p:pic>
        <p:nvPicPr>
          <p:cNvPr id="8" name="Picture 7" descr="Stat5alltargets_stat5GFP_24h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4755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8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779544"/>
              </p:ext>
            </p:extLst>
          </p:nvPr>
        </p:nvGraphicFramePr>
        <p:xfrm>
          <a:off x="1314000" y="1305000"/>
          <a:ext cx="6516000" cy="42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691" y="729057"/>
            <a:ext cx="873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The expression of Batf3 target genes in CD8a+ </a:t>
            </a:r>
            <a:r>
              <a:rPr lang="en-US" dirty="0" err="1" smtClean="0">
                <a:latin typeface="Arial"/>
                <a:cs typeface="Arial"/>
              </a:rPr>
              <a:t>cDC</a:t>
            </a:r>
            <a:r>
              <a:rPr lang="en-US" dirty="0" smtClean="0">
                <a:latin typeface="Arial"/>
                <a:cs typeface="Arial"/>
              </a:rPr>
              <a:t> (Batf3 WT and KO,GSE40647)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07496" y="5554882"/>
            <a:ext cx="2929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Batf3 target genes in </a:t>
            </a:r>
            <a:r>
              <a:rPr lang="en-US" sz="1400" dirty="0" err="1" smtClean="0">
                <a:latin typeface="Arial"/>
                <a:cs typeface="Arial"/>
              </a:rPr>
              <a:t>cDC</a:t>
            </a:r>
            <a:r>
              <a:rPr lang="en-US" sz="1400" dirty="0" smtClean="0">
                <a:latin typeface="Arial"/>
                <a:cs typeface="Arial"/>
              </a:rPr>
              <a:t> network 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128" y="6073583"/>
            <a:ext cx="378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Expression might not fit the perdition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562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311</Words>
  <Application>Microsoft Macintosh PowerPoint</Application>
  <PresentationFormat>On-screen Show (4:3)</PresentationFormat>
  <Paragraphs>27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 L</dc:creator>
  <cp:lastModifiedBy>Q L</cp:lastModifiedBy>
  <cp:revision>26</cp:revision>
  <dcterms:created xsi:type="dcterms:W3CDTF">2015-02-17T11:50:23Z</dcterms:created>
  <dcterms:modified xsi:type="dcterms:W3CDTF">2015-02-18T12:53:17Z</dcterms:modified>
</cp:coreProperties>
</file>