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3" r:id="rId3"/>
    <p:sldId id="309" r:id="rId4"/>
    <p:sldId id="311" r:id="rId5"/>
    <p:sldId id="305" r:id="rId6"/>
    <p:sldId id="278" r:id="rId7"/>
    <p:sldId id="260" r:id="rId8"/>
    <p:sldId id="268" r:id="rId9"/>
    <p:sldId id="272" r:id="rId10"/>
    <p:sldId id="270" r:id="rId11"/>
    <p:sldId id="273" r:id="rId12"/>
    <p:sldId id="283" r:id="rId13"/>
    <p:sldId id="314" r:id="rId14"/>
    <p:sldId id="312" r:id="rId15"/>
    <p:sldId id="306" r:id="rId16"/>
    <p:sldId id="308" r:id="rId17"/>
    <p:sldId id="307" r:id="rId18"/>
    <p:sldId id="310" r:id="rId19"/>
  </p:sldIdLst>
  <p:sldSz cx="9144000" cy="6858000" type="screen4x3"/>
  <p:notesSz cx="9874250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47" autoAdjust="0"/>
    <p:restoredTop sz="83216" autoAdjust="0"/>
  </p:normalViewPr>
  <p:slideViewPr>
    <p:cSldViewPr>
      <p:cViewPr varScale="1">
        <p:scale>
          <a:sx n="69" d="100"/>
          <a:sy n="69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00" cy="339725"/>
          </a:xfrm>
          <a:prstGeom prst="rect">
            <a:avLst/>
          </a:prstGeom>
        </p:spPr>
        <p:txBody>
          <a:bodyPr vert="horz" wrap="square" lIns="91148" tIns="45574" rIns="91148" bIns="45574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wrap="square" lIns="91148" tIns="45574" rIns="91148" bIns="45574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660A46A2-0AC1-4B9A-B5EA-7EAA9A1A6640}" type="datetimeFigureOut">
              <a:rPr lang="en-US"/>
              <a:pPr>
                <a:defRPr/>
              </a:pPr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9900" cy="339725"/>
          </a:xfrm>
          <a:prstGeom prst="rect">
            <a:avLst/>
          </a:prstGeom>
        </p:spPr>
        <p:txBody>
          <a:bodyPr vert="horz" wrap="square" lIns="91148" tIns="45574" rIns="91148" bIns="45574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wrap="square" lIns="91148" tIns="45574" rIns="91148" bIns="45574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AC126207-1D98-4856-81E9-DA6C62BE4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543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00" cy="339725"/>
          </a:xfrm>
          <a:prstGeom prst="rect">
            <a:avLst/>
          </a:prstGeom>
        </p:spPr>
        <p:txBody>
          <a:bodyPr vert="horz" wrap="square" lIns="91148" tIns="45574" rIns="91148" bIns="45574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wrap="square" lIns="91148" tIns="45574" rIns="91148" bIns="45574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4A5D6A1B-2783-43F5-B72D-C6E549214259}" type="datetimeFigureOut">
              <a:rPr lang="en-US"/>
              <a:pPr>
                <a:defRPr/>
              </a:pPr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48" tIns="45574" rIns="91148" bIns="4557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28975"/>
            <a:ext cx="7899400" cy="3059113"/>
          </a:xfrm>
          <a:prstGeom prst="rect">
            <a:avLst/>
          </a:prstGeom>
        </p:spPr>
        <p:txBody>
          <a:bodyPr vert="horz" lIns="91148" tIns="45574" rIns="91148" bIns="4557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9900" cy="339725"/>
          </a:xfrm>
          <a:prstGeom prst="rect">
            <a:avLst/>
          </a:prstGeom>
        </p:spPr>
        <p:txBody>
          <a:bodyPr vert="horz" wrap="square" lIns="91148" tIns="45574" rIns="91148" bIns="45574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wrap="square" lIns="91148" tIns="45574" rIns="91148" bIns="45574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BDC16EEB-311E-4B28-B581-CB93503C8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089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search.forbes.com/search/CompanyNewsSearch?ticker=INTC" TargetMode="External"/><Relationship Id="rId3" Type="http://schemas.openxmlformats.org/officeDocument/2006/relationships/hyperlink" Target="http://en.wikipedia.org/wiki/TiB" TargetMode="External"/><Relationship Id="rId7" Type="http://schemas.openxmlformats.org/officeDocument/2006/relationships/hyperlink" Target="http://finapps.forbes.com/finapps/jsp/finance/compinfo/CIAtAGlance.jsp?tkr=INTC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topics.forbes.com/U.S.%20Department%20of%20Energy" TargetMode="External"/><Relationship Id="rId5" Type="http://schemas.openxmlformats.org/officeDocument/2006/relationships/hyperlink" Target="http://gizmodo.com/tag/cray-xt-jaguar/" TargetMode="External"/><Relationship Id="rId4" Type="http://schemas.openxmlformats.org/officeDocument/2006/relationships/hyperlink" Target="http://www.top500.org/lists/2008/06" TargetMode="External"/><Relationship Id="rId9" Type="http://schemas.openxmlformats.org/officeDocument/2006/relationships/hyperlink" Target="http://people.forbes.com/search?ticker=INTC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69B0D5-4B62-4608-868B-9D6904DF0CF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3485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D2025EF-6C98-4778-8900-AE6550E174FA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12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EBAA0F-DDDB-46A1-BB91-A990DC67CA90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8620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Actually ALSO NEED AN I/O MODULE ALONG WITH THE CPU TO INTERACT WITH I/O DEVICES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4148405-3DC8-4D96-8EDF-1292186339D7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920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Program or Software Interrupt – typically because of an error condition or exception – illegal instruction, access to memory outside allowed area, division by zero etc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Timer – the system clock can generate regular interrupts – allows for synchronization of processing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I/O – device (through controller) can generate an interrupt indicating some operation has completed, or an error condition has occurred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Other hardware – power failure or memory read/write error etc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Why are interrupts used?  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Most external devices, e.g. I/O are much slower than the processor, we do not want the CPU to wait for an I/O device to finish its operations!  Interrupts allow the CPU to switch its attention to another task and be notified when the I/O has finished.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494EC29-B2F2-4D53-80A8-934D0D3078B3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0505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16EEB-311E-4B28-B581-CB93503C853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30-07-14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http://en.wikipedia.org/wiki/TOP500#Top_10_ranking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All top 10 runs some variant of Linux/Unix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Fastest</a:t>
            </a:r>
            <a:r>
              <a:rPr lang="en-US" baseline="0" dirty="0" smtClean="0"/>
              <a:t> (Nov 2013) – </a:t>
            </a:r>
            <a:r>
              <a:rPr lang="en-US" baseline="0" dirty="0" err="1" smtClean="0"/>
              <a:t>TianHe</a:t>
            </a:r>
            <a:r>
              <a:rPr lang="en-US" baseline="0" dirty="0" smtClean="0"/>
              <a:t> 2 : </a:t>
            </a:r>
            <a:r>
              <a:rPr lang="en-AU" dirty="0" smtClean="0"/>
              <a:t>33.86 </a:t>
            </a:r>
            <a:r>
              <a:rPr lang="en-AU" dirty="0" err="1" smtClean="0"/>
              <a:t>petaflop</a:t>
            </a:r>
            <a:r>
              <a:rPr lang="en-AU" dirty="0" smtClean="0"/>
              <a:t>/s, ~3.1 million cores, ~1,375 </a:t>
            </a:r>
            <a:r>
              <a:rPr lang="en-AU" dirty="0" err="1" smtClean="0">
                <a:hlinkClick r:id="rId3" tooltip="TiB"/>
              </a:rPr>
              <a:t>TiB</a:t>
            </a:r>
            <a:r>
              <a:rPr lang="en-AU" dirty="0" smtClean="0"/>
              <a:t> (1 </a:t>
            </a:r>
            <a:r>
              <a:rPr lang="en-AU" dirty="0" err="1" smtClean="0"/>
              <a:t>tebibyte</a:t>
            </a:r>
            <a:r>
              <a:rPr lang="en-AU" dirty="0" smtClean="0"/>
              <a:t> – 1024GB)</a:t>
            </a:r>
          </a:p>
          <a:p>
            <a:pPr eaLnBrk="1" hangingPunct="1">
              <a:spcBef>
                <a:spcPct val="0"/>
              </a:spcBef>
            </a:pPr>
            <a:r>
              <a:rPr lang="en-AU" dirty="0" smtClean="0"/>
              <a:t>  - http://en.wikipedia.org/wiki/Tianhe-2</a:t>
            </a:r>
          </a:p>
          <a:p>
            <a:pPr eaLnBrk="1" hangingPunct="1">
              <a:spcBef>
                <a:spcPct val="0"/>
              </a:spcBef>
            </a:pPr>
            <a:r>
              <a:rPr lang="en-AU" dirty="0" smtClean="0"/>
              <a:t>  - http://www.engineering.com/DesignerEdge/DesignerEdgeArticles/ArticleID/6676/Tianhe-2-Tops-Supercomputer-List.aspx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  - http://en.wikipedia.org/wiki/Kylin_%28operating_system%29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Around US$130 Million  (Cray’s </a:t>
            </a:r>
            <a:r>
              <a:rPr lang="en-US" dirty="0" err="1" smtClean="0"/>
              <a:t>Jaquar</a:t>
            </a:r>
            <a:r>
              <a:rPr lang="en-US" dirty="0" smtClean="0"/>
              <a:t>)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http://www.top500.org/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AU" dirty="0" smtClean="0"/>
              <a:t>2008-06-18  : IBM’s $100 million Roadrunner supercomputer, which is being installed at the U.S. Department of Energy’s Los Alamos National Laboratory in New Mexico, is now the world’s fastest supercomputer, </a:t>
            </a:r>
            <a:r>
              <a:rPr lang="en-AU" dirty="0" smtClean="0">
                <a:hlinkClick r:id="rId4"/>
              </a:rPr>
              <a:t>according to the newly published Top 500 list,</a:t>
            </a:r>
            <a:r>
              <a:rPr lang="en-AU" dirty="0" smtClean="0"/>
              <a:t> with a maximum performance of 1.026 </a:t>
            </a:r>
            <a:r>
              <a:rPr lang="en-AU" dirty="0" err="1" smtClean="0"/>
              <a:t>petaflops</a:t>
            </a:r>
            <a:r>
              <a:rPr lang="en-AU" dirty="0" smtClean="0"/>
              <a:t>, or more than one quadrillion calculations per second. </a:t>
            </a:r>
          </a:p>
          <a:p>
            <a:pPr eaLnBrk="1" hangingPunct="1">
              <a:spcBef>
                <a:spcPct val="0"/>
              </a:spcBef>
            </a:pPr>
            <a:endParaRPr lang="en-AU" dirty="0" smtClean="0"/>
          </a:p>
          <a:p>
            <a:pPr eaLnBrk="1" hangingPunct="1"/>
            <a:r>
              <a:rPr lang="en-AU" dirty="0" smtClean="0"/>
              <a:t>Nov 12 2008 : Pumping out a sustained 1.64 quadrillion mathematical calculations per second (1.64 </a:t>
            </a:r>
            <a:r>
              <a:rPr lang="en-AU" dirty="0" err="1" smtClean="0"/>
              <a:t>petaflops</a:t>
            </a:r>
            <a:r>
              <a:rPr lang="en-AU" dirty="0" smtClean="0"/>
              <a:t>) after a recent technological overhaul, the </a:t>
            </a:r>
            <a:r>
              <a:rPr lang="en-AU" dirty="0" smtClean="0">
                <a:hlinkClick r:id="rId5" tooltip="Click here to read more posts tagged CRAY XT JAGUAR"/>
              </a:rPr>
              <a:t>Cray XT Jaguar</a:t>
            </a:r>
            <a:r>
              <a:rPr lang="en-AU" dirty="0" smtClean="0"/>
              <a:t> is now the world's latest fastest supercomputer (huge disclaimer coming) for non-classified research. The system is powered by 45,000 quad-core AMD </a:t>
            </a:r>
            <a:r>
              <a:rPr lang="en-AU" dirty="0" err="1" smtClean="0"/>
              <a:t>Opteron</a:t>
            </a:r>
            <a:r>
              <a:rPr lang="en-AU" dirty="0" smtClean="0"/>
              <a:t> processors that take advantage of 362 terabytes of memory. This and other </a:t>
            </a:r>
            <a:r>
              <a:rPr lang="en-AU" dirty="0" err="1" smtClean="0"/>
              <a:t>underlaying</a:t>
            </a:r>
            <a:r>
              <a:rPr lang="en-AU" dirty="0" smtClean="0"/>
              <a:t> architecture allows processors to chew on 284 gigabytes of data per second with its impressive I/O bandwidth, which has apparently been a major bottleneck in supercomputers of yesteryear. Information is stored on 750 terabytes of hard drives. </a:t>
            </a:r>
          </a:p>
          <a:p>
            <a:pPr eaLnBrk="1" hangingPunct="1"/>
            <a:endParaRPr lang="en-AU" dirty="0" smtClean="0"/>
          </a:p>
          <a:p>
            <a:pPr eaLnBrk="1" hangingPunct="1"/>
            <a:r>
              <a:rPr lang="en-AU" dirty="0" smtClean="0"/>
              <a:t>02.03.09, 12:01 AM EST </a:t>
            </a:r>
            <a:r>
              <a:rPr lang="en-AU" b="1" dirty="0" smtClean="0"/>
              <a:t>The so-called Sequoia supercomputer is expected to leap-frog competitor Cray--15 times over.</a:t>
            </a:r>
          </a:p>
          <a:p>
            <a:pPr eaLnBrk="1" hangingPunct="1"/>
            <a:r>
              <a:rPr lang="en-AU" dirty="0" smtClean="0"/>
              <a:t>On Tuesday, the computing giant announced a deal to sell a new supercomputer--one that it says will be the most powerful in the world--to the </a:t>
            </a:r>
            <a:r>
              <a:rPr lang="en-AU" dirty="0" smtClean="0">
                <a:hlinkClick r:id="rId6"/>
              </a:rPr>
              <a:t>U.S. Department of Energy</a:t>
            </a:r>
            <a:r>
              <a:rPr lang="en-AU" dirty="0" smtClean="0"/>
              <a:t> (DOE). boasts that its so-called Sequoia system will be capable of crunching numbers 20 times faster than IBM's last record-breaker and 15 times faster than the current fastest machine.</a:t>
            </a:r>
            <a:endParaRPr lang="en-AU" b="1" dirty="0" smtClean="0"/>
          </a:p>
          <a:p>
            <a:pPr eaLnBrk="1" hangingPunct="1"/>
            <a:r>
              <a:rPr lang="en-AU" dirty="0" smtClean="0"/>
              <a:t>IBM has promised the DOE that the computer, part of its Blue Gene series and scheduled for delivery in 2011, will be capable of 20 </a:t>
            </a:r>
            <a:r>
              <a:rPr lang="en-AU" dirty="0" err="1" smtClean="0"/>
              <a:t>petaflops</a:t>
            </a:r>
            <a:r>
              <a:rPr lang="en-AU" dirty="0" smtClean="0"/>
              <a:t>, or 20 quadrillion floating operations per second. That's the equivalent of completing calculations in around eight hours that would take a typical </a:t>
            </a:r>
            <a:r>
              <a:rPr lang="en-AU" b="1" dirty="0" smtClean="0"/>
              <a:t>Intel</a:t>
            </a:r>
            <a:r>
              <a:rPr lang="en-AU" dirty="0" smtClean="0"/>
              <a:t>-powered (</a:t>
            </a:r>
            <a:r>
              <a:rPr lang="en-AU" dirty="0" err="1" smtClean="0"/>
              <a:t>nasdaq</a:t>
            </a:r>
            <a:r>
              <a:rPr lang="en-AU" dirty="0" smtClean="0"/>
              <a:t>: </a:t>
            </a:r>
            <a:r>
              <a:rPr lang="en-AU" dirty="0" smtClean="0">
                <a:hlinkClick r:id="rId7"/>
              </a:rPr>
              <a:t>INTC</a:t>
            </a:r>
            <a:r>
              <a:rPr lang="en-AU" dirty="0" smtClean="0"/>
              <a:t> - </a:t>
            </a:r>
            <a:r>
              <a:rPr lang="en-AU" dirty="0" smtClean="0">
                <a:hlinkClick r:id="rId8"/>
              </a:rPr>
              <a:t>news </a:t>
            </a:r>
            <a:r>
              <a:rPr lang="en-AU" dirty="0" smtClean="0"/>
              <a:t>- </a:t>
            </a:r>
            <a:r>
              <a:rPr lang="en-AU" dirty="0" smtClean="0">
                <a:hlinkClick r:id="rId9"/>
              </a:rPr>
              <a:t>people </a:t>
            </a:r>
            <a:r>
              <a:rPr lang="en-AU" dirty="0" smtClean="0"/>
              <a:t>) laptop 20,000 years--or, by IBM's count, the ability to finish in one hour a series of computations that would require the entire population of the planet, armed with pocket calculators, 320 years to complete.</a:t>
            </a:r>
            <a:endParaRPr lang="en-US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1801E23-67D0-46A4-993B-367C412FA923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157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Oval 8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01CCAC-3E08-4F74-890F-ACD2FD53588E}" type="datetime1">
              <a:rPr lang="en-US"/>
              <a:pPr>
                <a:defRPr/>
              </a:pPr>
              <a:t>2/27/2016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BFAA75-5405-4D73-9334-85E404C78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EA3F6-ECB4-403F-880B-609D9A47F2FD}" type="datetime1">
              <a:rPr lang="en-US"/>
              <a:pPr>
                <a:defRPr/>
              </a:pPr>
              <a:t>2/27/2016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AA4A7-A068-4234-9EEB-6453206E41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983E5-F746-4E53-B71F-FD1AA87579F5}" type="datetime1">
              <a:rPr lang="en-US"/>
              <a:pPr>
                <a:defRPr/>
              </a:pPr>
              <a:t>2/27/2016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1B862-0CFA-4522-A293-A3F6E2A4A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B3EFD-3CE3-448D-A2EF-F0BA1D34C539}" type="datetime1">
              <a:rPr lang="en-US"/>
              <a:pPr>
                <a:defRPr/>
              </a:pPr>
              <a:t>2/27/2016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7FC92-B383-406E-9240-1094BAA76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9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Oval 8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8349DB-266C-4A2F-8CD7-6248621B29B8}" type="datetime1">
              <a:rPr lang="en-US"/>
              <a:pPr>
                <a:defRPr/>
              </a:pPr>
              <a:t>2/27/2016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2F3D7C-36E9-4624-9BB7-FE5F04A57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A6FDD-0C65-4702-87E3-4B0AF87D5341}" type="datetime1">
              <a:rPr lang="en-US"/>
              <a:pPr>
                <a:defRPr/>
              </a:pPr>
              <a:t>2/27/2016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9C60C-CD3B-4FC7-94E9-D08BE40B97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D86426-DC18-4D6B-8A25-20D6470F8696}" type="datetime1">
              <a:rPr lang="en-US"/>
              <a:pPr>
                <a:defRPr/>
              </a:pPr>
              <a:t>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58070B-9B87-437F-B86D-AD98966CC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CE7C5-5F37-4AF3-A74B-3504073ADD93}" type="datetime1">
              <a:rPr lang="en-US"/>
              <a:pPr>
                <a:defRPr/>
              </a:pPr>
              <a:t>2/27/2016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23AD7-5644-4BC4-AA4C-F113DB7685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B40120-F40E-49BE-A4B7-2EB0C5E8080E}" type="datetime1">
              <a:rPr lang="en-US"/>
              <a:pPr>
                <a:defRPr/>
              </a:pPr>
              <a:t>2/27/2016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6CE667-2EEA-42C3-B211-96F937349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A4BD82-4100-4BD5-BDDA-C451E58474CF}" type="datetime1">
              <a:rPr lang="en-US"/>
              <a:pPr>
                <a:defRPr/>
              </a:pPr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ECC441-6065-43C3-9CF0-51A978D81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2575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en-US" sz="3200">
              <a:latin typeface="Gill Sans MT" pitchFamily="34" charset="0"/>
            </a:endParaRPr>
          </a:p>
        </p:txBody>
      </p:sp>
      <p:sp>
        <p:nvSpPr>
          <p:cNvPr id="6" name="Flowchart: Process 8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lowchart: Process 9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401969-8570-469F-9585-0F5C68C719E6}" type="datetime1">
              <a:rPr lang="en-US"/>
              <a:pPr>
                <a:defRPr/>
              </a:pPr>
              <a:t>2/27/2016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DE1AC6-3DC0-4BEB-945C-AD60B3E30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BBD23098-9EEF-47BB-B052-72EA8B3A4E17}" type="datetime1">
              <a:rPr lang="en-US"/>
              <a:pPr>
                <a:defRPr/>
              </a:pPr>
              <a:t>2/27/2016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97C9B760-06D2-473C-AAF5-75496571A1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8" r:id="rId2"/>
    <p:sldLayoutId id="2147483954" r:id="rId3"/>
    <p:sldLayoutId id="2147483949" r:id="rId4"/>
    <p:sldLayoutId id="2147483955" r:id="rId5"/>
    <p:sldLayoutId id="2147483950" r:id="rId6"/>
    <p:sldLayoutId id="2147483956" r:id="rId7"/>
    <p:sldLayoutId id="2147483957" r:id="rId8"/>
    <p:sldLayoutId id="2147483958" r:id="rId9"/>
    <p:sldLayoutId id="2147483951" r:id="rId10"/>
    <p:sldLayoutId id="214748395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wavesys.com/tutorials/background-reading-series/quantum-computing-primer" TargetMode="External"/><Relationship Id="rId2" Type="http://schemas.openxmlformats.org/officeDocument/2006/relationships/hyperlink" Target="http://www.cs.dartmouth.edu/~dfk/papers/kotz-pioarch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1D8817A-A13F-4ABA-A22A-6AF63CBD9A63}" type="slidenum">
              <a:rPr lang="en-US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908720"/>
            <a:ext cx="7407275" cy="1471612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FIT9134</a:t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AU" sz="4000" b="1" dirty="0" smtClean="0"/>
              <a:t>Computer architecture and operating systems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8197" name="Picture 2" descr="C:\mprof\fit3129_files\infotech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28625"/>
            <a:ext cx="32670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000232" y="2500306"/>
            <a:ext cx="6858048" cy="461665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effectLst>
            <a:outerShdw blurRad="50800" dist="1397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3000000">
              <a:rot lat="487347" lon="19532356" rev="0"/>
            </a:camera>
            <a:lightRig rig="sunset" dir="t"/>
          </a:scene3d>
          <a:sp3d z="114300" prstMaterial="powder">
            <a:bevelT prst="relaxedInset"/>
            <a:bevelB w="152400" h="50800" prst="softRound"/>
          </a:sp3d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latin typeface="Cambria" pitchFamily="18" charset="0"/>
              </a:rPr>
              <a:t>Introduction </a:t>
            </a:r>
            <a:r>
              <a:rPr lang="en-US" sz="2400" b="1" dirty="0">
                <a:latin typeface="Cambria" pitchFamily="18" charset="0"/>
              </a:rPr>
              <a:t>to </a:t>
            </a:r>
            <a:r>
              <a:rPr lang="en-US" sz="2400" b="1" dirty="0" smtClean="0">
                <a:latin typeface="Cambria" pitchFamily="18" charset="0"/>
              </a:rPr>
              <a:t>Computers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8199" name="TextBox 6"/>
          <p:cNvSpPr txBox="1">
            <a:spLocks noChangeArrowheads="1"/>
          </p:cNvSpPr>
          <p:nvPr/>
        </p:nvSpPr>
        <p:spPr bwMode="auto">
          <a:xfrm>
            <a:off x="4143375" y="4572000"/>
            <a:ext cx="4392613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Gill Sans MT" pitchFamily="34" charset="0"/>
              </a:rPr>
              <a:t>Lecturer:</a:t>
            </a:r>
            <a:br>
              <a:rPr lang="en-US" dirty="0">
                <a:latin typeface="Gill Sans MT" pitchFamily="34" charset="0"/>
              </a:rPr>
            </a:br>
            <a:r>
              <a:rPr lang="en-US" dirty="0">
                <a:latin typeface="Gill Sans MT" pitchFamily="34" charset="0"/>
              </a:rPr>
              <a:t/>
            </a:r>
            <a:br>
              <a:rPr lang="en-US" dirty="0">
                <a:latin typeface="Gill Sans MT" pitchFamily="34" charset="0"/>
              </a:rPr>
            </a:br>
            <a:r>
              <a:rPr lang="en-US" b="1" dirty="0" err="1" smtClean="0">
                <a:latin typeface="Gill Sans MT" pitchFamily="34" charset="0"/>
              </a:rPr>
              <a:t>Phu</a:t>
            </a:r>
            <a:r>
              <a:rPr lang="en-US" b="1" dirty="0" smtClean="0">
                <a:latin typeface="Gill Sans MT" pitchFamily="34" charset="0"/>
              </a:rPr>
              <a:t> Le </a:t>
            </a:r>
            <a:endParaRPr lang="en-US" b="1" dirty="0">
              <a:latin typeface="Gill Sans MT" pitchFamily="34" charset="0"/>
            </a:endParaRPr>
          </a:p>
          <a:p>
            <a:endParaRPr lang="en-US" dirty="0">
              <a:latin typeface="Gill Sans MT" pitchFamily="34" charset="0"/>
            </a:endParaRPr>
          </a:p>
          <a:p>
            <a:r>
              <a:rPr lang="en-US" dirty="0">
                <a:latin typeface="Gill Sans MT" pitchFamily="34" charset="0"/>
              </a:rPr>
              <a:t>Tel: </a:t>
            </a:r>
            <a:r>
              <a:rPr lang="en-US" dirty="0" smtClean="0">
                <a:latin typeface="Gill Sans MT" pitchFamily="34" charset="0"/>
              </a:rPr>
              <a:t>99032399</a:t>
            </a:r>
            <a:r>
              <a:rPr lang="en-US" dirty="0">
                <a:latin typeface="Gill Sans MT" pitchFamily="34" charset="0"/>
              </a:rPr>
              <a:t/>
            </a:r>
            <a:br>
              <a:rPr lang="en-US" dirty="0">
                <a:latin typeface="Gill Sans MT" pitchFamily="34" charset="0"/>
              </a:rPr>
            </a:br>
            <a:r>
              <a:rPr lang="en-US" dirty="0">
                <a:latin typeface="Gill Sans MT" pitchFamily="34" charset="0"/>
              </a:rPr>
              <a:t>Room </a:t>
            </a:r>
            <a:r>
              <a:rPr lang="en-US" dirty="0" smtClean="0">
                <a:latin typeface="Gill Sans MT" pitchFamily="34" charset="0"/>
              </a:rPr>
              <a:t>H7.39 </a:t>
            </a:r>
            <a:r>
              <a:rPr lang="en-US" dirty="0">
                <a:latin typeface="Gill Sans MT" pitchFamily="34" charset="0"/>
              </a:rPr>
              <a:t>Caulfield Campus</a:t>
            </a:r>
            <a:br>
              <a:rPr lang="en-US" dirty="0">
                <a:latin typeface="Gill Sans MT" pitchFamily="34" charset="0"/>
              </a:rPr>
            </a:br>
            <a:r>
              <a:rPr lang="en-US" dirty="0" smtClean="0">
                <a:latin typeface="Gill Sans MT" pitchFamily="34" charset="0"/>
              </a:rPr>
              <a:t>pdle@infotech.monash.edu.au</a:t>
            </a:r>
            <a:endParaRPr lang="en-US" dirty="0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2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82B253-EF48-487D-A65E-660BB174B3FF}" type="slidenum">
              <a:rPr lang="en-US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The Fetch/Decode/Execute Cycle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09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b="1" i="1" dirty="0" smtClean="0">
                <a:solidFill>
                  <a:srgbClr val="0070C0"/>
                </a:solidFill>
              </a:rPr>
              <a:t>Cycle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A processor </a:t>
            </a:r>
            <a:r>
              <a:rPr lang="en-US" sz="2200" dirty="0" smtClean="0"/>
              <a:t>can have several states,  However, </a:t>
            </a:r>
            <a:r>
              <a:rPr lang="en-US" sz="2200" dirty="0" smtClean="0"/>
              <a:t> the following are used in conventional computers</a:t>
            </a:r>
            <a:endParaRPr lang="en-US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100" b="1" i="1" u="sng" dirty="0" smtClean="0"/>
              <a:t>Fetch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CPU  fetches data and instructions from main memory and store it in closed memory (Registers).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b="1" i="1" u="sng" dirty="0" smtClean="0"/>
              <a:t>Decode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 dirty="0" smtClean="0"/>
              <a:t>CPU interprets the instruction it just fetched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b="1" i="1" u="sng" dirty="0" smtClean="0"/>
              <a:t>Execute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The instruction is carried out on the data (executed) and temporary result is stored in a register.</a:t>
            </a:r>
          </a:p>
          <a:p>
            <a:pPr lvl="2"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500" dirty="0" smtClean="0"/>
              <a:t>A computer </a:t>
            </a:r>
            <a:r>
              <a:rPr lang="en-US" sz="2500" dirty="0" smtClean="0"/>
              <a:t>advances </a:t>
            </a:r>
            <a:r>
              <a:rPr lang="en-US" sz="2500" dirty="0" smtClean="0"/>
              <a:t>through the whole program using a program counter.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2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339BAE-89CB-411A-9EB2-4E187F37F2CF}" type="slidenum">
              <a:rPr lang="en-US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Interrupts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i="1" dirty="0" smtClean="0"/>
              <a:t>Interrupt </a:t>
            </a:r>
            <a:r>
              <a:rPr lang="en-US" dirty="0" smtClean="0"/>
              <a:t>is an important concept which allows programs to share CPU better.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An interrupt is a signal to </a:t>
            </a:r>
            <a:r>
              <a:rPr lang="en-US" dirty="0" smtClean="0"/>
              <a:t>a </a:t>
            </a:r>
            <a:r>
              <a:rPr lang="en-US" dirty="0" smtClean="0"/>
              <a:t>processor to suspend its current task and deal with whatever caused the interrupt.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Interrupts can be classified broadly as: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Program/Software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Timer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I/O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Other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2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6FF581B-7862-4665-92F2-10A334702943}" type="slidenum">
              <a:rPr lang="en-US"/>
              <a:pPr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Interrupt and Multiprogramming	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interrupt mechanism can be used to implement multiprogramming.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Multiprogramming is the capacity to have multiple programs in memory and switch </a:t>
            </a:r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processor between them.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In parallel computers, many programs can be executed at the same time.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order in which programs are executed can be determined by priority or time-sharing.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Since I/O devices are slower than CPU, a program waiting for an I/O should give up its CPU.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Main computer architectures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There are currently two popular architectures :  RISC and CISC.</a:t>
            </a:r>
          </a:p>
          <a:p>
            <a:r>
              <a:rPr lang="en-AU" dirty="0" smtClean="0"/>
              <a:t>Should we build computes that can execute </a:t>
            </a:r>
            <a:r>
              <a:rPr lang="en-AU" sz="2000" i="1" dirty="0" smtClean="0"/>
              <a:t>“read data </a:t>
            </a:r>
            <a:r>
              <a:rPr lang="en-AU" sz="2000" i="1" dirty="0" smtClean="0"/>
              <a:t>and a program from files, </a:t>
            </a:r>
            <a:r>
              <a:rPr lang="en-AU" sz="2000" i="1" dirty="0" smtClean="0"/>
              <a:t>execute the required operation and return the result” </a:t>
            </a:r>
            <a:r>
              <a:rPr lang="en-AU" sz="2000" i="1" dirty="0" smtClean="0"/>
              <a:t> </a:t>
            </a:r>
            <a:r>
              <a:rPr lang="en-AU" dirty="0" smtClean="0"/>
              <a:t>as </a:t>
            </a:r>
            <a:r>
              <a:rPr lang="en-AU" dirty="0" smtClean="0"/>
              <a:t>one instruction?</a:t>
            </a:r>
          </a:p>
          <a:p>
            <a:r>
              <a:rPr lang="en-AU" dirty="0" smtClean="0"/>
              <a:t>Or should we built computers which </a:t>
            </a:r>
          </a:p>
          <a:p>
            <a:pPr>
              <a:buNone/>
            </a:pPr>
            <a:r>
              <a:rPr lang="en-AU" dirty="0" smtClean="0"/>
              <a:t>break </a:t>
            </a:r>
            <a:r>
              <a:rPr lang="en-AU" sz="2400" i="1" dirty="0" smtClean="0"/>
              <a:t>“read data </a:t>
            </a:r>
            <a:r>
              <a:rPr lang="en-AU" sz="2400" i="1" dirty="0" smtClean="0"/>
              <a:t>and a program from files, </a:t>
            </a:r>
            <a:r>
              <a:rPr lang="en-AU" sz="2400" i="1" dirty="0" smtClean="0"/>
              <a:t>execute the required operation and return the result”  </a:t>
            </a:r>
            <a:r>
              <a:rPr lang="en-AU" dirty="0" smtClean="0"/>
              <a:t>into many finer instruction?</a:t>
            </a:r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7FC92-B383-406E-9240-1094BAA76E9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How to make computers faster?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Increase main memory?</a:t>
            </a:r>
          </a:p>
          <a:p>
            <a:r>
              <a:rPr lang="en-AU" dirty="0" smtClean="0"/>
              <a:t>Make its brain smarter?</a:t>
            </a:r>
          </a:p>
          <a:p>
            <a:r>
              <a:rPr lang="en-AU" dirty="0" smtClean="0"/>
              <a:t>Improve the speed of its bus?</a:t>
            </a:r>
          </a:p>
          <a:p>
            <a:r>
              <a:rPr lang="en-AU" dirty="0" smtClean="0"/>
              <a:t>Pack more CPUs?</a:t>
            </a:r>
          </a:p>
          <a:p>
            <a:r>
              <a:rPr lang="en-AU" dirty="0" smtClean="0"/>
              <a:t>Give it a better OS?</a:t>
            </a:r>
          </a:p>
          <a:p>
            <a:r>
              <a:rPr lang="en-AU" dirty="0" smtClean="0"/>
              <a:t>Create a </a:t>
            </a:r>
            <a:r>
              <a:rPr lang="en-AU" smtClean="0"/>
              <a:t>multiple-state computers?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7FC92-B383-406E-9240-1094BAA76E9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eng.changde.gov.cn/picture/0/131121090554276559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412776"/>
            <a:ext cx="4418242" cy="2592288"/>
          </a:xfrm>
          <a:prstGeom prst="rect">
            <a:avLst/>
          </a:prstGeom>
          <a:noFill/>
        </p:spPr>
      </p:pic>
      <p:sp>
        <p:nvSpPr>
          <p:cNvPr id="17410" name="Slide Number Placeholder 2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14AF23-5B12-4BD4-9B3F-7E5D8BAA67F9}" type="slidenum">
              <a:rPr lang="en-US"/>
              <a:pPr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Modern computers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9512" y="5373216"/>
            <a:ext cx="692943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sz="1600" b="1" i="1" dirty="0" smtClean="0"/>
              <a:t>Tianhe-2</a:t>
            </a:r>
            <a:r>
              <a:rPr lang="en-US" sz="1600" dirty="0">
                <a:latin typeface="Gill Sans MT" pitchFamily="34" charset="0"/>
              </a:rPr>
              <a:t/>
            </a:r>
            <a:br>
              <a:rPr lang="en-US" sz="1600" dirty="0">
                <a:latin typeface="Gill Sans MT" pitchFamily="34" charset="0"/>
              </a:rPr>
            </a:br>
            <a:r>
              <a:rPr lang="en-US" sz="1600" dirty="0">
                <a:latin typeface="Gill Sans MT" pitchFamily="34" charset="0"/>
              </a:rPr>
              <a:t>World’s Fastest Computer (Nov </a:t>
            </a:r>
            <a:r>
              <a:rPr lang="en-US" sz="1600" dirty="0" smtClean="0">
                <a:latin typeface="Gill Sans MT" pitchFamily="34" charset="0"/>
              </a:rPr>
              <a:t>2013)</a:t>
            </a:r>
            <a:r>
              <a:rPr lang="en-US" sz="1600" dirty="0">
                <a:latin typeface="Gill Sans MT" pitchFamily="34" charset="0"/>
              </a:rPr>
              <a:t/>
            </a:r>
            <a:br>
              <a:rPr lang="en-US" sz="1600" dirty="0">
                <a:latin typeface="Gill Sans MT" pitchFamily="34" charset="0"/>
              </a:rPr>
            </a:br>
            <a:r>
              <a:rPr lang="en-US" sz="1600" dirty="0" smtClean="0">
                <a:latin typeface="Gill Sans MT" pitchFamily="34" charset="0"/>
              </a:rPr>
              <a:t>3.3 </a:t>
            </a:r>
            <a:r>
              <a:rPr lang="en-US" sz="1600" dirty="0" err="1" smtClean="0">
                <a:latin typeface="Gill Sans MT" pitchFamily="34" charset="0"/>
              </a:rPr>
              <a:t>petaflops</a:t>
            </a:r>
            <a:r>
              <a:rPr lang="en-US" sz="1600" dirty="0" smtClean="0">
                <a:latin typeface="Gill Sans MT" pitchFamily="34" charset="0"/>
              </a:rPr>
              <a:t> </a:t>
            </a:r>
            <a:r>
              <a:rPr lang="en-US" sz="1600" dirty="0">
                <a:latin typeface="Gill Sans MT" pitchFamily="34" charset="0"/>
              </a:rPr>
              <a:t>performance</a:t>
            </a:r>
            <a:br>
              <a:rPr lang="en-US" sz="1600" dirty="0">
                <a:latin typeface="Gill Sans MT" pitchFamily="34" charset="0"/>
              </a:rPr>
            </a:br>
            <a:r>
              <a:rPr lang="en-US" sz="1600" dirty="0">
                <a:latin typeface="Gill Sans MT" pitchFamily="34" charset="0"/>
              </a:rPr>
              <a:t/>
            </a:r>
            <a:br>
              <a:rPr lang="en-US" sz="1600" dirty="0">
                <a:latin typeface="Gill Sans MT" pitchFamily="34" charset="0"/>
              </a:rPr>
            </a:br>
            <a:r>
              <a:rPr lang="en-US" sz="1600" dirty="0">
                <a:latin typeface="Gill Sans MT" pitchFamily="34" charset="0"/>
              </a:rPr>
              <a:t>Around </a:t>
            </a:r>
            <a:r>
              <a:rPr lang="en-US" sz="1600" dirty="0" smtClean="0">
                <a:latin typeface="Gill Sans MT" pitchFamily="34" charset="0"/>
              </a:rPr>
              <a:t>3.1 million cores </a:t>
            </a:r>
            <a:r>
              <a:rPr lang="en-US" sz="1600" dirty="0">
                <a:latin typeface="Gill Sans MT" pitchFamily="34" charset="0"/>
              </a:rPr>
              <a:t>– running Linux </a:t>
            </a:r>
            <a:r>
              <a:rPr lang="en-US" sz="1600" dirty="0" smtClean="0">
                <a:latin typeface="Gill Sans MT" pitchFamily="34" charset="0"/>
              </a:rPr>
              <a:t>(</a:t>
            </a:r>
            <a:r>
              <a:rPr lang="en-US" sz="1600" dirty="0" err="1" smtClean="0">
                <a:latin typeface="Gill Sans MT" pitchFamily="34" charset="0"/>
              </a:rPr>
              <a:t>Kylin</a:t>
            </a:r>
            <a:r>
              <a:rPr lang="en-US" sz="1600" dirty="0" smtClean="0">
                <a:latin typeface="Gill Sans MT" pitchFamily="34" charset="0"/>
              </a:rPr>
              <a:t>)</a:t>
            </a:r>
            <a:endParaRPr lang="en-US" sz="1600" dirty="0">
              <a:latin typeface="Gill Sans MT" pitchFamily="34" charset="0"/>
            </a:endParaRPr>
          </a:p>
        </p:txBody>
      </p:sp>
      <p:pic>
        <p:nvPicPr>
          <p:cNvPr id="2052" name="Picture 4" descr="China's Tianhe-2 remains fastest supercomputer for 3rd tim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5" y="2348880"/>
            <a:ext cx="4937691" cy="2880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543800" cy="731838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2400" dirty="0" smtClean="0">
                <a:latin typeface="Times" pitchFamily="18" charset="0"/>
                <a:cs typeface="Times" pitchFamily="18" charset="0"/>
              </a:rPr>
              <a:t>Multi-processor Computers : </a:t>
            </a:r>
            <a:br>
              <a:rPr lang="en-US" altLang="en-US" sz="2400" dirty="0" smtClean="0">
                <a:latin typeface="Times" pitchFamily="18" charset="0"/>
                <a:cs typeface="Times" pitchFamily="18" charset="0"/>
              </a:rPr>
            </a:br>
            <a:endParaRPr lang="en-US" altLang="en-US" sz="2400" dirty="0" smtClean="0">
              <a:solidFill>
                <a:srgbClr val="FF0000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917575" y="1930400"/>
            <a:ext cx="1354138" cy="517525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1104900" y="1905000"/>
            <a:ext cx="9731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Processor</a:t>
            </a:r>
            <a:endParaRPr lang="en-US" altLang="en-US" sz="2400"/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1219200" y="2535238"/>
            <a:ext cx="1052513" cy="374650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917575" y="2979738"/>
            <a:ext cx="1354138" cy="304800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1319213" y="2598738"/>
            <a:ext cx="8175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</a:rPr>
              <a:t>L2 Cache</a:t>
            </a:r>
            <a:endParaRPr lang="en-US" altLang="en-US" sz="2400"/>
          </a:p>
        </p:txBody>
      </p:sp>
      <p:sp>
        <p:nvSpPr>
          <p:cNvPr id="19464" name="Rectangle 10"/>
          <p:cNvSpPr>
            <a:spLocks noChangeArrowheads="1"/>
          </p:cNvSpPr>
          <p:nvPr/>
        </p:nvSpPr>
        <p:spPr bwMode="auto">
          <a:xfrm>
            <a:off x="1016000" y="3008313"/>
            <a:ext cx="1112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</a:rPr>
              <a:t>Bus interface</a:t>
            </a:r>
            <a:endParaRPr lang="en-US" altLang="en-US" sz="2400"/>
          </a:p>
        </p:txBody>
      </p:sp>
      <p:sp>
        <p:nvSpPr>
          <p:cNvPr id="19465" name="Line 12"/>
          <p:cNvSpPr>
            <a:spLocks noChangeShapeType="1"/>
          </p:cNvSpPr>
          <p:nvPr/>
        </p:nvSpPr>
        <p:spPr bwMode="auto">
          <a:xfrm>
            <a:off x="1141413" y="2438400"/>
            <a:ext cx="1587" cy="5334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9466" name="Line 13"/>
          <p:cNvSpPr>
            <a:spLocks noChangeShapeType="1"/>
          </p:cNvSpPr>
          <p:nvPr/>
        </p:nvSpPr>
        <p:spPr bwMode="auto">
          <a:xfrm>
            <a:off x="1727200" y="2438400"/>
            <a:ext cx="1588" cy="889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9467" name="Line 14"/>
          <p:cNvSpPr>
            <a:spLocks noChangeShapeType="1"/>
          </p:cNvSpPr>
          <p:nvPr/>
        </p:nvSpPr>
        <p:spPr bwMode="auto">
          <a:xfrm>
            <a:off x="1727200" y="2900363"/>
            <a:ext cx="1588" cy="714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9468" name="Rectangle 15"/>
          <p:cNvSpPr>
            <a:spLocks noChangeArrowheads="1"/>
          </p:cNvSpPr>
          <p:nvPr/>
        </p:nvSpPr>
        <p:spPr bwMode="auto">
          <a:xfrm>
            <a:off x="1336675" y="2225675"/>
            <a:ext cx="774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</a:rPr>
              <a:t>L1 cache</a:t>
            </a:r>
            <a:endParaRPr lang="en-US" altLang="en-US" sz="2400"/>
          </a:p>
        </p:txBody>
      </p:sp>
      <p:sp>
        <p:nvSpPr>
          <p:cNvPr id="19469" name="Rectangle 16"/>
          <p:cNvSpPr>
            <a:spLocks noChangeArrowheads="1"/>
          </p:cNvSpPr>
          <p:nvPr/>
        </p:nvSpPr>
        <p:spPr bwMode="auto">
          <a:xfrm>
            <a:off x="1290638" y="2233613"/>
            <a:ext cx="892175" cy="214312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9470" name="Rectangle 17"/>
          <p:cNvSpPr>
            <a:spLocks noChangeArrowheads="1"/>
          </p:cNvSpPr>
          <p:nvPr/>
        </p:nvSpPr>
        <p:spPr bwMode="auto">
          <a:xfrm>
            <a:off x="2713038" y="1930400"/>
            <a:ext cx="1336675" cy="517525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9471" name="Rectangle 18"/>
          <p:cNvSpPr>
            <a:spLocks noChangeArrowheads="1"/>
          </p:cNvSpPr>
          <p:nvPr/>
        </p:nvSpPr>
        <p:spPr bwMode="auto">
          <a:xfrm>
            <a:off x="2901950" y="1905000"/>
            <a:ext cx="9731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Processor</a:t>
            </a:r>
            <a:endParaRPr lang="en-US" altLang="en-US" sz="2400"/>
          </a:p>
        </p:txBody>
      </p:sp>
      <p:sp>
        <p:nvSpPr>
          <p:cNvPr id="19472" name="Rectangle 19"/>
          <p:cNvSpPr>
            <a:spLocks noChangeArrowheads="1"/>
          </p:cNvSpPr>
          <p:nvPr/>
        </p:nvSpPr>
        <p:spPr bwMode="auto">
          <a:xfrm>
            <a:off x="3016250" y="2535238"/>
            <a:ext cx="1033463" cy="374650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9473" name="Rectangle 20"/>
          <p:cNvSpPr>
            <a:spLocks noChangeArrowheads="1"/>
          </p:cNvSpPr>
          <p:nvPr/>
        </p:nvSpPr>
        <p:spPr bwMode="auto">
          <a:xfrm>
            <a:off x="2713038" y="2979738"/>
            <a:ext cx="1336675" cy="304800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9474" name="Rectangle 21"/>
          <p:cNvSpPr>
            <a:spLocks noChangeArrowheads="1"/>
          </p:cNvSpPr>
          <p:nvPr/>
        </p:nvSpPr>
        <p:spPr bwMode="auto">
          <a:xfrm>
            <a:off x="3097213" y="2598738"/>
            <a:ext cx="8175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</a:rPr>
              <a:t>L2 Cache</a:t>
            </a:r>
            <a:endParaRPr lang="en-US" altLang="en-US" sz="2400"/>
          </a:p>
        </p:txBody>
      </p:sp>
      <p:sp>
        <p:nvSpPr>
          <p:cNvPr id="19475" name="Rectangle 22"/>
          <p:cNvSpPr>
            <a:spLocks noChangeArrowheads="1"/>
          </p:cNvSpPr>
          <p:nvPr/>
        </p:nvSpPr>
        <p:spPr bwMode="auto">
          <a:xfrm>
            <a:off x="2813050" y="3008313"/>
            <a:ext cx="1112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</a:rPr>
              <a:t>Bus interface</a:t>
            </a:r>
            <a:endParaRPr lang="en-US" altLang="en-US" sz="2400"/>
          </a:p>
        </p:txBody>
      </p:sp>
      <p:sp>
        <p:nvSpPr>
          <p:cNvPr id="19476" name="Line 24"/>
          <p:cNvSpPr>
            <a:spLocks noChangeShapeType="1"/>
          </p:cNvSpPr>
          <p:nvPr/>
        </p:nvSpPr>
        <p:spPr bwMode="auto">
          <a:xfrm>
            <a:off x="2919413" y="2438400"/>
            <a:ext cx="1587" cy="5334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9477" name="Line 25"/>
          <p:cNvSpPr>
            <a:spLocks noChangeShapeType="1"/>
          </p:cNvSpPr>
          <p:nvPr/>
        </p:nvSpPr>
        <p:spPr bwMode="auto">
          <a:xfrm>
            <a:off x="3524250" y="2438400"/>
            <a:ext cx="1588" cy="889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9478" name="Line 26"/>
          <p:cNvSpPr>
            <a:spLocks noChangeShapeType="1"/>
          </p:cNvSpPr>
          <p:nvPr/>
        </p:nvSpPr>
        <p:spPr bwMode="auto">
          <a:xfrm>
            <a:off x="3524250" y="2900363"/>
            <a:ext cx="1588" cy="714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9479" name="Rectangle 27"/>
          <p:cNvSpPr>
            <a:spLocks noChangeArrowheads="1"/>
          </p:cNvSpPr>
          <p:nvPr/>
        </p:nvSpPr>
        <p:spPr bwMode="auto">
          <a:xfrm>
            <a:off x="3132138" y="2225675"/>
            <a:ext cx="774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</a:rPr>
              <a:t>L1 cache</a:t>
            </a:r>
            <a:endParaRPr lang="en-US" altLang="en-US" sz="2400"/>
          </a:p>
        </p:txBody>
      </p:sp>
      <p:sp>
        <p:nvSpPr>
          <p:cNvPr id="19480" name="Rectangle 28"/>
          <p:cNvSpPr>
            <a:spLocks noChangeArrowheads="1"/>
          </p:cNvSpPr>
          <p:nvPr/>
        </p:nvSpPr>
        <p:spPr bwMode="auto">
          <a:xfrm>
            <a:off x="3087688" y="2233613"/>
            <a:ext cx="890587" cy="214312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9481" name="Rectangle 29"/>
          <p:cNvSpPr>
            <a:spLocks noChangeArrowheads="1"/>
          </p:cNvSpPr>
          <p:nvPr/>
        </p:nvSpPr>
        <p:spPr bwMode="auto">
          <a:xfrm>
            <a:off x="4510088" y="1930400"/>
            <a:ext cx="1335087" cy="517525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9482" name="Rectangle 30"/>
          <p:cNvSpPr>
            <a:spLocks noChangeArrowheads="1"/>
          </p:cNvSpPr>
          <p:nvPr/>
        </p:nvSpPr>
        <p:spPr bwMode="auto">
          <a:xfrm>
            <a:off x="4679950" y="1905000"/>
            <a:ext cx="9731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Processor</a:t>
            </a:r>
            <a:endParaRPr lang="en-US" altLang="en-US" sz="2400"/>
          </a:p>
        </p:txBody>
      </p:sp>
      <p:sp>
        <p:nvSpPr>
          <p:cNvPr id="19483" name="Rectangle 31"/>
          <p:cNvSpPr>
            <a:spLocks noChangeArrowheads="1"/>
          </p:cNvSpPr>
          <p:nvPr/>
        </p:nvSpPr>
        <p:spPr bwMode="auto">
          <a:xfrm>
            <a:off x="4794250" y="2535238"/>
            <a:ext cx="1050925" cy="374650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9484" name="Rectangle 32"/>
          <p:cNvSpPr>
            <a:spLocks noChangeArrowheads="1"/>
          </p:cNvSpPr>
          <p:nvPr/>
        </p:nvSpPr>
        <p:spPr bwMode="auto">
          <a:xfrm>
            <a:off x="4510088" y="2979738"/>
            <a:ext cx="1335087" cy="304800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9485" name="Rectangle 33"/>
          <p:cNvSpPr>
            <a:spLocks noChangeArrowheads="1"/>
          </p:cNvSpPr>
          <p:nvPr/>
        </p:nvSpPr>
        <p:spPr bwMode="auto">
          <a:xfrm>
            <a:off x="4892675" y="2598738"/>
            <a:ext cx="8175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</a:rPr>
              <a:t>L2 Cache</a:t>
            </a:r>
            <a:endParaRPr lang="en-US" altLang="en-US" sz="2400"/>
          </a:p>
        </p:txBody>
      </p:sp>
      <p:sp>
        <p:nvSpPr>
          <p:cNvPr id="19486" name="Rectangle 34"/>
          <p:cNvSpPr>
            <a:spLocks noChangeArrowheads="1"/>
          </p:cNvSpPr>
          <p:nvPr/>
        </p:nvSpPr>
        <p:spPr bwMode="auto">
          <a:xfrm>
            <a:off x="4591050" y="3008313"/>
            <a:ext cx="1112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</a:rPr>
              <a:t>Bus interface</a:t>
            </a:r>
            <a:endParaRPr lang="en-US" altLang="en-US" sz="2400"/>
          </a:p>
        </p:txBody>
      </p:sp>
      <p:sp>
        <p:nvSpPr>
          <p:cNvPr id="19487" name="Line 36"/>
          <p:cNvSpPr>
            <a:spLocks noChangeShapeType="1"/>
          </p:cNvSpPr>
          <p:nvPr/>
        </p:nvSpPr>
        <p:spPr bwMode="auto">
          <a:xfrm>
            <a:off x="4714875" y="2438400"/>
            <a:ext cx="1588" cy="5334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9488" name="Line 37"/>
          <p:cNvSpPr>
            <a:spLocks noChangeShapeType="1"/>
          </p:cNvSpPr>
          <p:nvPr/>
        </p:nvSpPr>
        <p:spPr bwMode="auto">
          <a:xfrm>
            <a:off x="5319713" y="2438400"/>
            <a:ext cx="1587" cy="889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9489" name="Line 38"/>
          <p:cNvSpPr>
            <a:spLocks noChangeShapeType="1"/>
          </p:cNvSpPr>
          <p:nvPr/>
        </p:nvSpPr>
        <p:spPr bwMode="auto">
          <a:xfrm>
            <a:off x="5319713" y="2900363"/>
            <a:ext cx="1587" cy="714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9490" name="Rectangle 39"/>
          <p:cNvSpPr>
            <a:spLocks noChangeArrowheads="1"/>
          </p:cNvSpPr>
          <p:nvPr/>
        </p:nvSpPr>
        <p:spPr bwMode="auto">
          <a:xfrm>
            <a:off x="4929188" y="2225675"/>
            <a:ext cx="774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</a:rPr>
              <a:t>L1 cache</a:t>
            </a:r>
            <a:endParaRPr lang="en-US" altLang="en-US" sz="2400"/>
          </a:p>
        </p:txBody>
      </p:sp>
      <p:sp>
        <p:nvSpPr>
          <p:cNvPr id="19491" name="Rectangle 40"/>
          <p:cNvSpPr>
            <a:spLocks noChangeArrowheads="1"/>
          </p:cNvSpPr>
          <p:nvPr/>
        </p:nvSpPr>
        <p:spPr bwMode="auto">
          <a:xfrm>
            <a:off x="4883150" y="2233613"/>
            <a:ext cx="890588" cy="214312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9492" name="Rectangle 41"/>
          <p:cNvSpPr>
            <a:spLocks noChangeArrowheads="1"/>
          </p:cNvSpPr>
          <p:nvPr/>
        </p:nvSpPr>
        <p:spPr bwMode="auto">
          <a:xfrm>
            <a:off x="6288088" y="1930400"/>
            <a:ext cx="1352550" cy="517525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9493" name="Rectangle 42"/>
          <p:cNvSpPr>
            <a:spLocks noChangeArrowheads="1"/>
          </p:cNvSpPr>
          <p:nvPr/>
        </p:nvSpPr>
        <p:spPr bwMode="auto">
          <a:xfrm>
            <a:off x="6475413" y="1905000"/>
            <a:ext cx="97313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Processor</a:t>
            </a:r>
            <a:endParaRPr lang="en-US" altLang="en-US" sz="2400"/>
          </a:p>
        </p:txBody>
      </p:sp>
      <p:sp>
        <p:nvSpPr>
          <p:cNvPr id="19494" name="Rectangle 43"/>
          <p:cNvSpPr>
            <a:spLocks noChangeArrowheads="1"/>
          </p:cNvSpPr>
          <p:nvPr/>
        </p:nvSpPr>
        <p:spPr bwMode="auto">
          <a:xfrm>
            <a:off x="6589713" y="2535238"/>
            <a:ext cx="1050925" cy="374650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9495" name="Rectangle 44"/>
          <p:cNvSpPr>
            <a:spLocks noChangeArrowheads="1"/>
          </p:cNvSpPr>
          <p:nvPr/>
        </p:nvSpPr>
        <p:spPr bwMode="auto">
          <a:xfrm>
            <a:off x="6288088" y="2979738"/>
            <a:ext cx="1352550" cy="304800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9496" name="Rectangle 45"/>
          <p:cNvSpPr>
            <a:spLocks noChangeArrowheads="1"/>
          </p:cNvSpPr>
          <p:nvPr/>
        </p:nvSpPr>
        <p:spPr bwMode="auto">
          <a:xfrm>
            <a:off x="6689725" y="2598738"/>
            <a:ext cx="8175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</a:rPr>
              <a:t>L2 Cache</a:t>
            </a:r>
            <a:endParaRPr lang="en-US" altLang="en-US" sz="2400"/>
          </a:p>
        </p:txBody>
      </p:sp>
      <p:sp>
        <p:nvSpPr>
          <p:cNvPr id="19497" name="Rectangle 46"/>
          <p:cNvSpPr>
            <a:spLocks noChangeArrowheads="1"/>
          </p:cNvSpPr>
          <p:nvPr/>
        </p:nvSpPr>
        <p:spPr bwMode="auto">
          <a:xfrm>
            <a:off x="6386513" y="3008313"/>
            <a:ext cx="11128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</a:rPr>
              <a:t>Bus interface</a:t>
            </a:r>
            <a:endParaRPr lang="en-US" altLang="en-US" sz="2400"/>
          </a:p>
        </p:txBody>
      </p:sp>
      <p:sp>
        <p:nvSpPr>
          <p:cNvPr id="19498" name="Line 48"/>
          <p:cNvSpPr>
            <a:spLocks noChangeShapeType="1"/>
          </p:cNvSpPr>
          <p:nvPr/>
        </p:nvSpPr>
        <p:spPr bwMode="auto">
          <a:xfrm>
            <a:off x="6510338" y="2438400"/>
            <a:ext cx="1587" cy="5334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9499" name="Line 49"/>
          <p:cNvSpPr>
            <a:spLocks noChangeShapeType="1"/>
          </p:cNvSpPr>
          <p:nvPr/>
        </p:nvSpPr>
        <p:spPr bwMode="auto">
          <a:xfrm>
            <a:off x="7115175" y="2438400"/>
            <a:ext cx="1588" cy="889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9500" name="Line 50"/>
          <p:cNvSpPr>
            <a:spLocks noChangeShapeType="1"/>
          </p:cNvSpPr>
          <p:nvPr/>
        </p:nvSpPr>
        <p:spPr bwMode="auto">
          <a:xfrm>
            <a:off x="7115175" y="2900363"/>
            <a:ext cx="1588" cy="714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9501" name="Rectangle 51"/>
          <p:cNvSpPr>
            <a:spLocks noChangeArrowheads="1"/>
          </p:cNvSpPr>
          <p:nvPr/>
        </p:nvSpPr>
        <p:spPr bwMode="auto">
          <a:xfrm>
            <a:off x="6707188" y="2225675"/>
            <a:ext cx="774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</a:rPr>
              <a:t>L1 cache</a:t>
            </a:r>
            <a:endParaRPr lang="en-US" altLang="en-US" sz="2400"/>
          </a:p>
        </p:txBody>
      </p:sp>
      <p:sp>
        <p:nvSpPr>
          <p:cNvPr id="19502" name="Rectangle 52"/>
          <p:cNvSpPr>
            <a:spLocks noChangeArrowheads="1"/>
          </p:cNvSpPr>
          <p:nvPr/>
        </p:nvSpPr>
        <p:spPr bwMode="auto">
          <a:xfrm>
            <a:off x="6661150" y="2233613"/>
            <a:ext cx="909638" cy="214312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9503" name="Line 53"/>
          <p:cNvSpPr>
            <a:spLocks noChangeShapeType="1"/>
          </p:cNvSpPr>
          <p:nvPr/>
        </p:nvSpPr>
        <p:spPr bwMode="auto">
          <a:xfrm>
            <a:off x="1141413" y="3717925"/>
            <a:ext cx="625951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9504" name="Rectangle 54"/>
          <p:cNvSpPr>
            <a:spLocks noChangeArrowheads="1"/>
          </p:cNvSpPr>
          <p:nvPr/>
        </p:nvSpPr>
        <p:spPr bwMode="auto">
          <a:xfrm>
            <a:off x="4510088" y="4171950"/>
            <a:ext cx="2455862" cy="446088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9505" name="Rectangle 55"/>
          <p:cNvSpPr>
            <a:spLocks noChangeArrowheads="1"/>
          </p:cNvSpPr>
          <p:nvPr/>
        </p:nvSpPr>
        <p:spPr bwMode="auto">
          <a:xfrm>
            <a:off x="4510088" y="4846638"/>
            <a:ext cx="446087" cy="890587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9506" name="Rectangle 56"/>
          <p:cNvSpPr>
            <a:spLocks noChangeArrowheads="1"/>
          </p:cNvSpPr>
          <p:nvPr/>
        </p:nvSpPr>
        <p:spPr bwMode="auto">
          <a:xfrm>
            <a:off x="5843588" y="4846638"/>
            <a:ext cx="446087" cy="890587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9507" name="Rectangle 57"/>
          <p:cNvSpPr>
            <a:spLocks noChangeArrowheads="1"/>
          </p:cNvSpPr>
          <p:nvPr/>
        </p:nvSpPr>
        <p:spPr bwMode="auto">
          <a:xfrm>
            <a:off x="6518275" y="4846638"/>
            <a:ext cx="447675" cy="890587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9508" name="Rectangle 58"/>
          <p:cNvSpPr>
            <a:spLocks noChangeArrowheads="1"/>
          </p:cNvSpPr>
          <p:nvPr/>
        </p:nvSpPr>
        <p:spPr bwMode="auto">
          <a:xfrm>
            <a:off x="5167313" y="4846638"/>
            <a:ext cx="465137" cy="890587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9509" name="Line 59"/>
          <p:cNvSpPr>
            <a:spLocks noChangeShapeType="1"/>
          </p:cNvSpPr>
          <p:nvPr/>
        </p:nvSpPr>
        <p:spPr bwMode="auto">
          <a:xfrm>
            <a:off x="5692775" y="3717925"/>
            <a:ext cx="1588" cy="4460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9510" name="Line 60"/>
          <p:cNvSpPr>
            <a:spLocks noChangeShapeType="1"/>
          </p:cNvSpPr>
          <p:nvPr/>
        </p:nvSpPr>
        <p:spPr bwMode="auto">
          <a:xfrm>
            <a:off x="4714875" y="4608513"/>
            <a:ext cx="1588" cy="2301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9511" name="Line 61"/>
          <p:cNvSpPr>
            <a:spLocks noChangeShapeType="1"/>
          </p:cNvSpPr>
          <p:nvPr/>
        </p:nvSpPr>
        <p:spPr bwMode="auto">
          <a:xfrm>
            <a:off x="5391150" y="4608513"/>
            <a:ext cx="1588" cy="2301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9512" name="Line 62"/>
          <p:cNvSpPr>
            <a:spLocks noChangeShapeType="1"/>
          </p:cNvSpPr>
          <p:nvPr/>
        </p:nvSpPr>
        <p:spPr bwMode="auto">
          <a:xfrm>
            <a:off x="6065838" y="4608513"/>
            <a:ext cx="1587" cy="2301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9513" name="Line 63"/>
          <p:cNvSpPr>
            <a:spLocks noChangeShapeType="1"/>
          </p:cNvSpPr>
          <p:nvPr/>
        </p:nvSpPr>
        <p:spPr bwMode="auto">
          <a:xfrm>
            <a:off x="6742113" y="4608513"/>
            <a:ext cx="1587" cy="2301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9514" name="Rectangle 64"/>
          <p:cNvSpPr>
            <a:spLocks noChangeArrowheads="1"/>
          </p:cNvSpPr>
          <p:nvPr/>
        </p:nvSpPr>
        <p:spPr bwMode="auto">
          <a:xfrm>
            <a:off x="4840288" y="4252913"/>
            <a:ext cx="172878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Memory controller</a:t>
            </a:r>
            <a:endParaRPr lang="en-US" altLang="en-US" sz="2400"/>
          </a:p>
        </p:txBody>
      </p:sp>
      <p:sp>
        <p:nvSpPr>
          <p:cNvPr id="19515" name="Rectangle 66"/>
          <p:cNvSpPr>
            <a:spLocks noChangeArrowheads="1"/>
          </p:cNvSpPr>
          <p:nvPr/>
        </p:nvSpPr>
        <p:spPr bwMode="auto">
          <a:xfrm>
            <a:off x="5337175" y="5764213"/>
            <a:ext cx="779463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Memory</a:t>
            </a:r>
            <a:endParaRPr lang="en-US" altLang="en-US" sz="2400"/>
          </a:p>
        </p:txBody>
      </p:sp>
      <p:sp>
        <p:nvSpPr>
          <p:cNvPr id="19516" name="Rectangle 68"/>
          <p:cNvSpPr>
            <a:spLocks noChangeArrowheads="1"/>
          </p:cNvSpPr>
          <p:nvPr/>
        </p:nvSpPr>
        <p:spPr bwMode="auto">
          <a:xfrm>
            <a:off x="1362075" y="4171950"/>
            <a:ext cx="1354138" cy="446088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9517" name="Line 69"/>
          <p:cNvSpPr>
            <a:spLocks noChangeShapeType="1"/>
          </p:cNvSpPr>
          <p:nvPr/>
        </p:nvSpPr>
        <p:spPr bwMode="auto">
          <a:xfrm>
            <a:off x="2030413" y="4608513"/>
            <a:ext cx="1587" cy="14224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9518" name="Line 70"/>
          <p:cNvSpPr>
            <a:spLocks noChangeShapeType="1"/>
          </p:cNvSpPr>
          <p:nvPr/>
        </p:nvSpPr>
        <p:spPr bwMode="auto">
          <a:xfrm>
            <a:off x="2030413" y="3717925"/>
            <a:ext cx="1587" cy="4460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9519" name="Rectangle 71"/>
          <p:cNvSpPr>
            <a:spLocks noChangeArrowheads="1"/>
          </p:cNvSpPr>
          <p:nvPr/>
        </p:nvSpPr>
        <p:spPr bwMode="auto">
          <a:xfrm>
            <a:off x="1460500" y="4252913"/>
            <a:ext cx="830263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I/O interf</a:t>
            </a:r>
            <a:endParaRPr lang="en-US" altLang="en-US" sz="2400"/>
          </a:p>
        </p:txBody>
      </p:sp>
      <p:sp>
        <p:nvSpPr>
          <p:cNvPr id="19520" name="Rectangle 72"/>
          <p:cNvSpPr>
            <a:spLocks noChangeArrowheads="1"/>
          </p:cNvSpPr>
          <p:nvPr/>
        </p:nvSpPr>
        <p:spPr bwMode="auto">
          <a:xfrm>
            <a:off x="2260600" y="4252913"/>
            <a:ext cx="3492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ace</a:t>
            </a:r>
            <a:endParaRPr lang="en-US" altLang="en-US" sz="2400"/>
          </a:p>
        </p:txBody>
      </p:sp>
      <p:sp>
        <p:nvSpPr>
          <p:cNvPr id="19521" name="Rectangle 73"/>
          <p:cNvSpPr>
            <a:spLocks noChangeArrowheads="1"/>
          </p:cNvSpPr>
          <p:nvPr/>
        </p:nvSpPr>
        <p:spPr bwMode="auto">
          <a:xfrm>
            <a:off x="2171700" y="5159375"/>
            <a:ext cx="4699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I/O b</a:t>
            </a:r>
            <a:endParaRPr lang="en-US" altLang="en-US" sz="2400"/>
          </a:p>
        </p:txBody>
      </p:sp>
      <p:sp>
        <p:nvSpPr>
          <p:cNvPr id="19522" name="Rectangle 74"/>
          <p:cNvSpPr>
            <a:spLocks noChangeArrowheads="1"/>
          </p:cNvSpPr>
          <p:nvPr/>
        </p:nvSpPr>
        <p:spPr bwMode="auto">
          <a:xfrm>
            <a:off x="2635250" y="5159375"/>
            <a:ext cx="228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us</a:t>
            </a:r>
            <a:endParaRPr lang="en-US" altLang="en-US" sz="2400"/>
          </a:p>
        </p:txBody>
      </p:sp>
      <p:sp>
        <p:nvSpPr>
          <p:cNvPr id="19523" name="Line 75"/>
          <p:cNvSpPr>
            <a:spLocks noChangeShapeType="1"/>
          </p:cNvSpPr>
          <p:nvPr/>
        </p:nvSpPr>
        <p:spPr bwMode="auto">
          <a:xfrm>
            <a:off x="1657350" y="3273425"/>
            <a:ext cx="1588" cy="4445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9524" name="Line 76"/>
          <p:cNvSpPr>
            <a:spLocks noChangeShapeType="1"/>
          </p:cNvSpPr>
          <p:nvPr/>
        </p:nvSpPr>
        <p:spPr bwMode="auto">
          <a:xfrm>
            <a:off x="3381375" y="3273425"/>
            <a:ext cx="1588" cy="4445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9525" name="Line 77"/>
          <p:cNvSpPr>
            <a:spLocks noChangeShapeType="1"/>
          </p:cNvSpPr>
          <p:nvPr/>
        </p:nvSpPr>
        <p:spPr bwMode="auto">
          <a:xfrm>
            <a:off x="5159375" y="3273425"/>
            <a:ext cx="1588" cy="4445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9526" name="Line 78"/>
          <p:cNvSpPr>
            <a:spLocks noChangeShapeType="1"/>
          </p:cNvSpPr>
          <p:nvPr/>
        </p:nvSpPr>
        <p:spPr bwMode="auto">
          <a:xfrm>
            <a:off x="7026275" y="3273425"/>
            <a:ext cx="1588" cy="4445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9527" name="Rectangle 79"/>
          <p:cNvSpPr>
            <a:spLocks noChangeArrowheads="1"/>
          </p:cNvSpPr>
          <p:nvPr/>
        </p:nvSpPr>
        <p:spPr bwMode="auto">
          <a:xfrm>
            <a:off x="304800" y="3363913"/>
            <a:ext cx="1033463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Processor/</a:t>
            </a:r>
            <a:endParaRPr lang="en-US" altLang="en-US" sz="2400"/>
          </a:p>
        </p:txBody>
      </p:sp>
      <p:sp>
        <p:nvSpPr>
          <p:cNvPr id="19528" name="Rectangle 80"/>
          <p:cNvSpPr>
            <a:spLocks noChangeArrowheads="1"/>
          </p:cNvSpPr>
          <p:nvPr/>
        </p:nvSpPr>
        <p:spPr bwMode="auto">
          <a:xfrm>
            <a:off x="304800" y="3559175"/>
            <a:ext cx="7794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memory</a:t>
            </a:r>
            <a:endParaRPr lang="en-US" altLang="en-US" sz="2400"/>
          </a:p>
        </p:txBody>
      </p:sp>
      <p:sp>
        <p:nvSpPr>
          <p:cNvPr id="19529" name="Rectangle 82"/>
          <p:cNvSpPr>
            <a:spLocks noChangeArrowheads="1"/>
          </p:cNvSpPr>
          <p:nvPr/>
        </p:nvSpPr>
        <p:spPr bwMode="auto">
          <a:xfrm>
            <a:off x="304800" y="3754438"/>
            <a:ext cx="1206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b</a:t>
            </a:r>
            <a:endParaRPr lang="en-US" altLang="en-US" sz="2400"/>
          </a:p>
        </p:txBody>
      </p:sp>
      <p:sp>
        <p:nvSpPr>
          <p:cNvPr id="19530" name="Rectangle 83"/>
          <p:cNvSpPr>
            <a:spLocks noChangeArrowheads="1"/>
          </p:cNvSpPr>
          <p:nvPr/>
        </p:nvSpPr>
        <p:spPr bwMode="auto">
          <a:xfrm>
            <a:off x="411163" y="3754438"/>
            <a:ext cx="228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us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Quantum Computers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" pitchFamily="18" charset="0"/>
              </a:rPr>
              <a:t>A quantum computer is a computer that performs computations using the laws of quantum mechanics. </a:t>
            </a:r>
          </a:p>
          <a:p>
            <a:r>
              <a:rPr lang="en-US" sz="2800" dirty="0" smtClean="0"/>
              <a:t>Quantum computers use </a:t>
            </a:r>
            <a:r>
              <a:rPr lang="en-US" sz="2800" dirty="0" err="1" smtClean="0"/>
              <a:t>qubit</a:t>
            </a:r>
            <a:r>
              <a:rPr lang="en-US" sz="2800" dirty="0" smtClean="0"/>
              <a:t> rather than binary in classical computers.  </a:t>
            </a:r>
          </a:p>
          <a:p>
            <a:r>
              <a:rPr lang="en-US" sz="2800" dirty="0" smtClean="0"/>
              <a:t>One "</a:t>
            </a:r>
            <a:r>
              <a:rPr lang="en-US" sz="2800" dirty="0" err="1" smtClean="0"/>
              <a:t>qubit</a:t>
            </a:r>
            <a:r>
              <a:rPr lang="en-US" sz="2800" dirty="0" smtClean="0"/>
              <a:t>“ could be both 0 and 1 at the same time.  </a:t>
            </a:r>
            <a:r>
              <a:rPr lang="en-US" sz="2800" dirty="0" err="1" smtClean="0"/>
              <a:t>Eg</a:t>
            </a:r>
            <a:r>
              <a:rPr lang="en-US" sz="2800" dirty="0" smtClean="0"/>
              <a:t>.  with 3 </a:t>
            </a:r>
            <a:r>
              <a:rPr lang="en-US" sz="2800" dirty="0" err="1" smtClean="0"/>
              <a:t>qubits</a:t>
            </a:r>
            <a:r>
              <a:rPr lang="en-US" sz="2800" dirty="0" smtClean="0"/>
              <a:t> of data, a quantum computer could store all eight combinations of 0 and 1 simultaneously.  A 3-qubit quantum computer could be used in data representation and computations to allow eight times faster than a 3-bit in binary computers.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7FC92-B383-406E-9240-1094BAA76E9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000" dirty="0" smtClean="0">
                <a:hlinkClick r:id="rId2"/>
              </a:rPr>
              <a:t>http://cs.stanford.edu/people/eroberts/courses/soco/projects/risc/risccisc/</a:t>
            </a:r>
          </a:p>
          <a:p>
            <a:r>
              <a:rPr lang="en-AU" sz="2000" dirty="0" smtClean="0">
                <a:hlinkClick r:id="rId2"/>
              </a:rPr>
              <a:t>http://www.cs.dartmouth.edu/~dfk/papers/kotz-pioarch.pdf</a:t>
            </a:r>
            <a:endParaRPr lang="en-AU" sz="2000" dirty="0" smtClean="0"/>
          </a:p>
          <a:p>
            <a:r>
              <a:rPr lang="en-AU" sz="2000" dirty="0" smtClean="0">
                <a:hlinkClick r:id="rId3"/>
              </a:rPr>
              <a:t>http://www.dwavesys.com/tutorials/background-reading-series/quantum-computing-primer</a:t>
            </a:r>
            <a:endParaRPr lang="en-AU" sz="2000" dirty="0" smtClean="0"/>
          </a:p>
          <a:p>
            <a:r>
              <a:rPr lang="en-AU" sz="2000" dirty="0" smtClean="0"/>
              <a:t>You can find more stuff on the Internet, some are easy to read and others are difficult. For Quantum computers, read the easy ones first.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7FC92-B383-406E-9240-1094BAA76E9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Important note for this unit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Since the unit has 2 main parts (computer architecture and operating system) and we have one-hour lectures, lectures and tutes are organised in sandwich. </a:t>
            </a:r>
          </a:p>
          <a:p>
            <a:pPr lvl="1"/>
            <a:r>
              <a:rPr lang="en-AU" dirty="0" smtClean="0"/>
              <a:t>You may have to learn things in tutes before lectures.</a:t>
            </a:r>
          </a:p>
          <a:p>
            <a:pPr lvl="1"/>
            <a:r>
              <a:rPr lang="en-AU" dirty="0" smtClean="0"/>
              <a:t>You may have to do some reading or home work before lectures or tutes. </a:t>
            </a:r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7FC92-B383-406E-9240-1094BAA76E9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Classic computers</a:t>
            </a:r>
          </a:p>
          <a:p>
            <a:r>
              <a:rPr lang="en-AU" dirty="0" smtClean="0"/>
              <a:t>Classic computer components and basic operations</a:t>
            </a:r>
          </a:p>
          <a:p>
            <a:r>
              <a:rPr lang="en-AU" dirty="0" smtClean="0"/>
              <a:t>Multi-processor and parallel computers</a:t>
            </a:r>
          </a:p>
          <a:p>
            <a:r>
              <a:rPr lang="en-AU" dirty="0" smtClean="0"/>
              <a:t>Quantum computers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7FC92-B383-406E-9240-1094BAA76E9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499350" cy="1224136"/>
          </a:xfrm>
        </p:spPr>
        <p:txBody>
          <a:bodyPr>
            <a:normAutofit/>
          </a:bodyPr>
          <a:lstStyle/>
          <a:p>
            <a:r>
              <a:rPr lang="en-AU" dirty="0" smtClean="0"/>
              <a:t>Your idea of a computer?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are the main components of a machine that can do many things fast for us?</a:t>
            </a:r>
          </a:p>
          <a:p>
            <a:pPr lvl="1"/>
            <a:r>
              <a:rPr lang="en-AU" dirty="0" smtClean="0"/>
              <a:t>A brain?</a:t>
            </a:r>
          </a:p>
          <a:p>
            <a:pPr lvl="1"/>
            <a:r>
              <a:rPr lang="en-AU" dirty="0" smtClean="0"/>
              <a:t>Something for input/output?</a:t>
            </a:r>
          </a:p>
          <a:p>
            <a:pPr lvl="1"/>
            <a:r>
              <a:rPr lang="en-AU" dirty="0" smtClean="0"/>
              <a:t>Something to keep temporary results?</a:t>
            </a:r>
          </a:p>
          <a:p>
            <a:pPr lvl="1"/>
            <a:r>
              <a:rPr lang="en-AU" dirty="0" smtClean="0"/>
              <a:t>Should the transfers between components be fast?</a:t>
            </a:r>
          </a:p>
          <a:p>
            <a:pPr lvl="1"/>
            <a:r>
              <a:rPr lang="en-AU" dirty="0" smtClean="0"/>
              <a:t>What computer architect do you have in mind?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7FC92-B383-406E-9240-1094BAA76E9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2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ADEF58-0BFE-421F-B1C7-012B5FD4CA99}" type="slidenum">
              <a:rPr lang="en-US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Main parts of a computer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491880" y="5877272"/>
            <a:ext cx="3595836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400" dirty="0" smtClean="0">
                <a:latin typeface="Gill Sans MT" pitchFamily="34" charset="0"/>
              </a:rPr>
              <a:t>Computer motherboard</a:t>
            </a:r>
            <a:endParaRPr lang="en-US" sz="2400" dirty="0">
              <a:latin typeface="Gill Sans MT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484783"/>
            <a:ext cx="5112568" cy="427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2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35C491-B650-492E-873B-BE2F86144095}" type="slidenum">
              <a:rPr lang="en-US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81742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Anatomy of a Personal Computer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608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AU" smtClean="0"/>
          </a:p>
        </p:txBody>
      </p:sp>
      <p:pic>
        <p:nvPicPr>
          <p:cNvPr id="4608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2050" y="1357313"/>
            <a:ext cx="7910513" cy="480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1B7518A-0EE6-49EB-BA41-9647D6BE4AF6}" type="slidenum">
              <a:rPr lang="en-US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Conventional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omputer Components</a:t>
            </a:r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23180" cy="505303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/>
              <a:t>Basic components of a conventional computer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CPU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Central Processing Unit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Primary storage or Main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Holds running </a:t>
            </a:r>
            <a:r>
              <a:rPr lang="en-US" sz="2000" dirty="0" smtClean="0"/>
              <a:t>programs </a:t>
            </a:r>
            <a:r>
              <a:rPr lang="en-US" sz="2000" dirty="0" smtClean="0"/>
              <a:t>whilst they are being executed and temporary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 computer may have some smaller main memory closer to CPU.  Why?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Secondary storage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Holds data and programs </a:t>
            </a:r>
            <a:r>
              <a:rPr lang="en-US" sz="2000" dirty="0" smtClean="0"/>
              <a:t>permanently (files or objects)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Bus</a:t>
            </a:r>
          </a:p>
          <a:p>
            <a:pPr lvl="1"/>
            <a:r>
              <a:rPr lang="en-AU" sz="2000" dirty="0" smtClean="0"/>
              <a:t>Connect computer main components together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Input/output devices and controllers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2EAACFF-4F8B-4462-953A-171971C78F4E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214438" y="4643438"/>
            <a:ext cx="7786687" cy="1643062"/>
            <a:chOff x="1214414" y="4643446"/>
            <a:chExt cx="7786742" cy="1643074"/>
          </a:xfrm>
        </p:grpSpPr>
        <p:sp>
          <p:nvSpPr>
            <p:cNvPr id="20" name="Rounded Rectangle 19"/>
            <p:cNvSpPr/>
            <p:nvPr/>
          </p:nvSpPr>
          <p:spPr>
            <a:xfrm>
              <a:off x="1214414" y="4643446"/>
              <a:ext cx="7786742" cy="1643074"/>
            </a:xfrm>
            <a:prstGeom prst="roundRect">
              <a:avLst/>
            </a:prstGeom>
            <a:solidFill>
              <a:schemeClr val="accent1"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813" name="TextBox 20"/>
            <p:cNvSpPr txBox="1">
              <a:spLocks noChangeArrowheads="1"/>
            </p:cNvSpPr>
            <p:nvPr/>
          </p:nvSpPr>
          <p:spPr bwMode="auto">
            <a:xfrm>
              <a:off x="1285851" y="4857760"/>
              <a:ext cx="98187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Gill Sans MT" pitchFamily="34" charset="0"/>
                </a:rPr>
                <a:t>CPU</a:t>
              </a:r>
            </a:p>
          </p:txBody>
        </p:sp>
      </p:grpSp>
      <p:grpSp>
        <p:nvGrpSpPr>
          <p:cNvPr id="11" name="Group 25"/>
          <p:cNvGrpSpPr>
            <a:grpSpLocks/>
          </p:cNvGrpSpPr>
          <p:nvPr/>
        </p:nvGrpSpPr>
        <p:grpSpPr bwMode="auto">
          <a:xfrm>
            <a:off x="1143000" y="2857500"/>
            <a:ext cx="7786688" cy="1643063"/>
            <a:chOff x="1142976" y="2857496"/>
            <a:chExt cx="7786742" cy="1643074"/>
          </a:xfrm>
        </p:grpSpPr>
        <p:sp>
          <p:nvSpPr>
            <p:cNvPr id="24" name="Rounded Rectangle 23"/>
            <p:cNvSpPr/>
            <p:nvPr/>
          </p:nvSpPr>
          <p:spPr>
            <a:xfrm>
              <a:off x="1142976" y="2857496"/>
              <a:ext cx="7786742" cy="1643074"/>
            </a:xfrm>
            <a:prstGeom prst="roundRect">
              <a:avLst/>
            </a:prstGeom>
            <a:solidFill>
              <a:schemeClr val="accent1"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811" name="TextBox 24"/>
            <p:cNvSpPr txBox="1">
              <a:spLocks noChangeArrowheads="1"/>
            </p:cNvSpPr>
            <p:nvPr/>
          </p:nvSpPr>
          <p:spPr bwMode="auto">
            <a:xfrm>
              <a:off x="4714876" y="3143248"/>
              <a:ext cx="128588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Gill Sans MT" pitchFamily="34" charset="0"/>
                </a:rPr>
                <a:t>Main</a:t>
              </a:r>
              <a:br>
                <a:rPr lang="en-US" sz="2400">
                  <a:latin typeface="Gill Sans MT" pitchFamily="34" charset="0"/>
                </a:rPr>
              </a:br>
              <a:r>
                <a:rPr lang="en-US" sz="2400">
                  <a:latin typeface="Gill Sans MT" pitchFamily="34" charset="0"/>
                </a:rPr>
                <a:t>Memory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How Computers Function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3798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2266950"/>
          </a:xfrm>
        </p:spPr>
        <p:txBody>
          <a:bodyPr/>
          <a:lstStyle/>
          <a:p>
            <a:pPr eaLnBrk="1" hangingPunct="1"/>
            <a:r>
              <a:rPr lang="en-US" sz="2400" b="1" i="1" dirty="0" smtClean="0">
                <a:solidFill>
                  <a:srgbClr val="0070C0"/>
                </a:solidFill>
              </a:rPr>
              <a:t>Computers built to execute instructions</a:t>
            </a:r>
            <a:r>
              <a:rPr lang="en-US" sz="2400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000250" y="3000375"/>
            <a:ext cx="2643188" cy="9286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Set of instructions</a:t>
            </a:r>
            <a:br>
              <a:rPr lang="en-US" dirty="0"/>
            </a:br>
            <a:r>
              <a:rPr lang="en-US" dirty="0"/>
              <a:t>(SOFTWARE)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5143500"/>
            <a:ext cx="2643188" cy="92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Instruction Decoder/Control Unit</a:t>
            </a:r>
          </a:p>
        </p:txBody>
      </p:sp>
      <p:sp>
        <p:nvSpPr>
          <p:cNvPr id="6" name="Rectangle 5"/>
          <p:cNvSpPr/>
          <p:nvPr/>
        </p:nvSpPr>
        <p:spPr>
          <a:xfrm>
            <a:off x="6072188" y="3071813"/>
            <a:ext cx="2643187" cy="92868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0" y="4929188"/>
            <a:ext cx="2643188" cy="92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Arithmetic/Logic Operations</a:t>
            </a:r>
          </a:p>
        </p:txBody>
      </p:sp>
      <p:sp>
        <p:nvSpPr>
          <p:cNvPr id="8" name="Striped Right Arrow 7"/>
          <p:cNvSpPr/>
          <p:nvPr/>
        </p:nvSpPr>
        <p:spPr>
          <a:xfrm>
            <a:off x="2714612" y="4286256"/>
            <a:ext cx="1143008" cy="500066"/>
          </a:xfrm>
          <a:prstGeom prst="stripedRightArrow">
            <a:avLst/>
          </a:prstGeom>
          <a:scene3d>
            <a:camera prst="orthographicFront">
              <a:rot lat="0" lon="0" rev="18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iped Right Arrow 9"/>
          <p:cNvSpPr/>
          <p:nvPr/>
        </p:nvSpPr>
        <p:spPr>
          <a:xfrm>
            <a:off x="7000892" y="4357694"/>
            <a:ext cx="928694" cy="285752"/>
          </a:xfrm>
          <a:prstGeom prst="striped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5000000"/>
            </a:camera>
            <a:lightRig rig="threePt" dir="t"/>
          </a:scene3d>
          <a:sp3d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Striped Right Arrow 17"/>
          <p:cNvSpPr/>
          <p:nvPr/>
        </p:nvSpPr>
        <p:spPr>
          <a:xfrm>
            <a:off x="7286644" y="6143644"/>
            <a:ext cx="785818" cy="357190"/>
          </a:xfrm>
          <a:prstGeom prst="stripedRightArrow">
            <a:avLst/>
          </a:prstGeom>
          <a:scene3d>
            <a:camera prst="orthographicFront">
              <a:rot lat="0" lon="0" rev="18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3806" name="Group 22"/>
          <p:cNvGrpSpPr>
            <a:grpSpLocks/>
          </p:cNvGrpSpPr>
          <p:nvPr/>
        </p:nvGrpSpPr>
        <p:grpSpPr bwMode="auto">
          <a:xfrm>
            <a:off x="5143500" y="5214938"/>
            <a:ext cx="1214438" cy="1074737"/>
            <a:chOff x="5143504" y="5214950"/>
            <a:chExt cx="1214446" cy="1074959"/>
          </a:xfrm>
        </p:grpSpPr>
        <p:sp>
          <p:nvSpPr>
            <p:cNvPr id="9" name="Striped Right Arrow 8"/>
            <p:cNvSpPr/>
            <p:nvPr/>
          </p:nvSpPr>
          <p:spPr>
            <a:xfrm>
              <a:off x="5143504" y="5214950"/>
              <a:ext cx="1143008" cy="500066"/>
            </a:xfrm>
            <a:prstGeom prst="stripedRightArrow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809" name="TextBox 26"/>
            <p:cNvSpPr txBox="1">
              <a:spLocks noChangeArrowheads="1"/>
            </p:cNvSpPr>
            <p:nvPr/>
          </p:nvSpPr>
          <p:spPr bwMode="auto">
            <a:xfrm>
              <a:off x="5143504" y="5643578"/>
              <a:ext cx="121444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Gill Sans MT" pitchFamily="34" charset="0"/>
                </a:rPr>
                <a:t>Control</a:t>
              </a:r>
              <a:br>
                <a:rPr lang="en-US">
                  <a:latin typeface="Gill Sans MT" pitchFamily="34" charset="0"/>
                </a:rPr>
              </a:br>
              <a:r>
                <a:rPr lang="en-US">
                  <a:latin typeface="Gill Sans MT" pitchFamily="34" charset="0"/>
                </a:rPr>
                <a:t>Signals</a:t>
              </a:r>
            </a:p>
          </p:txBody>
        </p:sp>
      </p:grpSp>
      <p:sp>
        <p:nvSpPr>
          <p:cNvPr id="33807" name="TextBox 27"/>
          <p:cNvSpPr txBox="1">
            <a:spLocks noChangeArrowheads="1"/>
          </p:cNvSpPr>
          <p:nvPr/>
        </p:nvSpPr>
        <p:spPr bwMode="auto">
          <a:xfrm>
            <a:off x="6660232" y="6381328"/>
            <a:ext cx="1071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Gill Sans MT" pitchFamily="34" charset="0"/>
              </a:rPr>
              <a:t>Results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2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853003-9B23-4684-B046-925D7CE33D77}" type="slidenum">
              <a:rPr lang="en-US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The Language of Binary Computers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891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Binary number system (base 2)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Binary Digit (or bit): 0 or a 1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8 bits = 1 ‘byte’,  </a:t>
            </a:r>
            <a:r>
              <a:rPr lang="en-US" sz="2200" dirty="0" err="1" smtClean="0"/>
              <a:t>eg</a:t>
            </a:r>
            <a:r>
              <a:rPr lang="en-US" sz="2200" dirty="0" smtClean="0"/>
              <a:t>. 0100 1001</a:t>
            </a:r>
          </a:p>
          <a:p>
            <a:pPr eaLnBrk="1" hangingPunct="1">
              <a:lnSpc>
                <a:spcPct val="80000"/>
              </a:lnSpc>
            </a:pPr>
            <a:endParaRPr lang="en-US" sz="2200" dirty="0" smtClean="0"/>
          </a:p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Data and programs are represented in binary before it is executed since the language classic computers can understand is binary.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An instruction could look like :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200" dirty="0" smtClean="0"/>
              <a:t>0011 0001 1000 1111 0011 1110 1010 0101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Programs written in higher level languages like Java or C or Basic are translated into binary before it is executed. 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Machine language (binary form) is the language of the computer, however there can be intermediate languages such as assembly language that stands between higher level language like C and machine  language.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Are there any extra </a:t>
            </a:r>
            <a:r>
              <a:rPr lang="en-US" sz="2200" dirty="0" smtClean="0"/>
              <a:t>layers (intermediate languages) </a:t>
            </a:r>
            <a:r>
              <a:rPr lang="en-US" sz="2200" dirty="0" smtClean="0"/>
              <a:t>between Java and machine language?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8148</TotalTime>
  <Words>1069</Words>
  <Application>Microsoft Office PowerPoint</Application>
  <PresentationFormat>On-screen Show (4:3)</PresentationFormat>
  <Paragraphs>191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Solstice</vt:lpstr>
      <vt:lpstr>FIT9134 Computer architecture and operating systems</vt:lpstr>
      <vt:lpstr>Important note for this unit</vt:lpstr>
      <vt:lpstr>Outline</vt:lpstr>
      <vt:lpstr>Your idea of a computer?</vt:lpstr>
      <vt:lpstr>Main parts of a computer</vt:lpstr>
      <vt:lpstr>Anatomy of a Personal Computer</vt:lpstr>
      <vt:lpstr>Conventional Computer Components</vt:lpstr>
      <vt:lpstr>How Computers Function</vt:lpstr>
      <vt:lpstr>The Language of Binary Computers</vt:lpstr>
      <vt:lpstr>The Fetch/Decode/Execute Cycle</vt:lpstr>
      <vt:lpstr>Interrupts</vt:lpstr>
      <vt:lpstr>Interrupt and Multiprogramming </vt:lpstr>
      <vt:lpstr>Main computer architectures</vt:lpstr>
      <vt:lpstr>How to make computers faster?</vt:lpstr>
      <vt:lpstr>Modern computers</vt:lpstr>
      <vt:lpstr>Multi-processor Computers :  </vt:lpstr>
      <vt:lpstr>Quantum Computers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FIT5134 Computer Technology</dc:title>
  <dc:subject>FIT5134</dc:subject>
  <dc:creator>AndyCheng</dc:creator>
  <cp:lastModifiedBy>pl</cp:lastModifiedBy>
  <cp:revision>223</cp:revision>
  <dcterms:created xsi:type="dcterms:W3CDTF">2008-07-10T22:13:35Z</dcterms:created>
  <dcterms:modified xsi:type="dcterms:W3CDTF">2016-02-28T04:25:24Z</dcterms:modified>
</cp:coreProperties>
</file>