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8" r:id="rId3"/>
    <p:sldId id="258" r:id="rId4"/>
    <p:sldId id="289" r:id="rId5"/>
    <p:sldId id="260" r:id="rId6"/>
    <p:sldId id="261" r:id="rId7"/>
    <p:sldId id="296" r:id="rId8"/>
    <p:sldId id="297" r:id="rId9"/>
    <p:sldId id="263" r:id="rId10"/>
    <p:sldId id="287" r:id="rId11"/>
    <p:sldId id="290" r:id="rId12"/>
    <p:sldId id="264" r:id="rId13"/>
    <p:sldId id="291" r:id="rId14"/>
    <p:sldId id="293" r:id="rId15"/>
    <p:sldId id="265" r:id="rId16"/>
    <p:sldId id="292" r:id="rId17"/>
    <p:sldId id="286" r:id="rId18"/>
  </p:sldIdLst>
  <p:sldSz cx="9144000" cy="6858000" type="screen4x3"/>
  <p:notesSz cx="9809163" cy="6645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 autoAdjust="0"/>
    <p:restoredTop sz="77963" autoAdjust="0"/>
  </p:normalViewPr>
  <p:slideViewPr>
    <p:cSldViewPr>
      <p:cViewPr varScale="1">
        <p:scale>
          <a:sx n="62" d="100"/>
          <a:sy n="62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2513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2" tIns="45121" rIns="90242" bIns="45121" numCol="1" anchor="t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556250" y="0"/>
            <a:ext cx="42513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2" tIns="45121" rIns="90242" bIns="45121" numCol="1" anchor="t" anchorCtr="0" compatLnSpc="1">
            <a:prstTxWarp prst="textNoShape">
              <a:avLst/>
            </a:prstTxWarp>
          </a:bodyPr>
          <a:lstStyle>
            <a:lvl1pPr algn="r" defTabSz="90170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57F0A2-EAC9-4EE7-9A8C-947F719363DE}" type="datetimeFigureOut">
              <a:rPr lang="en-US"/>
              <a:pPr>
                <a:defRPr/>
              </a:pPr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311900"/>
            <a:ext cx="42513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2" tIns="45121" rIns="90242" bIns="45121" numCol="1" anchor="b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556250" y="6311900"/>
            <a:ext cx="42513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2" tIns="45121" rIns="90242" bIns="45121" numCol="1" anchor="b" anchorCtr="0" compatLnSpc="1">
            <a:prstTxWarp prst="textNoShape">
              <a:avLst/>
            </a:prstTxWarp>
          </a:bodyPr>
          <a:lstStyle>
            <a:lvl1pPr algn="r" defTabSz="90170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654E2F0-4D70-4DBB-85CD-0035C56CD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813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2513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2" tIns="45121" rIns="90242" bIns="45121" numCol="1" anchor="t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556250" y="0"/>
            <a:ext cx="42513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2" tIns="45121" rIns="90242" bIns="45121" numCol="1" anchor="t" anchorCtr="0" compatLnSpc="1">
            <a:prstTxWarp prst="textNoShape">
              <a:avLst/>
            </a:prstTxWarp>
          </a:bodyPr>
          <a:lstStyle>
            <a:lvl1pPr algn="r" defTabSz="90170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DBB5820-6F08-4FFF-8DAF-311A0E953ADF}" type="datetimeFigureOut">
              <a:rPr lang="en-US"/>
              <a:pPr>
                <a:defRPr/>
              </a:pPr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4850" y="498475"/>
            <a:ext cx="3322638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81075" y="3155950"/>
            <a:ext cx="7847013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2" tIns="45121" rIns="90242" bIns="45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311900"/>
            <a:ext cx="42513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2" tIns="45121" rIns="90242" bIns="45121" numCol="1" anchor="b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556250" y="6311900"/>
            <a:ext cx="42513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2" tIns="45121" rIns="90242" bIns="45121" numCol="1" anchor="b" anchorCtr="0" compatLnSpc="1">
            <a:prstTxWarp prst="textNoShape">
              <a:avLst/>
            </a:prstTxWarp>
          </a:bodyPr>
          <a:lstStyle>
            <a:lvl1pPr algn="r" defTabSz="90170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9534A3-89F8-4443-B624-4FFE1BAA9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919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D45698-376A-4D0F-B53A-86318C728612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3864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08504-0163-4AE7-B88F-797EA3FCC72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4850" y="498475"/>
            <a:ext cx="3324225" cy="2492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3157538"/>
            <a:ext cx="7847013" cy="299085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="" val="247568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C30A2-E422-48A2-90F8-128D28B06B6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4850" y="498475"/>
            <a:ext cx="3324225" cy="2492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3157538"/>
            <a:ext cx="7847013" cy="299085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="" val="297531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21ECD-6D63-4731-87DD-1401F16945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4850" y="498475"/>
            <a:ext cx="3324225" cy="2492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3157538"/>
            <a:ext cx="7847013" cy="299085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="" val="377342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1AA3B-0F9B-47F9-8B00-1402B3D1AAB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4850" y="498475"/>
            <a:ext cx="3324225" cy="2492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3157538"/>
            <a:ext cx="7847013" cy="299085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="" val="21267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534A3-89F8-4443-B624-4FFE1BAA9F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BF194-CC7D-4126-98D4-D12BED49AD56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CB4FC-FDAF-4C0E-B4FA-53B734731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8BE6F-C313-4FE5-8C8C-774345848EB5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1FC37-EA70-442C-AC73-9C1B5A090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0A1D9-32C7-454E-BCC6-8E8575807B15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39EA0-F95D-4D2F-895D-49D66915A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315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3200"/>
            <a:ext cx="19050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A541-924B-4967-9881-10CA3A300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67364-F6D2-4AA1-A12E-B08BC6FA5D85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233BA-BF5E-4B6E-8029-1BCE62CBA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03FEE-22DC-4BEC-8F60-B52F5E67F5B6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B1221-6DE9-4808-877D-2AC22F4E1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0E8F9-3DA3-443E-A5C8-84397F2BEDC2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3335D-EFD6-4D85-BE3D-98BF122F2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0273F-343D-48CB-A927-F9ABF7CF08F4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16071-90CF-46BA-A214-BD65910A2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7F55-ED1C-4361-9B13-A40877F86B6E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2C999-0E98-42FE-9D17-7B37C5E80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E8EA3-E3A2-454B-881A-D487BFED3209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78B16-9033-4F61-A4EA-A49DB8D4B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BCF7F-A7EE-42CB-90B1-90E970CAB2D5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45228-A62D-4BDE-9332-C1AF80326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200">
              <a:latin typeface="Gill Sans MT" pitchFamily="34" charset="0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C4A40-EDC8-4EBD-B7EF-2CF8B98F60C2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822F0-C472-47BC-8827-0DBE50696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8C52EDE-8790-43A3-9DA6-4D3436789A03}" type="datetime1">
              <a:rPr lang="en-US" smtClean="0"/>
              <a:pPr>
                <a:defRPr/>
              </a:pPr>
              <a:t>3/7/2016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r>
              <a:rPr lang="en-US"/>
              <a:t>1P.J. enning (1983)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F2EBEB61-F088-4CE7-A4A4-641A3EC5A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1" r:id="rId2"/>
    <p:sldLayoutId id="2147483867" r:id="rId3"/>
    <p:sldLayoutId id="2147483862" r:id="rId4"/>
    <p:sldLayoutId id="2147483868" r:id="rId5"/>
    <p:sldLayoutId id="2147483863" r:id="rId6"/>
    <p:sldLayoutId id="2147483869" r:id="rId7"/>
    <p:sldLayoutId id="2147483870" r:id="rId8"/>
    <p:sldLayoutId id="2147483871" r:id="rId9"/>
    <p:sldLayoutId id="2147483864" r:id="rId10"/>
    <p:sldLayoutId id="2147483865" r:id="rId11"/>
    <p:sldLayoutId id="21474838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rl.snu.ac.kr/~yunjin/winter2007/notes/reference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2" descr="C:\mprof\fit3129_files\infotech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28625"/>
            <a:ext cx="3267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71670" y="2643182"/>
            <a:ext cx="6858048" cy="83099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effectLst>
            <a:outerShdw blurRad="50800" dist="1397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3000000">
              <a:rot lat="487347" lon="19532356" rev="0"/>
            </a:camera>
            <a:lightRig rig="sunset" dir="t"/>
          </a:scene3d>
          <a:sp3d z="114300" prstMaterial="powder">
            <a:bevelT prst="relaxedInset"/>
            <a:bevelB w="152400" h="50800" prst="softRound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Cambria" pitchFamily="18" charset="0"/>
              </a:rPr>
              <a:t>Note 2</a:t>
            </a:r>
            <a:r>
              <a:rPr lang="en-US" sz="2400" b="1" dirty="0">
                <a:latin typeface="Cambria" pitchFamily="18" charset="0"/>
              </a:rPr>
              <a:t/>
            </a:r>
            <a:br>
              <a:rPr lang="en-US" sz="2400" b="1" dirty="0">
                <a:latin typeface="Cambria" pitchFamily="18" charset="0"/>
              </a:rPr>
            </a:br>
            <a:r>
              <a:rPr lang="en-US" sz="2400" b="1" dirty="0">
                <a:latin typeface="Cambria" pitchFamily="18" charset="0"/>
              </a:rPr>
              <a:t>Introduction to Operating Systems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03648" y="908720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FIT9134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AU" sz="4000" b="1" dirty="0" smtClean="0"/>
              <a:t>Computer architecture and operating systems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B4FC-FDAF-4C0E-B4FA-53B734731D3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) Process Management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A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en-US" sz="2200" dirty="0" smtClean="0"/>
              <a:t> is normally defined as “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program in execution</a:t>
            </a:r>
            <a:r>
              <a:rPr lang="en-US" sz="2200" i="1" dirty="0" smtClean="0"/>
              <a:t>”</a:t>
            </a:r>
            <a:r>
              <a:rPr lang="en-US" sz="22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The operating system typically needs to provide the following functionality with regard to processes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Creating and destroying processes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Controlling the execution/progress of processes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Acting on exceptional conditions arising during the execution of processes (eg. errors, interrupts, </a:t>
            </a:r>
            <a:r>
              <a:rPr lang="en-US" sz="2000" dirty="0" err="1" smtClean="0">
                <a:cs typeface="Times New Roman" pitchFamily="18" charset="0"/>
              </a:rPr>
              <a:t>etc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Allocating hardware resources (fairly) among processes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Providing some form of inter-process communication</a:t>
            </a:r>
            <a:br>
              <a:rPr lang="en-US" sz="2000" dirty="0" smtClean="0">
                <a:cs typeface="Times New Roman" pitchFamily="18" charset="0"/>
              </a:rPr>
            </a:br>
            <a:endParaRPr lang="en-US" sz="2000" dirty="0" smtClean="0"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P.J. Denning (1983)</a:t>
            </a:r>
          </a:p>
          <a:p>
            <a:pPr eaLnBrk="1" hangingPunct="1">
              <a:lnSpc>
                <a:spcPct val="80000"/>
              </a:lnSpc>
            </a:pPr>
            <a:endParaRPr lang="en-US" sz="22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Process Management (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49552"/>
          </a:xfrm>
        </p:spPr>
        <p:txBody>
          <a:bodyPr/>
          <a:lstStyle/>
          <a:p>
            <a:r>
              <a:rPr lang="en-AU" dirty="0" smtClean="0"/>
              <a:t>With your Unix system: a process is created when the system call </a:t>
            </a:r>
            <a:r>
              <a:rPr lang="en-AU" i="1" dirty="0" smtClean="0"/>
              <a:t>“fork” </a:t>
            </a:r>
            <a:r>
              <a:rPr lang="en-AU" dirty="0" smtClean="0"/>
              <a:t>is invoked, </a:t>
            </a:r>
            <a:r>
              <a:rPr lang="en-AU" dirty="0" err="1" smtClean="0"/>
              <a:t>eg</a:t>
            </a:r>
            <a:r>
              <a:rPr lang="en-AU" dirty="0" smtClean="0"/>
              <a:t>: </a:t>
            </a:r>
          </a:p>
          <a:p>
            <a:r>
              <a:rPr lang="en-AU" sz="2000" b="1" i="1" dirty="0" smtClean="0"/>
              <a:t>just create a new process in the back ground:</a:t>
            </a:r>
          </a:p>
          <a:p>
            <a:pPr lvl="1">
              <a:buNone/>
            </a:pPr>
            <a:r>
              <a:rPr lang="en-AU" sz="2000" i="1" dirty="0" smtClean="0"/>
              <a:t>find  /  -name  ‘java’  –print  &amp;</a:t>
            </a:r>
          </a:p>
          <a:p>
            <a:pPr lvl="1">
              <a:buNone/>
            </a:pPr>
            <a:r>
              <a:rPr lang="en-AU" sz="2000" b="1" dirty="0" smtClean="0"/>
              <a:t>then do </a:t>
            </a:r>
            <a:r>
              <a:rPr lang="en-AU" sz="2000" i="1" dirty="0" err="1" smtClean="0"/>
              <a:t>ps</a:t>
            </a:r>
            <a:r>
              <a:rPr lang="en-AU" sz="2000" b="1" dirty="0" smtClean="0"/>
              <a:t> to show your current </a:t>
            </a:r>
            <a:r>
              <a:rPr lang="en-AU" sz="2000" b="1" dirty="0" smtClean="0"/>
              <a:t>processes</a:t>
            </a:r>
            <a:endParaRPr lang="en-AU" sz="2000" b="1" dirty="0" smtClean="0"/>
          </a:p>
          <a:p>
            <a:pPr lvl="1">
              <a:buNone/>
            </a:pPr>
            <a:r>
              <a:rPr lang="en-AU" sz="2000" i="1" dirty="0" err="1" smtClean="0"/>
              <a:t>ps</a:t>
            </a:r>
            <a:r>
              <a:rPr lang="en-AU" sz="2000" i="1" dirty="0" smtClean="0"/>
              <a:t> </a:t>
            </a:r>
          </a:p>
          <a:p>
            <a:pPr lvl="1">
              <a:buNone/>
            </a:pPr>
            <a:r>
              <a:rPr lang="en-AU" sz="2000" b="1" dirty="0" smtClean="0"/>
              <a:t>then use command kill with -9 (</a:t>
            </a:r>
            <a:r>
              <a:rPr lang="en-AU" sz="2000" b="1" dirty="0" err="1" smtClean="0"/>
              <a:t>unconditontial</a:t>
            </a:r>
            <a:r>
              <a:rPr lang="en-AU" sz="2000" b="1" dirty="0" smtClean="0"/>
              <a:t>) to</a:t>
            </a:r>
          </a:p>
          <a:p>
            <a:pPr lvl="1">
              <a:buNone/>
            </a:pPr>
            <a:r>
              <a:rPr lang="en-AU" sz="2000" b="1" dirty="0" smtClean="0"/>
              <a:t>terminate your newly created process with </a:t>
            </a:r>
            <a:r>
              <a:rPr lang="en-AU" sz="2000" i="1" dirty="0" smtClean="0"/>
              <a:t>find</a:t>
            </a:r>
            <a:r>
              <a:rPr lang="en-AU" sz="2000" b="1" dirty="0" smtClean="0"/>
              <a:t> command</a:t>
            </a:r>
          </a:p>
          <a:p>
            <a:pPr lvl="1">
              <a:buNone/>
            </a:pPr>
            <a:r>
              <a:rPr lang="en-AU" sz="2000" i="1" dirty="0" smtClean="0"/>
              <a:t>kill  -9  </a:t>
            </a:r>
            <a:r>
              <a:rPr lang="en-AU" sz="2000" i="1" dirty="0" err="1" smtClean="0"/>
              <a:t>pid</a:t>
            </a:r>
            <a:r>
              <a:rPr lang="en-AU" sz="2000" i="1" dirty="0" smtClean="0"/>
              <a:t>-of-find-command</a:t>
            </a:r>
            <a:endParaRPr lang="en-AU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2) File Management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95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Data and programs stored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secondary storage are managed by the OS</a:t>
            </a:r>
            <a:r>
              <a:rPr lang="en-US" sz="2200" dirty="0" smtClean="0"/>
              <a:t>.  Most operating systems treat data and programs as </a:t>
            </a:r>
            <a:r>
              <a:rPr lang="en-US" sz="2200" i="1" dirty="0" smtClean="0"/>
              <a:t>file</a:t>
            </a:r>
            <a:r>
              <a:rPr lang="en-US" sz="2200" dirty="0" smtClean="0"/>
              <a:t> which is defined as a collection of logically related data.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Unix takes the file concept to an extreme – </a:t>
            </a:r>
            <a:r>
              <a:rPr lang="en-US" sz="1800" i="1" dirty="0" smtClean="0">
                <a:solidFill>
                  <a:srgbClr val="C00000"/>
                </a:solidFill>
              </a:rPr>
              <a:t>everything in Unix is treated as a file including directory and devices.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The </a:t>
            </a:r>
            <a:r>
              <a:rPr lang="en-US" sz="2200" i="1" dirty="0" smtClean="0"/>
              <a:t>file management system </a:t>
            </a:r>
            <a:r>
              <a:rPr lang="en-US" sz="2200" dirty="0" smtClean="0"/>
              <a:t>within an operating system should hide any device specific details from the applications.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Typical tasks of the File Management System: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Controlling transfer of data to and from secondary storage.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Controlling security of file access.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Keeping track of storage space and maintaining file directories.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Provide sharing mechanisms for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(Possibly) provide recovery and restoration mechanisms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File Management (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a file using </a:t>
            </a:r>
          </a:p>
          <a:p>
            <a:pPr>
              <a:buNone/>
            </a:pPr>
            <a:r>
              <a:rPr lang="en-AU" sz="2000" i="1" dirty="0" smtClean="0"/>
              <a:t>     cat  &gt;  </a:t>
            </a:r>
            <a:r>
              <a:rPr lang="en-AU" sz="2000" i="1" dirty="0" err="1" smtClean="0"/>
              <a:t>myfile</a:t>
            </a:r>
            <a:r>
              <a:rPr lang="en-AU" sz="2000" i="1" dirty="0" smtClean="0"/>
              <a:t> </a:t>
            </a:r>
          </a:p>
          <a:p>
            <a:pPr lvl="1">
              <a:buNone/>
            </a:pPr>
            <a:r>
              <a:rPr lang="en-AU" i="1" dirty="0" smtClean="0"/>
              <a:t>(type in hello, then use control-d </a:t>
            </a:r>
            <a:r>
              <a:rPr lang="en-AU" i="1" dirty="0" err="1" smtClean="0"/>
              <a:t>tp</a:t>
            </a:r>
            <a:r>
              <a:rPr lang="en-AU" i="1" dirty="0" smtClean="0"/>
              <a:t> save and exit)</a:t>
            </a:r>
          </a:p>
          <a:p>
            <a:pPr lvl="1">
              <a:buNone/>
            </a:pPr>
            <a:r>
              <a:rPr lang="en-AU" i="1" dirty="0" smtClean="0"/>
              <a:t>then find out the access control or permission of </a:t>
            </a:r>
          </a:p>
          <a:p>
            <a:pPr lvl="1">
              <a:buNone/>
            </a:pPr>
            <a:r>
              <a:rPr lang="en-AU" i="1" dirty="0" err="1" smtClean="0"/>
              <a:t>myfile</a:t>
            </a:r>
            <a:endParaRPr lang="en-AU" i="1" dirty="0" smtClean="0"/>
          </a:p>
          <a:p>
            <a:pPr lvl="1">
              <a:buNone/>
            </a:pPr>
            <a:endParaRPr lang="en-AU" sz="2000" i="1" dirty="0" smtClean="0"/>
          </a:p>
          <a:p>
            <a:pPr lvl="1">
              <a:buNone/>
            </a:pPr>
            <a:r>
              <a:rPr lang="en-AU" sz="2000" i="1" dirty="0" err="1" smtClean="0"/>
              <a:t>ls</a:t>
            </a:r>
            <a:r>
              <a:rPr lang="en-AU" sz="2000" i="1" dirty="0" smtClean="0"/>
              <a:t>  –l </a:t>
            </a:r>
          </a:p>
          <a:p>
            <a:pPr lvl="1">
              <a:buNone/>
            </a:pPr>
            <a:endParaRPr lang="en-AU" sz="2000" i="1" dirty="0" smtClean="0"/>
          </a:p>
          <a:p>
            <a:pPr lvl="1">
              <a:buNone/>
            </a:pPr>
            <a:r>
              <a:rPr lang="en-AU" i="1" dirty="0" smtClean="0"/>
              <a:t>delete your file</a:t>
            </a:r>
          </a:p>
          <a:p>
            <a:pPr lvl="1">
              <a:buNone/>
            </a:pPr>
            <a:r>
              <a:rPr lang="en-AU" sz="2000" i="1" dirty="0" err="1" smtClean="0"/>
              <a:t>rm</a:t>
            </a:r>
            <a:r>
              <a:rPr lang="en-AU" sz="2000" i="1" dirty="0" smtClean="0"/>
              <a:t>  </a:t>
            </a:r>
            <a:r>
              <a:rPr lang="en-AU" sz="2000" i="1" dirty="0" err="1" smtClean="0"/>
              <a:t>myfile</a:t>
            </a:r>
            <a:r>
              <a:rPr lang="en-AU" sz="2000" i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3) Memory Management (MM)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Programs must be brought (</a:t>
            </a:r>
            <a:r>
              <a:rPr lang="en-US" sz="2000" dirty="0" err="1" smtClean="0"/>
              <a:t>eg</a:t>
            </a:r>
            <a:r>
              <a:rPr lang="en-US" sz="2000" dirty="0" smtClean="0"/>
              <a:t>. from disk)  into main memory to run or for CPU to do its job (main memory and registers are only storage CPU can access directly )</a:t>
            </a:r>
            <a:endParaRPr lang="en-US" sz="900" dirty="0" smtClean="0"/>
          </a:p>
          <a:p>
            <a:r>
              <a:rPr lang="en-US" sz="2000" dirty="0" smtClean="0"/>
              <a:t>The OS and hardware memory unit of a computer work together to manage its main memory to accommodate multiple processes.</a:t>
            </a:r>
          </a:p>
          <a:p>
            <a:r>
              <a:rPr lang="en-US" sz="2000" dirty="0" smtClean="0"/>
              <a:t>In most MM schemes, the kernel occupies some fixed portion of main memory and the rest is shared by multiple processes</a:t>
            </a:r>
          </a:p>
          <a:p>
            <a:r>
              <a:rPr lang="en-US" sz="2000" dirty="0" smtClean="0"/>
              <a:t>However,  if only CPU-scheduled processes are kept in main memory,  then other processes will be waiting for I/O and the CPU will be idle much of the time, hence main memory needs to be allocated effectively in order to pack as many processes into memory as possible.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3) Memory Management (MM)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95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In other word, MM system keeps track of free and allocated memory and provide processes memory they request with protection to ensure memory to be shared efficiently and correctly.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MM also mange secondary storage (</a:t>
            </a:r>
            <a:r>
              <a:rPr lang="en-US" sz="2200" dirty="0" err="1" smtClean="0"/>
              <a:t>eg</a:t>
            </a:r>
            <a:r>
              <a:rPr lang="en-US" sz="2200" dirty="0" smtClean="0"/>
              <a:t> disk space).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When you create a file, if the OS does not help how can you get the right amount of disk space?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When you read a file, how would you know where it is stored and how much main memory do you ready can </a:t>
            </a:r>
            <a:r>
              <a:rPr lang="en-US" sz="1800" dirty="0" smtClean="0"/>
              <a:t>afford?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Why does an OS need a swap space?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200" dirty="0" smtClean="0"/>
              <a:t>	</a:t>
            </a:r>
          </a:p>
          <a:p>
            <a:pPr eaLnBrk="1" hangingPunct="1">
              <a:lnSpc>
                <a:spcPct val="80000"/>
              </a:lnSpc>
            </a:pPr>
            <a:endParaRPr lang="en-US" sz="22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Memory Management (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the following commands to explore how  a Unix MM.</a:t>
            </a:r>
          </a:p>
          <a:p>
            <a:pPr lvl="1">
              <a:buNone/>
            </a:pPr>
            <a:r>
              <a:rPr lang="en-AU" sz="2000" i="1" dirty="0" smtClean="0"/>
              <a:t>top </a:t>
            </a:r>
          </a:p>
          <a:p>
            <a:pPr lvl="1">
              <a:buNone/>
            </a:pPr>
            <a:r>
              <a:rPr lang="en-AU" sz="2000" i="1" dirty="0" err="1" smtClean="0"/>
              <a:t>df</a:t>
            </a:r>
            <a:r>
              <a:rPr lang="en-AU" sz="2000" i="1" dirty="0" smtClean="0"/>
              <a:t> </a:t>
            </a:r>
          </a:p>
          <a:p>
            <a:pPr lvl="1">
              <a:buNone/>
            </a:pPr>
            <a:endParaRPr lang="en-AU" sz="2000" i="1" dirty="0" smtClean="0"/>
          </a:p>
          <a:p>
            <a:pPr lvl="1">
              <a:buNone/>
            </a:pPr>
            <a:r>
              <a:rPr lang="en-AU" sz="2000" b="1" i="1" dirty="0" smtClean="0"/>
              <a:t>You may want to try:</a:t>
            </a:r>
          </a:p>
          <a:p>
            <a:pPr lvl="1">
              <a:buNone/>
            </a:pPr>
            <a:endParaRPr lang="en-AU" sz="2000" i="1" dirty="0" smtClean="0"/>
          </a:p>
          <a:p>
            <a:pPr lvl="1">
              <a:buNone/>
            </a:pPr>
            <a:r>
              <a:rPr lang="en-AU" sz="2000" i="1" dirty="0" err="1" smtClean="0"/>
              <a:t>vmstat</a:t>
            </a:r>
            <a:endParaRPr lang="en-AU" sz="2000" i="1" dirty="0" smtClean="0"/>
          </a:p>
          <a:p>
            <a:pPr lvl="1">
              <a:buNone/>
            </a:pPr>
            <a:r>
              <a:rPr lang="en-AU" sz="2000" i="1" dirty="0" err="1" smtClean="0"/>
              <a:t>sar</a:t>
            </a:r>
            <a:r>
              <a:rPr lang="en-AU" sz="2000" i="1" dirty="0" smtClean="0"/>
              <a:t> </a:t>
            </a:r>
          </a:p>
          <a:p>
            <a:pPr lvl="1">
              <a:buNone/>
            </a:pPr>
            <a:endParaRPr lang="en-AU" sz="2000" i="1" dirty="0" smtClean="0"/>
          </a:p>
          <a:p>
            <a:pPr lvl="1">
              <a:buNone/>
            </a:pPr>
            <a:endParaRPr lang="en-AU" sz="2000" i="1" dirty="0" smtClean="0"/>
          </a:p>
          <a:p>
            <a:pPr lvl="1">
              <a:buNone/>
            </a:pPr>
            <a:endParaRPr lang="en-AU" sz="2000" i="1" dirty="0" smtClean="0"/>
          </a:p>
          <a:p>
            <a:pPr lvl="1">
              <a:buNone/>
            </a:pPr>
            <a:endParaRPr lang="en-AU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sz="3900" smtClean="0">
                <a:effectLst/>
              </a:rPr>
              <a:t>Some Useful Texts/Resources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1619672" y="1628800"/>
            <a:ext cx="669634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b="1" dirty="0" err="1" smtClean="0">
                <a:ea typeface="宋体" pitchFamily="2" charset="-122"/>
              </a:rPr>
              <a:t>Silberschatz</a:t>
            </a:r>
            <a:r>
              <a:rPr lang="en-US" altLang="zh-CN" sz="1600" b="1" dirty="0" smtClean="0">
                <a:ea typeface="宋体" pitchFamily="2" charset="-122"/>
              </a:rPr>
              <a:t> and Galvin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i="1" dirty="0" smtClean="0">
                <a:ea typeface="宋体" pitchFamily="2" charset="-122"/>
              </a:rPr>
              <a:t>Operating System Concepts, Addison Wesley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 smtClean="0">
                <a:ea typeface="宋体" pitchFamily="2" charset="-122"/>
              </a:rPr>
              <a:t>Lister A.M. &amp; Eager R.D. </a:t>
            </a:r>
            <a:r>
              <a:rPr lang="en-US" altLang="zh-CN" sz="1600" i="1" dirty="0" smtClean="0">
                <a:ea typeface="宋体" pitchFamily="2" charset="-122"/>
              </a:rPr>
              <a:t>Fundamentals of Operating Systems, Macmillan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endParaRPr lang="en-US" altLang="zh-CN" sz="1600" b="1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AU" sz="1600" b="1" dirty="0" smtClean="0">
                <a:hlinkClick r:id="rId2"/>
              </a:rPr>
              <a:t>http://www.pearsonhighered.com/samplechapter/0130187062.pdf</a:t>
            </a:r>
          </a:p>
          <a:p>
            <a:pPr eaLnBrk="1" hangingPunct="1">
              <a:lnSpc>
                <a:spcPct val="80000"/>
              </a:lnSpc>
            </a:pPr>
            <a:r>
              <a:rPr lang="en-AU" sz="1600" b="1" dirty="0" smtClean="0">
                <a:hlinkClick r:id="rId2"/>
              </a:rPr>
              <a:t>http://research.microsoft.com/en-us/um/redmond/events/wincore2010/Dave_Probert_1.pdf</a:t>
            </a:r>
          </a:p>
          <a:p>
            <a:pPr eaLnBrk="1" hangingPunct="1">
              <a:lnSpc>
                <a:spcPct val="80000"/>
              </a:lnSpc>
            </a:pPr>
            <a:r>
              <a:rPr lang="en-AU" sz="1600" b="1" dirty="0" smtClean="0">
                <a:hlinkClick r:id="rId2"/>
              </a:rPr>
              <a:t>http://mrl.snu.ac.kr/~yunjin/winter2007/notes/reference1.pdf</a:t>
            </a:r>
            <a:endParaRPr lang="en-AU" sz="160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 smtClean="0">
                <a:ea typeface="宋体" pitchFamily="2" charset="-122"/>
              </a:rPr>
              <a:t>Englander, Irv  </a:t>
            </a:r>
            <a:r>
              <a:rPr lang="en-US" altLang="zh-CN" sz="1600" i="1" dirty="0" smtClean="0">
                <a:ea typeface="宋体" pitchFamily="2" charset="-122"/>
              </a:rPr>
              <a:t>The Architecture of Computer Hardware and Systems Software, </a:t>
            </a:r>
            <a:r>
              <a:rPr lang="en-US" altLang="zh-CN" sz="1600" dirty="0" smtClean="0">
                <a:ea typeface="宋体" pitchFamily="2" charset="-122"/>
              </a:rPr>
              <a:t>John Wiley. </a:t>
            </a:r>
            <a:endParaRPr lang="en-US" altLang="zh-CN" sz="1600" i="1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AU" sz="1600" b="1" dirty="0" smtClean="0"/>
          </a:p>
          <a:p>
            <a:pPr eaLnBrk="1" hangingPunct="1">
              <a:lnSpc>
                <a:spcPct val="80000"/>
              </a:lnSpc>
            </a:pPr>
            <a:r>
              <a:rPr lang="en-AU" sz="1600" b="1" dirty="0" err="1" smtClean="0"/>
              <a:t>Siever</a:t>
            </a:r>
            <a:r>
              <a:rPr lang="en-AU" sz="1600" b="1" dirty="0" smtClean="0"/>
              <a:t> E, Weber A, etc</a:t>
            </a:r>
            <a:r>
              <a:rPr lang="en-AU" sz="1600" dirty="0" smtClean="0"/>
              <a:t>  </a:t>
            </a:r>
            <a:r>
              <a:rPr lang="en-AU" sz="1600" i="1" dirty="0" smtClean="0"/>
              <a:t>Linux in a Nutshell, O’Reilly</a:t>
            </a:r>
          </a:p>
          <a:p>
            <a:pPr algn="just" eaLnBrk="1" hangingPunct="1">
              <a:lnSpc>
                <a:spcPct val="80000"/>
              </a:lnSpc>
            </a:pPr>
            <a:r>
              <a:rPr lang="en-AU" sz="1600" b="1" dirty="0" smtClean="0"/>
              <a:t>Hudson A &amp; Hudson P</a:t>
            </a:r>
            <a:r>
              <a:rPr lang="en-AU" sz="1600" dirty="0" smtClean="0"/>
              <a:t>  </a:t>
            </a:r>
            <a:r>
              <a:rPr lang="en-AU" sz="1600" i="1" dirty="0" smtClean="0"/>
              <a:t>Ubuntu Unleashed, </a:t>
            </a:r>
            <a:r>
              <a:rPr lang="en-AU" sz="1600" i="1" dirty="0" err="1" smtClean="0"/>
              <a:t>Sams</a:t>
            </a:r>
            <a:endParaRPr lang="en-AU" sz="1600" i="1" dirty="0" smtClean="0"/>
          </a:p>
          <a:p>
            <a:pPr algn="just" eaLnBrk="1" hangingPunct="1">
              <a:lnSpc>
                <a:spcPct val="80000"/>
              </a:lnSpc>
            </a:pPr>
            <a:endParaRPr lang="en-AU" sz="1600" i="1" dirty="0"/>
          </a:p>
          <a:p>
            <a:pPr algn="just" eaLnBrk="1" hangingPunct="1">
              <a:lnSpc>
                <a:spcPct val="80000"/>
              </a:lnSpc>
            </a:pPr>
            <a:r>
              <a:rPr lang="en-AU" sz="1600" b="1" dirty="0"/>
              <a:t>The Linux System Administrator's Guide </a:t>
            </a:r>
            <a:r>
              <a:rPr lang="en-AU" sz="1600" i="1" dirty="0"/>
              <a:t>http://</a:t>
            </a:r>
            <a:r>
              <a:rPr lang="en-AU" sz="1600" i="1" dirty="0" smtClean="0"/>
              <a:t>tldp.org/LDP/sag/html/index.html</a:t>
            </a:r>
          </a:p>
          <a:p>
            <a:pPr eaLnBrk="1" hangingPunct="1">
              <a:lnSpc>
                <a:spcPct val="80000"/>
              </a:lnSpc>
            </a:pPr>
            <a:r>
              <a:rPr lang="en-AU" sz="1600" b="1" dirty="0"/>
              <a:t>UNIX Tutorial for </a:t>
            </a:r>
            <a:r>
              <a:rPr lang="en-AU" sz="1600" b="1" dirty="0" smtClean="0"/>
              <a:t>Beginners</a:t>
            </a:r>
            <a:r>
              <a:rPr lang="en-AU" sz="1600" dirty="0" smtClean="0"/>
              <a:t> : </a:t>
            </a:r>
            <a:r>
              <a:rPr lang="en-AU" sz="1600" i="1" dirty="0"/>
              <a:t>http://www.ee.surrey.ac.uk/Teaching/Unix</a:t>
            </a:r>
            <a:r>
              <a:rPr lang="en-AU" sz="1600" i="1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an OS?</a:t>
            </a:r>
          </a:p>
          <a:p>
            <a:r>
              <a:rPr lang="en-AU" dirty="0" smtClean="0"/>
              <a:t>Kernel of an OS</a:t>
            </a:r>
          </a:p>
          <a:p>
            <a:r>
              <a:rPr lang="en-AU" dirty="0" smtClean="0"/>
              <a:t>OS main functions</a:t>
            </a:r>
          </a:p>
          <a:p>
            <a:r>
              <a:rPr lang="en-AU" dirty="0" smtClean="0"/>
              <a:t>OS structure : Unix and Windows</a:t>
            </a:r>
          </a:p>
          <a:p>
            <a:r>
              <a:rPr lang="en-AU" dirty="0" smtClean="0"/>
              <a:t>OS and system management</a:t>
            </a:r>
          </a:p>
          <a:p>
            <a:pPr lvl="1"/>
            <a:r>
              <a:rPr lang="en-AU" dirty="0" smtClean="0"/>
              <a:t>Process</a:t>
            </a:r>
          </a:p>
          <a:p>
            <a:pPr lvl="1"/>
            <a:r>
              <a:rPr lang="en-AU" dirty="0" smtClean="0"/>
              <a:t>File</a:t>
            </a:r>
          </a:p>
          <a:p>
            <a:pPr lvl="1"/>
            <a:r>
              <a:rPr lang="en-AU" dirty="0" smtClean="0"/>
              <a:t>Memory</a:t>
            </a:r>
          </a:p>
          <a:p>
            <a:pPr lvl="1"/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What is an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Operating System </a:t>
            </a:r>
            <a:r>
              <a:rPr lang="en-US" sz="1600" dirty="0" smtClean="0"/>
              <a:t>(O/S)?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Loosely it can be defined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large piece of software </a:t>
            </a:r>
            <a:r>
              <a:rPr lang="en-US" sz="1600" dirty="0" smtClean="0"/>
              <a:t>that allows users of computer hardware to: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have the resources of the computer system managed effectively on their behalf.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run various sorts of software applications.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develop their own programs.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sz="1600" dirty="0" smtClean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1600" dirty="0" smtClean="0"/>
              <a:t>The heart of an OS is called the kernel which is a small and most important part.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Examples of popular Operating Systems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Unix 32-bit or 64-bit Unix –  Solaris,  </a:t>
            </a:r>
            <a:r>
              <a:rPr lang="en-US" sz="1600" dirty="0" err="1" smtClean="0"/>
              <a:t>Ubuntu</a:t>
            </a:r>
            <a:r>
              <a:rPr lang="en-US" sz="1600" dirty="0" smtClean="0"/>
              <a:t>,  Fedora,  </a:t>
            </a:r>
            <a:r>
              <a:rPr lang="en-US" sz="1600" dirty="0" err="1" smtClean="0"/>
              <a:t>MacOS</a:t>
            </a:r>
            <a:r>
              <a:rPr lang="en-US" sz="1600" dirty="0" smtClean="0"/>
              <a:t>, (FreeBSD Unix)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Microsoft Windows Operating Systems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868144" y="4679766"/>
            <a:ext cx="2592288" cy="2178234"/>
            <a:chOff x="5788387" y="3789040"/>
            <a:chExt cx="2592288" cy="217823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5788387" y="5275339"/>
              <a:ext cx="2592288" cy="691935"/>
            </a:xfrm>
            <a:prstGeom prst="cube">
              <a:avLst>
                <a:gd name="adj" fmla="val 25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Gill Sans MT" pitchFamily="34" charset="0"/>
                  <a:cs typeface="Arial" charset="0"/>
                </a:rPr>
                <a:t>Hardware</a:t>
              </a:r>
              <a:endParaRPr lang="en-US" sz="1200" dirty="0">
                <a:latin typeface="Gill Sans MT" pitchFamily="34" charset="0"/>
                <a:cs typeface="Arial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6156176" y="4744181"/>
              <a:ext cx="1872208" cy="691935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Gill Sans MT" pitchFamily="34" charset="0"/>
                  <a:cs typeface="Arial" charset="0"/>
                </a:rPr>
                <a:t>Operating System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6156176" y="4266611"/>
              <a:ext cx="1872208" cy="691935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Gill Sans MT" pitchFamily="34" charset="0"/>
                  <a:cs typeface="Arial" charset="0"/>
                </a:rPr>
                <a:t>Utilities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6156176" y="3789040"/>
              <a:ext cx="1872208" cy="69193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Gill Sans MT" pitchFamily="34" charset="0"/>
                  <a:cs typeface="Arial" charset="0"/>
                </a:rPr>
                <a:t>Application Software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Operating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Systems – Main functions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2" y="1125538"/>
            <a:ext cx="7848476" cy="475173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Manage hardware components such as CPU, Memories, I/O devices, etc. reliably and effectively.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How can an OS allow programs to share CPU fairly and fast?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allow resources to be shared amongst tasks fairly.  Hardware components have different speeds and they need to be shared by processes fairly.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Your program needs to do an I/O operation, should it still hold the CPU or release the CPU to another program?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Support multi-tasking.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If you want to run your 2 programs at the same time how can your OS help?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Provide users with interface and system functions to use computer resources.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 want my program to read a data file, process it and return the results should I ask the OS to help? 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69A541-924B-4967-9881-10CA3A30075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Multi-users and Multi-tasking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447800"/>
            <a:ext cx="77089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Operating systems are multi-user systems.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more than one user can log on to the same computer simultaneously.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this means the operating system must provide some means of preventing users interfering with each other.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operating system should provide separate file spaces for different users (or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home directories</a:t>
            </a:r>
            <a:r>
              <a:rPr lang="en-US" sz="2400" dirty="0" smtClean="0"/>
              <a:t>) so that files can be kept separate and private.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There should be some security mechanism in place that prevents users from reading or altering the files of other users (unless permissions are explicitly granted).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Access control is handled using user and group identification and file access control (read-write-execute).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Sometimes, </a:t>
            </a:r>
            <a:r>
              <a:rPr lang="en-US" sz="2000" i="1" dirty="0" smtClean="0"/>
              <a:t>sticky bits </a:t>
            </a:r>
            <a:r>
              <a:rPr lang="en-US" sz="2000" dirty="0" smtClean="0"/>
              <a:t>are used to provide certain privilege where access control is not </a:t>
            </a:r>
            <a:r>
              <a:rPr lang="en-US" sz="2000" dirty="0" err="1" smtClean="0"/>
              <a:t>suffficient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Multi-users and Multi-tasking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multi-user operating system is generally also a multi-tasking operating system, </a:t>
            </a:r>
            <a:r>
              <a:rPr lang="en-US" sz="2400" dirty="0" err="1" smtClean="0"/>
              <a:t>ie</a:t>
            </a:r>
            <a:r>
              <a:rPr lang="en-US" sz="2400" dirty="0" smtClean="0"/>
              <a:t>. individual users can be running more than one program simultaneously.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 a single-CPU machine, this is actually just an illusion - since if there is only one physical CPU, there can only be one program running on the CPU at any given instant.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this illusion is achieved by rapidly switching the CPU between the different programs in memory, in turn giving them some “time-slices” on the CPU.  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124C-9F25-4CB7-AE6D-DA6B4FB7249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31541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Block Diagram of </a:t>
            </a:r>
            <a:r>
              <a:rPr lang="en-US" altLang="zh-TW" dirty="0" smtClean="0"/>
              <a:t> Computer System</a:t>
            </a:r>
            <a:endParaRPr lang="en-US" altLang="zh-TW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752600" y="1981200"/>
            <a:ext cx="5334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System </a:t>
            </a:r>
            <a:r>
              <a:rPr lang="en-US" altLang="zh-TW" b="1" dirty="0" smtClean="0">
                <a:solidFill>
                  <a:srgbClr val="FF0000"/>
                </a:solidFill>
              </a:rPr>
              <a:t>c</a:t>
            </a:r>
            <a:r>
              <a:rPr lang="en-US" altLang="zh-TW" b="1" dirty="0" smtClean="0">
                <a:solidFill>
                  <a:srgbClr val="FF0000"/>
                </a:solidFill>
                <a:latin typeface="Arial" charset="0"/>
              </a:rPr>
              <a:t>alls</a:t>
            </a:r>
            <a:endParaRPr lang="en-US" altLang="zh-TW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14400" y="2667000"/>
            <a:ext cx="2590800" cy="1066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File Subsystem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495800" y="2667000"/>
            <a:ext cx="3962400" cy="2590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248400" y="2743200"/>
            <a:ext cx="19812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Inter-process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communication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248400" y="3581400"/>
            <a:ext cx="19812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Scheduler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248400" y="4419600"/>
            <a:ext cx="19812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management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495800" y="3033713"/>
            <a:ext cx="1390124" cy="14773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Process</a:t>
            </a:r>
          </a:p>
          <a:p>
            <a:endParaRPr lang="en-US" altLang="zh-TW" b="1" dirty="0">
              <a:solidFill>
                <a:srgbClr val="FF0000"/>
              </a:solidFill>
              <a:latin typeface="Arial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control</a:t>
            </a:r>
          </a:p>
          <a:p>
            <a:endParaRPr lang="en-US" altLang="zh-TW" b="1" dirty="0">
              <a:solidFill>
                <a:srgbClr val="FF0000"/>
              </a:solidFill>
              <a:latin typeface="Arial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subsystem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914400" y="4038600"/>
            <a:ext cx="2590800" cy="914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Device drivers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838200" y="5410200"/>
            <a:ext cx="7696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>
                <a:solidFill>
                  <a:srgbClr val="66FFFF"/>
                </a:solidFill>
                <a:latin typeface="Arial" charset="0"/>
              </a:rPr>
              <a:t>hardware </a:t>
            </a:r>
            <a:r>
              <a:rPr lang="en-US" altLang="zh-TW" b="1" dirty="0" smtClean="0">
                <a:solidFill>
                  <a:srgbClr val="66FFFF"/>
                </a:solidFill>
                <a:latin typeface="Arial" charset="0"/>
              </a:rPr>
              <a:t>control</a:t>
            </a:r>
            <a:endParaRPr lang="en-US" altLang="zh-TW" b="1" dirty="0">
              <a:solidFill>
                <a:srgbClr val="66FFFF"/>
              </a:solidFill>
              <a:latin typeface="Arial" charset="0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81000" y="5943600"/>
            <a:ext cx="8382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838200" y="6096000"/>
            <a:ext cx="7696200" cy="3810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hardware 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352800" y="3276600"/>
            <a:ext cx="1447800" cy="2286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5943600" y="2209800"/>
            <a:ext cx="0" cy="762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286000" y="2209800"/>
            <a:ext cx="0" cy="762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2286000" y="3505200"/>
            <a:ext cx="0" cy="762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2286000" y="4800600"/>
            <a:ext cx="0" cy="762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6019800" y="4800600"/>
            <a:ext cx="0" cy="762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5004048" y="1268760"/>
            <a:ext cx="1872208" cy="381000"/>
          </a:xfrm>
          <a:prstGeom prst="rect">
            <a:avLst/>
          </a:prstGeom>
          <a:solidFill>
            <a:srgbClr val="66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 smtClean="0">
                <a:latin typeface="Arial" charset="0"/>
              </a:rPr>
              <a:t>Libraries or API</a:t>
            </a:r>
            <a:endParaRPr lang="en-US" altLang="zh-TW" b="1" dirty="0">
              <a:latin typeface="Arial" charset="0"/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1763688" y="908720"/>
            <a:ext cx="2442592" cy="533400"/>
          </a:xfrm>
          <a:prstGeom prst="rect">
            <a:avLst/>
          </a:prstGeom>
          <a:solidFill>
            <a:srgbClr val="66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b="1" dirty="0">
                <a:latin typeface="Arial" charset="0"/>
              </a:rPr>
              <a:t>User </a:t>
            </a:r>
            <a:r>
              <a:rPr lang="en-US" altLang="zh-TW" b="1" dirty="0" smtClean="0">
                <a:latin typeface="Arial" charset="0"/>
              </a:rPr>
              <a:t>Programs or APs</a:t>
            </a:r>
            <a:endParaRPr lang="en-US" altLang="zh-TW" b="1" dirty="0">
              <a:latin typeface="Arial" charset="0"/>
            </a:endParaRP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3200400" y="1371600"/>
            <a:ext cx="0" cy="762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81000" y="1828800"/>
            <a:ext cx="8382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5562600" y="1524000"/>
            <a:ext cx="0" cy="6096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4191000" y="1143000"/>
            <a:ext cx="762000" cy="152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304800" y="1385888"/>
            <a:ext cx="98456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2"/>
                </a:solidFill>
                <a:latin typeface="Arial" charset="0"/>
              </a:rPr>
              <a:t>User</a:t>
            </a:r>
            <a:endParaRPr lang="en-US" altLang="zh-TW" sz="28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04800" y="1828800"/>
            <a:ext cx="150233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3300"/>
                </a:solidFill>
                <a:latin typeface="Arial" charset="0"/>
              </a:rPr>
              <a:t>Kernel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Borrowed from Microsoft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4DFF-1176-4E63-9129-5CB7260BC8A3}" type="slidenum">
              <a:rPr lang="en-US"/>
              <a:pPr/>
              <a:t>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          Windows System</a:t>
            </a:r>
            <a:endParaRPr lang="en-US" dirty="0">
              <a:solidFill>
                <a:srgbClr val="0033CC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537" y="980728"/>
            <a:ext cx="8305800" cy="5257800"/>
            <a:chOff x="240" y="672"/>
            <a:chExt cx="5232" cy="3312"/>
          </a:xfrm>
        </p:grpSpPr>
        <p:sp>
          <p:nvSpPr>
            <p:cNvPr id="94212" name="Line 4"/>
            <p:cNvSpPr>
              <a:spLocks noChangeShapeType="1"/>
            </p:cNvSpPr>
            <p:nvPr/>
          </p:nvSpPr>
          <p:spPr bwMode="auto">
            <a:xfrm>
              <a:off x="336" y="2064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94213" name="Text Box 5"/>
            <p:cNvSpPr txBox="1">
              <a:spLocks noChangeArrowheads="1"/>
            </p:cNvSpPr>
            <p:nvPr/>
          </p:nvSpPr>
          <p:spPr bwMode="auto">
            <a:xfrm>
              <a:off x="331" y="717"/>
              <a:ext cx="5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94214" name="Text Box 6"/>
            <p:cNvSpPr txBox="1">
              <a:spLocks noChangeArrowheads="1"/>
            </p:cNvSpPr>
            <p:nvPr/>
          </p:nvSpPr>
          <p:spPr bwMode="auto">
            <a:xfrm>
              <a:off x="336" y="2112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FF0000"/>
                  </a:solidFill>
                </a:rPr>
                <a:t>Kernel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1152" y="2160"/>
              <a:ext cx="38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Trap interface </a:t>
              </a: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1152" y="1776"/>
              <a:ext cx="38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ntdll / run-time library</a:t>
              </a: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4512" y="2448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GUI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3408" y="2448"/>
              <a:ext cx="1056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Procs</a:t>
              </a:r>
              <a:r>
                <a:rPr lang="en-US" sz="1600" dirty="0">
                  <a:solidFill>
                    <a:srgbClr val="FF0000"/>
                  </a:solidFill>
                </a:rPr>
                <a:t> &amp; threads</a:t>
              </a: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288" y="3792"/>
              <a:ext cx="51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Hardware </a:t>
              </a:r>
              <a:r>
                <a:rPr lang="en-US" sz="1600" dirty="0">
                  <a:solidFill>
                    <a:srgbClr val="FF0000"/>
                  </a:solidFill>
                </a:rPr>
                <a:t>Adaptation Layer</a:t>
              </a: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2352" y="244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Virtual memory</a:t>
              </a: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1296" y="244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IO Manager</a:t>
              </a: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240" y="244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Security </a:t>
              </a: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2016" y="316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Cache mgr</a:t>
              </a: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768" y="2784"/>
              <a:ext cx="1008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File filters</a:t>
              </a: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768" y="2976"/>
              <a:ext cx="1008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File systems</a:t>
              </a:r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768" y="3168"/>
              <a:ext cx="100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Volume mgrs</a:t>
              </a: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768" y="3360"/>
              <a:ext cx="1008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Device stacks</a:t>
              </a:r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3408" y="28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Scheduler</a:t>
              </a:r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1200" y="1440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Kernel32</a:t>
              </a:r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4416" y="1440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User32 / GDI</a:t>
              </a:r>
            </a:p>
          </p:txBody>
        </p:sp>
        <p:sp>
          <p:nvSpPr>
            <p:cNvPr id="94231" name="Rectangle 23"/>
            <p:cNvSpPr>
              <a:spLocks noChangeArrowheads="1"/>
            </p:cNvSpPr>
            <p:nvPr/>
          </p:nvSpPr>
          <p:spPr bwMode="auto">
            <a:xfrm>
              <a:off x="1200" y="1104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DLLs</a:t>
              </a:r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1008" y="672"/>
              <a:ext cx="41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Programs/Applications</a:t>
              </a:r>
              <a:endParaRPr lang="en-US" dirty="0"/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2736" y="1104"/>
              <a:ext cx="1392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System Services</a:t>
              </a:r>
            </a:p>
          </p:txBody>
        </p:sp>
        <p:sp>
          <p:nvSpPr>
            <p:cNvPr id="94234" name="Rectangle 26"/>
            <p:cNvSpPr>
              <a:spLocks noChangeArrowheads="1"/>
            </p:cNvSpPr>
            <p:nvPr/>
          </p:nvSpPr>
          <p:spPr bwMode="auto">
            <a:xfrm>
              <a:off x="672" y="3552"/>
              <a:ext cx="4608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Object Manager / Configuration Management</a:t>
              </a:r>
            </a:p>
          </p:txBody>
        </p:sp>
        <p:sp>
          <p:nvSpPr>
            <p:cNvPr id="94235" name="Rectangle 27"/>
            <p:cNvSpPr>
              <a:spLocks noChangeArrowheads="1"/>
            </p:cNvSpPr>
            <p:nvPr/>
          </p:nvSpPr>
          <p:spPr bwMode="auto">
            <a:xfrm>
              <a:off x="2016" y="292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FS run-time</a:t>
              </a:r>
            </a:p>
          </p:txBody>
        </p:sp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408" y="316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exec </a:t>
              </a:r>
              <a:r>
                <a:rPr lang="en-US" sz="1600" dirty="0" err="1">
                  <a:solidFill>
                    <a:srgbClr val="FF0000"/>
                  </a:solidFill>
                </a:rPr>
                <a:t>synchr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>
              <a:off x="240" y="1056"/>
              <a:ext cx="768" cy="72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Subsystems</a:t>
              </a:r>
              <a:endParaRPr lang="en-US" dirty="0"/>
            </a:p>
          </p:txBody>
        </p:sp>
        <p:sp>
          <p:nvSpPr>
            <p:cNvPr id="94238" name="Rectangle 30"/>
            <p:cNvSpPr>
              <a:spLocks noChangeArrowheads="1"/>
            </p:cNvSpPr>
            <p:nvPr/>
          </p:nvSpPr>
          <p:spPr bwMode="auto">
            <a:xfrm>
              <a:off x="4224" y="1104"/>
              <a:ext cx="1008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Login/GINA</a:t>
              </a:r>
            </a:p>
          </p:txBody>
        </p:sp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2736" y="1440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Critical services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O/S and System Management  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Three main functions a good OS should cleverly provide:</a:t>
            </a:r>
          </a:p>
          <a:p>
            <a:pPr marL="596900" indent="-514350" eaLnBrk="1" hangingPunct="1">
              <a:buFont typeface="+mj-lt"/>
              <a:buAutoNum type="arabicParenR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en-US" b="1" dirty="0" smtClean="0"/>
              <a:t> Management</a:t>
            </a:r>
          </a:p>
          <a:p>
            <a:pPr marL="596900" indent="-514350" eaLnBrk="1" hangingPunct="1">
              <a:buFont typeface="+mj-lt"/>
              <a:buAutoNum type="arabicParenR"/>
            </a:pPr>
            <a:endParaRPr lang="en-US" b="1" dirty="0" smtClean="0"/>
          </a:p>
          <a:p>
            <a:pPr marL="596900" indent="-514350" eaLnBrk="1" hangingPunct="1">
              <a:buFont typeface="+mj-lt"/>
              <a:buAutoNum type="arabicParenR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en-US" b="1" dirty="0" smtClean="0"/>
              <a:t> Management</a:t>
            </a:r>
          </a:p>
          <a:p>
            <a:pPr marL="596900" indent="-514350" eaLnBrk="1" hangingPunct="1">
              <a:buFont typeface="+mj-lt"/>
              <a:buAutoNum type="arabicParenR"/>
            </a:pPr>
            <a:endParaRPr lang="en-US" b="1" dirty="0" smtClean="0"/>
          </a:p>
          <a:p>
            <a:pPr marL="596900" indent="-514350" eaLnBrk="1" hangingPunct="1">
              <a:buFont typeface="+mj-lt"/>
              <a:buAutoNum type="arabicParenR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Memory</a:t>
            </a:r>
            <a:r>
              <a:rPr lang="en-US" b="1" dirty="0" smtClean="0"/>
              <a:t> Management</a:t>
            </a:r>
          </a:p>
          <a:p>
            <a:pPr eaLnBrk="1" hangingPunct="1"/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233BA-BF5E-4B6E-8029-1BCE62CBAF4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2576</TotalTime>
  <Words>1298</Words>
  <Application>Microsoft Office PowerPoint</Application>
  <PresentationFormat>On-screen Show (4:3)</PresentationFormat>
  <Paragraphs>211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FIT9134 Computer architecture and operating systems</vt:lpstr>
      <vt:lpstr>Outline</vt:lpstr>
      <vt:lpstr>Introduction</vt:lpstr>
      <vt:lpstr>Operating Systems – Main functions</vt:lpstr>
      <vt:lpstr>Multi-users and Multi-tasking </vt:lpstr>
      <vt:lpstr>Multi-users and Multi-tasking</vt:lpstr>
      <vt:lpstr>Block Diagram of  Computer System</vt:lpstr>
      <vt:lpstr>          Windows System</vt:lpstr>
      <vt:lpstr>O/S and System Management   </vt:lpstr>
      <vt:lpstr>1) Process Management</vt:lpstr>
      <vt:lpstr>Process Management (eg)</vt:lpstr>
      <vt:lpstr>2) File Management</vt:lpstr>
      <vt:lpstr>File Management (eg)</vt:lpstr>
      <vt:lpstr>3) Memory Management (MM)</vt:lpstr>
      <vt:lpstr>3) Memory Management (MM)</vt:lpstr>
      <vt:lpstr>Memory Management (eg)</vt:lpstr>
      <vt:lpstr>Some Useful Texts/Resources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AndyCheng</dc:creator>
  <cp:lastModifiedBy>pdle</cp:lastModifiedBy>
  <cp:revision>219</cp:revision>
  <dcterms:created xsi:type="dcterms:W3CDTF">2008-07-10T22:13:35Z</dcterms:created>
  <dcterms:modified xsi:type="dcterms:W3CDTF">2016-03-07T04:09:50Z</dcterms:modified>
</cp:coreProperties>
</file>