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6"/>
  </p:notesMasterIdLst>
  <p:handoutMasterIdLst>
    <p:handoutMasterId r:id="rId37"/>
  </p:handoutMasterIdLst>
  <p:sldIdLst>
    <p:sldId id="256" r:id="rId2"/>
    <p:sldId id="308" r:id="rId3"/>
    <p:sldId id="311" r:id="rId4"/>
    <p:sldId id="262" r:id="rId5"/>
    <p:sldId id="274" r:id="rId6"/>
    <p:sldId id="310" r:id="rId7"/>
    <p:sldId id="312" r:id="rId8"/>
    <p:sldId id="306" r:id="rId9"/>
    <p:sldId id="313" r:id="rId10"/>
    <p:sldId id="269" r:id="rId11"/>
    <p:sldId id="263" r:id="rId12"/>
    <p:sldId id="264" r:id="rId13"/>
    <p:sldId id="265" r:id="rId14"/>
    <p:sldId id="305" r:id="rId15"/>
    <p:sldId id="315" r:id="rId16"/>
    <p:sldId id="281" r:id="rId17"/>
    <p:sldId id="279" r:id="rId18"/>
    <p:sldId id="280" r:id="rId19"/>
    <p:sldId id="282" r:id="rId20"/>
    <p:sldId id="271" r:id="rId21"/>
    <p:sldId id="303" r:id="rId22"/>
    <p:sldId id="267" r:id="rId23"/>
    <p:sldId id="283" r:id="rId24"/>
    <p:sldId id="299" r:id="rId25"/>
    <p:sldId id="292" r:id="rId26"/>
    <p:sldId id="284" r:id="rId27"/>
    <p:sldId id="285" r:id="rId28"/>
    <p:sldId id="304" r:id="rId29"/>
    <p:sldId id="298" r:id="rId30"/>
    <p:sldId id="289" r:id="rId31"/>
    <p:sldId id="290" r:id="rId32"/>
    <p:sldId id="307" r:id="rId33"/>
    <p:sldId id="259" r:id="rId34"/>
    <p:sldId id="314"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7963" autoAdjust="0"/>
  </p:normalViewPr>
  <p:slideViewPr>
    <p:cSldViewPr>
      <p:cViewPr varScale="1">
        <p:scale>
          <a:sx n="62" d="100"/>
          <a:sy n="62" d="100"/>
        </p:scale>
        <p:origin x="-1344" y="-96"/>
      </p:cViewPr>
      <p:guideLst>
        <p:guide orient="horz" pos="2160"/>
        <p:guide pos="2880"/>
      </p:guideLst>
    </p:cSldViewPr>
  </p:slideViewPr>
  <p:outlineViewPr>
    <p:cViewPr>
      <p:scale>
        <a:sx n="33" d="100"/>
        <a:sy n="33" d="100"/>
      </p:scale>
      <p:origin x="0" y="24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130980C-5BE4-4E11-99EB-22F704D03E70}" type="datetimeFigureOut">
              <a:rPr lang="en-US"/>
              <a:pPr>
                <a:defRPr/>
              </a:pPr>
              <a:t>3/24/2016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222898B8-878E-46A4-B095-418AA3CA8834}" type="slidenum">
              <a:rPr lang="en-US"/>
              <a:pPr>
                <a:defRPr/>
              </a:pPr>
              <a:t>‹#›</a:t>
            </a:fld>
            <a:endParaRPr lang="en-US"/>
          </a:p>
        </p:txBody>
      </p:sp>
    </p:spTree>
    <p:extLst>
      <p:ext uri="{BB962C8B-B14F-4D97-AF65-F5344CB8AC3E}">
        <p14:creationId xmlns="" xmlns:p14="http://schemas.microsoft.com/office/powerpoint/2010/main" val="97069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446598DE-5AA3-46AF-978A-7D12E4F849D0}" type="datetimeFigureOut">
              <a:rPr lang="en-US"/>
              <a:pPr>
                <a:defRPr/>
              </a:pPr>
              <a:t>3/24/2016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1CD5D1E9-8E26-4D4A-80FF-78F79C4F5F04}" type="slidenum">
              <a:rPr lang="en-US"/>
              <a:pPr>
                <a:defRPr/>
              </a:pPr>
              <a:t>‹#›</a:t>
            </a:fld>
            <a:endParaRPr lang="en-US"/>
          </a:p>
        </p:txBody>
      </p:sp>
    </p:spTree>
    <p:extLst>
      <p:ext uri="{BB962C8B-B14F-4D97-AF65-F5344CB8AC3E}">
        <p14:creationId xmlns="" xmlns:p14="http://schemas.microsoft.com/office/powerpoint/2010/main" val="1868983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48132" name="Slide Number Placeholder 3"/>
          <p:cNvSpPr>
            <a:spLocks noGrp="1"/>
          </p:cNvSpPr>
          <p:nvPr>
            <p:ph type="sldNum" sz="quarter" idx="5"/>
          </p:nvPr>
        </p:nvSpPr>
        <p:spPr bwMode="auto">
          <a:noFill/>
          <a:ln>
            <a:miter lim="800000"/>
            <a:headEnd/>
            <a:tailEnd/>
          </a:ln>
        </p:spPr>
        <p:txBody>
          <a:bodyPr/>
          <a:lstStyle/>
          <a:p>
            <a:fld id="{9EC25F56-A282-4A72-827E-8C66A6CE5701}" type="slidenum">
              <a:rPr lang="en-US" smtClean="0"/>
              <a:pPr/>
              <a:t>1</a:t>
            </a:fld>
            <a:endParaRPr lang="en-US" smtClean="0"/>
          </a:p>
        </p:txBody>
      </p:sp>
    </p:spTree>
    <p:extLst>
      <p:ext uri="{BB962C8B-B14F-4D97-AF65-F5344CB8AC3E}">
        <p14:creationId xmlns="" xmlns:p14="http://schemas.microsoft.com/office/powerpoint/2010/main" val="405517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a:lstStyle/>
          <a:p>
            <a:fld id="{FE9E8BF2-34B9-477F-A75E-2FC2AA934F7E}" type="slidenum">
              <a:rPr lang="en-US" smtClean="0"/>
              <a:pPr/>
              <a:t>14</a:t>
            </a:fld>
            <a:endParaRPr lang="en-US" smtClean="0"/>
          </a:p>
        </p:txBody>
      </p:sp>
      <p:sp>
        <p:nvSpPr>
          <p:cNvPr id="56323" name="Rectangle 2"/>
          <p:cNvSpPr>
            <a:spLocks noGrp="1" noRot="1" noChangeAspect="1" noChangeArrowheads="1" noTextEdit="1"/>
          </p:cNvSpPr>
          <p:nvPr>
            <p:ph type="sldImg"/>
          </p:nvPr>
        </p:nvSpPr>
        <p:spPr bwMode="auto">
          <a:xfrm>
            <a:off x="1409700" y="833438"/>
            <a:ext cx="4497388" cy="3373437"/>
          </a:xfrm>
          <a:noFill/>
          <a:ln>
            <a:solidFill>
              <a:srgbClr val="000000"/>
            </a:solidFill>
            <a:miter lim="800000"/>
            <a:headEnd/>
            <a:tailEnd/>
          </a:ln>
        </p:spPr>
      </p:sp>
      <p:sp>
        <p:nvSpPr>
          <p:cNvPr id="56324" name="Rectangle 3"/>
          <p:cNvSpPr>
            <a:spLocks noGrp="1" noChangeArrowheads="1"/>
          </p:cNvSpPr>
          <p:nvPr>
            <p:ph type="body" idx="1"/>
          </p:nvPr>
        </p:nvSpPr>
        <p:spPr bwMode="auto">
          <a:xfrm>
            <a:off x="974725" y="4562475"/>
            <a:ext cx="5365750" cy="4043363"/>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 xmlns:p14="http://schemas.microsoft.com/office/powerpoint/2010/main" val="215250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B7F289FF-1540-4AFC-9F6E-39C1F06DA465}" type="slidenum">
              <a:rPr lang="en-US" smtClean="0"/>
              <a:pPr/>
              <a:t>16</a:t>
            </a:fld>
            <a:endParaRPr lang="en-US" smtClean="0"/>
          </a:p>
        </p:txBody>
      </p:sp>
      <p:sp>
        <p:nvSpPr>
          <p:cNvPr id="66563"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74A1F1B7-EC3E-47B8-B056-828AE1E7E3A0}"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16</a:t>
            </a:fld>
            <a:endParaRPr lang="en-GB" sz="1200">
              <a:solidFill>
                <a:srgbClr val="000000"/>
              </a:solidFill>
              <a:latin typeface="Times New Roman" pitchFamily="18" charset="0"/>
            </a:endParaRPr>
          </a:p>
        </p:txBody>
      </p:sp>
      <p:sp>
        <p:nvSpPr>
          <p:cNvPr id="66564"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66565"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51531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ED577085-824B-40D5-818B-ED08358167B9}" type="slidenum">
              <a:rPr lang="en-US" smtClean="0"/>
              <a:pPr/>
              <a:t>17</a:t>
            </a:fld>
            <a:endParaRPr lang="en-US" smtClean="0"/>
          </a:p>
        </p:txBody>
      </p:sp>
      <p:sp>
        <p:nvSpPr>
          <p:cNvPr id="64515"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75A1109E-1E6D-42B3-BB15-3EE52EF25B37}"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17</a:t>
            </a:fld>
            <a:endParaRPr lang="en-GB" sz="1200">
              <a:solidFill>
                <a:srgbClr val="000000"/>
              </a:solidFill>
              <a:latin typeface="Times New Roman" pitchFamily="18" charset="0"/>
            </a:endParaRPr>
          </a:p>
        </p:txBody>
      </p:sp>
      <p:sp>
        <p:nvSpPr>
          <p:cNvPr id="64516"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64517"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2970245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B98BF814-1A90-44A6-A510-B10557DCFE14}" type="slidenum">
              <a:rPr lang="en-US" smtClean="0"/>
              <a:pPr/>
              <a:t>18</a:t>
            </a:fld>
            <a:endParaRPr lang="en-US" smtClean="0"/>
          </a:p>
        </p:txBody>
      </p:sp>
      <p:sp>
        <p:nvSpPr>
          <p:cNvPr id="67587"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80E8BB22-D5C6-43C2-88DF-C07115D5B07C}"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18</a:t>
            </a:fld>
            <a:endParaRPr lang="en-GB" sz="1200">
              <a:solidFill>
                <a:srgbClr val="000000"/>
              </a:solidFill>
              <a:latin typeface="Times New Roman" pitchFamily="18" charset="0"/>
            </a:endParaRPr>
          </a:p>
        </p:txBody>
      </p:sp>
      <p:sp>
        <p:nvSpPr>
          <p:cNvPr id="67588" name="Text Box 3"/>
          <p:cNvSpPr>
            <a:spLocks noGrp="1" noChangeArrowheads="1"/>
          </p:cNvSpPr>
          <p:nvPr>
            <p:ph type="body"/>
          </p:nvPr>
        </p:nvSpPr>
        <p:spPr bwMode="auto">
          <a:xfrm>
            <a:off x="973138" y="4567238"/>
            <a:ext cx="5365750" cy="1208087"/>
          </a:xfrm>
          <a:noFill/>
        </p:spPr>
        <p:txBody>
          <a:bodyPr wrap="square" lIns="90352" tIns="44276" rIns="90352" bIns="44276" numCol="1" anchor="t" anchorCtr="0" compatLnSpc="1">
            <a:prstTxWarp prst="textNoShape">
              <a:avLst/>
            </a:prstTxWarp>
            <a:spAutoFit/>
          </a:bodyPr>
          <a:lstStyle/>
          <a:p>
            <a:pPr defTabSz="482600" eaLnBrk="1" hangingPunct="1">
              <a:lnSpc>
                <a:spcPct val="98000"/>
              </a:lnSpc>
              <a:spcBef>
                <a:spcPct val="0"/>
              </a:spcBef>
              <a:tabLst>
                <a:tab pos="0" algn="l"/>
                <a:tab pos="482600" algn="l"/>
                <a:tab pos="965200" algn="l"/>
                <a:tab pos="1449388" algn="l"/>
                <a:tab pos="1931988" algn="l"/>
                <a:tab pos="2416175" algn="l"/>
                <a:tab pos="2898775" algn="l"/>
                <a:tab pos="3382963" algn="l"/>
                <a:tab pos="3865563" algn="l"/>
                <a:tab pos="4349750" algn="l"/>
                <a:tab pos="4832350" algn="l"/>
                <a:tab pos="5314950" algn="l"/>
                <a:tab pos="5799138" algn="l"/>
                <a:tab pos="6281738" algn="l"/>
                <a:tab pos="6765925" algn="l"/>
                <a:tab pos="7248525" algn="l"/>
                <a:tab pos="7732713" algn="l"/>
                <a:tab pos="8215313" algn="l"/>
                <a:tab pos="8699500" algn="l"/>
                <a:tab pos="9182100" algn="l"/>
                <a:tab pos="9664700" algn="l"/>
              </a:tabLst>
            </a:pPr>
            <a:r>
              <a:rPr lang="en-GB" sz="2500" smtClean="0"/>
              <a:t>permission can also be s or t - may talk about these later the lecture on system administration, ignore for now</a:t>
            </a:r>
          </a:p>
        </p:txBody>
      </p:sp>
      <p:sp>
        <p:nvSpPr>
          <p:cNvPr id="67589" name="Text Box 4"/>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Tree>
    <p:extLst>
      <p:ext uri="{BB962C8B-B14F-4D97-AF65-F5344CB8AC3E}">
        <p14:creationId xmlns="" xmlns:p14="http://schemas.microsoft.com/office/powerpoint/2010/main" val="128201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53E1B0C1-D053-44C2-8D9E-2439AADFCA3E}" type="slidenum">
              <a:rPr lang="en-US" smtClean="0"/>
              <a:pPr/>
              <a:t>19</a:t>
            </a:fld>
            <a:endParaRPr lang="en-US" smtClean="0"/>
          </a:p>
        </p:txBody>
      </p:sp>
      <p:sp>
        <p:nvSpPr>
          <p:cNvPr id="68611"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5800AFCB-B188-4272-ADDE-5E3445129865}"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19</a:t>
            </a:fld>
            <a:endParaRPr lang="en-GB" sz="1200">
              <a:solidFill>
                <a:srgbClr val="000000"/>
              </a:solidFill>
              <a:latin typeface="Times New Roman" pitchFamily="18" charset="0"/>
            </a:endParaRPr>
          </a:p>
        </p:txBody>
      </p:sp>
      <p:sp>
        <p:nvSpPr>
          <p:cNvPr id="68612" name="Rectangle 3"/>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
        <p:nvSpPr>
          <p:cNvPr id="68613" name="Text Box 4"/>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Tree>
    <p:extLst>
      <p:ext uri="{BB962C8B-B14F-4D97-AF65-F5344CB8AC3E}">
        <p14:creationId xmlns="" xmlns:p14="http://schemas.microsoft.com/office/powerpoint/2010/main" val="2167488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FE83B2E6-BA18-4C7C-B53D-44E3DCF64D66}" type="slidenum">
              <a:rPr lang="en-US" smtClean="0"/>
              <a:pPr/>
              <a:t>20</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568468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03FAD950-DAA4-4EA8-A98B-D575E1703344}" type="slidenum">
              <a:rPr lang="en-US" smtClean="0"/>
              <a:pPr/>
              <a:t>21</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43398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E2C5B6F8-E4CD-4369-AA36-5B43F2D02913}" type="slidenum">
              <a:rPr lang="en-US" smtClean="0"/>
              <a:pPr/>
              <a:t>22</a:t>
            </a:fld>
            <a:endParaRPr lang="en-US" smtClean="0"/>
          </a:p>
        </p:txBody>
      </p:sp>
      <p:sp>
        <p:nvSpPr>
          <p:cNvPr id="54275" name="Rectangle 2"/>
          <p:cNvSpPr>
            <a:spLocks noGrp="1" noRot="1" noChangeAspect="1" noChangeArrowheads="1" noTextEdit="1"/>
          </p:cNvSpPr>
          <p:nvPr>
            <p:ph type="sldImg"/>
          </p:nvPr>
        </p:nvSpPr>
        <p:spPr bwMode="auto">
          <a:xfrm>
            <a:off x="1257300" y="720725"/>
            <a:ext cx="4802188" cy="3600450"/>
          </a:xfrm>
          <a:solidFill>
            <a:srgbClr val="FFFFFF"/>
          </a:solidFill>
          <a:ln>
            <a:solidFill>
              <a:srgbClr val="000000"/>
            </a:solidFill>
            <a:miter lim="800000"/>
            <a:headEnd/>
            <a:tailEnd/>
          </a:ln>
        </p:spPr>
      </p:sp>
      <p:sp>
        <p:nvSpPr>
          <p:cNvPr id="54276" name="Rectangle 3"/>
          <p:cNvSpPr>
            <a:spLocks noGrp="1" noChangeArrowheads="1"/>
          </p:cNvSpPr>
          <p:nvPr>
            <p:ph type="body" idx="1"/>
          </p:nvPr>
        </p:nvSpPr>
        <p:spPr bwMode="auto">
          <a:xfrm>
            <a:off x="731838" y="4562475"/>
            <a:ext cx="5851525" cy="4321175"/>
          </a:xfrm>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399003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a:lstStyle/>
          <a:p>
            <a:fld id="{EF750015-BAE1-42CA-A588-F5E84898B9DA}" type="slidenum">
              <a:rPr lang="en-US" smtClean="0"/>
              <a:pPr/>
              <a:t>23</a:t>
            </a:fld>
            <a:endParaRPr lang="en-US" smtClean="0"/>
          </a:p>
        </p:txBody>
      </p:sp>
      <p:sp>
        <p:nvSpPr>
          <p:cNvPr id="69635"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64816997-9109-4CDA-AD2A-807201E83324}"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23</a:t>
            </a:fld>
            <a:endParaRPr lang="en-GB" sz="1200">
              <a:solidFill>
                <a:srgbClr val="000000"/>
              </a:solidFill>
              <a:latin typeface="Times New Roman" pitchFamily="18" charset="0"/>
            </a:endParaRPr>
          </a:p>
        </p:txBody>
      </p:sp>
      <p:sp>
        <p:nvSpPr>
          <p:cNvPr id="69636"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69637"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r>
              <a:rPr lang="en-US" dirty="0" smtClean="0"/>
              <a:t>Real UID is the UID of the user/process that created THIS process</a:t>
            </a:r>
            <a:r>
              <a:rPr lang="en-US" baseline="0" dirty="0" smtClean="0"/>
              <a:t> – </a:t>
            </a:r>
            <a:r>
              <a:rPr lang="en-US" baseline="0" dirty="0" err="1" smtClean="0"/>
              <a:t>ie</a:t>
            </a:r>
            <a:r>
              <a:rPr lang="en-US" baseline="0" dirty="0" smtClean="0"/>
              <a:t>. The one who executes/runs the program</a:t>
            </a:r>
            <a:r>
              <a:rPr lang="en-US" dirty="0" smtClean="0"/>
              <a:t/>
            </a:r>
            <a:br>
              <a:rPr lang="en-US" dirty="0" smtClean="0"/>
            </a:br>
            <a:r>
              <a:rPr lang="en-US" dirty="0" smtClean="0"/>
              <a:t/>
            </a:r>
            <a:br>
              <a:rPr lang="en-US" dirty="0" smtClean="0"/>
            </a:br>
            <a:r>
              <a:rPr lang="en-US" dirty="0" smtClean="0"/>
              <a:t>Effective UID is used to evaluate privileges of the process to perform a particular action. </a:t>
            </a:r>
            <a:endParaRPr lang="en-AU" dirty="0" smtClean="0"/>
          </a:p>
        </p:txBody>
      </p:sp>
    </p:spTree>
    <p:extLst>
      <p:ext uri="{BB962C8B-B14F-4D97-AF65-F5344CB8AC3E}">
        <p14:creationId xmlns="" xmlns:p14="http://schemas.microsoft.com/office/powerpoint/2010/main" val="1196969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a:lstStyle/>
          <a:p>
            <a:fld id="{A317A181-057B-4D7E-931C-77EB749AD690}" type="slidenum">
              <a:rPr lang="en-US" smtClean="0"/>
              <a:pPr/>
              <a:t>24</a:t>
            </a:fld>
            <a:endParaRPr lang="en-US" smtClean="0"/>
          </a:p>
        </p:txBody>
      </p:sp>
      <p:sp>
        <p:nvSpPr>
          <p:cNvPr id="70659"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B6EF54EC-0631-4AC0-ABF2-88DB9809DA50}"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24</a:t>
            </a:fld>
            <a:endParaRPr lang="en-GB" sz="1200">
              <a:solidFill>
                <a:srgbClr val="000000"/>
              </a:solidFill>
              <a:latin typeface="Times New Roman" pitchFamily="18" charset="0"/>
            </a:endParaRPr>
          </a:p>
        </p:txBody>
      </p:sp>
      <p:sp>
        <p:nvSpPr>
          <p:cNvPr id="70660"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70661"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06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ln>
            <a:miter lim="800000"/>
            <a:headEnd/>
            <a:tailEnd/>
          </a:ln>
        </p:spPr>
        <p:txBody>
          <a:bodyPr/>
          <a:lstStyle/>
          <a:p>
            <a:fld id="{A5DA9F74-B068-4C25-8C03-FFDE8FD2155B}" type="slidenum">
              <a:rPr lang="en-US" smtClean="0"/>
              <a:pPr/>
              <a:t>5</a:t>
            </a:fld>
            <a:endParaRPr lang="en-US" smtClean="0"/>
          </a:p>
        </p:txBody>
      </p:sp>
    </p:spTree>
    <p:extLst>
      <p:ext uri="{BB962C8B-B14F-4D97-AF65-F5344CB8AC3E}">
        <p14:creationId xmlns="" xmlns:p14="http://schemas.microsoft.com/office/powerpoint/2010/main" val="3568079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anchor="b"/>
          <a:lstStyle/>
          <a:p>
            <a:pPr algn="r"/>
            <a:fld id="{242DB0E0-0B28-4600-B522-BC27C265D9CA}" type="slidenum">
              <a:rPr lang="en-US" sz="1200">
                <a:latin typeface="Calibri" pitchFamily="34" charset="0"/>
              </a:rPr>
              <a:pPr algn="r"/>
              <a:t>25</a:t>
            </a:fld>
            <a:endParaRPr lang="en-US" sz="1200">
              <a:latin typeface="Calibri" pitchFamily="34" charset="0"/>
            </a:endParaRPr>
          </a:p>
        </p:txBody>
      </p:sp>
      <p:sp>
        <p:nvSpPr>
          <p:cNvPr id="71683"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762EAF3E-B58C-49A2-A169-F58CF510D7E7}"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25</a:t>
            </a:fld>
            <a:endParaRPr lang="en-GB" sz="1200">
              <a:solidFill>
                <a:srgbClr val="000000"/>
              </a:solidFill>
              <a:latin typeface="Times New Roman" pitchFamily="18" charset="0"/>
            </a:endParaRPr>
          </a:p>
        </p:txBody>
      </p:sp>
      <p:sp>
        <p:nvSpPr>
          <p:cNvPr id="71684"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71685"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dirty="0" smtClean="0"/>
          </a:p>
        </p:txBody>
      </p:sp>
    </p:spTree>
    <p:extLst>
      <p:ext uri="{BB962C8B-B14F-4D97-AF65-F5344CB8AC3E}">
        <p14:creationId xmlns="" xmlns:p14="http://schemas.microsoft.com/office/powerpoint/2010/main" val="2142911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a:lstStyle/>
          <a:p>
            <a:fld id="{283FE078-0F3B-4C11-B906-35885A695603}" type="slidenum">
              <a:rPr lang="en-US" smtClean="0"/>
              <a:pPr/>
              <a:t>26</a:t>
            </a:fld>
            <a:endParaRPr lang="en-US" smtClean="0"/>
          </a:p>
        </p:txBody>
      </p:sp>
      <p:sp>
        <p:nvSpPr>
          <p:cNvPr id="72707"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CCE00184-CDCC-4283-ABCC-9F94B5983D32}"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26</a:t>
            </a:fld>
            <a:endParaRPr lang="en-GB" sz="1200">
              <a:solidFill>
                <a:srgbClr val="000000"/>
              </a:solidFill>
              <a:latin typeface="Times New Roman" pitchFamily="18" charset="0"/>
            </a:endParaRPr>
          </a:p>
        </p:txBody>
      </p:sp>
      <p:sp>
        <p:nvSpPr>
          <p:cNvPr id="72708"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72709"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dirty="0" smtClean="0"/>
          </a:p>
        </p:txBody>
      </p:sp>
    </p:spTree>
    <p:extLst>
      <p:ext uri="{BB962C8B-B14F-4D97-AF65-F5344CB8AC3E}">
        <p14:creationId xmlns="" xmlns:p14="http://schemas.microsoft.com/office/powerpoint/2010/main" val="238596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E1528749-DB7F-4215-8ECF-1CA402165785}" type="slidenum">
              <a:rPr lang="en-US" smtClean="0"/>
              <a:pPr/>
              <a:t>27</a:t>
            </a:fld>
            <a:endParaRPr lang="en-US" smtClean="0"/>
          </a:p>
        </p:txBody>
      </p:sp>
      <p:sp>
        <p:nvSpPr>
          <p:cNvPr id="73731"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5F1627DD-AC9F-4EFE-A191-90B2D496F085}"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27</a:t>
            </a:fld>
            <a:endParaRPr lang="en-GB" sz="1200">
              <a:solidFill>
                <a:srgbClr val="000000"/>
              </a:solidFill>
              <a:latin typeface="Times New Roman" pitchFamily="18" charset="0"/>
            </a:endParaRPr>
          </a:p>
        </p:txBody>
      </p:sp>
      <p:sp>
        <p:nvSpPr>
          <p:cNvPr id="73732"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73733"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473945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E1528749-DB7F-4215-8ECF-1CA402165785}" type="slidenum">
              <a:rPr lang="en-US" smtClean="0"/>
              <a:pPr/>
              <a:t>28</a:t>
            </a:fld>
            <a:endParaRPr lang="en-US" smtClean="0"/>
          </a:p>
        </p:txBody>
      </p:sp>
      <p:sp>
        <p:nvSpPr>
          <p:cNvPr id="73731"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5F1627DD-AC9F-4EFE-A191-90B2D496F085}"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28</a:t>
            </a:fld>
            <a:endParaRPr lang="en-GB" sz="1200">
              <a:solidFill>
                <a:srgbClr val="000000"/>
              </a:solidFill>
              <a:latin typeface="Times New Roman" pitchFamily="18" charset="0"/>
            </a:endParaRPr>
          </a:p>
        </p:txBody>
      </p:sp>
      <p:sp>
        <p:nvSpPr>
          <p:cNvPr id="73732"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73733"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689961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a:lstStyle/>
          <a:p>
            <a:fld id="{0CC6B6F2-CEDD-4329-B6AA-56ED836AE513}" type="slidenum">
              <a:rPr lang="en-US" smtClean="0"/>
              <a:pPr/>
              <a:t>29</a:t>
            </a:fld>
            <a:endParaRPr lang="en-US" smtClean="0"/>
          </a:p>
        </p:txBody>
      </p:sp>
      <p:sp>
        <p:nvSpPr>
          <p:cNvPr id="76803"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41B18665-100B-4D77-93A1-1739ADAA7754}"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29</a:t>
            </a:fld>
            <a:endParaRPr lang="en-GB" sz="1200">
              <a:solidFill>
                <a:srgbClr val="000000"/>
              </a:solidFill>
              <a:latin typeface="Times New Roman" pitchFamily="18" charset="0"/>
            </a:endParaRPr>
          </a:p>
        </p:txBody>
      </p:sp>
      <p:sp>
        <p:nvSpPr>
          <p:cNvPr id="76804" name="Text Box 3"/>
          <p:cNvSpPr>
            <a:spLocks noGrp="1" noChangeArrowheads="1"/>
          </p:cNvSpPr>
          <p:nvPr>
            <p:ph type="body"/>
          </p:nvPr>
        </p:nvSpPr>
        <p:spPr bwMode="auto">
          <a:xfrm>
            <a:off x="973138" y="4514850"/>
            <a:ext cx="5365750" cy="4164013"/>
          </a:xfrm>
          <a:noFill/>
        </p:spPr>
        <p:txBody>
          <a:bodyPr wrap="square" lIns="90352" tIns="44276" rIns="90352" bIns="44276" numCol="1" anchor="t" anchorCtr="0" compatLnSpc="1">
            <a:prstTxWarp prst="textNoShape">
              <a:avLst/>
            </a:prstTxWarp>
            <a:spAutoFit/>
          </a:bodyPr>
          <a:lstStyle/>
          <a:p>
            <a:pPr defTabSz="482600" eaLnBrk="1" hangingPunct="1">
              <a:lnSpc>
                <a:spcPct val="97000"/>
              </a:lnSpc>
              <a:spcBef>
                <a:spcPct val="0"/>
              </a:spcBef>
              <a:tabLst>
                <a:tab pos="0" algn="l"/>
                <a:tab pos="482600" algn="l"/>
                <a:tab pos="965200" algn="l"/>
                <a:tab pos="1449388" algn="l"/>
                <a:tab pos="1931988" algn="l"/>
                <a:tab pos="2416175" algn="l"/>
                <a:tab pos="2898775" algn="l"/>
                <a:tab pos="3382963" algn="l"/>
                <a:tab pos="3865563" algn="l"/>
                <a:tab pos="4349750" algn="l"/>
                <a:tab pos="4832350" algn="l"/>
                <a:tab pos="5314950" algn="l"/>
                <a:tab pos="5799138" algn="l"/>
                <a:tab pos="6281738" algn="l"/>
                <a:tab pos="6765925" algn="l"/>
                <a:tab pos="7248525" algn="l"/>
                <a:tab pos="7732713" algn="l"/>
                <a:tab pos="8215313" algn="l"/>
                <a:tab pos="8699500" algn="l"/>
                <a:tab pos="9182100" algn="l"/>
                <a:tab pos="9664700" algn="l"/>
              </a:tabLst>
            </a:pPr>
            <a:endParaRPr lang="en-GB" sz="2500" dirty="0" smtClean="0"/>
          </a:p>
        </p:txBody>
      </p:sp>
      <p:sp>
        <p:nvSpPr>
          <p:cNvPr id="76805" name="Text Box 4"/>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Tree>
    <p:extLst>
      <p:ext uri="{BB962C8B-B14F-4D97-AF65-F5344CB8AC3E}">
        <p14:creationId xmlns="" xmlns:p14="http://schemas.microsoft.com/office/powerpoint/2010/main" val="1643660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AU" dirty="0" smtClean="0"/>
          </a:p>
        </p:txBody>
      </p:sp>
      <p:sp>
        <p:nvSpPr>
          <p:cNvPr id="80900" name="Slide Number Placeholder 3"/>
          <p:cNvSpPr>
            <a:spLocks noGrp="1"/>
          </p:cNvSpPr>
          <p:nvPr>
            <p:ph type="sldNum" sz="quarter" idx="5"/>
          </p:nvPr>
        </p:nvSpPr>
        <p:spPr bwMode="auto">
          <a:noFill/>
          <a:ln>
            <a:miter lim="800000"/>
            <a:headEnd/>
            <a:tailEnd/>
          </a:ln>
        </p:spPr>
        <p:txBody>
          <a:bodyPr/>
          <a:lstStyle/>
          <a:p>
            <a:fld id="{A0427D7E-8551-4E9F-A320-90AA8D090658}" type="slidenum">
              <a:rPr lang="en-US" smtClean="0"/>
              <a:pPr/>
              <a:t>31</a:t>
            </a:fld>
            <a:endParaRPr lang="en-US" smtClean="0"/>
          </a:p>
        </p:txBody>
      </p:sp>
    </p:spTree>
    <p:extLst>
      <p:ext uri="{BB962C8B-B14F-4D97-AF65-F5344CB8AC3E}">
        <p14:creationId xmlns="" xmlns:p14="http://schemas.microsoft.com/office/powerpoint/2010/main" val="394810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a:lstStyle/>
          <a:p>
            <a:fld id="{5E414CFC-3B16-4F11-952D-0D1981A167AF}" type="slidenum">
              <a:rPr lang="en-US" smtClean="0"/>
              <a:pPr/>
              <a:t>33</a:t>
            </a:fld>
            <a:endParaRPr lang="en-US"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97659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a:lstStyle/>
          <a:p>
            <a:fld id="{5E414CFC-3B16-4F11-952D-0D1981A167AF}" type="slidenum">
              <a:rPr lang="en-US" smtClean="0"/>
              <a:pPr/>
              <a:t>7</a:t>
            </a:fld>
            <a:endParaRPr lang="en-US"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197659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ED577085-824B-40D5-818B-ED08358167B9}" type="slidenum">
              <a:rPr lang="en-US" smtClean="0"/>
              <a:pPr/>
              <a:t>8</a:t>
            </a:fld>
            <a:endParaRPr lang="en-US" smtClean="0"/>
          </a:p>
        </p:txBody>
      </p:sp>
      <p:sp>
        <p:nvSpPr>
          <p:cNvPr id="64515"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75A1109E-1E6D-42B3-BB15-3EE52EF25B37}"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8</a:t>
            </a:fld>
            <a:endParaRPr lang="en-GB" sz="1200">
              <a:solidFill>
                <a:srgbClr val="000000"/>
              </a:solidFill>
              <a:latin typeface="Times New Roman" pitchFamily="18" charset="0"/>
            </a:endParaRPr>
          </a:p>
        </p:txBody>
      </p:sp>
      <p:sp>
        <p:nvSpPr>
          <p:cNvPr id="64516"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64517"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387640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ED577085-824B-40D5-818B-ED08358167B9}" type="slidenum">
              <a:rPr lang="en-US" smtClean="0"/>
              <a:pPr/>
              <a:t>9</a:t>
            </a:fld>
            <a:endParaRPr lang="en-US" smtClean="0"/>
          </a:p>
        </p:txBody>
      </p:sp>
      <p:sp>
        <p:nvSpPr>
          <p:cNvPr id="64515" name="Text Box 2"/>
          <p:cNvSpPr txBox="1">
            <a:spLocks noChangeArrowheads="1"/>
          </p:cNvSpPr>
          <p:nvPr/>
        </p:nvSpPr>
        <p:spPr bwMode="auto">
          <a:xfrm>
            <a:off x="4143375" y="9120188"/>
            <a:ext cx="3168650" cy="274637"/>
          </a:xfrm>
          <a:prstGeom prst="rect">
            <a:avLst/>
          </a:prstGeom>
          <a:noFill/>
          <a:ln w="9525">
            <a:noFill/>
            <a:round/>
            <a:headEnd/>
            <a:tailEnd/>
          </a:ln>
        </p:spPr>
        <p:txBody>
          <a:bodyPr lIns="89992" tIns="46796" rIns="89992" bIns="46796" anchor="b">
            <a:spAutoFit/>
          </a:bodyPr>
          <a:lstStyle/>
          <a:p>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fld id="{75A1109E-1E6D-42B3-BB15-3EE52EF25B37}" type="slidenum">
              <a:rPr lang="en-GB" sz="1200">
                <a:solidFill>
                  <a:srgbClr val="000000"/>
                </a:solidFill>
                <a:latin typeface="Times New Roman" pitchFamily="18" charset="0"/>
              </a:rPr>
              <a:pPr algn="r" defTabSz="455613">
                <a:lnSpc>
                  <a:spcPct val="98000"/>
                </a:lnSpc>
                <a:buClr>
                  <a:srgbClr val="000000"/>
                </a:buClr>
                <a:buSzPct val="100000"/>
                <a:tabLst>
                  <a:tab pos="0" algn="l"/>
                  <a:tab pos="914400" algn="l"/>
                  <a:tab pos="1828800" algn="l"/>
                  <a:tab pos="2743200" algn="l"/>
                  <a:tab pos="3656013" algn="l"/>
                  <a:tab pos="4570413" algn="l"/>
                  <a:tab pos="5484813" algn="l"/>
                  <a:tab pos="6399213" algn="l"/>
                  <a:tab pos="7313613" algn="l"/>
                  <a:tab pos="8229600" algn="l"/>
                  <a:tab pos="9142413" algn="l"/>
                  <a:tab pos="10056813" algn="l"/>
                </a:tabLst>
              </a:pPr>
              <a:t>9</a:t>
            </a:fld>
            <a:endParaRPr lang="en-GB" sz="1200">
              <a:solidFill>
                <a:srgbClr val="000000"/>
              </a:solidFill>
              <a:latin typeface="Times New Roman" pitchFamily="18" charset="0"/>
            </a:endParaRPr>
          </a:p>
        </p:txBody>
      </p:sp>
      <p:sp>
        <p:nvSpPr>
          <p:cNvPr id="64516" name="Text Box 3"/>
          <p:cNvSpPr txBox="1">
            <a:spLocks noChangeArrowheads="1"/>
          </p:cNvSpPr>
          <p:nvPr/>
        </p:nvSpPr>
        <p:spPr bwMode="auto">
          <a:xfrm>
            <a:off x="1127125" y="723900"/>
            <a:ext cx="5078413" cy="3360738"/>
          </a:xfrm>
          <a:prstGeom prst="rect">
            <a:avLst/>
          </a:prstGeom>
          <a:solidFill>
            <a:srgbClr val="FFFFFF"/>
          </a:solidFill>
          <a:ln w="9525">
            <a:solidFill>
              <a:srgbClr val="000000"/>
            </a:solidFill>
            <a:miter lim="800000"/>
            <a:headEnd/>
            <a:tailEnd/>
          </a:ln>
        </p:spPr>
        <p:txBody>
          <a:bodyPr wrap="none" lIns="96661" tIns="48331" rIns="96661" bIns="48331" anchor="ctr"/>
          <a:lstStyle/>
          <a:p>
            <a:endParaRPr lang="en-AU">
              <a:latin typeface="Calibri" pitchFamily="34" charset="0"/>
            </a:endParaRPr>
          </a:p>
        </p:txBody>
      </p:sp>
      <p:sp>
        <p:nvSpPr>
          <p:cNvPr id="64517" name="Rectangle 4"/>
          <p:cNvSpPr>
            <a:spLocks noGrp="1" noChangeArrowheads="1"/>
          </p:cNvSpPr>
          <p:nvPr>
            <p:ph type="body"/>
          </p:nvPr>
        </p:nvSpPr>
        <p:spPr bwMode="auto">
          <a:xfrm>
            <a:off x="973138" y="4560888"/>
            <a:ext cx="5365750" cy="4324350"/>
          </a:xfrm>
          <a:noFill/>
        </p:spPr>
        <p:txBody>
          <a:bodyPr wrap="none" numCol="1" anchor="ctr"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3876401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03FAD950-DAA4-4EA8-A98B-D575E1703344}" type="slidenum">
              <a:rPr lang="en-US" smtClean="0"/>
              <a:pPr/>
              <a:t>10</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369368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5BC3A3C-9A6C-48D9-A5A9-3E20916F2068}" type="slidenum">
              <a:rPr lang="en-US" smtClean="0"/>
              <a:pPr/>
              <a:t>11</a:t>
            </a:fld>
            <a:endParaRPr lang="en-US" smtClean="0"/>
          </a:p>
        </p:txBody>
      </p:sp>
      <p:sp>
        <p:nvSpPr>
          <p:cNvPr id="50179" name="Rectangle 2"/>
          <p:cNvSpPr>
            <a:spLocks noGrp="1" noRot="1" noChangeAspect="1" noChangeArrowheads="1" noTextEdit="1"/>
          </p:cNvSpPr>
          <p:nvPr>
            <p:ph type="sldImg"/>
          </p:nvPr>
        </p:nvSpPr>
        <p:spPr bwMode="auto">
          <a:xfrm>
            <a:off x="1257300" y="720725"/>
            <a:ext cx="4802188" cy="3600450"/>
          </a:xfr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731838" y="4562475"/>
            <a:ext cx="5851525" cy="4321175"/>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 xmlns:p14="http://schemas.microsoft.com/office/powerpoint/2010/main" val="1627141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a:lstStyle/>
          <a:p>
            <a:fld id="{5080EA98-E765-4DCD-B125-3C5028ECFE29}" type="slidenum">
              <a:rPr lang="en-US" smtClean="0"/>
              <a:pPr/>
              <a:t>12</a:t>
            </a:fld>
            <a:endParaRPr lang="en-US" smtClean="0"/>
          </a:p>
        </p:txBody>
      </p:sp>
      <p:sp>
        <p:nvSpPr>
          <p:cNvPr id="51203" name="Rectangle 2"/>
          <p:cNvSpPr>
            <a:spLocks noGrp="1" noRot="1" noChangeAspect="1" noChangeArrowheads="1" noTextEdit="1"/>
          </p:cNvSpPr>
          <p:nvPr>
            <p:ph type="sldImg"/>
          </p:nvPr>
        </p:nvSpPr>
        <p:spPr bwMode="auto">
          <a:xfrm>
            <a:off x="1257300" y="720725"/>
            <a:ext cx="4802188" cy="3600450"/>
          </a:xfrm>
          <a:solidFill>
            <a:srgbClr val="FFFFFF"/>
          </a:solidFill>
          <a:ln>
            <a:solidFill>
              <a:srgbClr val="000000"/>
            </a:solidFill>
            <a:miter lim="800000"/>
            <a:headEnd/>
            <a:tailEnd/>
          </a:ln>
        </p:spPr>
      </p:sp>
      <p:sp>
        <p:nvSpPr>
          <p:cNvPr id="51204" name="Rectangle 3"/>
          <p:cNvSpPr>
            <a:spLocks noGrp="1" noChangeArrowheads="1"/>
          </p:cNvSpPr>
          <p:nvPr>
            <p:ph type="body" idx="1"/>
          </p:nvPr>
        </p:nvSpPr>
        <p:spPr bwMode="auto">
          <a:xfrm>
            <a:off x="731838" y="4562475"/>
            <a:ext cx="5851525" cy="4321175"/>
          </a:xfrm>
          <a:noFill/>
        </p:spPr>
        <p:txBody>
          <a:bodyPr wrap="square" numCol="1" anchor="t" anchorCtr="0" compatLnSpc="1">
            <a:prstTxWarp prst="textNoShape">
              <a:avLst/>
            </a:prstTxWarp>
          </a:bodyPr>
          <a:lstStyle/>
          <a:p>
            <a:pPr eaLnBrk="1" hangingPunct="1">
              <a:spcBef>
                <a:spcPct val="0"/>
              </a:spcBef>
            </a:pPr>
            <a:r>
              <a:rPr lang="en-US" smtClean="0"/>
              <a:t>Use the “file” comamnd to try </a:t>
            </a:r>
          </a:p>
        </p:txBody>
      </p:sp>
    </p:spTree>
    <p:extLst>
      <p:ext uri="{BB962C8B-B14F-4D97-AF65-F5344CB8AC3E}">
        <p14:creationId xmlns="" xmlns:p14="http://schemas.microsoft.com/office/powerpoint/2010/main" val="275817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67DFA4AF-4367-456E-8F2B-FB35A4BBC0B8}" type="slidenum">
              <a:rPr lang="en-US" smtClean="0"/>
              <a:pPr/>
              <a:t>13</a:t>
            </a:fld>
            <a:endParaRPr lang="en-US" smtClean="0"/>
          </a:p>
        </p:txBody>
      </p:sp>
      <p:sp>
        <p:nvSpPr>
          <p:cNvPr id="52227" name="Rectangle 2"/>
          <p:cNvSpPr>
            <a:spLocks noGrp="1" noRot="1" noChangeAspect="1" noChangeArrowheads="1" noTextEdit="1"/>
          </p:cNvSpPr>
          <p:nvPr>
            <p:ph type="sldImg"/>
          </p:nvPr>
        </p:nvSpPr>
        <p:spPr bwMode="auto">
          <a:xfrm>
            <a:off x="1257300" y="720725"/>
            <a:ext cx="4802188" cy="3600450"/>
          </a:xfrm>
          <a:solidFill>
            <a:srgbClr val="FFFFFF"/>
          </a:solidFill>
          <a:ln>
            <a:solidFill>
              <a:srgbClr val="000000"/>
            </a:solidFill>
            <a:miter lim="800000"/>
            <a:headEnd/>
            <a:tailEnd/>
          </a:ln>
        </p:spPr>
      </p:sp>
      <p:sp>
        <p:nvSpPr>
          <p:cNvPr id="52228" name="Rectangle 3"/>
          <p:cNvSpPr>
            <a:spLocks noGrp="1" noChangeArrowheads="1"/>
          </p:cNvSpPr>
          <p:nvPr>
            <p:ph type="body" idx="1"/>
          </p:nvPr>
        </p:nvSpPr>
        <p:spPr bwMode="auto">
          <a:xfrm>
            <a:off x="731838" y="4562475"/>
            <a:ext cx="5851525" cy="4321175"/>
          </a:xfrm>
          <a:noFill/>
        </p:spPr>
        <p:txBody>
          <a:bodyPr wrap="square" numCol="1" anchor="t" anchorCtr="0" compatLnSpc="1">
            <a:prstTxWarp prst="textNoShape">
              <a:avLst/>
            </a:prstTxWarp>
          </a:bodyPr>
          <a:lstStyle/>
          <a:p>
            <a:pPr eaLnBrk="1" hangingPunct="1">
              <a:spcBef>
                <a:spcPct val="0"/>
              </a:spcBef>
            </a:pPr>
            <a:endParaRPr lang="en-AU" smtClean="0"/>
          </a:p>
        </p:txBody>
      </p:sp>
    </p:spTree>
    <p:extLst>
      <p:ext uri="{BB962C8B-B14F-4D97-AF65-F5344CB8AC3E}">
        <p14:creationId xmlns="" xmlns:p14="http://schemas.microsoft.com/office/powerpoint/2010/main" val="278672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pPr>
              <a:defRPr/>
            </a:pPr>
            <a:fld id="{45B31B79-FA2E-42DD-BF89-688175F76BA8}" type="datetime1">
              <a:rPr lang="en-US"/>
              <a:pPr>
                <a:defRPr/>
              </a:pPr>
              <a:t>3/24/2016</a:t>
            </a:fld>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1P.J. enning (1983)</a:t>
            </a:r>
          </a:p>
        </p:txBody>
      </p:sp>
      <p:sp>
        <p:nvSpPr>
          <p:cNvPr id="8" name="Slide Number Placeholder 9"/>
          <p:cNvSpPr>
            <a:spLocks noGrp="1"/>
          </p:cNvSpPr>
          <p:nvPr>
            <p:ph type="sldNum" sz="quarter" idx="12"/>
          </p:nvPr>
        </p:nvSpPr>
        <p:spPr/>
        <p:txBody>
          <a:bodyPr/>
          <a:lstStyle>
            <a:lvl1pPr>
              <a:defRPr/>
            </a:lvl1pPr>
          </a:lstStyle>
          <a:p>
            <a:pPr>
              <a:defRPr/>
            </a:pPr>
            <a:fld id="{24F19EC5-2315-4694-A00A-6BF3A0F86E9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BDA7D1F-A551-4669-B7FA-AF4A677A04C6}" type="datetime1">
              <a:rPr lang="en-US"/>
              <a:pPr>
                <a:defRPr/>
              </a:pPr>
              <a:t>3/24/2016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C118FD26-18F0-4A4B-9B9A-BFA786A6A71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A4C3023D-C51E-4F34-BDF1-79B89B09E438}" type="datetime1">
              <a:rPr lang="en-US"/>
              <a:pPr>
                <a:defRPr/>
              </a:pPr>
              <a:t>3/24/2016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03441E7E-0906-4F56-B4AA-27937FBEE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pPr>
              <a:defRPr/>
            </a:pPr>
            <a:r>
              <a:rPr lang="en-US"/>
              <a:t>1P.J. enning (1983)</a:t>
            </a:r>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pPr>
              <a:defRPr/>
            </a:pPr>
            <a:fld id="{0B024F60-7DF3-4C7F-A893-16A5B1E962DB}" type="slidenum">
              <a:rPr lang="en-US"/>
              <a:pPr>
                <a:defRPr/>
              </a:pPr>
              <a:t>‹#›</a:t>
            </a:fld>
            <a:endParaRPr lang="en-US"/>
          </a:p>
        </p:txBody>
      </p:sp>
      <p:sp>
        <p:nvSpPr>
          <p:cNvPr id="8" name="Date Placeholder 7"/>
          <p:cNvSpPr>
            <a:spLocks noGrp="1"/>
          </p:cNvSpPr>
          <p:nvPr>
            <p:ph type="dt" sz="half" idx="12"/>
          </p:nvPr>
        </p:nvSpPr>
        <p:spPr>
          <a:xfrm>
            <a:off x="457200" y="6245225"/>
            <a:ext cx="2133600" cy="476250"/>
          </a:xfrm>
        </p:spPr>
        <p:txBody>
          <a:bodyPr/>
          <a:lstStyle>
            <a:lvl1pPr>
              <a:defRPr/>
            </a:lvl1pPr>
          </a:lstStyle>
          <a:p>
            <a:pPr>
              <a:defRPr/>
            </a:pPr>
            <a:fld id="{303685F2-2441-47DC-B266-F0B3A12BFDB3}" type="datetime1">
              <a:rPr lang="en-US"/>
              <a:pPr>
                <a:defRPr/>
              </a:pPr>
              <a:t>3/24/2016</a:t>
            </a:fld>
            <a:endParaRPr 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315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8686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8600" y="4000500"/>
            <a:ext cx="8686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553200"/>
            <a:ext cx="1905000" cy="152400"/>
          </a:xfrm>
        </p:spPr>
        <p:txBody>
          <a:bodyPr/>
          <a:lstStyle>
            <a:lvl1pPr>
              <a:defRPr/>
            </a:lvl1pPr>
          </a:lstStyle>
          <a:p>
            <a:pPr>
              <a:defRPr/>
            </a:pPr>
            <a:fld id="{C5B5BCB4-188D-4B34-AC2B-2DD91D82906C}" type="slidenum">
              <a:rPr lang="en-US"/>
              <a:pPr>
                <a:defRPr/>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23"/>
          <p:cNvSpPr>
            <a:spLocks noGrp="1"/>
          </p:cNvSpPr>
          <p:nvPr>
            <p:ph type="dt" sz="half" idx="10"/>
          </p:nvPr>
        </p:nvSpPr>
        <p:spPr/>
        <p:txBody>
          <a:bodyPr/>
          <a:lstStyle>
            <a:lvl1pPr>
              <a:defRPr/>
            </a:lvl1pPr>
          </a:lstStyle>
          <a:p>
            <a:pPr>
              <a:defRPr/>
            </a:pPr>
            <a:fld id="{733FC920-F559-400C-AC5E-30AABB850C98}" type="datetime1">
              <a:rPr lang="en-US"/>
              <a:pPr>
                <a:defRPr/>
              </a:pPr>
              <a:t>3/24/2016</a:t>
            </a:fld>
            <a:endParaRPr lang="en-US"/>
          </a:p>
        </p:txBody>
      </p:sp>
      <p:sp>
        <p:nvSpPr>
          <p:cNvPr id="3" name="Footer Placeholder 9"/>
          <p:cNvSpPr>
            <a:spLocks noGrp="1"/>
          </p:cNvSpPr>
          <p:nvPr>
            <p:ph type="ftr" sz="quarter" idx="11"/>
          </p:nvPr>
        </p:nvSpPr>
        <p:spPr/>
        <p:txBody>
          <a:bodyPr/>
          <a:lstStyle>
            <a:lvl1pPr>
              <a:defRPr/>
            </a:lvl1pPr>
          </a:lstStyle>
          <a:p>
            <a:pPr>
              <a:defRPr/>
            </a:pPr>
            <a:r>
              <a:rPr lang="en-US"/>
              <a:t>1P.J. enning (1983)</a:t>
            </a:r>
          </a:p>
        </p:txBody>
      </p:sp>
      <p:sp>
        <p:nvSpPr>
          <p:cNvPr id="4" name="Slide Number Placeholder 21"/>
          <p:cNvSpPr>
            <a:spLocks noGrp="1"/>
          </p:cNvSpPr>
          <p:nvPr>
            <p:ph type="sldNum" sz="quarter" idx="12"/>
          </p:nvPr>
        </p:nvSpPr>
        <p:spPr/>
        <p:txBody>
          <a:bodyPr/>
          <a:lstStyle>
            <a:lvl1pPr>
              <a:defRPr/>
            </a:lvl1pPr>
          </a:lstStyle>
          <a:p>
            <a:pPr>
              <a:defRPr/>
            </a:pPr>
            <a:fld id="{EBA72A51-8C05-4A48-8724-FF4DD4B5D8C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0873CF1-F548-48E8-955B-4F732D0EAFC5}" type="datetime1">
              <a:rPr lang="en-US"/>
              <a:pPr>
                <a:defRPr/>
              </a:pPr>
              <a:t>3/24/2016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3A4D2466-0E86-4906-AEEB-A74BE974711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B82B3E5F-526C-4897-8CE9-D5D7B46AA7DE}" type="datetime1">
              <a:rPr lang="en-US"/>
              <a:pPr>
                <a:defRPr/>
              </a:pPr>
              <a:t>3/24/2016</a:t>
            </a:fld>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5"/>
          <p:cNvSpPr>
            <a:spLocks noGrp="1"/>
          </p:cNvSpPr>
          <p:nvPr>
            <p:ph type="sldNum" sz="quarter" idx="12"/>
          </p:nvPr>
        </p:nvSpPr>
        <p:spPr/>
        <p:txBody>
          <a:bodyPr/>
          <a:lstStyle>
            <a:lvl1pPr>
              <a:defRPr/>
            </a:lvl1pPr>
          </a:lstStyle>
          <a:p>
            <a:pPr>
              <a:defRPr/>
            </a:pPr>
            <a:fld id="{FB47A6D5-8D82-4C51-8C13-795BCD60AE0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B8D9BCB-B99D-4DCE-A65E-3E289052894A}" type="datetime1">
              <a:rPr lang="en-US"/>
              <a:pPr>
                <a:defRPr/>
              </a:pPr>
              <a:t>3/24/2016</a:t>
            </a:fld>
            <a:endParaRPr lang="en-US"/>
          </a:p>
        </p:txBody>
      </p:sp>
      <p:sp>
        <p:nvSpPr>
          <p:cNvPr id="6" name="Footer Placeholder 9"/>
          <p:cNvSpPr>
            <a:spLocks noGrp="1"/>
          </p:cNvSpPr>
          <p:nvPr>
            <p:ph type="ftr" sz="quarter" idx="11"/>
          </p:nvPr>
        </p:nvSpPr>
        <p:spPr/>
        <p:txBody>
          <a:bodyPr/>
          <a:lstStyle>
            <a:lvl1pPr>
              <a:defRPr/>
            </a:lvl1pPr>
          </a:lstStyle>
          <a:p>
            <a:pPr>
              <a:defRPr/>
            </a:pPr>
            <a:r>
              <a:rPr lang="en-US"/>
              <a:t>1P.J. enning (1983)</a:t>
            </a:r>
          </a:p>
        </p:txBody>
      </p:sp>
      <p:sp>
        <p:nvSpPr>
          <p:cNvPr id="7" name="Slide Number Placeholder 21"/>
          <p:cNvSpPr>
            <a:spLocks noGrp="1"/>
          </p:cNvSpPr>
          <p:nvPr>
            <p:ph type="sldNum" sz="quarter" idx="12"/>
          </p:nvPr>
        </p:nvSpPr>
        <p:spPr/>
        <p:txBody>
          <a:bodyPr/>
          <a:lstStyle>
            <a:lvl1pPr>
              <a:defRPr/>
            </a:lvl1pPr>
          </a:lstStyle>
          <a:p>
            <a:pPr>
              <a:defRPr/>
            </a:pPr>
            <a:fld id="{CBE5071C-8DBF-4FB7-BD44-10CADEA01A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ACC275-A5AD-4C62-9146-1BEFB9CC5FDF}" type="datetime1">
              <a:rPr lang="en-US"/>
              <a:pPr>
                <a:defRPr/>
              </a:pPr>
              <a:t>3/24/2016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1P.J. enning (1983)</a:t>
            </a:r>
          </a:p>
        </p:txBody>
      </p:sp>
      <p:sp>
        <p:nvSpPr>
          <p:cNvPr id="9" name="Slide Number Placeholder 8"/>
          <p:cNvSpPr>
            <a:spLocks noGrp="1"/>
          </p:cNvSpPr>
          <p:nvPr>
            <p:ph type="sldNum" sz="quarter" idx="12"/>
          </p:nvPr>
        </p:nvSpPr>
        <p:spPr/>
        <p:txBody>
          <a:bodyPr/>
          <a:lstStyle>
            <a:lvl1pPr>
              <a:defRPr/>
            </a:lvl1pPr>
          </a:lstStyle>
          <a:p>
            <a:pPr>
              <a:defRPr/>
            </a:pPr>
            <a:fld id="{E5030BCA-5F72-4187-A12F-7684021B09E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6A59DCB-F407-441B-B6F9-556AA543C459}" type="datetime1">
              <a:rPr lang="en-US"/>
              <a:pPr>
                <a:defRPr/>
              </a:pPr>
              <a:t>3/24/2016</a:t>
            </a:fld>
            <a:endParaRPr lang="en-US"/>
          </a:p>
        </p:txBody>
      </p:sp>
      <p:sp>
        <p:nvSpPr>
          <p:cNvPr id="4" name="Footer Placeholder 9"/>
          <p:cNvSpPr>
            <a:spLocks noGrp="1"/>
          </p:cNvSpPr>
          <p:nvPr>
            <p:ph type="ftr" sz="quarter" idx="11"/>
          </p:nvPr>
        </p:nvSpPr>
        <p:spPr/>
        <p:txBody>
          <a:bodyPr/>
          <a:lstStyle>
            <a:lvl1pPr>
              <a:defRPr/>
            </a:lvl1pPr>
          </a:lstStyle>
          <a:p>
            <a:pPr>
              <a:defRPr/>
            </a:pPr>
            <a:r>
              <a:rPr lang="en-US"/>
              <a:t>1P.J. enning (1983)</a:t>
            </a:r>
          </a:p>
        </p:txBody>
      </p:sp>
      <p:sp>
        <p:nvSpPr>
          <p:cNvPr id="5" name="Slide Number Placeholder 21"/>
          <p:cNvSpPr>
            <a:spLocks noGrp="1"/>
          </p:cNvSpPr>
          <p:nvPr>
            <p:ph type="sldNum" sz="quarter" idx="12"/>
          </p:nvPr>
        </p:nvSpPr>
        <p:spPr/>
        <p:txBody>
          <a:bodyPr/>
          <a:lstStyle>
            <a:lvl1pPr>
              <a:defRPr/>
            </a:lvl1pPr>
          </a:lstStyle>
          <a:p>
            <a:pPr>
              <a:defRPr/>
            </a:pPr>
            <a:fld id="{7389B621-5040-45FB-AB92-1ECF76954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4" name="Date Placeholder 1"/>
          <p:cNvSpPr>
            <a:spLocks noGrp="1"/>
          </p:cNvSpPr>
          <p:nvPr>
            <p:ph type="dt" sz="half" idx="10"/>
          </p:nvPr>
        </p:nvSpPr>
        <p:spPr/>
        <p:txBody>
          <a:bodyPr/>
          <a:lstStyle>
            <a:lvl1pPr>
              <a:defRPr/>
            </a:lvl1pPr>
          </a:lstStyle>
          <a:p>
            <a:pPr>
              <a:defRPr/>
            </a:pPr>
            <a:fld id="{6CC1EBD7-8419-4062-B4DB-2167BE2177ED}" type="datetime1">
              <a:rPr lang="en-US"/>
              <a:pPr>
                <a:defRPr/>
              </a:pPr>
              <a:t>3/24/2016</a:t>
            </a:fld>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1P.J. enning (1983)</a:t>
            </a:r>
          </a:p>
        </p:txBody>
      </p:sp>
      <p:sp>
        <p:nvSpPr>
          <p:cNvPr id="6" name="Slide Number Placeholder 3"/>
          <p:cNvSpPr>
            <a:spLocks noGrp="1"/>
          </p:cNvSpPr>
          <p:nvPr>
            <p:ph type="sldNum" sz="quarter" idx="12"/>
          </p:nvPr>
        </p:nvSpPr>
        <p:spPr/>
        <p:txBody>
          <a:bodyPr/>
          <a:lstStyle>
            <a:lvl1pPr>
              <a:defRPr/>
            </a:lvl1pPr>
          </a:lstStyle>
          <a:p>
            <a:pPr>
              <a:defRPr/>
            </a:pPr>
            <a:fld id="{BF5DDA2C-0E50-49C2-A449-97109242A3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486BDE5B-66CC-4B78-8F6C-56D6DC9AC119}" type="datetime1">
              <a:rPr lang="en-US"/>
              <a:pPr>
                <a:defRPr/>
              </a:pPr>
              <a:t>3/24/2016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7" name="Slide Number Placeholder 6"/>
          <p:cNvSpPr>
            <a:spLocks noGrp="1"/>
          </p:cNvSpPr>
          <p:nvPr>
            <p:ph type="sldNum" sz="quarter" idx="12"/>
          </p:nvPr>
        </p:nvSpPr>
        <p:spPr/>
        <p:txBody>
          <a:bodyPr/>
          <a:lstStyle>
            <a:lvl1pPr>
              <a:defRPr/>
            </a:lvl1pPr>
          </a:lstStyle>
          <a:p>
            <a:pPr>
              <a:defRPr/>
            </a:pPr>
            <a:fld id="{1F0186B8-E2DD-44C9-9B59-4470A246E0E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chemeClr val="accent1"/>
              </a:buClr>
              <a:buSzPct val="80000"/>
              <a:buFont typeface="Wingdings 2" pitchFamily="18" charset="2"/>
              <a:buNone/>
              <a:defRPr/>
            </a:pPr>
            <a:endParaRPr lang="en-US" sz="3200">
              <a:latin typeface="Gill Sans MT" pitchFamily="34" charset="0"/>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BA308408-B63C-4518-8238-4C40762F753D}" type="datetime1">
              <a:rPr lang="en-US"/>
              <a:pPr>
                <a:defRPr/>
              </a:pPr>
              <a:t>3/24/2016</a:t>
            </a:fld>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6"/>
          <p:cNvSpPr>
            <a:spLocks noGrp="1"/>
          </p:cNvSpPr>
          <p:nvPr>
            <p:ph type="sldNum" sz="quarter" idx="12"/>
          </p:nvPr>
        </p:nvSpPr>
        <p:spPr/>
        <p:txBody>
          <a:bodyPr/>
          <a:lstStyle>
            <a:lvl1pPr>
              <a:defRPr/>
            </a:lvl1pPr>
          </a:lstStyle>
          <a:p>
            <a:pPr>
              <a:defRPr/>
            </a:pPr>
            <a:fld id="{D4383C67-503D-49D2-A60F-AC2D58AE70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2057"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B5A788"/>
                </a:solidFill>
                <a:latin typeface="Gill Sans MT" pitchFamily="34" charset="0"/>
              </a:defRPr>
            </a:lvl1pPr>
          </a:lstStyle>
          <a:p>
            <a:pPr>
              <a:defRPr/>
            </a:pPr>
            <a:fld id="{93615A50-FCE8-45CD-8FAC-B896467F37E2}" type="datetime1">
              <a:rPr lang="en-US"/>
              <a:pPr>
                <a:defRPr/>
              </a:pPr>
              <a:t>3/24/2016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r>
              <a:rPr lang="en-US"/>
              <a:t>1P.J. enning (1983)</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itchFamily="34" charset="0"/>
              </a:defRPr>
            </a:lvl1pPr>
          </a:lstStyle>
          <a:p>
            <a:pPr>
              <a:defRPr/>
            </a:pPr>
            <a:fld id="{B7542BFB-0BB5-45A4-98DF-288FD98759A0}"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999" r:id="rId1"/>
    <p:sldLayoutId id="2147483993" r:id="rId2"/>
    <p:sldLayoutId id="2147484000" r:id="rId3"/>
    <p:sldLayoutId id="2147483994" r:id="rId4"/>
    <p:sldLayoutId id="2147484001" r:id="rId5"/>
    <p:sldLayoutId id="2147483995" r:id="rId6"/>
    <p:sldLayoutId id="2147484002" r:id="rId7"/>
    <p:sldLayoutId id="2147484003" r:id="rId8"/>
    <p:sldLayoutId id="2147484004" r:id="rId9"/>
    <p:sldLayoutId id="2147483996" r:id="rId10"/>
    <p:sldLayoutId id="2147483997" r:id="rId11"/>
    <p:sldLayoutId id="2147484005" r:id="rId12"/>
    <p:sldLayoutId id="2147484006" r:id="rId13"/>
    <p:sldLayoutId id="2147483998" r:id="rId14"/>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kb.iu.edu/data/agxz.html" TargetMode="External"/><Relationship Id="rId7" Type="http://schemas.openxmlformats.org/officeDocument/2006/relationships/hyperlink" Target="http://www.tonymarston.net/php-mysql/converter.php" TargetMode="External"/><Relationship Id="rId2" Type="http://schemas.openxmlformats.org/officeDocument/2006/relationships/hyperlink" Target="http://www.theunixschool.com/2012/03/soft-links-hard-links-all-about-inodes.html" TargetMode="External"/><Relationship Id="rId1" Type="http://schemas.openxmlformats.org/officeDocument/2006/relationships/slideLayout" Target="../slideLayouts/slideLayout2.xml"/><Relationship Id="rId6" Type="http://schemas.openxmlformats.org/officeDocument/2006/relationships/hyperlink" Target="http://en.wikipedia.org/wiki/Hexadecimal" TargetMode="External"/><Relationship Id="rId5" Type="http://schemas.openxmlformats.org/officeDocument/2006/relationships/hyperlink" Target="http://en.wikipedia.org/wiki/Octal" TargetMode="External"/><Relationship Id="rId4" Type="http://schemas.openxmlformats.org/officeDocument/2006/relationships/hyperlink" Target="http://www.allaboutcircuits.com/vol_4/chpt_1/4.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2" descr="C:\mprof\fit3129_files\infotechlogo.gif"/>
          <p:cNvPicPr>
            <a:picLocks noChangeAspect="1" noChangeArrowheads="1"/>
          </p:cNvPicPr>
          <p:nvPr/>
        </p:nvPicPr>
        <p:blipFill>
          <a:blip r:embed="rId3" cstate="print"/>
          <a:srcRect/>
          <a:stretch>
            <a:fillRect/>
          </a:stretch>
        </p:blipFill>
        <p:spPr bwMode="auto">
          <a:xfrm>
            <a:off x="5715000" y="428625"/>
            <a:ext cx="3267075" cy="752475"/>
          </a:xfrm>
          <a:prstGeom prst="rect">
            <a:avLst/>
          </a:prstGeom>
          <a:noFill/>
          <a:ln w="9525">
            <a:noFill/>
            <a:miter lim="800000"/>
            <a:headEnd/>
            <a:tailEnd/>
          </a:ln>
        </p:spPr>
      </p:pic>
      <p:sp>
        <p:nvSpPr>
          <p:cNvPr id="7" name="TextBox 6"/>
          <p:cNvSpPr txBox="1"/>
          <p:nvPr/>
        </p:nvSpPr>
        <p:spPr>
          <a:xfrm>
            <a:off x="2224070" y="2795582"/>
            <a:ext cx="6858048" cy="1569660"/>
          </a:xfrm>
          <a:prstGeom prst="rect">
            <a:avLst/>
          </a:prstGeom>
          <a:blipFill>
            <a:blip r:embed="rId4" cstate="print"/>
            <a:tile tx="0" ty="0" sx="100000" sy="100000" flip="none" algn="tl"/>
          </a:blipFill>
          <a:effectLst>
            <a:outerShdw blurRad="50800" dist="139700" dir="8100000" algn="tr" rotWithShape="0">
              <a:prstClr val="black">
                <a:alpha val="40000"/>
              </a:prstClr>
            </a:outerShdw>
          </a:effectLst>
          <a:scene3d>
            <a:camera prst="perspectiveHeroicExtremeRightFacing" fov="3000000">
              <a:rot lat="487347" lon="19532356" rev="0"/>
            </a:camera>
            <a:lightRig rig="sunset" dir="t"/>
          </a:scene3d>
          <a:sp3d z="114300" prstMaterial="powder">
            <a:bevelT prst="relaxedInset"/>
            <a:bevelB w="152400" h="50800" prst="softRound"/>
          </a:sp3d>
        </p:spPr>
        <p:txBody>
          <a:bodyPr>
            <a:spAutoFit/>
          </a:bodyPr>
          <a:lstStyle/>
          <a:p>
            <a:pPr>
              <a:defRPr/>
            </a:pPr>
            <a:r>
              <a:rPr lang="en-AU" sz="2400" b="1" i="1" dirty="0" smtClean="0">
                <a:latin typeface="Cambria" pitchFamily="18" charset="0"/>
              </a:rPr>
              <a:t>Note 3 – 2 lectures</a:t>
            </a:r>
            <a:endParaRPr lang="en-AU" sz="2400" b="1" i="1" dirty="0">
              <a:latin typeface="Cambria" pitchFamily="18" charset="0"/>
            </a:endParaRPr>
          </a:p>
          <a:p>
            <a:pPr>
              <a:defRPr/>
            </a:pPr>
            <a:endParaRPr lang="en-AU" sz="2400" b="1" i="1" dirty="0">
              <a:latin typeface="Cambria" pitchFamily="18" charset="0"/>
            </a:endParaRPr>
          </a:p>
          <a:p>
            <a:pPr>
              <a:defRPr/>
            </a:pPr>
            <a:r>
              <a:rPr lang="en-AU" sz="2400" b="1" i="1" dirty="0">
                <a:latin typeface="Cambria" pitchFamily="18" charset="0"/>
              </a:rPr>
              <a:t>Operating </a:t>
            </a:r>
            <a:r>
              <a:rPr lang="en-AU" sz="2400" b="1" i="1" dirty="0" smtClean="0">
                <a:latin typeface="Cambria" pitchFamily="18" charset="0"/>
              </a:rPr>
              <a:t>System:</a:t>
            </a:r>
            <a:endParaRPr lang="en-AU" sz="2400" b="1" i="1" dirty="0">
              <a:latin typeface="Cambria" pitchFamily="18" charset="0"/>
            </a:endParaRPr>
          </a:p>
          <a:p>
            <a:pPr>
              <a:defRPr/>
            </a:pPr>
            <a:r>
              <a:rPr lang="en-AU" sz="2400" b="1" i="1" dirty="0">
                <a:latin typeface="Cambria" pitchFamily="18" charset="0"/>
              </a:rPr>
              <a:t>File </a:t>
            </a:r>
            <a:r>
              <a:rPr lang="en-AU" sz="2400" b="1" i="1" dirty="0" smtClean="0">
                <a:latin typeface="Cambria" pitchFamily="18" charset="0"/>
              </a:rPr>
              <a:t>Management</a:t>
            </a:r>
            <a:endParaRPr lang="en-AU" sz="2400" b="1" i="1" dirty="0">
              <a:latin typeface="Cambria" pitchFamily="18" charset="0"/>
            </a:endParaRPr>
          </a:p>
        </p:txBody>
      </p:sp>
      <p:sp>
        <p:nvSpPr>
          <p:cNvPr id="11270" name="Slide Number Placeholder 5"/>
          <p:cNvSpPr>
            <a:spLocks noGrp="1"/>
          </p:cNvSpPr>
          <p:nvPr>
            <p:ph type="sldNum" sz="quarter" idx="12"/>
          </p:nvPr>
        </p:nvSpPr>
        <p:spPr bwMode="auto">
          <a:noFill/>
          <a:ln>
            <a:miter lim="800000"/>
            <a:headEnd/>
            <a:tailEnd/>
          </a:ln>
        </p:spPr>
        <p:txBody>
          <a:bodyPr/>
          <a:lstStyle/>
          <a:p>
            <a:fld id="{478283A3-B2E9-43B4-9E2A-F7634E3A1F27}" type="slidenum">
              <a:rPr lang="en-US" smtClean="0"/>
              <a:pPr/>
              <a:t>1</a:t>
            </a:fld>
            <a:endParaRPr lang="en-US" smtClean="0"/>
          </a:p>
        </p:txBody>
      </p:sp>
      <p:sp>
        <p:nvSpPr>
          <p:cNvPr id="10" name="Title 1"/>
          <p:cNvSpPr>
            <a:spLocks noGrp="1"/>
          </p:cNvSpPr>
          <p:nvPr/>
        </p:nvSpPr>
        <p:spPr>
          <a:xfrm>
            <a:off x="1259632" y="836712"/>
            <a:ext cx="7407275" cy="1471612"/>
          </a:xfrm>
          <a:prstGeom prst="rect">
            <a:avLst/>
          </a:prstGeom>
        </p:spPr>
        <p:txBody>
          <a:bodyPr vert="horz" wrap="square" lIns="91440" tIns="45720" rIns="91440" bIns="45720" numCol="1" anchor="b" anchorCtr="0" compatLnSpc="1">
            <a:prstTxWarp prst="textNoShape">
              <a:avLst/>
            </a:prstTxWarp>
            <a:normAutofit fontScale="90000" lnSpcReduction="20000"/>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eaLnBrk="1" hangingPunct="1">
              <a:defRPr/>
            </a:pPr>
            <a:r>
              <a:rPr lang="en-US" dirty="0" smtClean="0">
                <a:effectLst>
                  <a:outerShdw blurRad="38100" dist="38100" dir="2700000" algn="tl">
                    <a:srgbClr val="C0C0C0"/>
                  </a:outerShdw>
                </a:effectLst>
              </a:rPr>
              <a:t>FIT9134</a:t>
            </a:r>
            <a:br>
              <a:rPr lang="en-US" dirty="0" smtClean="0">
                <a:effectLst>
                  <a:outerShdw blurRad="38100" dist="38100" dir="2700000" algn="tl">
                    <a:srgbClr val="C0C0C0"/>
                  </a:outerShdw>
                </a:effectLst>
              </a:rPr>
            </a:br>
            <a:r>
              <a:rPr lang="en-AU" sz="4000" b="1" dirty="0" smtClean="0"/>
              <a:t>Computer architecture and operating systems</a:t>
            </a:r>
            <a:endParaRPr 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err="1" smtClean="0">
                <a:solidFill>
                  <a:schemeClr val="tx2">
                    <a:satMod val="130000"/>
                  </a:schemeClr>
                </a:solidFill>
              </a:rPr>
              <a:t>Eg</a:t>
            </a:r>
            <a:r>
              <a:rPr lang="en-US" dirty="0" smtClean="0">
                <a:solidFill>
                  <a:schemeClr val="tx2">
                    <a:satMod val="130000"/>
                  </a:schemeClr>
                </a:solidFill>
              </a:rPr>
              <a:t>: File Ownership and Permission</a:t>
            </a:r>
            <a:endParaRPr lang="en-US" dirty="0">
              <a:solidFill>
                <a:schemeClr val="tx2">
                  <a:satMod val="130000"/>
                </a:schemeClr>
              </a:solidFill>
            </a:endParaRPr>
          </a:p>
        </p:txBody>
      </p:sp>
      <p:sp>
        <p:nvSpPr>
          <p:cNvPr id="19459" name="Rectangle 4"/>
          <p:cNvSpPr>
            <a:spLocks noGrp="1" noChangeArrowheads="1"/>
          </p:cNvSpPr>
          <p:nvPr>
            <p:ph type="body" idx="1"/>
          </p:nvPr>
        </p:nvSpPr>
        <p:spPr>
          <a:xfrm>
            <a:off x="1258888" y="1484313"/>
            <a:ext cx="7400925" cy="4802207"/>
          </a:xfrm>
        </p:spPr>
        <p:txBody>
          <a:bodyPr/>
          <a:lstStyle/>
          <a:p>
            <a:pPr eaLnBrk="1" hangingPunct="1"/>
            <a:r>
              <a:rPr lang="en-US" sz="2800" dirty="0" smtClean="0"/>
              <a:t>Files are “owned” by a user (a user can be a system account).  </a:t>
            </a:r>
            <a:r>
              <a:rPr lang="en-US" sz="2800" dirty="0" err="1" smtClean="0"/>
              <a:t>Eg</a:t>
            </a:r>
            <a:r>
              <a:rPr lang="en-US" sz="2800" dirty="0" smtClean="0"/>
              <a:t>:  In Unix we can check a file’s ownership using the </a:t>
            </a:r>
            <a:r>
              <a:rPr lang="en-US" sz="2800" b="1" dirty="0" err="1" smtClean="0"/>
              <a:t>ls</a:t>
            </a:r>
            <a:r>
              <a:rPr lang="en-US" sz="2800" dirty="0" smtClean="0"/>
              <a:t> command with the long format:</a:t>
            </a:r>
          </a:p>
          <a:p>
            <a:pPr eaLnBrk="1" hangingPunct="1"/>
            <a:endParaRPr lang="en-US" sz="2800" dirty="0" smtClean="0"/>
          </a:p>
          <a:p>
            <a:pPr eaLnBrk="1" hangingPunct="1">
              <a:buNone/>
            </a:pPr>
            <a:r>
              <a:rPr lang="en-US" sz="2800" dirty="0" smtClean="0"/>
              <a:t>$ ls  –l           </a:t>
            </a:r>
            <a:r>
              <a:rPr lang="en-US" sz="1600" dirty="0" smtClean="0"/>
              <a:t> </a:t>
            </a:r>
            <a:r>
              <a:rPr lang="en-US" sz="1600" dirty="0" smtClean="0">
                <a:sym typeface="Wingdings" pitchFamily="2" charset="2"/>
              </a:rPr>
              <a:t>  </a:t>
            </a:r>
            <a:r>
              <a:rPr lang="en-US" sz="1600" i="1" dirty="0" smtClean="0">
                <a:solidFill>
                  <a:schemeClr val="accent1">
                    <a:lumMod val="75000"/>
                  </a:schemeClr>
                </a:solidFill>
              </a:rPr>
              <a:t>Note : the ‘$’ (the prompt) is </a:t>
            </a:r>
            <a:r>
              <a:rPr lang="en-US" sz="1600" b="1" i="1" dirty="0" smtClean="0">
                <a:solidFill>
                  <a:schemeClr val="accent1">
                    <a:lumMod val="75000"/>
                  </a:schemeClr>
                </a:solidFill>
              </a:rPr>
              <a:t>not</a:t>
            </a:r>
            <a:r>
              <a:rPr lang="en-US" sz="1600" i="1" dirty="0" smtClean="0">
                <a:solidFill>
                  <a:schemeClr val="accent1">
                    <a:lumMod val="75000"/>
                  </a:schemeClr>
                </a:solidFill>
              </a:rPr>
              <a:t> part of the command!</a:t>
            </a:r>
            <a:endParaRPr lang="en-US" i="1" dirty="0" smtClean="0">
              <a:solidFill>
                <a:schemeClr val="accent1">
                  <a:lumMod val="75000"/>
                </a:schemeClr>
              </a:solidFill>
            </a:endParaRPr>
          </a:p>
          <a:p>
            <a:pPr eaLnBrk="1" hangingPunct="1">
              <a:buFont typeface="Wingdings" pitchFamily="2" charset="2"/>
              <a:buNone/>
            </a:pPr>
            <a:r>
              <a:rPr lang="en-US" sz="1600" dirty="0" err="1" smtClean="0"/>
              <a:t>drwxr</a:t>
            </a:r>
            <a:r>
              <a:rPr lang="en-US" sz="1600" dirty="0" smtClean="0"/>
              <a:t>-</a:t>
            </a:r>
            <a:r>
              <a:rPr lang="en-US" sz="1600" dirty="0" err="1" smtClean="0"/>
              <a:t>xr</a:t>
            </a:r>
            <a:r>
              <a:rPr lang="en-US" sz="1600" dirty="0" smtClean="0"/>
              <a:t>-x 18 cheng    fit9134         2048 Nov 12  2013  WWW</a:t>
            </a:r>
          </a:p>
          <a:p>
            <a:pPr eaLnBrk="1" hangingPunct="1">
              <a:buFont typeface="Wingdings" pitchFamily="2" charset="2"/>
              <a:buNone/>
            </a:pPr>
            <a:r>
              <a:rPr lang="en-US" sz="1600" dirty="0" err="1" smtClean="0"/>
              <a:t>drwx</a:t>
            </a:r>
            <a:r>
              <a:rPr lang="en-US" sz="1600" dirty="0" smtClean="0"/>
              <a:t>------    3 cheng    fit9134         4096 Sep 26  2013   mail</a:t>
            </a:r>
          </a:p>
          <a:p>
            <a:pPr eaLnBrk="1" hangingPunct="1">
              <a:buFont typeface="Wingdings" pitchFamily="2" charset="2"/>
              <a:buNone/>
            </a:pPr>
            <a:r>
              <a:rPr lang="en-US" sz="1600" dirty="0" smtClean="0"/>
              <a:t>-</a:t>
            </a:r>
            <a:r>
              <a:rPr lang="en-US" sz="1600" dirty="0" err="1" smtClean="0"/>
              <a:t>rw</a:t>
            </a:r>
            <a:r>
              <a:rPr lang="en-US" sz="1600" dirty="0" smtClean="0"/>
              <a:t>-r--r--     1 cheng     fit9134        1313 May  7 13:15    letter1</a:t>
            </a:r>
          </a:p>
          <a:p>
            <a:pPr eaLnBrk="1" hangingPunct="1">
              <a:buFont typeface="Wingdings" pitchFamily="2" charset="2"/>
              <a:buNone/>
            </a:pPr>
            <a:r>
              <a:rPr lang="en-US" sz="1600" dirty="0" err="1" smtClean="0"/>
              <a:t>drwxr</a:t>
            </a:r>
            <a:r>
              <a:rPr lang="en-US" sz="1600" dirty="0" smtClean="0"/>
              <a:t>-</a:t>
            </a:r>
            <a:r>
              <a:rPr lang="en-US" sz="1600" dirty="0" err="1" smtClean="0"/>
              <a:t>xr</a:t>
            </a:r>
            <a:r>
              <a:rPr lang="en-US" sz="1600" dirty="0" smtClean="0"/>
              <a:t>-x   5 cheng    fit9134         2048 Aug 16  2013   </a:t>
            </a:r>
            <a:r>
              <a:rPr lang="en-US" sz="1600" dirty="0" err="1" smtClean="0"/>
              <a:t>tmp</a:t>
            </a:r>
            <a:endParaRPr lang="en-US" sz="1600" dirty="0" smtClean="0"/>
          </a:p>
          <a:p>
            <a:pPr eaLnBrk="1" hangingPunct="1">
              <a:buFont typeface="Wingdings" pitchFamily="2" charset="2"/>
              <a:buNone/>
            </a:pPr>
            <a:r>
              <a:rPr lang="en-US" sz="1600" dirty="0" err="1" smtClean="0"/>
              <a:t>drwxr</a:t>
            </a:r>
            <a:r>
              <a:rPr lang="en-US" sz="1600" dirty="0" smtClean="0"/>
              <a:t>-</a:t>
            </a:r>
            <a:r>
              <a:rPr lang="en-US" sz="1600" dirty="0" err="1" smtClean="0"/>
              <a:t>xr</a:t>
            </a:r>
            <a:r>
              <a:rPr lang="en-US" sz="1600" dirty="0" smtClean="0"/>
              <a:t>-x   4 cheng     fit9134        2048 Aug  5 13:48    week6</a:t>
            </a:r>
          </a:p>
          <a:p>
            <a:pPr eaLnBrk="1" hangingPunct="1">
              <a:buFont typeface="Wingdings" pitchFamily="2" charset="2"/>
              <a:buNone/>
            </a:pPr>
            <a:endParaRPr lang="en-US" sz="1600" dirty="0" smtClean="0">
              <a:solidFill>
                <a:srgbClr val="003399"/>
              </a:solidFill>
            </a:endParaRPr>
          </a:p>
          <a:p>
            <a:pPr eaLnBrk="1" hangingPunct="1">
              <a:buFont typeface="Wingdings" pitchFamily="2" charset="2"/>
              <a:buNone/>
            </a:pPr>
            <a:endParaRPr lang="en-US" sz="1600" dirty="0" smtClean="0">
              <a:solidFill>
                <a:srgbClr val="003399"/>
              </a:solidFill>
            </a:endParaRPr>
          </a:p>
        </p:txBody>
      </p:sp>
      <p:sp>
        <p:nvSpPr>
          <p:cNvPr id="19460" name="Slide Number Placeholder 3"/>
          <p:cNvSpPr>
            <a:spLocks noGrp="1"/>
          </p:cNvSpPr>
          <p:nvPr>
            <p:ph type="sldNum" sz="quarter" idx="12"/>
          </p:nvPr>
        </p:nvSpPr>
        <p:spPr bwMode="auto">
          <a:noFill/>
          <a:ln>
            <a:miter lim="800000"/>
            <a:headEnd/>
            <a:tailEnd/>
          </a:ln>
        </p:spPr>
        <p:txBody>
          <a:bodyPr/>
          <a:lstStyle/>
          <a:p>
            <a:fld id="{6A1E57A3-D9BC-4033-A54A-E086C7F23863}" type="slidenum">
              <a:rPr lang="en-US" smtClean="0"/>
              <a:pPr/>
              <a:t>10</a:t>
            </a:fld>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Files in Unix</a:t>
            </a:r>
            <a:endParaRPr lang="en-US" dirty="0">
              <a:solidFill>
                <a:schemeClr val="tx2">
                  <a:satMod val="130000"/>
                </a:schemeClr>
              </a:solidFill>
            </a:endParaRPr>
          </a:p>
        </p:txBody>
      </p:sp>
      <p:sp>
        <p:nvSpPr>
          <p:cNvPr id="15363" name="Rectangle 3"/>
          <p:cNvSpPr>
            <a:spLocks noGrp="1" noChangeArrowheads="1"/>
          </p:cNvSpPr>
          <p:nvPr>
            <p:ph type="body" idx="1"/>
          </p:nvPr>
        </p:nvSpPr>
        <p:spPr>
          <a:xfrm>
            <a:off x="1115616" y="1196752"/>
            <a:ext cx="7794625" cy="4818062"/>
          </a:xfrm>
        </p:spPr>
        <p:txBody>
          <a:bodyPr/>
          <a:lstStyle/>
          <a:p>
            <a:pPr eaLnBrk="1" hangingPunct="1">
              <a:lnSpc>
                <a:spcPct val="90000"/>
              </a:lnSpc>
            </a:pPr>
            <a:r>
              <a:rPr lang="en-US" sz="2000" dirty="0" smtClean="0"/>
              <a:t>Like any operating system, Unix works on the concept of files but the concept of a file in Unix is more profound than in other operating systems such as Windows, VMS (Digital), MVS (IBM) :</a:t>
            </a:r>
            <a:br>
              <a:rPr lang="en-US" sz="2000" dirty="0" smtClean="0"/>
            </a:br>
            <a:endParaRPr lang="en-US" sz="2000" dirty="0" smtClean="0"/>
          </a:p>
          <a:p>
            <a:pPr eaLnBrk="1" hangingPunct="1">
              <a:lnSpc>
                <a:spcPct val="90000"/>
              </a:lnSpc>
            </a:pPr>
            <a:endParaRPr lang="en-US" sz="2000" dirty="0" smtClean="0"/>
          </a:p>
          <a:p>
            <a:pPr eaLnBrk="1" hangingPunct="1">
              <a:lnSpc>
                <a:spcPct val="90000"/>
              </a:lnSpc>
            </a:pPr>
            <a:r>
              <a:rPr lang="en-US" sz="2000" dirty="0" smtClean="0"/>
              <a:t>In Unix, files are simply a collection of bytes stored on the storage medium.   They can represent any of the following types:</a:t>
            </a:r>
          </a:p>
          <a:p>
            <a:pPr lvl="1" eaLnBrk="1" hangingPunct="1">
              <a:lnSpc>
                <a:spcPct val="90000"/>
              </a:lnSpc>
            </a:pPr>
            <a:r>
              <a:rPr lang="en-US" sz="1800" b="1" dirty="0" smtClean="0"/>
              <a:t>Ordinary</a:t>
            </a:r>
            <a:r>
              <a:rPr lang="en-US" sz="1800" dirty="0" smtClean="0"/>
              <a:t> Files</a:t>
            </a:r>
          </a:p>
          <a:p>
            <a:pPr lvl="2" eaLnBrk="1" hangingPunct="1">
              <a:lnSpc>
                <a:spcPct val="90000"/>
              </a:lnSpc>
            </a:pPr>
            <a:r>
              <a:rPr lang="en-US" sz="1600" dirty="0" smtClean="0"/>
              <a:t>Data (e.g. a text file, program source code)</a:t>
            </a:r>
          </a:p>
          <a:p>
            <a:pPr lvl="2" eaLnBrk="1" hangingPunct="1">
              <a:lnSpc>
                <a:spcPct val="90000"/>
              </a:lnSpc>
            </a:pPr>
            <a:r>
              <a:rPr lang="en-US" sz="1600" dirty="0" smtClean="0"/>
              <a:t>Executables (e.g.  A binary file of a compiled C program (under /bin directory) , a Unix command, a shell script, etc)</a:t>
            </a:r>
          </a:p>
          <a:p>
            <a:pPr lvl="1" eaLnBrk="1" hangingPunct="1">
              <a:lnSpc>
                <a:spcPct val="90000"/>
              </a:lnSpc>
            </a:pPr>
            <a:r>
              <a:rPr lang="en-US" sz="1800" b="1" dirty="0" smtClean="0"/>
              <a:t>Directories</a:t>
            </a:r>
          </a:p>
          <a:p>
            <a:pPr lvl="2" eaLnBrk="1" hangingPunct="1">
              <a:lnSpc>
                <a:spcPct val="90000"/>
              </a:lnSpc>
            </a:pPr>
            <a:r>
              <a:rPr lang="en-US" sz="1600" dirty="0" smtClean="0"/>
              <a:t>A directory is another type of file in Unix, a "</a:t>
            </a:r>
            <a:r>
              <a:rPr lang="en-US" sz="1600" b="1" i="1" dirty="0" smtClean="0"/>
              <a:t>file</a:t>
            </a:r>
            <a:r>
              <a:rPr lang="en-US" sz="1600" dirty="0" smtClean="0"/>
              <a:t>" that can contain other files and other directories.</a:t>
            </a:r>
          </a:p>
          <a:p>
            <a:pPr lvl="1" eaLnBrk="1" hangingPunct="1">
              <a:lnSpc>
                <a:spcPct val="90000"/>
              </a:lnSpc>
            </a:pPr>
            <a:r>
              <a:rPr lang="en-US" sz="1800" b="1" dirty="0" smtClean="0"/>
              <a:t>Special</a:t>
            </a:r>
            <a:r>
              <a:rPr lang="en-US" sz="1800" dirty="0" smtClean="0"/>
              <a:t> Files</a:t>
            </a:r>
          </a:p>
          <a:p>
            <a:pPr lvl="2" eaLnBrk="1" hangingPunct="1">
              <a:lnSpc>
                <a:spcPct val="90000"/>
              </a:lnSpc>
            </a:pPr>
            <a:r>
              <a:rPr lang="en-US" sz="1600" dirty="0" smtClean="0"/>
              <a:t>Other types of files, for example, files that represent hardware devices. (</a:t>
            </a:r>
            <a:r>
              <a:rPr lang="en-US" sz="1600" dirty="0" err="1" smtClean="0"/>
              <a:t>eg</a:t>
            </a:r>
            <a:r>
              <a:rPr lang="en-US" sz="1600" dirty="0" smtClean="0"/>
              <a:t>.  File </a:t>
            </a:r>
            <a:r>
              <a:rPr lang="en-US" sz="1600" i="1" dirty="0" err="1" smtClean="0">
                <a:solidFill>
                  <a:srgbClr val="FF0000"/>
                </a:solidFill>
              </a:rPr>
              <a:t>fd</a:t>
            </a:r>
            <a:r>
              <a:rPr lang="en-US" sz="1600" i="1" dirty="0" smtClean="0">
                <a:solidFill>
                  <a:srgbClr val="FF0000"/>
                </a:solidFill>
              </a:rPr>
              <a:t> </a:t>
            </a:r>
            <a:r>
              <a:rPr lang="en-US" sz="1600" dirty="0" smtClean="0"/>
              <a:t>represents the floppy drive) </a:t>
            </a:r>
          </a:p>
        </p:txBody>
      </p:sp>
      <p:sp>
        <p:nvSpPr>
          <p:cNvPr id="99332" name="Text Box 4"/>
          <p:cNvSpPr txBox="1">
            <a:spLocks noChangeArrowheads="1"/>
          </p:cNvSpPr>
          <p:nvPr/>
        </p:nvSpPr>
        <p:spPr bwMode="auto">
          <a:xfrm>
            <a:off x="2771800" y="2348880"/>
            <a:ext cx="3600450" cy="830997"/>
          </a:xfrm>
          <a:prstGeom prst="rect">
            <a:avLst/>
          </a:prstGeom>
          <a:noFill/>
          <a:ln w="12700" cap="sq">
            <a:noFill/>
            <a:miter lim="800000"/>
            <a:headEnd type="none" w="sm" len="sm"/>
            <a:tailEnd type="none" w="sm" len="sm"/>
          </a:ln>
        </p:spPr>
        <p:txBody>
          <a:bodyPr>
            <a:spAutoFit/>
          </a:bodyPr>
          <a:lstStyle/>
          <a:p>
            <a:r>
              <a:rPr lang="en-US" sz="2400" b="1" i="1" dirty="0">
                <a:latin typeface="Times New Roman" pitchFamily="18" charset="0"/>
              </a:rPr>
              <a:t>“</a:t>
            </a:r>
            <a:r>
              <a:rPr lang="en-US" sz="2400" b="1" i="1" dirty="0">
                <a:solidFill>
                  <a:srgbClr val="00B050"/>
                </a:solidFill>
                <a:latin typeface="Times New Roman" pitchFamily="18" charset="0"/>
              </a:rPr>
              <a:t>Everything is a file</a:t>
            </a:r>
            <a:r>
              <a:rPr lang="en-US" sz="2400" b="1" i="1" dirty="0">
                <a:latin typeface="Times New Roman" pitchFamily="18" charset="0"/>
              </a:rPr>
              <a:t>”</a:t>
            </a:r>
            <a:br>
              <a:rPr lang="en-US" sz="2400" b="1" i="1" dirty="0">
                <a:latin typeface="Times New Roman" pitchFamily="18" charset="0"/>
              </a:rPr>
            </a:br>
            <a:endParaRPr lang="en-US" sz="2400" b="1" i="1" dirty="0">
              <a:latin typeface="Times New Roman" pitchFamily="18" charset="0"/>
            </a:endParaRPr>
          </a:p>
        </p:txBody>
      </p:sp>
      <p:sp>
        <p:nvSpPr>
          <p:cNvPr id="15365" name="Slide Number Placeholder 4"/>
          <p:cNvSpPr>
            <a:spLocks noGrp="1"/>
          </p:cNvSpPr>
          <p:nvPr>
            <p:ph type="sldNum" sz="quarter" idx="12"/>
          </p:nvPr>
        </p:nvSpPr>
        <p:spPr bwMode="auto">
          <a:noFill/>
          <a:ln>
            <a:miter lim="800000"/>
            <a:headEnd/>
            <a:tailEnd/>
          </a:ln>
        </p:spPr>
        <p:txBody>
          <a:bodyPr/>
          <a:lstStyle/>
          <a:p>
            <a:fld id="{EA618227-1F31-4B81-B14B-8CF1BDF79206}" type="slidenum">
              <a:rPr lang="en-US" smtClean="0"/>
              <a:pPr/>
              <a:t>11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fade">
                                      <p:cBhvr>
                                        <p:cTn id="7" dur="2000"/>
                                        <p:tgtEl>
                                          <p:spTgt spid="99332"/>
                                        </p:tgtEl>
                                      </p:cBhvr>
                                    </p:animEffect>
                                    <p:anim calcmode="lin" valueType="num">
                                      <p:cBhvr>
                                        <p:cTn id="8" dur="2000" fill="hold"/>
                                        <p:tgtEl>
                                          <p:spTgt spid="99332"/>
                                        </p:tgtEl>
                                        <p:attrNameLst>
                                          <p:attrName>style.rotation</p:attrName>
                                        </p:attrNameLst>
                                      </p:cBhvr>
                                      <p:tavLst>
                                        <p:tav tm="0">
                                          <p:val>
                                            <p:fltVal val="720"/>
                                          </p:val>
                                        </p:tav>
                                        <p:tav tm="100000">
                                          <p:val>
                                            <p:fltVal val="0"/>
                                          </p:val>
                                        </p:tav>
                                      </p:tavLst>
                                    </p:anim>
                                    <p:anim calcmode="lin" valueType="num">
                                      <p:cBhvr>
                                        <p:cTn id="9" dur="2000" fill="hold"/>
                                        <p:tgtEl>
                                          <p:spTgt spid="99332"/>
                                        </p:tgtEl>
                                        <p:attrNameLst>
                                          <p:attrName>ppt_h</p:attrName>
                                        </p:attrNameLst>
                                      </p:cBhvr>
                                      <p:tavLst>
                                        <p:tav tm="0">
                                          <p:val>
                                            <p:fltVal val="0"/>
                                          </p:val>
                                        </p:tav>
                                        <p:tav tm="100000">
                                          <p:val>
                                            <p:strVal val="#ppt_h"/>
                                          </p:val>
                                        </p:tav>
                                      </p:tavLst>
                                    </p:anim>
                                    <p:anim calcmode="lin" valueType="num">
                                      <p:cBhvr>
                                        <p:cTn id="10" dur="2000" fill="hold"/>
                                        <p:tgtEl>
                                          <p:spTgt spid="9933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Files </a:t>
            </a:r>
            <a:r>
              <a:rPr lang="en-US" dirty="0">
                <a:solidFill>
                  <a:schemeClr val="tx2">
                    <a:satMod val="130000"/>
                  </a:schemeClr>
                </a:solidFill>
              </a:rPr>
              <a:t>- Naming</a:t>
            </a:r>
          </a:p>
        </p:txBody>
      </p:sp>
      <p:sp>
        <p:nvSpPr>
          <p:cNvPr id="16387" name="Rectangle 3"/>
          <p:cNvSpPr>
            <a:spLocks noGrp="1" noChangeArrowheads="1"/>
          </p:cNvSpPr>
          <p:nvPr>
            <p:ph type="body" idx="1"/>
          </p:nvPr>
        </p:nvSpPr>
        <p:spPr>
          <a:xfrm>
            <a:off x="1243980" y="1417638"/>
            <a:ext cx="7674818" cy="4800600"/>
          </a:xfrm>
        </p:spPr>
        <p:txBody>
          <a:bodyPr/>
          <a:lstStyle/>
          <a:p>
            <a:pPr eaLnBrk="1" hangingPunct="1">
              <a:lnSpc>
                <a:spcPct val="90000"/>
              </a:lnSpc>
            </a:pPr>
            <a:r>
              <a:rPr lang="en-US" sz="2200" dirty="0" smtClean="0"/>
              <a:t>Unix is </a:t>
            </a:r>
            <a:r>
              <a:rPr lang="en-US" sz="2200" b="1" i="1" dirty="0" smtClean="0">
                <a:solidFill>
                  <a:srgbClr val="0070C0"/>
                </a:solidFill>
              </a:rPr>
              <a:t>case-sensitive</a:t>
            </a:r>
            <a:r>
              <a:rPr lang="en-US" sz="2200" dirty="0" smtClean="0"/>
              <a:t>. In general, </a:t>
            </a:r>
            <a:r>
              <a:rPr lang="en-US" sz="2200" b="1" i="1" dirty="0" smtClean="0"/>
              <a:t>most Unix commands are in lowercase letters</a:t>
            </a:r>
            <a:endParaRPr lang="en-US" sz="2200" dirty="0" smtClean="0"/>
          </a:p>
          <a:p>
            <a:pPr eaLnBrk="1" hangingPunct="1">
              <a:lnSpc>
                <a:spcPct val="90000"/>
              </a:lnSpc>
            </a:pPr>
            <a:r>
              <a:rPr lang="en-US" sz="2200" dirty="0" smtClean="0"/>
              <a:t>Unix filenames are generally made up of lowercase and uppercase letters, digits, dots (.) and commas.  Using spaces (or other “special” characters) in filenames can make file-handling difficult, so try to avoid them if possible.</a:t>
            </a:r>
          </a:p>
          <a:p>
            <a:pPr lvl="1" eaLnBrk="1" hangingPunct="1">
              <a:lnSpc>
                <a:spcPct val="90000"/>
              </a:lnSpc>
            </a:pPr>
            <a:r>
              <a:rPr lang="en-US" sz="1800" dirty="0" smtClean="0"/>
              <a:t>A special case “</a:t>
            </a:r>
            <a:r>
              <a:rPr lang="en-US" sz="1800" i="1" dirty="0" smtClean="0"/>
              <a:t>the root directory</a:t>
            </a:r>
            <a:r>
              <a:rPr lang="en-US" sz="1800" dirty="0" smtClean="0"/>
              <a:t>” named by the system </a:t>
            </a:r>
            <a:r>
              <a:rPr lang="en-US" sz="1800" b="1" dirty="0" smtClean="0">
                <a:solidFill>
                  <a:srgbClr val="C00000"/>
                </a:solidFill>
              </a:rPr>
              <a:t>/</a:t>
            </a:r>
            <a:r>
              <a:rPr lang="en-US" sz="1800" dirty="0" smtClean="0"/>
              <a:t>.</a:t>
            </a:r>
          </a:p>
          <a:p>
            <a:pPr eaLnBrk="1" hangingPunct="1">
              <a:lnSpc>
                <a:spcPct val="90000"/>
              </a:lnSpc>
            </a:pPr>
            <a:r>
              <a:rPr lang="en-US" sz="2200" dirty="0" smtClean="0"/>
              <a:t>Unix has no notion for file “extension” like Microsoft Windows.  You can make up an extension,  </a:t>
            </a:r>
            <a:r>
              <a:rPr lang="en-US" sz="2200" dirty="0" err="1" smtClean="0"/>
              <a:t>eg</a:t>
            </a:r>
            <a:r>
              <a:rPr lang="en-US" sz="2200" dirty="0" smtClean="0"/>
              <a:t>. the bit after a "dot“ and some characters,  however your extension has no special meaning to Unix and does not necessarily define the type of the file or indicate how it should be dealt with by an application.</a:t>
            </a:r>
            <a:endParaRPr lang="en-US" sz="1700" dirty="0" smtClean="0"/>
          </a:p>
        </p:txBody>
      </p:sp>
      <p:sp>
        <p:nvSpPr>
          <p:cNvPr id="16388" name="Slide Number Placeholder 3"/>
          <p:cNvSpPr>
            <a:spLocks noGrp="1"/>
          </p:cNvSpPr>
          <p:nvPr>
            <p:ph type="sldNum" sz="quarter" idx="12"/>
          </p:nvPr>
        </p:nvSpPr>
        <p:spPr bwMode="auto">
          <a:noFill/>
          <a:ln>
            <a:miter lim="800000"/>
            <a:headEnd/>
            <a:tailEnd/>
          </a:ln>
        </p:spPr>
        <p:txBody>
          <a:bodyPr/>
          <a:lstStyle/>
          <a:p>
            <a:fld id="{BBC82353-464A-492E-B52C-FFCE535E21FA}" type="slidenum">
              <a:rPr lang="en-US" smtClean="0"/>
              <a:pPr/>
              <a:t>12</a:t>
            </a:fld>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47664" y="260648"/>
            <a:ext cx="7315200" cy="914400"/>
          </a:xfrm>
        </p:spPr>
        <p:txBody>
          <a:bodyPr/>
          <a:lstStyle/>
          <a:p>
            <a:pPr eaLnBrk="1" fontAlgn="auto" hangingPunct="1">
              <a:spcAft>
                <a:spcPts val="0"/>
              </a:spcAft>
              <a:defRPr/>
            </a:pPr>
            <a:r>
              <a:rPr lang="en-US" dirty="0" smtClean="0">
                <a:solidFill>
                  <a:schemeClr val="tx2">
                    <a:satMod val="130000"/>
                  </a:schemeClr>
                </a:solidFill>
              </a:rPr>
              <a:t>UNIX </a:t>
            </a:r>
            <a:r>
              <a:rPr lang="en-US" dirty="0">
                <a:solidFill>
                  <a:schemeClr val="tx2">
                    <a:satMod val="130000"/>
                  </a:schemeClr>
                </a:solidFill>
              </a:rPr>
              <a:t>File </a:t>
            </a:r>
            <a:r>
              <a:rPr lang="en-US" dirty="0" smtClean="0">
                <a:solidFill>
                  <a:schemeClr val="tx2">
                    <a:satMod val="130000"/>
                  </a:schemeClr>
                </a:solidFill>
              </a:rPr>
              <a:t>System Hierarchy</a:t>
            </a:r>
            <a:endParaRPr lang="en-US" dirty="0">
              <a:solidFill>
                <a:schemeClr val="tx2">
                  <a:satMod val="130000"/>
                </a:schemeClr>
              </a:solidFill>
            </a:endParaRPr>
          </a:p>
        </p:txBody>
      </p:sp>
      <p:sp>
        <p:nvSpPr>
          <p:cNvPr id="1056" name="Rectangle 3"/>
          <p:cNvSpPr>
            <a:spLocks noGrp="1" noChangeArrowheads="1"/>
          </p:cNvSpPr>
          <p:nvPr>
            <p:ph type="body" sz="half" idx="1"/>
          </p:nvPr>
        </p:nvSpPr>
        <p:spPr>
          <a:xfrm>
            <a:off x="1143000" y="1371600"/>
            <a:ext cx="7772400" cy="1697038"/>
          </a:xfrm>
        </p:spPr>
        <p:txBody>
          <a:bodyPr/>
          <a:lstStyle/>
          <a:p>
            <a:pPr eaLnBrk="1" hangingPunct="1"/>
            <a:r>
              <a:rPr lang="en-US" sz="2000" dirty="0" smtClean="0"/>
              <a:t>UNIX stores files on the disk in a </a:t>
            </a:r>
            <a:r>
              <a:rPr lang="en-US" sz="2000" b="1" i="1" dirty="0" smtClean="0"/>
              <a:t>hierarchical</a:t>
            </a:r>
            <a:r>
              <a:rPr lang="en-US" sz="2000" dirty="0" smtClean="0"/>
              <a:t> structure.</a:t>
            </a:r>
          </a:p>
          <a:p>
            <a:pPr eaLnBrk="1" hangingPunct="1"/>
            <a:r>
              <a:rPr lang="en-US" sz="2000" dirty="0" smtClean="0"/>
              <a:t>The top of the hierarchy is referred to as the </a:t>
            </a:r>
            <a:r>
              <a:rPr lang="en-US" sz="2000" b="1" i="1" dirty="0" smtClean="0"/>
              <a:t>root directory </a:t>
            </a:r>
            <a:r>
              <a:rPr lang="en-US" sz="2000" dirty="0" smtClean="0"/>
              <a:t>and is always named  </a:t>
            </a:r>
            <a:r>
              <a:rPr lang="en-US" sz="2000" b="1" dirty="0" smtClean="0">
                <a:solidFill>
                  <a:srgbClr val="003399"/>
                </a:solidFill>
              </a:rPr>
              <a:t>/</a:t>
            </a:r>
          </a:p>
          <a:p>
            <a:pPr eaLnBrk="1" hangingPunct="1"/>
            <a:r>
              <a:rPr lang="en-US" sz="2000" dirty="0" err="1" smtClean="0"/>
              <a:t>Eg</a:t>
            </a:r>
            <a:r>
              <a:rPr lang="en-US" sz="2000" dirty="0" smtClean="0"/>
              <a:t>. a typical Unix file system might look like :</a:t>
            </a:r>
          </a:p>
        </p:txBody>
      </p:sp>
      <p:grpSp>
        <p:nvGrpSpPr>
          <p:cNvPr id="2" name="Content Placeholder 1025"/>
          <p:cNvGrpSpPr>
            <a:grpSpLocks noChangeAspect="1"/>
          </p:cNvGrpSpPr>
          <p:nvPr/>
        </p:nvGrpSpPr>
        <p:grpSpPr bwMode="auto">
          <a:xfrm>
            <a:off x="755650" y="3068638"/>
            <a:ext cx="8096250" cy="2809875"/>
            <a:chOff x="-1348" y="1253"/>
            <a:chExt cx="8458" cy="1857"/>
          </a:xfrm>
        </p:grpSpPr>
        <p:cxnSp>
          <p:nvCxnSpPr>
            <p:cNvPr id="1028" name="_s1028"/>
            <p:cNvCxnSpPr>
              <a:cxnSpLocks noChangeShapeType="1"/>
              <a:stCxn id="16" idx="3"/>
              <a:endCxn id="13" idx="2"/>
            </p:cNvCxnSpPr>
            <p:nvPr/>
          </p:nvCxnSpPr>
          <p:spPr bwMode="auto">
            <a:xfrm flipV="1">
              <a:off x="3053" y="2571"/>
              <a:ext cx="170" cy="356"/>
            </a:xfrm>
            <a:prstGeom prst="bentConnector2">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29" name="_s1029"/>
            <p:cNvCxnSpPr>
              <a:cxnSpLocks noChangeShapeType="1"/>
              <a:stCxn id="15" idx="3"/>
              <a:endCxn id="10" idx="2"/>
            </p:cNvCxnSpPr>
            <p:nvPr/>
          </p:nvCxnSpPr>
          <p:spPr bwMode="auto">
            <a:xfrm flipV="1">
              <a:off x="5463" y="2021"/>
              <a:ext cx="169" cy="358"/>
            </a:xfrm>
            <a:prstGeom prst="bentConnector2">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0" name="_s1030"/>
            <p:cNvCxnSpPr>
              <a:cxnSpLocks noChangeShapeType="1"/>
              <a:stCxn id="14" idx="3"/>
              <a:endCxn id="12" idx="2"/>
            </p:cNvCxnSpPr>
            <p:nvPr/>
          </p:nvCxnSpPr>
          <p:spPr bwMode="auto">
            <a:xfrm flipV="1">
              <a:off x="1592" y="2571"/>
              <a:ext cx="170" cy="356"/>
            </a:xfrm>
            <a:prstGeom prst="bentConnector2">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1" name="_s1031"/>
            <p:cNvCxnSpPr>
              <a:cxnSpLocks noChangeShapeType="1"/>
              <a:stCxn id="13" idx="0"/>
              <a:endCxn id="11" idx="2"/>
            </p:cNvCxnSpPr>
            <p:nvPr/>
          </p:nvCxnSpPr>
          <p:spPr bwMode="auto">
            <a:xfrm rot="5400000" flipH="1">
              <a:off x="2774" y="1738"/>
              <a:ext cx="165" cy="732"/>
            </a:xfrm>
            <a:prstGeom prst="bentConnector3">
              <a:avLst>
                <a:gd name="adj1" fmla="val 45861"/>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2" name="_s1032"/>
            <p:cNvCxnSpPr>
              <a:cxnSpLocks noChangeShapeType="1"/>
              <a:stCxn id="12" idx="0"/>
              <a:endCxn id="11" idx="2"/>
            </p:cNvCxnSpPr>
            <p:nvPr/>
          </p:nvCxnSpPr>
          <p:spPr bwMode="auto">
            <a:xfrm rot="16200000">
              <a:off x="2044" y="1739"/>
              <a:ext cx="165" cy="729"/>
            </a:xfrm>
            <a:prstGeom prst="bentConnector3">
              <a:avLst>
                <a:gd name="adj1" fmla="val 45861"/>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3" name="_s1033"/>
            <p:cNvCxnSpPr>
              <a:cxnSpLocks noChangeShapeType="1"/>
              <a:stCxn id="11" idx="0"/>
              <a:endCxn id="3" idx="2"/>
            </p:cNvCxnSpPr>
            <p:nvPr/>
          </p:nvCxnSpPr>
          <p:spPr bwMode="auto">
            <a:xfrm rot="16200000">
              <a:off x="2793" y="1249"/>
              <a:ext cx="164" cy="768"/>
            </a:xfrm>
            <a:prstGeom prst="bentConnector3">
              <a:avLst>
                <a:gd name="adj1" fmla="val 461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4" name="_s1034"/>
            <p:cNvCxnSpPr>
              <a:cxnSpLocks noChangeShapeType="1"/>
              <a:stCxn id="10" idx="0"/>
              <a:endCxn id="3" idx="2"/>
            </p:cNvCxnSpPr>
            <p:nvPr/>
          </p:nvCxnSpPr>
          <p:spPr bwMode="auto">
            <a:xfrm rot="5400000" flipH="1">
              <a:off x="4364" y="446"/>
              <a:ext cx="164" cy="2373"/>
            </a:xfrm>
            <a:prstGeom prst="bentConnector3">
              <a:avLst>
                <a:gd name="adj1" fmla="val 461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5" name="_s1035"/>
            <p:cNvCxnSpPr>
              <a:cxnSpLocks noChangeShapeType="1"/>
              <a:stCxn id="9" idx="0"/>
              <a:endCxn id="4" idx="2"/>
            </p:cNvCxnSpPr>
            <p:nvPr/>
          </p:nvCxnSpPr>
          <p:spPr bwMode="auto">
            <a:xfrm rot="5400000" flipH="1">
              <a:off x="78" y="1784"/>
              <a:ext cx="165" cy="640"/>
            </a:xfrm>
            <a:prstGeom prst="bentConnector3">
              <a:avLst>
                <a:gd name="adj1" fmla="val 45861"/>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6" name="_s1036"/>
            <p:cNvCxnSpPr>
              <a:cxnSpLocks noChangeShapeType="1"/>
              <a:stCxn id="8" idx="0"/>
              <a:endCxn id="4" idx="2"/>
            </p:cNvCxnSpPr>
            <p:nvPr/>
          </p:nvCxnSpPr>
          <p:spPr bwMode="auto">
            <a:xfrm rot="16200000">
              <a:off x="-562" y="1784"/>
              <a:ext cx="165" cy="640"/>
            </a:xfrm>
            <a:prstGeom prst="bentConnector3">
              <a:avLst>
                <a:gd name="adj1" fmla="val 45861"/>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7" name="_s1037"/>
            <p:cNvCxnSpPr>
              <a:cxnSpLocks noChangeShapeType="1"/>
              <a:stCxn id="7" idx="0"/>
              <a:endCxn id="3" idx="2"/>
            </p:cNvCxnSpPr>
            <p:nvPr/>
          </p:nvCxnSpPr>
          <p:spPr bwMode="auto">
            <a:xfrm rot="5400000" flipH="1">
              <a:off x="4887" y="-77"/>
              <a:ext cx="164" cy="3420"/>
            </a:xfrm>
            <a:prstGeom prst="bentConnector3">
              <a:avLst>
                <a:gd name="adj1" fmla="val 461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8" name="_s1038"/>
            <p:cNvCxnSpPr>
              <a:cxnSpLocks noChangeShapeType="1"/>
              <a:stCxn id="6" idx="0"/>
              <a:endCxn id="3" idx="2"/>
            </p:cNvCxnSpPr>
            <p:nvPr/>
          </p:nvCxnSpPr>
          <p:spPr bwMode="auto">
            <a:xfrm rot="5400000" flipH="1">
              <a:off x="3841" y="969"/>
              <a:ext cx="164" cy="1327"/>
            </a:xfrm>
            <a:prstGeom prst="bentConnector3">
              <a:avLst>
                <a:gd name="adj1" fmla="val 461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39" name="_s1039"/>
            <p:cNvCxnSpPr>
              <a:cxnSpLocks noChangeShapeType="1"/>
              <a:stCxn id="5" idx="0"/>
              <a:endCxn id="3" idx="2"/>
            </p:cNvCxnSpPr>
            <p:nvPr/>
          </p:nvCxnSpPr>
          <p:spPr bwMode="auto">
            <a:xfrm rot="5400000" flipH="1">
              <a:off x="3317" y="1493"/>
              <a:ext cx="164" cy="280"/>
            </a:xfrm>
            <a:prstGeom prst="bentConnector3">
              <a:avLst>
                <a:gd name="adj1" fmla="val 461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40" name="_s1040"/>
            <p:cNvCxnSpPr>
              <a:cxnSpLocks noChangeShapeType="1"/>
              <a:stCxn id="4" idx="0"/>
              <a:endCxn id="3" idx="2"/>
            </p:cNvCxnSpPr>
            <p:nvPr/>
          </p:nvCxnSpPr>
          <p:spPr bwMode="auto">
            <a:xfrm rot="16200000">
              <a:off x="1468" y="-76"/>
              <a:ext cx="164" cy="3418"/>
            </a:xfrm>
            <a:prstGeom prst="bentConnector3">
              <a:avLst>
                <a:gd name="adj1" fmla="val 461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sp>
          <p:nvSpPr>
            <p:cNvPr id="3" name="_s1041"/>
            <p:cNvSpPr>
              <a:spLocks noChangeArrowheads="1"/>
            </p:cNvSpPr>
            <p:nvPr/>
          </p:nvSpPr>
          <p:spPr bwMode="auto">
            <a:xfrm>
              <a:off x="2827" y="1253"/>
              <a:ext cx="864" cy="288"/>
            </a:xfrm>
            <a:prstGeom prst="bracketPair">
              <a:avLst>
                <a:gd name="adj" fmla="val 0"/>
              </a:avLst>
            </a:prstGeom>
            <a:solidFill>
              <a:schemeClr val="folHlink">
                <a:alpha val="50000"/>
              </a:schemeClr>
            </a:solidFill>
            <a:ln w="28575">
              <a:solidFill>
                <a:schemeClr val="tx1"/>
              </a:solidFill>
              <a:round/>
              <a:headEnd/>
              <a:tailEnd/>
            </a:ln>
          </p:spPr>
          <p:txBody>
            <a:bodyPr vert="horz" wrap="none" lIns="36814" tIns="18407" rIns="36814" bIns="1840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p>
          </p:txBody>
        </p:sp>
        <p:sp>
          <p:nvSpPr>
            <p:cNvPr id="4" name="_s1042"/>
            <p:cNvSpPr>
              <a:spLocks noChangeArrowheads="1"/>
            </p:cNvSpPr>
            <p:nvPr/>
          </p:nvSpPr>
          <p:spPr bwMode="auto">
            <a:xfrm>
              <a:off x="-592" y="1724"/>
              <a:ext cx="864" cy="288"/>
            </a:xfrm>
            <a:prstGeom prst="bracketPair">
              <a:avLst>
                <a:gd name="adj" fmla="val 0"/>
              </a:avLst>
            </a:prstGeom>
            <a:solidFill>
              <a:schemeClr val="accent2">
                <a:alpha val="50000"/>
              </a:schemeClr>
            </a:solidFill>
            <a:ln w="28575">
              <a:solidFill>
                <a:schemeClr val="tx1"/>
              </a:solidFill>
              <a:round/>
              <a:headEnd/>
              <a:tailEnd/>
            </a:ln>
          </p:spPr>
          <p:txBody>
            <a:bodyPr vert="horz" wrap="none" lIns="36814" tIns="18407" rIns="36814" bIns="1840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usr</a:t>
              </a:r>
            </a:p>
          </p:txBody>
        </p:sp>
        <p:sp>
          <p:nvSpPr>
            <p:cNvPr id="5" name="_s1043"/>
            <p:cNvSpPr>
              <a:spLocks noChangeArrowheads="1"/>
            </p:cNvSpPr>
            <p:nvPr/>
          </p:nvSpPr>
          <p:spPr bwMode="auto">
            <a:xfrm>
              <a:off x="3106" y="1724"/>
              <a:ext cx="864" cy="288"/>
            </a:xfrm>
            <a:prstGeom prst="bracketPair">
              <a:avLst>
                <a:gd name="adj" fmla="val 0"/>
              </a:avLst>
            </a:prstGeom>
            <a:solidFill>
              <a:schemeClr val="accent2">
                <a:alpha val="50000"/>
              </a:schemeClr>
            </a:solidFill>
            <a:ln w="28575">
              <a:solidFill>
                <a:schemeClr val="tx1"/>
              </a:solidFill>
              <a:round/>
              <a:headEnd/>
              <a:tailEnd/>
            </a:ln>
          </p:spPr>
          <p:txBody>
            <a:bodyPr vert="horz" wrap="none" lIns="36814" tIns="18407" rIns="36814" bIns="1840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var</a:t>
              </a:r>
            </a:p>
          </p:txBody>
        </p:sp>
        <p:sp>
          <p:nvSpPr>
            <p:cNvPr id="6" name="_s1044"/>
            <p:cNvSpPr>
              <a:spLocks noChangeArrowheads="1"/>
            </p:cNvSpPr>
            <p:nvPr/>
          </p:nvSpPr>
          <p:spPr bwMode="auto">
            <a:xfrm>
              <a:off x="4153" y="1724"/>
              <a:ext cx="864" cy="288"/>
            </a:xfrm>
            <a:prstGeom prst="bracketPair">
              <a:avLst>
                <a:gd name="adj" fmla="val 0"/>
              </a:avLst>
            </a:prstGeom>
            <a:solidFill>
              <a:schemeClr val="accent2">
                <a:alpha val="50000"/>
              </a:schemeClr>
            </a:solidFill>
            <a:ln w="28575">
              <a:solidFill>
                <a:schemeClr val="tx1"/>
              </a:solidFill>
              <a:round/>
              <a:headEnd/>
              <a:tailEnd/>
            </a:ln>
          </p:spPr>
          <p:txBody>
            <a:bodyPr vert="horz" wrap="none" lIns="36814" tIns="18407" rIns="36814" bIns="1840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bin</a:t>
              </a:r>
            </a:p>
          </p:txBody>
        </p:sp>
        <p:sp>
          <p:nvSpPr>
            <p:cNvPr id="7" name="_s1045"/>
            <p:cNvSpPr>
              <a:spLocks noChangeArrowheads="1"/>
            </p:cNvSpPr>
            <p:nvPr/>
          </p:nvSpPr>
          <p:spPr bwMode="auto">
            <a:xfrm>
              <a:off x="6246" y="1724"/>
              <a:ext cx="864" cy="288"/>
            </a:xfrm>
            <a:prstGeom prst="bracketPair">
              <a:avLst>
                <a:gd name="adj" fmla="val 0"/>
              </a:avLst>
            </a:prstGeom>
            <a:solidFill>
              <a:schemeClr val="accent2">
                <a:alpha val="50000"/>
              </a:schemeClr>
            </a:solidFill>
            <a:ln w="28575">
              <a:solidFill>
                <a:schemeClr val="tx1"/>
              </a:solidFill>
              <a:round/>
              <a:headEnd/>
              <a:tailEnd/>
            </a:ln>
          </p:spPr>
          <p:txBody>
            <a:bodyPr vert="horz" wrap="none" lIns="37184" tIns="18592" rIns="37184" bIns="1859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tmp</a:t>
              </a:r>
            </a:p>
          </p:txBody>
        </p:sp>
        <p:sp>
          <p:nvSpPr>
            <p:cNvPr id="8" name="_s1046"/>
            <p:cNvSpPr>
              <a:spLocks noChangeArrowheads="1"/>
            </p:cNvSpPr>
            <p:nvPr/>
          </p:nvSpPr>
          <p:spPr bwMode="auto">
            <a:xfrm>
              <a:off x="-1348" y="2195"/>
              <a:ext cx="1097" cy="366"/>
            </a:xfrm>
            <a:prstGeom prst="bracketPair">
              <a:avLst>
                <a:gd name="adj" fmla="val 0"/>
              </a:avLst>
            </a:prstGeom>
            <a:solidFill>
              <a:schemeClr val="hlink">
                <a:alpha val="50000"/>
              </a:schemeClr>
            </a:solidFill>
            <a:ln w="28575">
              <a:solidFill>
                <a:schemeClr val="tx1"/>
              </a:solidFill>
              <a:round/>
              <a:headEnd/>
              <a:tailEnd/>
            </a:ln>
          </p:spPr>
          <p:txBody>
            <a:bodyPr vert="horz" wrap="none" lIns="50252" tIns="25126" rIns="50252" bIns="2512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a:t>
              </a:r>
            </a:p>
          </p:txBody>
        </p:sp>
        <p:sp>
          <p:nvSpPr>
            <p:cNvPr id="9" name="_s1047"/>
            <p:cNvSpPr>
              <a:spLocks noChangeArrowheads="1"/>
            </p:cNvSpPr>
            <p:nvPr/>
          </p:nvSpPr>
          <p:spPr bwMode="auto">
            <a:xfrm>
              <a:off x="-68" y="2195"/>
              <a:ext cx="1097" cy="366"/>
            </a:xfrm>
            <a:prstGeom prst="bracketPair">
              <a:avLst>
                <a:gd name="adj" fmla="val 0"/>
              </a:avLst>
            </a:prstGeom>
            <a:solidFill>
              <a:schemeClr val="hlink">
                <a:alpha val="50000"/>
              </a:schemeClr>
            </a:solidFill>
            <a:ln w="28575">
              <a:solidFill>
                <a:schemeClr val="tx1"/>
              </a:solidFill>
              <a:round/>
              <a:headEnd/>
              <a:tailEnd/>
            </a:ln>
          </p:spPr>
          <p:txBody>
            <a:bodyPr vert="horz" wrap="none" lIns="50761" tIns="25380" rIns="50761" bIns="2538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bin</a:t>
              </a:r>
            </a:p>
          </p:txBody>
        </p:sp>
        <p:sp>
          <p:nvSpPr>
            <p:cNvPr id="10" name="_s1048"/>
            <p:cNvSpPr>
              <a:spLocks noChangeArrowheads="1"/>
            </p:cNvSpPr>
            <p:nvPr/>
          </p:nvSpPr>
          <p:spPr bwMode="auto">
            <a:xfrm>
              <a:off x="5200" y="1724"/>
              <a:ext cx="863" cy="288"/>
            </a:xfrm>
            <a:prstGeom prst="bracketPair">
              <a:avLst>
                <a:gd name="adj" fmla="val 0"/>
              </a:avLst>
            </a:prstGeom>
            <a:solidFill>
              <a:schemeClr val="accent2">
                <a:alpha val="50000"/>
              </a:schemeClr>
            </a:solidFill>
            <a:ln w="28575">
              <a:solidFill>
                <a:schemeClr val="tx1"/>
              </a:solidFill>
              <a:round/>
              <a:headEnd/>
              <a:tailEnd/>
            </a:ln>
          </p:spPr>
          <p:txBody>
            <a:bodyPr vert="horz" wrap="none" lIns="57681" tIns="28840" rIns="57681" bIns="2884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etc</a:t>
              </a:r>
            </a:p>
          </p:txBody>
        </p:sp>
        <p:sp>
          <p:nvSpPr>
            <p:cNvPr id="11" name="_s1049"/>
            <p:cNvSpPr>
              <a:spLocks noChangeArrowheads="1"/>
            </p:cNvSpPr>
            <p:nvPr/>
          </p:nvSpPr>
          <p:spPr bwMode="auto">
            <a:xfrm>
              <a:off x="2059" y="1724"/>
              <a:ext cx="864" cy="288"/>
            </a:xfrm>
            <a:prstGeom prst="bracketPair">
              <a:avLst>
                <a:gd name="adj" fmla="val 0"/>
              </a:avLst>
            </a:prstGeom>
            <a:solidFill>
              <a:schemeClr val="accent2">
                <a:alpha val="50000"/>
              </a:schemeClr>
            </a:solidFill>
            <a:ln w="28575">
              <a:solidFill>
                <a:schemeClr val="tx1"/>
              </a:solidFill>
              <a:round/>
              <a:headEnd/>
              <a:tailEnd/>
            </a:ln>
          </p:spPr>
          <p:txBody>
            <a:bodyPr vert="horz" wrap="none" lIns="70343" tIns="35172" rIns="70343" bIns="3517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home</a:t>
              </a:r>
            </a:p>
          </p:txBody>
        </p:sp>
        <p:sp>
          <p:nvSpPr>
            <p:cNvPr id="12" name="_s1050"/>
            <p:cNvSpPr>
              <a:spLocks noChangeArrowheads="1"/>
            </p:cNvSpPr>
            <p:nvPr/>
          </p:nvSpPr>
          <p:spPr bwMode="auto">
            <a:xfrm>
              <a:off x="1212" y="2195"/>
              <a:ext cx="1097" cy="366"/>
            </a:xfrm>
            <a:prstGeom prst="bracketPair">
              <a:avLst>
                <a:gd name="adj" fmla="val 0"/>
              </a:avLst>
            </a:prstGeom>
            <a:solidFill>
              <a:schemeClr val="hlink">
                <a:alpha val="50000"/>
              </a:schemeClr>
            </a:solidFill>
            <a:ln w="28575">
              <a:solidFill>
                <a:schemeClr val="tx1"/>
              </a:solidFill>
              <a:round/>
              <a:headEnd/>
              <a:tailEnd/>
            </a:ln>
          </p:spPr>
          <p:txBody>
            <a:bodyPr vert="horz" wrap="none" lIns="83740" tIns="41872" rIns="83740" bIns="4187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campbell</a:t>
              </a:r>
            </a:p>
          </p:txBody>
        </p:sp>
        <p:sp>
          <p:nvSpPr>
            <p:cNvPr id="13" name="_s1051"/>
            <p:cNvSpPr>
              <a:spLocks noChangeArrowheads="1"/>
            </p:cNvSpPr>
            <p:nvPr/>
          </p:nvSpPr>
          <p:spPr bwMode="auto">
            <a:xfrm>
              <a:off x="2674" y="2195"/>
              <a:ext cx="1097" cy="366"/>
            </a:xfrm>
            <a:prstGeom prst="bracketPair">
              <a:avLst>
                <a:gd name="adj" fmla="val 0"/>
              </a:avLst>
            </a:prstGeom>
            <a:solidFill>
              <a:schemeClr val="hlink">
                <a:alpha val="50000"/>
              </a:schemeClr>
            </a:solidFill>
            <a:ln w="28575">
              <a:solidFill>
                <a:schemeClr val="tx1"/>
              </a:solidFill>
              <a:round/>
              <a:headEnd/>
              <a:tailEnd/>
            </a:ln>
          </p:spPr>
          <p:txBody>
            <a:bodyPr vert="horz" wrap="none" lIns="83740" tIns="41872" rIns="83740" bIns="4187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andy</a:t>
              </a:r>
            </a:p>
          </p:txBody>
        </p:sp>
        <p:sp>
          <p:nvSpPr>
            <p:cNvPr id="14" name="_s1052"/>
            <p:cNvSpPr>
              <a:spLocks noChangeArrowheads="1"/>
            </p:cNvSpPr>
            <p:nvPr/>
          </p:nvSpPr>
          <p:spPr bwMode="auto">
            <a:xfrm>
              <a:off x="481" y="2744"/>
              <a:ext cx="1096" cy="366"/>
            </a:xfrm>
            <a:prstGeom prst="bracketPair">
              <a:avLst>
                <a:gd name="adj" fmla="val 0"/>
              </a:avLst>
            </a:prstGeom>
            <a:solidFill>
              <a:schemeClr val="accent1">
                <a:alpha val="50000"/>
              </a:schemeClr>
            </a:solidFill>
            <a:ln w="28575">
              <a:solidFill>
                <a:schemeClr val="tx1"/>
              </a:solidFill>
              <a:round/>
              <a:headEnd/>
              <a:tailEnd/>
            </a:ln>
          </p:spPr>
          <p:txBody>
            <a:bodyPr vert="horz" wrap="none" lIns="83740" tIns="41872" rIns="83740" bIns="41872"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1" u="none" strike="noStrike" cap="none" normalizeH="0" baseline="0" smtClean="0">
                  <a:ln>
                    <a:noFill/>
                  </a:ln>
                  <a:solidFill>
                    <a:srgbClr val="003399"/>
                  </a:solidFill>
                  <a:effectLst/>
                  <a:latin typeface="Arial" panose="020B0604020202020204" pitchFamily="34" charset="0"/>
                  <a:cs typeface="Arial" panose="020B0604020202020204" pitchFamily="34" charset="0"/>
                </a:rPr>
                <a:t>file1</a:t>
              </a:r>
            </a:p>
          </p:txBody>
        </p:sp>
        <p:sp>
          <p:nvSpPr>
            <p:cNvPr id="15" name="_s1053"/>
            <p:cNvSpPr>
              <a:spLocks noChangeArrowheads="1"/>
            </p:cNvSpPr>
            <p:nvPr/>
          </p:nvSpPr>
          <p:spPr bwMode="auto">
            <a:xfrm>
              <a:off x="4351" y="2195"/>
              <a:ext cx="1097" cy="366"/>
            </a:xfrm>
            <a:prstGeom prst="bracketPair">
              <a:avLst>
                <a:gd name="adj" fmla="val 0"/>
              </a:avLst>
            </a:prstGeom>
            <a:solidFill>
              <a:schemeClr val="accent1">
                <a:alpha val="50000"/>
              </a:schemeClr>
            </a:solidFill>
            <a:ln w="28575">
              <a:solidFill>
                <a:schemeClr val="tx1"/>
              </a:solidFill>
              <a:round/>
              <a:headEnd/>
              <a:tailEnd/>
            </a:ln>
          </p:spPr>
          <p:txBody>
            <a:bodyPr vert="horz" wrap="none" lIns="96239" tIns="48121" rIns="96239" bIns="4812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AU" altLang="en-US" sz="1400" i="1" dirty="0" err="1">
                  <a:solidFill>
                    <a:srgbClr val="003399"/>
                  </a:solidFill>
                  <a:cs typeface="Arial" panose="020B0604020202020204" pitchFamily="34" charset="0"/>
                </a:rPr>
                <a:t>p</a:t>
              </a:r>
              <a:r>
                <a:rPr kumimoji="0" lang="en-AU" altLang="en-US" sz="1400" b="0" i="1" u="none" strike="noStrike" cap="none" normalizeH="0" baseline="0" dirty="0" err="1" smtClean="0">
                  <a:ln>
                    <a:noFill/>
                  </a:ln>
                  <a:solidFill>
                    <a:srgbClr val="003399"/>
                  </a:solidFill>
                  <a:effectLst/>
                  <a:latin typeface="Arial" panose="020B0604020202020204" pitchFamily="34" charset="0"/>
                  <a:cs typeface="Arial" panose="020B0604020202020204" pitchFamily="34" charset="0"/>
                </a:rPr>
                <a:t>asswd</a:t>
              </a:r>
              <a:endParaRPr kumimoji="0" lang="en-AU" altLang="en-US" sz="1400" b="0" i="1" u="none" strike="noStrike" cap="none" normalizeH="0" baseline="0" dirty="0" smtClean="0">
                <a:ln>
                  <a:noFill/>
                </a:ln>
                <a:solidFill>
                  <a:srgbClr val="003399"/>
                </a:solidFill>
                <a:effectLst/>
                <a:latin typeface="Arial" panose="020B0604020202020204" pitchFamily="34" charset="0"/>
                <a:cs typeface="Arial" panose="020B0604020202020204" pitchFamily="34" charset="0"/>
              </a:endParaRPr>
            </a:p>
          </p:txBody>
        </p:sp>
        <p:sp>
          <p:nvSpPr>
            <p:cNvPr id="16" name="_s1054"/>
            <p:cNvSpPr>
              <a:spLocks noChangeArrowheads="1"/>
            </p:cNvSpPr>
            <p:nvPr/>
          </p:nvSpPr>
          <p:spPr bwMode="auto">
            <a:xfrm>
              <a:off x="1943" y="2744"/>
              <a:ext cx="1096" cy="366"/>
            </a:xfrm>
            <a:prstGeom prst="bracketPair">
              <a:avLst>
                <a:gd name="adj" fmla="val 0"/>
              </a:avLst>
            </a:prstGeom>
            <a:solidFill>
              <a:schemeClr val="accent1">
                <a:alpha val="50000"/>
              </a:schemeClr>
            </a:solidFill>
            <a:ln w="28575">
              <a:solidFill>
                <a:schemeClr val="tx1"/>
              </a:solidFill>
              <a:round/>
              <a:headEnd/>
              <a:tailEnd/>
            </a:ln>
          </p:spPr>
          <p:txBody>
            <a:bodyPr vert="horz" wrap="none" lIns="97209" tIns="48604" rIns="97209" bIns="4860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3399"/>
                  </a:solidFill>
                  <a:effectLst/>
                  <a:latin typeface="Arial" panose="020B0604020202020204" pitchFamily="34" charset="0"/>
                  <a:cs typeface="Arial" panose="020B0604020202020204" pitchFamily="34" charset="0"/>
                </a:rPr>
                <a:t>file2</a:t>
              </a:r>
              <a:endParaRPr kumimoji="0" lang="en-AU" altLang="en-US" sz="7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grpSp>
      <p:sp>
        <p:nvSpPr>
          <p:cNvPr id="1057" name="Text Box 48"/>
          <p:cNvSpPr txBox="1">
            <a:spLocks noChangeArrowheads="1"/>
          </p:cNvSpPr>
          <p:nvPr/>
        </p:nvSpPr>
        <p:spPr bwMode="auto">
          <a:xfrm>
            <a:off x="1763713" y="3068638"/>
            <a:ext cx="1001712" cy="304800"/>
          </a:xfrm>
          <a:prstGeom prst="rect">
            <a:avLst/>
          </a:prstGeom>
          <a:noFill/>
          <a:ln w="9525">
            <a:noFill/>
            <a:miter lim="800000"/>
            <a:headEnd/>
            <a:tailEnd/>
          </a:ln>
        </p:spPr>
        <p:txBody>
          <a:bodyPr wrap="none">
            <a:spAutoFit/>
          </a:bodyPr>
          <a:lstStyle/>
          <a:p>
            <a:r>
              <a:rPr lang="en-AU" sz="1400" i="1">
                <a:solidFill>
                  <a:srgbClr val="003399"/>
                </a:solidFill>
              </a:rPr>
              <a:t>directories</a:t>
            </a:r>
          </a:p>
        </p:txBody>
      </p:sp>
      <p:sp>
        <p:nvSpPr>
          <p:cNvPr id="1058" name="Line 49"/>
          <p:cNvSpPr>
            <a:spLocks noChangeShapeType="1"/>
          </p:cNvSpPr>
          <p:nvPr/>
        </p:nvSpPr>
        <p:spPr bwMode="auto">
          <a:xfrm flipH="1">
            <a:off x="1692275" y="3357563"/>
            <a:ext cx="287338" cy="647700"/>
          </a:xfrm>
          <a:prstGeom prst="line">
            <a:avLst/>
          </a:prstGeom>
          <a:noFill/>
          <a:ln w="9525">
            <a:solidFill>
              <a:schemeClr val="tx1"/>
            </a:solidFill>
            <a:round/>
            <a:headEnd/>
            <a:tailEnd type="triangle" w="med" len="med"/>
          </a:ln>
        </p:spPr>
        <p:txBody>
          <a:bodyPr/>
          <a:lstStyle/>
          <a:p>
            <a:endParaRPr lang="en-AU"/>
          </a:p>
        </p:txBody>
      </p:sp>
      <p:sp>
        <p:nvSpPr>
          <p:cNvPr id="1059" name="Line 50"/>
          <p:cNvSpPr>
            <a:spLocks noChangeShapeType="1"/>
          </p:cNvSpPr>
          <p:nvPr/>
        </p:nvSpPr>
        <p:spPr bwMode="auto">
          <a:xfrm>
            <a:off x="2771775" y="3284538"/>
            <a:ext cx="1390656" cy="627668"/>
          </a:xfrm>
          <a:prstGeom prst="line">
            <a:avLst/>
          </a:prstGeom>
          <a:noFill/>
          <a:ln w="9525">
            <a:solidFill>
              <a:schemeClr val="tx1"/>
            </a:solidFill>
            <a:round/>
            <a:headEnd/>
            <a:tailEnd type="triangle" w="med" len="med"/>
          </a:ln>
        </p:spPr>
        <p:txBody>
          <a:bodyPr/>
          <a:lstStyle/>
          <a:p>
            <a:endParaRPr lang="en-AU"/>
          </a:p>
        </p:txBody>
      </p:sp>
      <p:sp>
        <p:nvSpPr>
          <p:cNvPr id="1060" name="Line 51"/>
          <p:cNvSpPr>
            <a:spLocks noChangeShapeType="1"/>
          </p:cNvSpPr>
          <p:nvPr/>
        </p:nvSpPr>
        <p:spPr bwMode="auto">
          <a:xfrm>
            <a:off x="2411413" y="3429000"/>
            <a:ext cx="1081087" cy="1223963"/>
          </a:xfrm>
          <a:prstGeom prst="line">
            <a:avLst/>
          </a:prstGeom>
          <a:noFill/>
          <a:ln w="9525">
            <a:solidFill>
              <a:schemeClr val="tx1"/>
            </a:solidFill>
            <a:round/>
            <a:headEnd/>
            <a:tailEnd type="triangle" w="med" len="med"/>
          </a:ln>
        </p:spPr>
        <p:txBody>
          <a:bodyPr/>
          <a:lstStyle/>
          <a:p>
            <a:endParaRPr lang="en-AU"/>
          </a:p>
        </p:txBody>
      </p:sp>
      <p:sp>
        <p:nvSpPr>
          <p:cNvPr id="1061" name="Text Box 52"/>
          <p:cNvSpPr txBox="1">
            <a:spLocks noChangeArrowheads="1"/>
          </p:cNvSpPr>
          <p:nvPr/>
        </p:nvSpPr>
        <p:spPr bwMode="auto">
          <a:xfrm>
            <a:off x="6300788" y="6308725"/>
            <a:ext cx="500062" cy="304800"/>
          </a:xfrm>
          <a:prstGeom prst="rect">
            <a:avLst/>
          </a:prstGeom>
          <a:noFill/>
          <a:ln w="9525">
            <a:noFill/>
            <a:miter lim="800000"/>
            <a:headEnd/>
            <a:tailEnd/>
          </a:ln>
        </p:spPr>
        <p:txBody>
          <a:bodyPr wrap="none">
            <a:spAutoFit/>
          </a:bodyPr>
          <a:lstStyle/>
          <a:p>
            <a:r>
              <a:rPr lang="en-AU" sz="1400" i="1">
                <a:solidFill>
                  <a:srgbClr val="003399"/>
                </a:solidFill>
              </a:rPr>
              <a:t>files</a:t>
            </a:r>
          </a:p>
        </p:txBody>
      </p:sp>
      <p:sp>
        <p:nvSpPr>
          <p:cNvPr id="1062" name="Line 53"/>
          <p:cNvSpPr>
            <a:spLocks noChangeShapeType="1"/>
          </p:cNvSpPr>
          <p:nvPr/>
        </p:nvSpPr>
        <p:spPr bwMode="auto">
          <a:xfrm flipV="1">
            <a:off x="6436331" y="4892039"/>
            <a:ext cx="231169" cy="1416686"/>
          </a:xfrm>
          <a:prstGeom prst="line">
            <a:avLst/>
          </a:prstGeom>
          <a:noFill/>
          <a:ln w="9525">
            <a:solidFill>
              <a:schemeClr val="tx1"/>
            </a:solidFill>
            <a:round/>
            <a:headEnd/>
            <a:tailEnd type="triangle" w="med" len="med"/>
          </a:ln>
        </p:spPr>
        <p:txBody>
          <a:bodyPr/>
          <a:lstStyle/>
          <a:p>
            <a:endParaRPr lang="en-AU"/>
          </a:p>
        </p:txBody>
      </p:sp>
      <p:sp>
        <p:nvSpPr>
          <p:cNvPr id="1063" name="Line 54"/>
          <p:cNvSpPr>
            <a:spLocks noChangeShapeType="1"/>
          </p:cNvSpPr>
          <p:nvPr/>
        </p:nvSpPr>
        <p:spPr bwMode="auto">
          <a:xfrm flipH="1" flipV="1">
            <a:off x="3347864" y="5741303"/>
            <a:ext cx="2952924" cy="711885"/>
          </a:xfrm>
          <a:prstGeom prst="line">
            <a:avLst/>
          </a:prstGeom>
          <a:noFill/>
          <a:ln w="9525">
            <a:solidFill>
              <a:schemeClr val="tx1"/>
            </a:solidFill>
            <a:round/>
            <a:headEnd/>
            <a:tailEnd type="triangle" w="med" len="med"/>
          </a:ln>
        </p:spPr>
        <p:txBody>
          <a:bodyPr/>
          <a:lstStyle/>
          <a:p>
            <a:endParaRPr lang="en-AU"/>
          </a:p>
        </p:txBody>
      </p:sp>
      <p:sp>
        <p:nvSpPr>
          <p:cNvPr id="1064" name="Line 55"/>
          <p:cNvSpPr>
            <a:spLocks noChangeShapeType="1"/>
          </p:cNvSpPr>
          <p:nvPr/>
        </p:nvSpPr>
        <p:spPr bwMode="auto">
          <a:xfrm flipH="1" flipV="1">
            <a:off x="4752085" y="5740546"/>
            <a:ext cx="1548703" cy="641204"/>
          </a:xfrm>
          <a:prstGeom prst="line">
            <a:avLst/>
          </a:prstGeom>
          <a:noFill/>
          <a:ln w="9525">
            <a:solidFill>
              <a:schemeClr val="tx1"/>
            </a:solidFill>
            <a:round/>
            <a:headEnd/>
            <a:tailEnd type="triangle" w="med" len="med"/>
          </a:ln>
        </p:spPr>
        <p:txBody>
          <a:bodyPr/>
          <a:lstStyle/>
          <a:p>
            <a:endParaRPr lang="en-AU"/>
          </a:p>
        </p:txBody>
      </p:sp>
      <p:sp>
        <p:nvSpPr>
          <p:cNvPr id="1065" name="Text Box 57"/>
          <p:cNvSpPr txBox="1">
            <a:spLocks noChangeArrowheads="1"/>
          </p:cNvSpPr>
          <p:nvPr/>
        </p:nvSpPr>
        <p:spPr bwMode="auto">
          <a:xfrm>
            <a:off x="6156325" y="2997200"/>
            <a:ext cx="2781300" cy="466725"/>
          </a:xfrm>
          <a:prstGeom prst="rect">
            <a:avLst/>
          </a:prstGeom>
          <a:solidFill>
            <a:schemeClr val="bg2"/>
          </a:solidFill>
          <a:ln w="9525">
            <a:solidFill>
              <a:schemeClr val="tx1"/>
            </a:solidFill>
            <a:miter lim="800000"/>
            <a:headEnd/>
            <a:tailEnd/>
          </a:ln>
        </p:spPr>
        <p:txBody>
          <a:bodyPr wrap="none">
            <a:spAutoFit/>
          </a:bodyPr>
          <a:lstStyle/>
          <a:p>
            <a:pPr>
              <a:buFontTx/>
              <a:buChar char="•"/>
            </a:pPr>
            <a:r>
              <a:rPr lang="en-AU" sz="1200">
                <a:solidFill>
                  <a:srgbClr val="003399"/>
                </a:solidFill>
              </a:rPr>
              <a:t> which is the root directory?</a:t>
            </a:r>
          </a:p>
          <a:p>
            <a:pPr>
              <a:buFontTx/>
              <a:buChar char="•"/>
            </a:pPr>
            <a:r>
              <a:rPr lang="en-AU" sz="1200">
                <a:solidFill>
                  <a:srgbClr val="003399"/>
                </a:solidFill>
              </a:rPr>
              <a:t> which are the user home directories?</a:t>
            </a:r>
          </a:p>
        </p:txBody>
      </p:sp>
      <p:sp>
        <p:nvSpPr>
          <p:cNvPr id="1066" name="Slide Number Placeholder 13"/>
          <p:cNvSpPr>
            <a:spLocks noGrp="1"/>
          </p:cNvSpPr>
          <p:nvPr>
            <p:ph type="sldNum" sz="quarter" idx="10"/>
          </p:nvPr>
        </p:nvSpPr>
        <p:spPr bwMode="auto">
          <a:noFill/>
          <a:ln>
            <a:miter lim="800000"/>
            <a:headEnd/>
            <a:tailEnd/>
          </a:ln>
        </p:spPr>
        <p:txBody>
          <a:bodyPr/>
          <a:lstStyle/>
          <a:p>
            <a:fld id="{3610848C-229C-4539-9F2C-E343F724E864}" type="slidenum">
              <a:rPr lang="en-US" smtClean="0"/>
              <a:pPr/>
              <a:t>13</a:t>
            </a:fld>
            <a:endParaRPr lang="en-US"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AU" dirty="0" smtClean="0">
                <a:solidFill>
                  <a:schemeClr val="tx2">
                    <a:satMod val="130000"/>
                  </a:schemeClr>
                </a:solidFill>
              </a:rPr>
              <a:t>Unix Kernel and Files</a:t>
            </a:r>
            <a:endParaRPr lang="en-AU" dirty="0">
              <a:solidFill>
                <a:schemeClr val="tx2">
                  <a:satMod val="130000"/>
                </a:schemeClr>
              </a:solidFill>
            </a:endParaRPr>
          </a:p>
        </p:txBody>
      </p:sp>
      <p:sp>
        <p:nvSpPr>
          <p:cNvPr id="20483" name="Rectangle 3"/>
          <p:cNvSpPr>
            <a:spLocks noGrp="1" noChangeArrowheads="1"/>
          </p:cNvSpPr>
          <p:nvPr>
            <p:ph type="body" idx="1"/>
          </p:nvPr>
        </p:nvSpPr>
        <p:spPr>
          <a:xfrm>
            <a:off x="1259632" y="1447800"/>
            <a:ext cx="7601396" cy="4800600"/>
          </a:xfrm>
        </p:spPr>
        <p:txBody>
          <a:bodyPr/>
          <a:lstStyle/>
          <a:p>
            <a:pPr eaLnBrk="1" hangingPunct="1">
              <a:lnSpc>
                <a:spcPct val="80000"/>
              </a:lnSpc>
            </a:pPr>
            <a:r>
              <a:rPr lang="en-US" sz="2800" dirty="0" smtClean="0"/>
              <a:t>The kernel does not identify files by names; it uses a unique number to identify a file called the </a:t>
            </a:r>
            <a:r>
              <a:rPr lang="en-US" sz="2800" i="1" dirty="0" err="1" smtClean="0">
                <a:solidFill>
                  <a:schemeClr val="accent1">
                    <a:lumMod val="75000"/>
                  </a:schemeClr>
                </a:solidFill>
              </a:rPr>
              <a:t>i</a:t>
            </a:r>
            <a:r>
              <a:rPr lang="en-US" sz="2800" i="1" dirty="0" smtClean="0">
                <a:solidFill>
                  <a:schemeClr val="accent1">
                    <a:lumMod val="75000"/>
                  </a:schemeClr>
                </a:solidFill>
              </a:rPr>
              <a:t>-node number (</a:t>
            </a:r>
            <a:r>
              <a:rPr lang="en-US" sz="2800" i="1" dirty="0" err="1" smtClean="0">
                <a:solidFill>
                  <a:schemeClr val="accent1">
                    <a:lumMod val="75000"/>
                  </a:schemeClr>
                </a:solidFill>
              </a:rPr>
              <a:t>i</a:t>
            </a:r>
            <a:r>
              <a:rPr lang="en-US" sz="2800" i="1" dirty="0" smtClean="0">
                <a:solidFill>
                  <a:schemeClr val="accent1">
                    <a:lumMod val="75000"/>
                  </a:schemeClr>
                </a:solidFill>
              </a:rPr>
              <a:t>-node is a data structure used to represent a file – see </a:t>
            </a:r>
            <a:r>
              <a:rPr lang="en-US" sz="2800" i="1" smtClean="0">
                <a:solidFill>
                  <a:schemeClr val="accent1">
                    <a:lumMod val="75000"/>
                  </a:schemeClr>
                </a:solidFill>
              </a:rPr>
              <a:t>next slide).</a:t>
            </a:r>
            <a:endParaRPr lang="en-US" sz="2800" i="1" dirty="0" smtClean="0">
              <a:solidFill>
                <a:schemeClr val="accent1">
                  <a:lumMod val="75000"/>
                </a:schemeClr>
              </a:solidFill>
            </a:endParaRPr>
          </a:p>
          <a:p>
            <a:pPr eaLnBrk="1" hangingPunct="1">
              <a:lnSpc>
                <a:spcPct val="80000"/>
              </a:lnSpc>
            </a:pPr>
            <a:endParaRPr lang="en-US" sz="2800" i="1" dirty="0" smtClean="0">
              <a:solidFill>
                <a:schemeClr val="accent1">
                  <a:lumMod val="75000"/>
                </a:schemeClr>
              </a:solidFill>
            </a:endParaRPr>
          </a:p>
          <a:p>
            <a:pPr eaLnBrk="1" hangingPunct="1">
              <a:lnSpc>
                <a:spcPct val="80000"/>
              </a:lnSpc>
            </a:pPr>
            <a:r>
              <a:rPr lang="en-US" sz="2800" dirty="0" smtClean="0"/>
              <a:t>The </a:t>
            </a:r>
            <a:r>
              <a:rPr lang="en-US" sz="2800" b="1" dirty="0" smtClean="0">
                <a:solidFill>
                  <a:schemeClr val="accent1">
                    <a:lumMod val="75000"/>
                  </a:schemeClr>
                </a:solidFill>
                <a:latin typeface="Courier New" pitchFamily="49" charset="0"/>
                <a:cs typeface="Courier New" pitchFamily="49" charset="0"/>
              </a:rPr>
              <a:t>stat </a:t>
            </a:r>
            <a:r>
              <a:rPr lang="en-US" sz="2800" dirty="0" smtClean="0"/>
              <a:t>command shows detailed info about files, eg:</a:t>
            </a:r>
          </a:p>
          <a:p>
            <a:pPr marL="82550" indent="0" eaLnBrk="1" hangingPunct="1">
              <a:lnSpc>
                <a:spcPct val="80000"/>
              </a:lnSpc>
              <a:buNone/>
            </a:pPr>
            <a:endParaRPr lang="en-US" sz="2800" dirty="0" smtClean="0"/>
          </a:p>
          <a:p>
            <a:pPr marL="82550" indent="0" eaLnBrk="1" hangingPunct="1">
              <a:lnSpc>
                <a:spcPct val="80000"/>
              </a:lnSpc>
              <a:buNone/>
            </a:pPr>
            <a:r>
              <a:rPr lang="en-US" sz="1200" i="1" dirty="0" smtClean="0">
                <a:solidFill>
                  <a:schemeClr val="accent1">
                    <a:lumMod val="75000"/>
                  </a:schemeClr>
                </a:solidFill>
                <a:latin typeface="Courier New" panose="02070309020205020404" pitchFamily="49" charset="0"/>
                <a:cs typeface="Courier New" panose="02070309020205020404" pitchFamily="49" charset="0"/>
              </a:rPr>
              <a:t>$ </a:t>
            </a:r>
            <a:r>
              <a:rPr lang="en-US" sz="1200" b="1" i="1" dirty="0">
                <a:latin typeface="Courier New" panose="02070309020205020404" pitchFamily="49" charset="0"/>
                <a:cs typeface="Courier New" panose="02070309020205020404" pitchFamily="49" charset="0"/>
              </a:rPr>
              <a:t>stat /home/cheng/recipe </a:t>
            </a: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  File: `/</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home/</a:t>
            </a:r>
            <a:r>
              <a:rPr lang="en-US" sz="1200" i="1" dirty="0" err="1" smtClean="0">
                <a:solidFill>
                  <a:schemeClr val="accent1">
                    <a:lumMod val="75000"/>
                  </a:schemeClr>
                </a:solidFill>
                <a:latin typeface="Courier New" panose="02070309020205020404" pitchFamily="49" charset="0"/>
                <a:cs typeface="Courier New" panose="02070309020205020404" pitchFamily="49" charset="0"/>
              </a:rPr>
              <a:t>andy</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/recipe</a:t>
            </a:r>
            <a:r>
              <a:rPr lang="en-US" sz="1200" i="1" dirty="0">
                <a:solidFill>
                  <a:schemeClr val="accent1">
                    <a:lumMod val="75000"/>
                  </a:schemeClr>
                </a:solidFill>
                <a:latin typeface="Courier New" panose="02070309020205020404" pitchFamily="49" charset="0"/>
                <a:cs typeface="Courier New" panose="02070309020205020404" pitchFamily="49" charset="0"/>
              </a:rPr>
              <a:t>'</a:t>
            </a: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  Size: </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11        </a:t>
            </a:r>
            <a:r>
              <a:rPr lang="en-US" sz="1200" i="1" dirty="0">
                <a:solidFill>
                  <a:schemeClr val="accent1">
                    <a:lumMod val="75000"/>
                  </a:schemeClr>
                </a:solidFill>
                <a:latin typeface="Courier New" panose="02070309020205020404" pitchFamily="49" charset="0"/>
                <a:cs typeface="Courier New" panose="02070309020205020404" pitchFamily="49" charset="0"/>
              </a:rPr>
              <a:t>	Blocks: </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8          </a:t>
            </a:r>
            <a:r>
              <a:rPr lang="en-US" sz="1200" i="1" dirty="0">
                <a:solidFill>
                  <a:schemeClr val="accent1">
                    <a:lumMod val="75000"/>
                  </a:schemeClr>
                </a:solidFill>
                <a:latin typeface="Courier New" panose="02070309020205020404" pitchFamily="49" charset="0"/>
                <a:cs typeface="Courier New" panose="02070309020205020404" pitchFamily="49" charset="0"/>
              </a:rPr>
              <a:t>IO Block: 4096   regular </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file</a:t>
            </a:r>
            <a:endParaRPr lang="en-US" sz="1200" i="1" dirty="0">
              <a:solidFill>
                <a:schemeClr val="accent1">
                  <a:lumMod val="75000"/>
                </a:schemeClr>
              </a:solidFill>
              <a:latin typeface="Courier New" panose="02070309020205020404" pitchFamily="49" charset="0"/>
              <a:cs typeface="Courier New" panose="02070309020205020404" pitchFamily="49" charset="0"/>
            </a:endParaRP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Device: 841h/2113d	</a:t>
            </a:r>
            <a:r>
              <a:rPr lang="en-US" sz="1200" i="1" dirty="0" err="1">
                <a:solidFill>
                  <a:schemeClr val="accent1">
                    <a:lumMod val="75000"/>
                  </a:schemeClr>
                </a:solidFill>
                <a:latin typeface="Courier New" panose="02070309020205020404" pitchFamily="49" charset="0"/>
                <a:cs typeface="Courier New" panose="02070309020205020404" pitchFamily="49" charset="0"/>
              </a:rPr>
              <a:t>Inode</a:t>
            </a:r>
            <a:r>
              <a:rPr lang="en-US" sz="1200" i="1" dirty="0">
                <a:solidFill>
                  <a:schemeClr val="accent1">
                    <a:lumMod val="75000"/>
                  </a:schemeClr>
                </a:solidFill>
                <a:latin typeface="Courier New" panose="02070309020205020404" pitchFamily="49" charset="0"/>
                <a:cs typeface="Courier New" panose="02070309020205020404" pitchFamily="49" charset="0"/>
              </a:rPr>
              <a:t>: 556730      Links: 1</a:t>
            </a: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Access: (0664/-</a:t>
            </a:r>
            <a:r>
              <a:rPr lang="en-US" sz="1200" i="1" dirty="0" err="1">
                <a:solidFill>
                  <a:schemeClr val="accent1">
                    <a:lumMod val="75000"/>
                  </a:schemeClr>
                </a:solidFill>
                <a:latin typeface="Courier New" panose="02070309020205020404" pitchFamily="49" charset="0"/>
                <a:cs typeface="Courier New" panose="02070309020205020404" pitchFamily="49" charset="0"/>
              </a:rPr>
              <a:t>rw</a:t>
            </a:r>
            <a:r>
              <a:rPr lang="en-US" sz="1200" i="1" dirty="0">
                <a:solidFill>
                  <a:schemeClr val="accent1">
                    <a:lumMod val="75000"/>
                  </a:schemeClr>
                </a:solidFill>
                <a:latin typeface="Courier New" panose="02070309020205020404" pitchFamily="49" charset="0"/>
                <a:cs typeface="Courier New" panose="02070309020205020404" pitchFamily="49" charset="0"/>
              </a:rPr>
              <a:t>-</a:t>
            </a:r>
            <a:r>
              <a:rPr lang="en-US" sz="1200" i="1" dirty="0" err="1">
                <a:solidFill>
                  <a:schemeClr val="accent1">
                    <a:lumMod val="75000"/>
                  </a:schemeClr>
                </a:solidFill>
                <a:latin typeface="Courier New" panose="02070309020205020404" pitchFamily="49" charset="0"/>
                <a:cs typeface="Courier New" panose="02070309020205020404" pitchFamily="49" charset="0"/>
              </a:rPr>
              <a:t>rw</a:t>
            </a:r>
            <a:r>
              <a:rPr lang="en-US" sz="1200" i="1" dirty="0">
                <a:solidFill>
                  <a:schemeClr val="accent1">
                    <a:lumMod val="75000"/>
                  </a:schemeClr>
                </a:solidFill>
                <a:latin typeface="Courier New" panose="02070309020205020404" pitchFamily="49" charset="0"/>
                <a:cs typeface="Courier New" panose="02070309020205020404" pitchFamily="49" charset="0"/>
              </a:rPr>
              <a:t>-r--)  </a:t>
            </a:r>
            <a:r>
              <a:rPr lang="en-US" sz="1200" i="1" dirty="0" err="1">
                <a:solidFill>
                  <a:schemeClr val="accent1">
                    <a:lumMod val="75000"/>
                  </a:schemeClr>
                </a:solidFill>
                <a:latin typeface="Courier New" panose="02070309020205020404" pitchFamily="49" charset="0"/>
                <a:cs typeface="Courier New" panose="02070309020205020404" pitchFamily="49" charset="0"/>
              </a:rPr>
              <a:t>Uid</a:t>
            </a:r>
            <a:r>
              <a:rPr lang="en-US" sz="1200" i="1" dirty="0">
                <a:solidFill>
                  <a:schemeClr val="accent1">
                    <a:lumMod val="75000"/>
                  </a:schemeClr>
                </a:solidFill>
                <a:latin typeface="Courier New" panose="02070309020205020404" pitchFamily="49" charset="0"/>
                <a:cs typeface="Courier New" panose="02070309020205020404" pitchFamily="49" charset="0"/>
              </a:rPr>
              <a:t>: ( 1000/   </a:t>
            </a:r>
            <a:r>
              <a:rPr lang="en-US" sz="1200" i="1" dirty="0" err="1" smtClean="0">
                <a:solidFill>
                  <a:schemeClr val="accent1">
                    <a:lumMod val="75000"/>
                  </a:schemeClr>
                </a:solidFill>
                <a:latin typeface="Courier New" panose="02070309020205020404" pitchFamily="49" charset="0"/>
                <a:cs typeface="Courier New" panose="02070309020205020404" pitchFamily="49" charset="0"/>
              </a:rPr>
              <a:t>andy</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   </a:t>
            </a:r>
            <a:r>
              <a:rPr lang="en-US" sz="1200" i="1" dirty="0" err="1">
                <a:solidFill>
                  <a:schemeClr val="accent1">
                    <a:lumMod val="75000"/>
                  </a:schemeClr>
                </a:solidFill>
                <a:latin typeface="Courier New" panose="02070309020205020404" pitchFamily="49" charset="0"/>
                <a:cs typeface="Courier New" panose="02070309020205020404" pitchFamily="49" charset="0"/>
              </a:rPr>
              <a:t>Gid</a:t>
            </a:r>
            <a:r>
              <a:rPr lang="en-US" sz="1200" i="1" dirty="0">
                <a:solidFill>
                  <a:schemeClr val="accent1">
                    <a:lumMod val="75000"/>
                  </a:schemeClr>
                </a:solidFill>
                <a:latin typeface="Courier New" panose="02070309020205020404" pitchFamily="49" charset="0"/>
                <a:cs typeface="Courier New" panose="02070309020205020404" pitchFamily="49" charset="0"/>
              </a:rPr>
              <a:t>: ( 1000/   </a:t>
            </a:r>
            <a:r>
              <a:rPr lang="en-US" sz="1200" i="1" dirty="0" err="1" smtClean="0">
                <a:solidFill>
                  <a:schemeClr val="accent1">
                    <a:lumMod val="75000"/>
                  </a:schemeClr>
                </a:solidFill>
                <a:latin typeface="Courier New" panose="02070309020205020404" pitchFamily="49" charset="0"/>
                <a:cs typeface="Courier New" panose="02070309020205020404" pitchFamily="49" charset="0"/>
              </a:rPr>
              <a:t>andy</a:t>
            </a:r>
            <a:r>
              <a:rPr lang="en-US" sz="1200" i="1" dirty="0" smtClean="0">
                <a:solidFill>
                  <a:schemeClr val="accent1">
                    <a:lumMod val="75000"/>
                  </a:schemeClr>
                </a:solidFill>
                <a:latin typeface="Courier New" panose="02070309020205020404" pitchFamily="49" charset="0"/>
                <a:cs typeface="Courier New" panose="02070309020205020404" pitchFamily="49" charset="0"/>
              </a:rPr>
              <a:t>)</a:t>
            </a:r>
            <a:endParaRPr lang="en-US" sz="1200" i="1" dirty="0">
              <a:solidFill>
                <a:schemeClr val="accent1">
                  <a:lumMod val="75000"/>
                </a:schemeClr>
              </a:solidFill>
              <a:latin typeface="Courier New" panose="02070309020205020404" pitchFamily="49" charset="0"/>
              <a:cs typeface="Courier New" panose="02070309020205020404" pitchFamily="49" charset="0"/>
            </a:endParaRP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Access: 2015-08-09 19:32:27.875891467 +1000</a:t>
            </a: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Modify: 2015-08-09 19:32:27.875891467 +1000</a:t>
            </a:r>
          </a:p>
          <a:p>
            <a:pPr marL="82550" indent="0" eaLnBrk="1" hangingPunct="1">
              <a:lnSpc>
                <a:spcPct val="80000"/>
              </a:lnSpc>
              <a:buNone/>
            </a:pPr>
            <a:r>
              <a:rPr lang="en-US" sz="1200" i="1" dirty="0">
                <a:solidFill>
                  <a:schemeClr val="accent1">
                    <a:lumMod val="75000"/>
                  </a:schemeClr>
                </a:solidFill>
                <a:latin typeface="Courier New" panose="02070309020205020404" pitchFamily="49" charset="0"/>
                <a:cs typeface="Courier New" panose="02070309020205020404" pitchFamily="49" charset="0"/>
              </a:rPr>
              <a:t>Change: 2015-08-09 19:32:27.875891467 +1000</a:t>
            </a:r>
            <a:endParaRPr lang="en-US" sz="1200" i="1" dirty="0" smtClean="0">
              <a:solidFill>
                <a:schemeClr val="accent1">
                  <a:lumMod val="75000"/>
                </a:schemeClr>
              </a:solidFill>
              <a:latin typeface="Courier New" panose="02070309020205020404" pitchFamily="49" charset="0"/>
              <a:cs typeface="Courier New" panose="02070309020205020404" pitchFamily="49" charset="0"/>
            </a:endParaRPr>
          </a:p>
        </p:txBody>
      </p:sp>
      <p:sp>
        <p:nvSpPr>
          <p:cNvPr id="20484" name="Slide Number Placeholder 3"/>
          <p:cNvSpPr>
            <a:spLocks noGrp="1"/>
          </p:cNvSpPr>
          <p:nvPr>
            <p:ph type="sldNum" sz="quarter" idx="12"/>
          </p:nvPr>
        </p:nvSpPr>
        <p:spPr bwMode="auto">
          <a:noFill/>
          <a:ln>
            <a:miter lim="800000"/>
            <a:headEnd/>
            <a:tailEnd/>
          </a:ln>
        </p:spPr>
        <p:txBody>
          <a:bodyPr/>
          <a:lstStyle/>
          <a:p>
            <a:fld id="{E9803881-F0BB-461E-BBA5-4FF722613FED}" type="slidenum">
              <a:rPr lang="en-US" smtClean="0"/>
              <a:pPr/>
              <a:t>14</a:t>
            </a:fld>
            <a:endParaRPr lang="en-US" smtClean="0"/>
          </a:p>
        </p:txBody>
      </p:sp>
    </p:spTree>
    <p:extLst>
      <p:ext uri="{BB962C8B-B14F-4D97-AF65-F5344CB8AC3E}">
        <p14:creationId xmlns="" xmlns:p14="http://schemas.microsoft.com/office/powerpoint/2010/main" val="380521455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Unix File and I-NODE Structure</a:t>
            </a:r>
          </a:p>
        </p:txBody>
      </p:sp>
      <p:graphicFrame>
        <p:nvGraphicFramePr>
          <p:cNvPr id="2050" name="Object 4"/>
          <p:cNvGraphicFramePr>
            <a:graphicFrameLocks noChangeAspect="1"/>
          </p:cNvGraphicFramePr>
          <p:nvPr>
            <p:ph idx="1"/>
          </p:nvPr>
        </p:nvGraphicFramePr>
        <p:xfrm>
          <a:off x="1524000" y="1600200"/>
          <a:ext cx="6403975" cy="4525963"/>
        </p:xfrm>
        <a:graphic>
          <a:graphicData uri="http://schemas.openxmlformats.org/presentationml/2006/ole">
            <p:oleObj spid="_x0000_s1026" name="Bitmap Image" r:id="rId3" imgW="8019048" imgH="5668166" progId="PBrush">
              <p:embed/>
            </p:oleObj>
          </a:graphicData>
        </a:graphic>
      </p:graphicFrame>
      <p:graphicFrame>
        <p:nvGraphicFramePr>
          <p:cNvPr id="4" name="Object 4"/>
          <p:cNvGraphicFramePr>
            <a:graphicFrameLocks noChangeAspect="1"/>
          </p:cNvGraphicFramePr>
          <p:nvPr/>
        </p:nvGraphicFramePr>
        <p:xfrm>
          <a:off x="1142976" y="1285860"/>
          <a:ext cx="7334280" cy="5183449"/>
        </p:xfrm>
        <a:graphic>
          <a:graphicData uri="http://schemas.openxmlformats.org/presentationml/2006/ole">
            <p:oleObj spid="_x0000_s1027" name="Bitmap Image" r:id="rId4" imgW="8019048" imgH="5668166" progId="PBrush">
              <p:embed/>
            </p:oleObj>
          </a:graphicData>
        </a:graphic>
      </p:graphicFrame>
      <p:sp>
        <p:nvSpPr>
          <p:cNvPr id="5" name="TextBox 4"/>
          <p:cNvSpPr txBox="1"/>
          <p:nvPr/>
        </p:nvSpPr>
        <p:spPr>
          <a:xfrm>
            <a:off x="5500694" y="6488668"/>
            <a:ext cx="3005951" cy="369332"/>
          </a:xfrm>
          <a:prstGeom prst="rect">
            <a:avLst/>
          </a:prstGeom>
          <a:noFill/>
        </p:spPr>
        <p:txBody>
          <a:bodyPr wrap="none" rtlCol="0">
            <a:spAutoFit/>
          </a:bodyPr>
          <a:lstStyle/>
          <a:p>
            <a:r>
              <a:rPr lang="en-US" dirty="0" smtClean="0">
                <a:solidFill>
                  <a:srgbClr val="FF0000"/>
                </a:solidFill>
              </a:rPr>
              <a:t>Borrowed from other author</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63713" y="188913"/>
            <a:ext cx="7200900" cy="692667"/>
          </a:xfrm>
        </p:spPr>
        <p:txBody>
          <a:bodyPr vert="horz" wrap="square" lIns="90360" tIns="44280" rIns="90360" bIns="44280" numCol="1" anchorCtr="0" compatLnSpc="1">
            <a:prstTxWarp prst="textNoShape">
              <a:avLst/>
            </a:prstTxWarp>
            <a:spAutoFit/>
          </a:bodyPr>
          <a:lstStyle/>
          <a:p>
            <a:pPr defTabSz="457200" eaLnBrk="1" hangingPunct="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000" dirty="0" smtClean="0">
                <a:effectLst>
                  <a:outerShdw blurRad="38100" dist="38100" dir="2700000" algn="tl">
                    <a:srgbClr val="C0C0C0"/>
                  </a:outerShdw>
                </a:effectLst>
              </a:rPr>
              <a:t>File permissions</a:t>
            </a:r>
            <a:endParaRPr lang="en-GB" sz="4000" i="1" dirty="0" smtClean="0">
              <a:effectLst>
                <a:outerShdw blurRad="38100" dist="38100" dir="2700000" algn="tl">
                  <a:srgbClr val="C0C0C0"/>
                </a:outerShdw>
              </a:effectLst>
            </a:endParaRPr>
          </a:p>
        </p:txBody>
      </p:sp>
      <p:sp>
        <p:nvSpPr>
          <p:cNvPr id="30723" name="Rectangle 3"/>
          <p:cNvSpPr>
            <a:spLocks noGrp="1" noChangeArrowheads="1"/>
          </p:cNvSpPr>
          <p:nvPr>
            <p:ph type="body" idx="1"/>
          </p:nvPr>
        </p:nvSpPr>
        <p:spPr>
          <a:xfrm>
            <a:off x="1116013" y="1125538"/>
            <a:ext cx="8027987" cy="5006797"/>
          </a:xfrm>
        </p:spPr>
        <p:txBody>
          <a:bodyPr lIns="90360" tIns="44280" rIns="90360" bIns="44280">
            <a:spAutoFit/>
          </a:bodyPr>
          <a:lstStyle/>
          <a:p>
            <a:pPr marL="284163" indent="-284163" defTabSz="457200" eaLnBrk="1" hangingPunct="1">
              <a:lnSpc>
                <a:spcPct val="77000"/>
              </a:lnSpc>
              <a:spcBef>
                <a:spcPts val="450"/>
              </a:spcBef>
              <a:buFontTx/>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US" sz="2400" i="1" dirty="0" smtClean="0">
                <a:solidFill>
                  <a:srgbClr val="003399"/>
                </a:solidFill>
              </a:rPr>
              <a:t>$ </a:t>
            </a:r>
            <a:r>
              <a:rPr lang="en-US" sz="2400" i="1" dirty="0" err="1" smtClean="0">
                <a:solidFill>
                  <a:srgbClr val="003399"/>
                </a:solidFill>
              </a:rPr>
              <a:t>ls</a:t>
            </a:r>
            <a:r>
              <a:rPr lang="en-US" sz="2400" i="1" dirty="0" smtClean="0">
                <a:solidFill>
                  <a:srgbClr val="003399"/>
                </a:solidFill>
              </a:rPr>
              <a:t>   -l   </a:t>
            </a:r>
            <a:r>
              <a:rPr lang="en-US" sz="2400" i="1" dirty="0" err="1" smtClean="0">
                <a:solidFill>
                  <a:srgbClr val="003399"/>
                </a:solidFill>
              </a:rPr>
              <a:t>examples.desktop</a:t>
            </a:r>
            <a:r>
              <a:rPr lang="en-US" sz="2400" i="1" dirty="0" smtClean="0">
                <a:solidFill>
                  <a:srgbClr val="003399"/>
                </a:solidFill>
              </a:rPr>
              <a:t> </a:t>
            </a:r>
          </a:p>
          <a:p>
            <a:pPr marL="284163" indent="-284163" defTabSz="457200" eaLnBrk="1" hangingPunct="1">
              <a:lnSpc>
                <a:spcPct val="77000"/>
              </a:lnSpc>
              <a:spcBef>
                <a:spcPts val="450"/>
              </a:spcBef>
              <a:buFontTx/>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US" sz="2000" i="1" dirty="0" smtClean="0">
                <a:solidFill>
                  <a:srgbClr val="003399"/>
                </a:solidFill>
                <a:latin typeface="Arial" panose="020B0604020202020204" pitchFamily="34" charset="0"/>
                <a:cs typeface="Arial" panose="020B0604020202020204" pitchFamily="34" charset="0"/>
              </a:rPr>
              <a:t>-</a:t>
            </a:r>
            <a:r>
              <a:rPr lang="en-US" sz="2000" i="1" dirty="0" err="1" smtClean="0">
                <a:solidFill>
                  <a:srgbClr val="FF0000"/>
                </a:solidFill>
                <a:latin typeface="Arial" panose="020B0604020202020204" pitchFamily="34" charset="0"/>
                <a:cs typeface="Arial" panose="020B0604020202020204" pitchFamily="34" charset="0"/>
              </a:rPr>
              <a:t>rw</a:t>
            </a:r>
            <a:r>
              <a:rPr lang="en-US" sz="2000" i="1" dirty="0" smtClean="0">
                <a:solidFill>
                  <a:srgbClr val="FF0000"/>
                </a:solidFill>
                <a:latin typeface="Arial" panose="020B0604020202020204" pitchFamily="34" charset="0"/>
                <a:cs typeface="Arial" panose="020B0604020202020204" pitchFamily="34" charset="0"/>
              </a:rPr>
              <a:t>-</a:t>
            </a:r>
            <a:r>
              <a:rPr lang="en-US" sz="2000" i="1" dirty="0" smtClean="0">
                <a:solidFill>
                  <a:srgbClr val="00B0F0"/>
                </a:solidFill>
                <a:latin typeface="Arial" panose="020B0604020202020204" pitchFamily="34" charset="0"/>
                <a:cs typeface="Arial" panose="020B0604020202020204" pitchFamily="34" charset="0"/>
              </a:rPr>
              <a:t>r--</a:t>
            </a:r>
            <a:r>
              <a:rPr lang="en-US" sz="2000" i="1" dirty="0" smtClean="0">
                <a:solidFill>
                  <a:srgbClr val="00B050"/>
                </a:solidFill>
                <a:latin typeface="Arial" panose="020B0604020202020204" pitchFamily="34" charset="0"/>
                <a:cs typeface="Arial" panose="020B0604020202020204" pitchFamily="34" charset="0"/>
              </a:rPr>
              <a:t>r--</a:t>
            </a:r>
            <a:r>
              <a:rPr lang="en-US" sz="2000" i="1" dirty="0" smtClean="0">
                <a:solidFill>
                  <a:srgbClr val="003399"/>
                </a:solidFill>
                <a:latin typeface="Arial" panose="020B0604020202020204" pitchFamily="34" charset="0"/>
                <a:cs typeface="Arial" panose="020B0604020202020204" pitchFamily="34" charset="0"/>
              </a:rPr>
              <a:t>  </a:t>
            </a:r>
            <a:r>
              <a:rPr lang="en-US" sz="2000" i="1" dirty="0" smtClean="0">
                <a:solidFill>
                  <a:schemeClr val="accent1">
                    <a:lumMod val="75000"/>
                  </a:schemeClr>
                </a:solidFill>
                <a:latin typeface="Arial" panose="020B0604020202020204" pitchFamily="34" charset="0"/>
                <a:cs typeface="Arial" panose="020B0604020202020204" pitchFamily="34" charset="0"/>
              </a:rPr>
              <a:t>1</a:t>
            </a:r>
            <a:r>
              <a:rPr lang="en-US" sz="2000" i="1" dirty="0" smtClean="0">
                <a:solidFill>
                  <a:srgbClr val="003399"/>
                </a:solidFill>
                <a:latin typeface="Arial" panose="020B0604020202020204" pitchFamily="34" charset="0"/>
                <a:cs typeface="Arial" panose="020B0604020202020204" pitchFamily="34" charset="0"/>
              </a:rPr>
              <a:t>  </a:t>
            </a:r>
            <a:r>
              <a:rPr lang="en-US" sz="2000" i="1" dirty="0" err="1" smtClean="0">
                <a:solidFill>
                  <a:srgbClr val="FFC000"/>
                </a:solidFill>
                <a:latin typeface="Arial" panose="020B0604020202020204" pitchFamily="34" charset="0"/>
                <a:cs typeface="Arial" panose="020B0604020202020204" pitchFamily="34" charset="0"/>
              </a:rPr>
              <a:t>cheng</a:t>
            </a:r>
            <a:r>
              <a:rPr lang="en-US" sz="2000" i="1" dirty="0" smtClean="0">
                <a:solidFill>
                  <a:srgbClr val="003399"/>
                </a:solidFill>
                <a:latin typeface="Arial" panose="020B0604020202020204" pitchFamily="34" charset="0"/>
                <a:cs typeface="Arial" panose="020B0604020202020204" pitchFamily="34" charset="0"/>
              </a:rPr>
              <a:t>  users  </a:t>
            </a:r>
            <a:r>
              <a:rPr lang="en-US" sz="2000" i="1" dirty="0" smtClean="0">
                <a:solidFill>
                  <a:srgbClr val="00B050"/>
                </a:solidFill>
                <a:latin typeface="Arial" panose="020B0604020202020204" pitchFamily="34" charset="0"/>
                <a:cs typeface="Arial" panose="020B0604020202020204" pitchFamily="34" charset="0"/>
              </a:rPr>
              <a:t>357</a:t>
            </a:r>
            <a:r>
              <a:rPr lang="en-US" sz="2000" i="1" dirty="0" smtClean="0">
                <a:solidFill>
                  <a:srgbClr val="003399"/>
                </a:solidFill>
                <a:latin typeface="Arial" panose="020B0604020202020204" pitchFamily="34" charset="0"/>
                <a:cs typeface="Arial" panose="020B0604020202020204" pitchFamily="34" charset="0"/>
              </a:rPr>
              <a:t>  </a:t>
            </a:r>
            <a:r>
              <a:rPr lang="en-US" sz="2000" i="1" dirty="0" smtClean="0">
                <a:solidFill>
                  <a:schemeClr val="tx2">
                    <a:lumMod val="60000"/>
                    <a:lumOff val="40000"/>
                  </a:schemeClr>
                </a:solidFill>
                <a:latin typeface="Arial" panose="020B0604020202020204" pitchFamily="34" charset="0"/>
                <a:cs typeface="Arial" panose="020B0604020202020204" pitchFamily="34" charset="0"/>
              </a:rPr>
              <a:t>2009-08-02 23:44  </a:t>
            </a:r>
            <a:r>
              <a:rPr lang="en-US" sz="2000" i="1" dirty="0" err="1" smtClean="0">
                <a:solidFill>
                  <a:schemeClr val="accent3">
                    <a:lumMod val="50000"/>
                  </a:schemeClr>
                </a:solidFill>
                <a:latin typeface="Arial" panose="020B0604020202020204" pitchFamily="34" charset="0"/>
                <a:cs typeface="Arial" panose="020B0604020202020204" pitchFamily="34" charset="0"/>
              </a:rPr>
              <a:t>examples.desktop</a:t>
            </a:r>
            <a:endParaRPr lang="en-US" sz="2000" i="1" dirty="0" smtClean="0">
              <a:solidFill>
                <a:schemeClr val="accent3">
                  <a:lumMod val="50000"/>
                </a:schemeClr>
              </a:solidFill>
              <a:latin typeface="Arial" panose="020B0604020202020204" pitchFamily="34" charset="0"/>
              <a:cs typeface="Arial" panose="020B0604020202020204" pitchFamily="34" charset="0"/>
            </a:endParaRPr>
          </a:p>
          <a:p>
            <a:pPr marL="284163" indent="-284163" defTabSz="457200" eaLnBrk="1" hangingPunct="1">
              <a:lnSpc>
                <a:spcPct val="77000"/>
              </a:lnSpc>
              <a:spcBef>
                <a:spcPts val="450"/>
              </a:spcBef>
              <a:buFontTx/>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dirty="0" smtClean="0"/>
          </a:p>
          <a:p>
            <a:pPr marL="685800" lvl="1" indent="-228600" defTabSz="457200" eaLnBrk="1" hangingPunct="1">
              <a:lnSpc>
                <a:spcPct val="77000"/>
              </a:lnSpc>
              <a:spcBef>
                <a:spcPts val="600"/>
              </a:spcBef>
              <a:buFont typeface="Verdana" pitchFamily="34" charset="0"/>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u="sng" dirty="0" smtClean="0"/>
              <a:t>Output explanations :</a:t>
            </a:r>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 permission mode of this file is </a:t>
            </a:r>
            <a:r>
              <a:rPr lang="en-GB" sz="1800" b="1" dirty="0" smtClean="0"/>
              <a:t>read</a:t>
            </a:r>
            <a:r>
              <a:rPr lang="en-GB" sz="1800" dirty="0" smtClean="0"/>
              <a:t> and </a:t>
            </a:r>
            <a:r>
              <a:rPr lang="en-GB" sz="1800" b="1" dirty="0" smtClean="0"/>
              <a:t>write</a:t>
            </a:r>
            <a:r>
              <a:rPr lang="en-GB" sz="1800" dirty="0" smtClean="0"/>
              <a:t> for the </a:t>
            </a:r>
            <a:r>
              <a:rPr lang="en-GB" sz="1800" dirty="0" smtClean="0">
                <a:solidFill>
                  <a:srgbClr val="FF0000"/>
                </a:solidFill>
              </a:rPr>
              <a:t>owner</a:t>
            </a:r>
            <a:r>
              <a:rPr lang="en-GB" sz="1800" dirty="0" smtClean="0"/>
              <a:t>, </a:t>
            </a:r>
            <a:r>
              <a:rPr lang="en-GB" sz="1800" b="1" dirty="0" smtClean="0"/>
              <a:t>read</a:t>
            </a:r>
            <a:r>
              <a:rPr lang="en-GB" sz="1800" dirty="0" smtClean="0"/>
              <a:t> only for the </a:t>
            </a:r>
            <a:r>
              <a:rPr lang="en-GB" sz="1800" dirty="0" smtClean="0">
                <a:solidFill>
                  <a:srgbClr val="00B0F0"/>
                </a:solidFill>
              </a:rPr>
              <a:t>group</a:t>
            </a:r>
            <a:r>
              <a:rPr lang="en-GB" sz="1800" dirty="0" smtClean="0"/>
              <a:t> and </a:t>
            </a:r>
            <a:r>
              <a:rPr lang="en-GB" sz="1800" b="1" dirty="0" smtClean="0"/>
              <a:t>read</a:t>
            </a:r>
            <a:r>
              <a:rPr lang="en-GB" sz="1800" dirty="0" smtClean="0"/>
              <a:t> only for </a:t>
            </a:r>
            <a:r>
              <a:rPr lang="en-GB" sz="1800" dirty="0" smtClean="0">
                <a:solidFill>
                  <a:srgbClr val="00B050"/>
                </a:solidFill>
              </a:rPr>
              <a:t>others</a:t>
            </a:r>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There is </a:t>
            </a:r>
            <a:r>
              <a:rPr lang="en-GB" sz="1800" dirty="0" smtClean="0">
                <a:solidFill>
                  <a:schemeClr val="accent1">
                    <a:lumMod val="75000"/>
                  </a:schemeClr>
                </a:solidFill>
              </a:rPr>
              <a:t>1 </a:t>
            </a:r>
            <a:r>
              <a:rPr lang="en-GB" sz="1800" b="1" dirty="0" smtClean="0">
                <a:solidFill>
                  <a:schemeClr val="accent1">
                    <a:lumMod val="75000"/>
                  </a:schemeClr>
                </a:solidFill>
              </a:rPr>
              <a:t>hard link</a:t>
            </a:r>
            <a:r>
              <a:rPr lang="en-GB" sz="1800" dirty="0" smtClean="0">
                <a:solidFill>
                  <a:schemeClr val="accent1">
                    <a:lumMod val="75000"/>
                  </a:schemeClr>
                </a:solidFill>
              </a:rPr>
              <a:t> </a:t>
            </a:r>
            <a:r>
              <a:rPr lang="en-GB" sz="1800" dirty="0" smtClean="0"/>
              <a:t>(more on this later)</a:t>
            </a:r>
            <a:endParaRPr lang="en-GB" sz="1800" b="1" dirty="0" smtClean="0"/>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 user-id of the file’s owner is </a:t>
            </a:r>
            <a:r>
              <a:rPr lang="en-GB" sz="1800" b="1" i="1" dirty="0" err="1" smtClean="0">
                <a:solidFill>
                  <a:srgbClr val="FFC000"/>
                </a:solidFill>
              </a:rPr>
              <a:t>cheng</a:t>
            </a:r>
            <a:endParaRPr lang="en-GB" sz="1800" b="1" i="1" dirty="0" smtClean="0">
              <a:solidFill>
                <a:srgbClr val="FFC000"/>
              </a:solidFill>
            </a:endParaRPr>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 group-id of the file is </a:t>
            </a:r>
            <a:r>
              <a:rPr lang="en-GB" sz="1800" b="1" i="1" dirty="0" smtClean="0"/>
              <a:t>users</a:t>
            </a:r>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 size of the file is </a:t>
            </a:r>
            <a:r>
              <a:rPr lang="en-GB" sz="1800" b="1" dirty="0" smtClean="0">
                <a:solidFill>
                  <a:srgbClr val="00B050"/>
                </a:solidFill>
              </a:rPr>
              <a:t>357</a:t>
            </a:r>
            <a:r>
              <a:rPr lang="en-GB" sz="1800" dirty="0" smtClean="0">
                <a:solidFill>
                  <a:srgbClr val="00B050"/>
                </a:solidFill>
              </a:rPr>
              <a:t> </a:t>
            </a:r>
            <a:r>
              <a:rPr lang="en-GB" sz="1800" dirty="0" smtClean="0"/>
              <a:t>“blocks”</a:t>
            </a:r>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 file was last modified on </a:t>
            </a:r>
            <a:r>
              <a:rPr lang="en-GB" sz="1800" b="1" dirty="0" smtClean="0">
                <a:solidFill>
                  <a:schemeClr val="tx2">
                    <a:lumMod val="60000"/>
                    <a:lumOff val="40000"/>
                  </a:schemeClr>
                </a:solidFill>
              </a:rPr>
              <a:t>2009-08-02 23:44</a:t>
            </a:r>
          </a:p>
          <a:p>
            <a:pPr marL="685800" lvl="1" indent="-228600" defTabSz="457200" eaLnBrk="1" hangingPunct="1">
              <a:lnSpc>
                <a:spcPct val="77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dirty="0" smtClean="0"/>
              <a:t>The file name is </a:t>
            </a:r>
            <a:r>
              <a:rPr lang="en-US" sz="1800" b="1" i="1" dirty="0" err="1" smtClean="0">
                <a:solidFill>
                  <a:schemeClr val="accent3">
                    <a:lumMod val="50000"/>
                  </a:schemeClr>
                </a:solidFill>
              </a:rPr>
              <a:t>examples.desktop</a:t>
            </a:r>
            <a:endParaRPr lang="en-GB" sz="1800" b="1" dirty="0" smtClean="0">
              <a:solidFill>
                <a:schemeClr val="accent3">
                  <a:lumMod val="50000"/>
                </a:schemeClr>
              </a:solidFill>
            </a:endParaRPr>
          </a:p>
          <a:p>
            <a:pPr marL="685800" lvl="1" indent="-228600" defTabSz="457200" eaLnBrk="1" hangingPunct="1">
              <a:lnSpc>
                <a:spcPct val="77000"/>
              </a:lnSpc>
              <a:spcBef>
                <a:spcPts val="500"/>
              </a:spcBef>
              <a:buFontTx/>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600" dirty="0" smtClean="0"/>
              <a:t/>
            </a:r>
            <a:br>
              <a:rPr lang="en-GB" sz="1600" dirty="0" smtClean="0"/>
            </a:br>
            <a:r>
              <a:rPr lang="en-GB" sz="1600" dirty="0" smtClean="0"/>
              <a:t/>
            </a:r>
            <a:br>
              <a:rPr lang="en-GB" sz="1600" dirty="0" smtClean="0"/>
            </a:br>
            <a:r>
              <a:rPr lang="en-GB" sz="1600" dirty="0" smtClean="0"/>
              <a:t>The option “</a:t>
            </a:r>
            <a:r>
              <a:rPr lang="en-GB" sz="1600" i="1" dirty="0" smtClean="0">
                <a:solidFill>
                  <a:srgbClr val="0070C0"/>
                </a:solidFill>
              </a:rPr>
              <a:t>-l</a:t>
            </a:r>
            <a:r>
              <a:rPr lang="en-GB" sz="1600" dirty="0" smtClean="0"/>
              <a:t>” in the command is to request the output in </a:t>
            </a:r>
            <a:r>
              <a:rPr lang="en-GB" sz="1600" b="1" i="1" dirty="0" smtClean="0"/>
              <a:t>long</a:t>
            </a:r>
            <a:r>
              <a:rPr lang="en-GB" sz="1600" dirty="0" smtClean="0"/>
              <a:t> format</a:t>
            </a:r>
          </a:p>
          <a:p>
            <a:pPr marL="685800" lvl="1" indent="-228600" defTabSz="457200" eaLnBrk="1" hangingPunct="1">
              <a:lnSpc>
                <a:spcPct val="77000"/>
              </a:lnSpc>
              <a:spcBef>
                <a:spcPts val="500"/>
              </a:spcBef>
              <a:buFontTx/>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600" dirty="0"/>
              <a:t> </a:t>
            </a:r>
            <a:r>
              <a:rPr lang="en-GB" sz="1600" dirty="0" smtClean="0"/>
              <a:t>   There is another option, “</a:t>
            </a:r>
            <a:r>
              <a:rPr lang="en-GB" sz="1600" i="1" dirty="0" smtClean="0">
                <a:solidFill>
                  <a:srgbClr val="0070C0"/>
                </a:solidFill>
              </a:rPr>
              <a:t>-h</a:t>
            </a:r>
            <a:r>
              <a:rPr lang="en-GB" sz="1600" dirty="0" smtClean="0"/>
              <a:t>”, which will make ls display sizes in “human readable” format (</a:t>
            </a:r>
            <a:r>
              <a:rPr lang="en-GB" sz="1600" dirty="0" err="1" smtClean="0"/>
              <a:t>eg</a:t>
            </a:r>
            <a:r>
              <a:rPr lang="en-GB" sz="1600" dirty="0" smtClean="0"/>
              <a:t>. 1K, 555M, 4G, </a:t>
            </a:r>
            <a:r>
              <a:rPr lang="en-GB" sz="1600" dirty="0" err="1" smtClean="0"/>
              <a:t>etc</a:t>
            </a:r>
            <a:r>
              <a:rPr lang="en-GB" sz="1600" dirty="0" smtClean="0"/>
              <a:t>)</a:t>
            </a:r>
          </a:p>
          <a:p>
            <a:pPr marL="284163" indent="-284163" defTabSz="457200" eaLnBrk="1" hangingPunct="1">
              <a:lnSpc>
                <a:spcPct val="77000"/>
              </a:lnSpc>
              <a:spcBef>
                <a:spcPts val="450"/>
              </a:spcBef>
              <a:buFontTx/>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1800" dirty="0" smtClean="0"/>
          </a:p>
        </p:txBody>
      </p:sp>
      <p:sp>
        <p:nvSpPr>
          <p:cNvPr id="30724" name="Slide Number Placeholder 3"/>
          <p:cNvSpPr>
            <a:spLocks noGrp="1"/>
          </p:cNvSpPr>
          <p:nvPr>
            <p:ph type="sldNum" sz="quarter" idx="12"/>
          </p:nvPr>
        </p:nvSpPr>
        <p:spPr bwMode="auto">
          <a:noFill/>
          <a:ln>
            <a:miter lim="800000"/>
            <a:headEnd/>
            <a:tailEnd/>
          </a:ln>
        </p:spPr>
        <p:txBody>
          <a:bodyPr/>
          <a:lstStyle/>
          <a:p>
            <a:fld id="{CBB92D63-DC74-415F-B541-FB758C4DF23C}" type="slidenum">
              <a:rPr lang="en-US" smtClean="0"/>
              <a:pPr/>
              <a:t>16</a:t>
            </a:fld>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92275" y="188913"/>
            <a:ext cx="7451725" cy="566737"/>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chemeClr val="tx2">
                    <a:satMod val="130000"/>
                  </a:schemeClr>
                </a:solidFill>
              </a:rPr>
              <a:t>File permissions</a:t>
            </a:r>
          </a:p>
        </p:txBody>
      </p:sp>
      <p:sp>
        <p:nvSpPr>
          <p:cNvPr id="28675" name="Rectangle 3"/>
          <p:cNvSpPr>
            <a:spLocks noGrp="1" noChangeArrowheads="1"/>
          </p:cNvSpPr>
          <p:nvPr>
            <p:ph type="body" idx="1"/>
          </p:nvPr>
        </p:nvSpPr>
        <p:spPr>
          <a:xfrm>
            <a:off x="1143000" y="928688"/>
            <a:ext cx="7677472" cy="5861839"/>
          </a:xfrm>
        </p:spPr>
        <p:txBody>
          <a:bodyPr wrap="square" lIns="90360" tIns="44280" rIns="90360" bIns="44280">
            <a:spAutoFit/>
          </a:bodyPr>
          <a:lstStyle/>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A total of nine (9) binary </a:t>
            </a:r>
            <a:r>
              <a:rPr lang="en-GB" sz="2800" b="1" i="1" dirty="0" smtClean="0"/>
              <a:t>bits</a:t>
            </a:r>
            <a:r>
              <a:rPr lang="en-GB" sz="2800" dirty="0" smtClean="0"/>
              <a:t> representing the permissions:</a:t>
            </a:r>
            <a:br>
              <a:rPr lang="en-GB" sz="2800" dirty="0" smtClean="0"/>
            </a:br>
            <a:r>
              <a:rPr lang="en-GB" sz="2800" dirty="0" smtClean="0"/>
              <a:t/>
            </a:r>
            <a:br>
              <a:rPr lang="en-GB" sz="2800" dirty="0" smtClean="0"/>
            </a:br>
            <a:r>
              <a:rPr lang="en-GB" sz="2800" dirty="0" smtClean="0">
                <a:solidFill>
                  <a:srgbClr val="FF0000"/>
                </a:solidFill>
              </a:rPr>
              <a:t>user					</a:t>
            </a:r>
            <a:r>
              <a:rPr lang="en-GB" sz="2800" dirty="0" smtClean="0">
                <a:solidFill>
                  <a:schemeClr val="accent1">
                    <a:lumMod val="75000"/>
                  </a:schemeClr>
                </a:solidFill>
              </a:rPr>
              <a:t>group</a:t>
            </a:r>
            <a:r>
              <a:rPr lang="en-GB" sz="2800" dirty="0" smtClean="0">
                <a:solidFill>
                  <a:srgbClr val="FF0000"/>
                </a:solidFill>
              </a:rPr>
              <a:t>				</a:t>
            </a:r>
            <a:r>
              <a:rPr lang="en-GB" sz="2800" dirty="0" smtClean="0">
                <a:solidFill>
                  <a:srgbClr val="00B050"/>
                </a:solidFill>
              </a:rPr>
              <a:t>others</a:t>
            </a:r>
            <a:r>
              <a:rPr lang="en-GB" sz="2800" dirty="0" smtClean="0">
                <a:solidFill>
                  <a:srgbClr val="FF0000"/>
                </a:solidFill>
              </a:rPr>
              <a:t/>
            </a:r>
            <a:br>
              <a:rPr lang="en-GB" sz="2800" dirty="0" smtClean="0">
                <a:solidFill>
                  <a:srgbClr val="FF0000"/>
                </a:solidFill>
              </a:rPr>
            </a:br>
            <a:r>
              <a:rPr lang="en-GB" sz="2800" dirty="0" smtClean="0">
                <a:solidFill>
                  <a:srgbClr val="7030A0"/>
                </a:solidFill>
              </a:rPr>
              <a:t>r/- </a:t>
            </a:r>
            <a:r>
              <a:rPr lang="en-GB" sz="2800" dirty="0" smtClean="0">
                <a:solidFill>
                  <a:schemeClr val="accent2"/>
                </a:solidFill>
              </a:rPr>
              <a:t>w/- </a:t>
            </a:r>
            <a:r>
              <a:rPr lang="en-GB" sz="2800" dirty="0" smtClean="0">
                <a:solidFill>
                  <a:schemeClr val="accent3">
                    <a:lumMod val="50000"/>
                  </a:schemeClr>
                </a:solidFill>
              </a:rPr>
              <a:t>x/-</a:t>
            </a:r>
            <a:r>
              <a:rPr lang="en-GB" sz="2800" dirty="0" smtClean="0"/>
              <a:t>	           	</a:t>
            </a:r>
            <a:r>
              <a:rPr lang="en-GB" sz="2800" dirty="0" smtClean="0">
                <a:solidFill>
                  <a:srgbClr val="7030A0"/>
                </a:solidFill>
              </a:rPr>
              <a:t>r/- </a:t>
            </a:r>
            <a:r>
              <a:rPr lang="en-GB" sz="2800" dirty="0" smtClean="0">
                <a:solidFill>
                  <a:schemeClr val="accent2"/>
                </a:solidFill>
              </a:rPr>
              <a:t>w/- </a:t>
            </a:r>
            <a:r>
              <a:rPr lang="en-GB" sz="2800" dirty="0" smtClean="0">
                <a:solidFill>
                  <a:schemeClr val="accent3">
                    <a:lumMod val="50000"/>
                  </a:schemeClr>
                </a:solidFill>
              </a:rPr>
              <a:t>x/-</a:t>
            </a:r>
            <a:r>
              <a:rPr lang="en-GB" sz="2800" dirty="0" smtClean="0"/>
              <a:t>			</a:t>
            </a:r>
            <a:r>
              <a:rPr lang="en-GB" sz="2800" dirty="0" smtClean="0">
                <a:solidFill>
                  <a:srgbClr val="7030A0"/>
                </a:solidFill>
              </a:rPr>
              <a:t>r/- </a:t>
            </a:r>
            <a:r>
              <a:rPr lang="en-GB" sz="2800" dirty="0" smtClean="0">
                <a:solidFill>
                  <a:schemeClr val="accent2"/>
                </a:solidFill>
              </a:rPr>
              <a:t>w/- </a:t>
            </a:r>
            <a:r>
              <a:rPr lang="en-GB" sz="2800" dirty="0" smtClean="0">
                <a:solidFill>
                  <a:schemeClr val="accent3">
                    <a:lumMod val="50000"/>
                  </a:schemeClr>
                </a:solidFill>
              </a:rPr>
              <a:t>x/-</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800" dirty="0" smtClean="0"/>
          </a:p>
          <a:p>
            <a:pPr marL="685800" lvl="1" indent="-228600"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a “</a:t>
            </a:r>
            <a:r>
              <a:rPr lang="en-GB" sz="2400" b="1" dirty="0" smtClean="0"/>
              <a:t>-</a:t>
            </a:r>
            <a:r>
              <a:rPr lang="en-GB" sz="2400" dirty="0" smtClean="0"/>
              <a:t>” indicates the permission is “off”, </a:t>
            </a:r>
            <a:r>
              <a:rPr lang="en-GB" sz="2400" dirty="0" err="1" smtClean="0"/>
              <a:t>eg</a:t>
            </a:r>
            <a:r>
              <a:rPr lang="en-GB" sz="2400" dirty="0" smtClean="0"/>
              <a:t>. </a:t>
            </a:r>
            <a:r>
              <a:rPr lang="en-GB" sz="2400" b="1" dirty="0" err="1" smtClean="0">
                <a:solidFill>
                  <a:srgbClr val="7030A0"/>
                </a:solidFill>
              </a:rPr>
              <a:t>rwx</a:t>
            </a:r>
            <a:r>
              <a:rPr lang="en-GB" sz="2400" b="1" dirty="0" err="1" smtClean="0">
                <a:solidFill>
                  <a:schemeClr val="accent2"/>
                </a:solidFill>
              </a:rPr>
              <a:t>rw</a:t>
            </a:r>
            <a:r>
              <a:rPr lang="en-GB" sz="2400" b="1" dirty="0" smtClean="0">
                <a:solidFill>
                  <a:schemeClr val="accent2"/>
                </a:solidFill>
              </a:rPr>
              <a:t>-</a:t>
            </a:r>
            <a:r>
              <a:rPr lang="en-GB" sz="2400" b="1" dirty="0" smtClean="0">
                <a:solidFill>
                  <a:schemeClr val="accent3">
                    <a:lumMod val="50000"/>
                  </a:schemeClr>
                </a:solidFill>
              </a:rPr>
              <a:t>r--</a:t>
            </a:r>
          </a:p>
          <a:p>
            <a:pPr marL="685800" lvl="1" indent="-228600"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an example to follow shortly</a:t>
            </a:r>
            <a:br>
              <a:rPr lang="en-GB" sz="2400" dirty="0" smtClean="0"/>
            </a:br>
            <a:r>
              <a:rPr lang="en-GB" sz="2400" dirty="0" smtClean="0"/>
              <a:t>			</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A user can choose to restrict access to his files/directories, so that other users may or may not access them by changing the permissions (</a:t>
            </a:r>
            <a:r>
              <a:rPr lang="en-GB" sz="2800" i="1" dirty="0" err="1" smtClean="0"/>
              <a:t>chmod</a:t>
            </a:r>
            <a:r>
              <a:rPr lang="en-GB" sz="2800" dirty="0" smtClean="0"/>
              <a:t>).</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800"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A </a:t>
            </a:r>
            <a:r>
              <a:rPr lang="en-GB" sz="2800" b="1" i="1" dirty="0" err="1" smtClean="0"/>
              <a:t>Superuser</a:t>
            </a:r>
            <a:r>
              <a:rPr lang="en-GB" sz="2800" dirty="0" smtClean="0"/>
              <a:t> (root account) has access to all files irrespective of permissions.</a:t>
            </a:r>
            <a:endParaRPr lang="en-GB" sz="2400" dirty="0" smtClean="0"/>
          </a:p>
        </p:txBody>
      </p:sp>
      <p:sp>
        <p:nvSpPr>
          <p:cNvPr id="28676" name="Slide Number Placeholder 3"/>
          <p:cNvSpPr>
            <a:spLocks noGrp="1"/>
          </p:cNvSpPr>
          <p:nvPr>
            <p:ph type="sldNum" sz="quarter" idx="12"/>
          </p:nvPr>
        </p:nvSpPr>
        <p:spPr bwMode="auto">
          <a:noFill/>
          <a:ln>
            <a:miter lim="800000"/>
            <a:headEnd/>
            <a:tailEnd/>
          </a:ln>
        </p:spPr>
        <p:txBody>
          <a:bodyPr/>
          <a:lstStyle/>
          <a:p>
            <a:fld id="{8E99A268-40F0-472A-B947-5DC68748F974}" type="slidenum">
              <a:rPr lang="en-US" smtClean="0"/>
              <a:pPr/>
              <a:t>17</a:t>
            </a:fld>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19250" y="211673"/>
            <a:ext cx="7772400" cy="692667"/>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000" dirty="0" smtClean="0">
                <a:solidFill>
                  <a:schemeClr val="tx2">
                    <a:satMod val="130000"/>
                  </a:schemeClr>
                </a:solidFill>
              </a:rPr>
              <a:t>Change file permission (</a:t>
            </a:r>
            <a:r>
              <a:rPr lang="en-GB" sz="4000" dirty="0" err="1" smtClean="0">
                <a:solidFill>
                  <a:schemeClr val="tx2">
                    <a:satMod val="130000"/>
                  </a:schemeClr>
                </a:solidFill>
              </a:rPr>
              <a:t>chmod</a:t>
            </a:r>
            <a:r>
              <a:rPr lang="en-GB" sz="4000" dirty="0" smtClean="0">
                <a:solidFill>
                  <a:schemeClr val="tx2">
                    <a:satMod val="130000"/>
                  </a:schemeClr>
                </a:solidFill>
              </a:rPr>
              <a:t>)</a:t>
            </a:r>
            <a:endParaRPr lang="en-GB" sz="4000" dirty="0">
              <a:solidFill>
                <a:schemeClr val="tx2">
                  <a:satMod val="130000"/>
                </a:schemeClr>
              </a:solidFill>
            </a:endParaRPr>
          </a:p>
        </p:txBody>
      </p:sp>
      <p:sp>
        <p:nvSpPr>
          <p:cNvPr id="31747" name="Rectangle 3"/>
          <p:cNvSpPr>
            <a:spLocks noGrp="1" noChangeArrowheads="1"/>
          </p:cNvSpPr>
          <p:nvPr>
            <p:ph type="body" idx="1"/>
          </p:nvPr>
        </p:nvSpPr>
        <p:spPr>
          <a:xfrm>
            <a:off x="1420813" y="1117600"/>
            <a:ext cx="7294562" cy="4599762"/>
          </a:xfrm>
        </p:spPr>
        <p:txBody>
          <a:bodyPr lIns="90360" tIns="44280" rIns="90360" bIns="44280">
            <a:spAutoFit/>
          </a:bodyPr>
          <a:lstStyle/>
          <a:p>
            <a:pPr marL="284163" indent="-284163" defTabSz="457200" eaLnBrk="1" hangingPunct="1">
              <a:lnSpc>
                <a:spcPct val="78000"/>
              </a:lnSpc>
              <a:spcBef>
                <a:spcPts val="700"/>
              </a:spcBef>
              <a:buFontTx/>
              <a:buNone/>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Syntax:	</a:t>
            </a:r>
            <a:r>
              <a:rPr lang="en-GB" sz="2000" dirty="0" err="1" smtClean="0">
                <a:solidFill>
                  <a:srgbClr val="003399"/>
                </a:solidFill>
              </a:rPr>
              <a:t>chmod</a:t>
            </a:r>
            <a:r>
              <a:rPr lang="en-GB" sz="2000" dirty="0" smtClean="0">
                <a:solidFill>
                  <a:srgbClr val="003399"/>
                </a:solidFill>
              </a:rPr>
              <a:t>  [-R]</a:t>
            </a:r>
            <a:r>
              <a:rPr lang="en-GB" sz="2000" i="1" dirty="0" smtClean="0">
                <a:solidFill>
                  <a:srgbClr val="003399"/>
                </a:solidFill>
              </a:rPr>
              <a:t>  </a:t>
            </a:r>
            <a:r>
              <a:rPr lang="en-GB" sz="2000" i="1" dirty="0" smtClean="0">
                <a:solidFill>
                  <a:srgbClr val="00B050"/>
                </a:solidFill>
              </a:rPr>
              <a:t>who </a:t>
            </a:r>
            <a:r>
              <a:rPr lang="en-GB" sz="2000" i="1" dirty="0" smtClean="0">
                <a:solidFill>
                  <a:srgbClr val="003399"/>
                </a:solidFill>
              </a:rPr>
              <a:t> </a:t>
            </a:r>
            <a:r>
              <a:rPr lang="en-GB" sz="2000" dirty="0" smtClean="0">
                <a:solidFill>
                  <a:srgbClr val="003399"/>
                </a:solidFill>
              </a:rPr>
              <a:t>[</a:t>
            </a:r>
            <a:r>
              <a:rPr lang="en-GB" sz="2000" i="1" dirty="0" smtClean="0">
                <a:solidFill>
                  <a:srgbClr val="C00000"/>
                </a:solidFill>
              </a:rPr>
              <a:t>op</a:t>
            </a:r>
            <a:r>
              <a:rPr lang="en-GB" sz="2000" dirty="0" smtClean="0">
                <a:solidFill>
                  <a:srgbClr val="003399"/>
                </a:solidFill>
              </a:rPr>
              <a:t>]  [</a:t>
            </a:r>
            <a:r>
              <a:rPr lang="en-GB" sz="2000" i="1" dirty="0" smtClean="0">
                <a:solidFill>
                  <a:schemeClr val="accent2">
                    <a:lumMod val="75000"/>
                  </a:schemeClr>
                </a:solidFill>
              </a:rPr>
              <a:t>permission</a:t>
            </a:r>
            <a:r>
              <a:rPr lang="en-GB" sz="2000" dirty="0" smtClean="0">
                <a:solidFill>
                  <a:srgbClr val="003399"/>
                </a:solidFill>
              </a:rPr>
              <a:t>]  </a:t>
            </a:r>
            <a:r>
              <a:rPr lang="en-GB" sz="2000" i="1" dirty="0" smtClean="0">
                <a:solidFill>
                  <a:srgbClr val="003399"/>
                </a:solidFill>
              </a:rPr>
              <a:t>file-list</a:t>
            </a:r>
          </a:p>
          <a:p>
            <a:pPr marL="284163" indent="-284163" defTabSz="457200" eaLnBrk="1" hangingPunct="1">
              <a:lnSpc>
                <a:spcPct val="78000"/>
              </a:lnSpc>
              <a:spcBef>
                <a:spcPts val="7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smtClean="0">
                <a:solidFill>
                  <a:srgbClr val="00B050"/>
                </a:solidFill>
              </a:rPr>
              <a:t>who</a:t>
            </a:r>
            <a:r>
              <a:rPr lang="en-GB" sz="2000" dirty="0" smtClean="0"/>
              <a:t> is one of:</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a:t>
            </a:r>
            <a:r>
              <a:rPr lang="en-GB" sz="1800" dirty="0" smtClean="0">
                <a:solidFill>
                  <a:srgbClr val="00B050"/>
                </a:solidFill>
              </a:rPr>
              <a:t>u</a:t>
            </a:r>
            <a:r>
              <a:rPr lang="en-GB" sz="1800" dirty="0" smtClean="0"/>
              <a:t>	user		owner of the file</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a:t>
            </a:r>
            <a:r>
              <a:rPr lang="en-GB" sz="1800" dirty="0" smtClean="0">
                <a:solidFill>
                  <a:srgbClr val="00B050"/>
                </a:solidFill>
              </a:rPr>
              <a:t>g</a:t>
            </a:r>
            <a:r>
              <a:rPr lang="en-GB" sz="1800" dirty="0" smtClean="0"/>
              <a:t>		group		group to which the owner belongs</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solidFill>
                  <a:srgbClr val="00B050"/>
                </a:solidFill>
              </a:rPr>
              <a:t>  o</a:t>
            </a:r>
            <a:r>
              <a:rPr lang="en-GB" sz="1800" dirty="0" smtClean="0"/>
              <a:t>	other		all other users</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a:t>
            </a:r>
            <a:r>
              <a:rPr lang="en-GB" sz="1800" dirty="0" smtClean="0">
                <a:solidFill>
                  <a:srgbClr val="00B050"/>
                </a:solidFill>
              </a:rPr>
              <a:t>a</a:t>
            </a:r>
            <a:r>
              <a:rPr lang="en-GB" sz="1800" dirty="0" smtClean="0"/>
              <a:t>		all		can be used in place of </a:t>
            </a:r>
            <a:r>
              <a:rPr lang="en-GB" sz="1800" dirty="0" err="1" smtClean="0"/>
              <a:t>u,g,o</a:t>
            </a:r>
            <a:endParaRPr lang="en-GB" sz="1800" dirty="0" smtClean="0"/>
          </a:p>
          <a:p>
            <a:pPr marL="284163" indent="-284163" defTabSz="457200" eaLnBrk="1" hangingPunct="1">
              <a:lnSpc>
                <a:spcPct val="78000"/>
              </a:lnSpc>
              <a:spcBef>
                <a:spcPts val="7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smtClean="0">
                <a:solidFill>
                  <a:srgbClr val="C00000"/>
                </a:solidFill>
              </a:rPr>
              <a:t>op</a:t>
            </a:r>
            <a:r>
              <a:rPr lang="en-GB" sz="2000" dirty="0" smtClean="0"/>
              <a:t> is one of:</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a:t>
            </a:r>
            <a:r>
              <a:rPr lang="en-GB" sz="1800" dirty="0" smtClean="0">
                <a:solidFill>
                  <a:srgbClr val="C00000"/>
                </a:solidFill>
              </a:rPr>
              <a:t>+</a:t>
            </a:r>
            <a:r>
              <a:rPr lang="en-GB" sz="1800" dirty="0" smtClean="0"/>
              <a:t>	add permission </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a:t>
            </a:r>
            <a:r>
              <a:rPr lang="en-GB" sz="1800" dirty="0" smtClean="0">
                <a:solidFill>
                  <a:srgbClr val="C00000"/>
                </a:solidFill>
              </a:rPr>
              <a:t>-</a:t>
            </a:r>
            <a:r>
              <a:rPr lang="en-GB" sz="1800" dirty="0" smtClean="0"/>
              <a:t> 	remove permission</a:t>
            </a:r>
          </a:p>
          <a:p>
            <a:pPr marL="685800" lvl="1" indent="-228600" defTabSz="457200" eaLnBrk="1" hangingPunct="1">
              <a:lnSpc>
                <a:spcPct val="78000"/>
              </a:lnSpc>
              <a:spcBef>
                <a:spcPts val="6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 </a:t>
            </a:r>
            <a:r>
              <a:rPr lang="en-GB" sz="1800" dirty="0" smtClean="0">
                <a:solidFill>
                  <a:srgbClr val="C00000"/>
                </a:solidFill>
              </a:rPr>
              <a:t> =</a:t>
            </a:r>
            <a:r>
              <a:rPr lang="en-GB" sz="1800" dirty="0" smtClean="0"/>
              <a:t>	set permission (reset all other permissions)</a:t>
            </a:r>
          </a:p>
          <a:p>
            <a:pPr marL="284163" indent="-284163" defTabSz="457200" eaLnBrk="1" hangingPunct="1">
              <a:lnSpc>
                <a:spcPct val="78000"/>
              </a:lnSpc>
              <a:spcBef>
                <a:spcPts val="7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smtClean="0">
                <a:solidFill>
                  <a:schemeClr val="accent2">
                    <a:lumMod val="75000"/>
                  </a:schemeClr>
                </a:solidFill>
              </a:rPr>
              <a:t>permission</a:t>
            </a:r>
            <a:r>
              <a:rPr lang="en-GB" sz="2000" dirty="0" smtClean="0"/>
              <a:t> is one or more of :    </a:t>
            </a:r>
            <a:r>
              <a:rPr lang="en-GB" sz="2000" i="1" dirty="0" smtClean="0">
                <a:solidFill>
                  <a:schemeClr val="accent2">
                    <a:lumMod val="75000"/>
                  </a:schemeClr>
                </a:solidFill>
              </a:rPr>
              <a:t>r</a:t>
            </a:r>
            <a:r>
              <a:rPr lang="en-GB" sz="2000" dirty="0" smtClean="0">
                <a:solidFill>
                  <a:schemeClr val="accent2">
                    <a:lumMod val="75000"/>
                  </a:schemeClr>
                </a:solidFill>
              </a:rPr>
              <a:t>, </a:t>
            </a:r>
            <a:r>
              <a:rPr lang="en-GB" sz="2000" i="1" dirty="0" smtClean="0">
                <a:solidFill>
                  <a:schemeClr val="accent2">
                    <a:lumMod val="75000"/>
                  </a:schemeClr>
                </a:solidFill>
              </a:rPr>
              <a:t>w</a:t>
            </a:r>
            <a:r>
              <a:rPr lang="en-GB" sz="2000" dirty="0" smtClean="0">
                <a:solidFill>
                  <a:schemeClr val="accent2">
                    <a:lumMod val="75000"/>
                  </a:schemeClr>
                </a:solidFill>
              </a:rPr>
              <a:t>, </a:t>
            </a:r>
            <a:r>
              <a:rPr lang="en-GB" sz="2000" i="1" dirty="0" smtClean="0">
                <a:solidFill>
                  <a:schemeClr val="accent2">
                    <a:lumMod val="75000"/>
                  </a:schemeClr>
                </a:solidFill>
              </a:rPr>
              <a:t>x</a:t>
            </a:r>
          </a:p>
          <a:p>
            <a:pPr marL="284163" indent="-284163" defTabSz="457200" eaLnBrk="1" hangingPunct="1">
              <a:lnSpc>
                <a:spcPct val="78000"/>
              </a:lnSpc>
              <a:spcBef>
                <a:spcPts val="7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smtClean="0"/>
          </a:p>
          <a:p>
            <a:pPr marL="284163" indent="-284163" defTabSz="457200" eaLnBrk="1" hangingPunct="1">
              <a:lnSpc>
                <a:spcPct val="78000"/>
              </a:lnSpc>
              <a:spcBef>
                <a:spcPts val="700"/>
              </a:spcBef>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Note : this is typical of a Unix command – the command is given with some option(s) &amp; the actual </a:t>
            </a:r>
            <a:r>
              <a:rPr lang="en-GB" sz="2000" dirty="0" err="1" smtClean="0"/>
              <a:t>operandss</a:t>
            </a:r>
            <a:r>
              <a:rPr lang="en-GB" sz="2000" dirty="0" smtClean="0"/>
              <a:t>)</a:t>
            </a:r>
          </a:p>
          <a:p>
            <a:pPr marL="284163" indent="-284163" defTabSz="457200" eaLnBrk="1" hangingPunct="1">
              <a:lnSpc>
                <a:spcPct val="78000"/>
              </a:lnSpc>
              <a:spcBef>
                <a:spcPts val="700"/>
              </a:spcBef>
              <a:buNone/>
              <a:tabLst>
                <a:tab pos="28416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smtClean="0"/>
          </a:p>
        </p:txBody>
      </p:sp>
      <p:sp>
        <p:nvSpPr>
          <p:cNvPr id="31748" name="Slide Number Placeholder 3"/>
          <p:cNvSpPr>
            <a:spLocks noGrp="1"/>
          </p:cNvSpPr>
          <p:nvPr>
            <p:ph type="sldNum" sz="quarter" idx="12"/>
          </p:nvPr>
        </p:nvSpPr>
        <p:spPr bwMode="auto">
          <a:noFill/>
          <a:ln>
            <a:miter lim="800000"/>
            <a:headEnd/>
            <a:tailEnd/>
          </a:ln>
        </p:spPr>
        <p:txBody>
          <a:bodyPr/>
          <a:lstStyle/>
          <a:p>
            <a:fld id="{B2B77078-BA42-4A62-9C3D-FFFFEADF484B}" type="slidenum">
              <a:rPr lang="en-US" smtClean="0"/>
              <a:pPr/>
              <a:t>18</a:t>
            </a:fld>
            <a:endParaRPr 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19250" y="188913"/>
            <a:ext cx="7772400" cy="566737"/>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2">
                    <a:satMod val="130000"/>
                  </a:schemeClr>
                </a:solidFill>
              </a:rPr>
              <a:t>chmod: Examples</a:t>
            </a:r>
          </a:p>
        </p:txBody>
      </p:sp>
      <p:sp>
        <p:nvSpPr>
          <p:cNvPr id="32771" name="Rectangle 3"/>
          <p:cNvSpPr>
            <a:spLocks noGrp="1" noChangeArrowheads="1"/>
          </p:cNvSpPr>
          <p:nvPr>
            <p:ph type="body" idx="1"/>
          </p:nvPr>
        </p:nvSpPr>
        <p:spPr>
          <a:xfrm>
            <a:off x="1214438" y="1341438"/>
            <a:ext cx="7929562" cy="4506019"/>
          </a:xfrm>
        </p:spPr>
        <p:txBody>
          <a:bodyPr lIns="90360" tIns="44280" rIns="90360" bIns="44280">
            <a:spAutoFit/>
          </a:bodyPr>
          <a:lstStyle/>
          <a:p>
            <a:pPr marL="284163" indent="-284163" defTabSz="457200" eaLnBrk="1" hangingPunct="1">
              <a:spcBef>
                <a:spcPts val="700"/>
              </a:spcBef>
              <a:buClr>
                <a:srgbClr val="003399"/>
              </a:buClr>
              <a:buFont typeface="Wingdings 2" pitchFamily="18" charset="2"/>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err="1" smtClean="0">
                <a:solidFill>
                  <a:srgbClr val="003399"/>
                </a:solidFill>
                <a:latin typeface="Courier New" pitchFamily="49" charset="0"/>
                <a:cs typeface="Courier New" pitchFamily="49" charset="0"/>
              </a:rPr>
              <a:t>ls</a:t>
            </a:r>
            <a:r>
              <a:rPr lang="en-GB" sz="1800" b="1" i="1" dirty="0" smtClean="0">
                <a:solidFill>
                  <a:srgbClr val="003399"/>
                </a:solidFill>
                <a:latin typeface="Courier New" pitchFamily="49" charset="0"/>
                <a:cs typeface="Courier New" pitchFamily="49" charset="0"/>
              </a:rPr>
              <a:t> -l temp</a:t>
            </a:r>
            <a:br>
              <a:rPr lang="en-GB" sz="1800" b="1" i="1" dirty="0" smtClean="0">
                <a:solidFill>
                  <a:srgbClr val="003399"/>
                </a:solidFill>
                <a:latin typeface="Courier New" pitchFamily="49" charset="0"/>
                <a:cs typeface="Courier New" pitchFamily="49" charset="0"/>
              </a:rPr>
            </a:br>
            <a:r>
              <a:rPr lang="en-GB" sz="1800" b="1" i="1" dirty="0" smtClean="0">
                <a:solidFill>
                  <a:srgbClr val="00B050"/>
                </a:solidFill>
                <a:latin typeface="Courier New" pitchFamily="49" charset="0"/>
                <a:cs typeface="Courier New" pitchFamily="49" charset="0"/>
              </a:rPr>
              <a:t>-</a:t>
            </a:r>
            <a:r>
              <a:rPr lang="en-GB" sz="1800" b="1" i="1" dirty="0" err="1" smtClean="0">
                <a:solidFill>
                  <a:srgbClr val="00B050"/>
                </a:solidFill>
                <a:latin typeface="Courier New" pitchFamily="49" charset="0"/>
                <a:cs typeface="Courier New" pitchFamily="49" charset="0"/>
              </a:rPr>
              <a:t>rw</a:t>
            </a:r>
            <a:r>
              <a:rPr lang="en-GB" sz="1800" b="1" i="1" dirty="0" smtClean="0">
                <a:solidFill>
                  <a:srgbClr val="00B050"/>
                </a:solidFill>
                <a:latin typeface="Courier New" pitchFamily="49" charset="0"/>
                <a:cs typeface="Courier New" pitchFamily="49" charset="0"/>
              </a:rPr>
              <a:t>-</a:t>
            </a:r>
            <a:r>
              <a:rPr lang="en-GB" sz="1800" b="1" i="1" dirty="0" err="1" smtClean="0">
                <a:solidFill>
                  <a:srgbClr val="00B050"/>
                </a:solidFill>
                <a:latin typeface="Courier New" pitchFamily="49" charset="0"/>
                <a:cs typeface="Courier New" pitchFamily="49" charset="0"/>
              </a:rPr>
              <a:t>rw</a:t>
            </a:r>
            <a:r>
              <a:rPr lang="en-GB" sz="1800" b="1" i="1" dirty="0" smtClean="0">
                <a:solidFill>
                  <a:srgbClr val="00B050"/>
                </a:solidFill>
                <a:latin typeface="Courier New" pitchFamily="49" charset="0"/>
                <a:cs typeface="Courier New" pitchFamily="49" charset="0"/>
              </a:rPr>
              <a:t>-r--  1 </a:t>
            </a:r>
            <a:r>
              <a:rPr lang="en-GB" sz="1800" b="1" i="1" dirty="0" err="1">
                <a:solidFill>
                  <a:srgbClr val="00B050"/>
                </a:solidFill>
                <a:latin typeface="Courier New" pitchFamily="49" charset="0"/>
                <a:cs typeface="Courier New" pitchFamily="49" charset="0"/>
              </a:rPr>
              <a:t>cheng</a:t>
            </a:r>
            <a:r>
              <a:rPr lang="en-GB" sz="1800" b="1" i="1" dirty="0">
                <a:solidFill>
                  <a:srgbClr val="00B050"/>
                </a:solidFill>
                <a:latin typeface="Courier New" pitchFamily="49" charset="0"/>
                <a:cs typeface="Courier New" pitchFamily="49" charset="0"/>
              </a:rPr>
              <a:t>  users     57 Jul 12 16:47 temp</a:t>
            </a:r>
            <a:br>
              <a:rPr lang="en-GB" sz="1800" b="1" i="1" dirty="0">
                <a:solidFill>
                  <a:srgbClr val="00B050"/>
                </a:solidFill>
                <a:latin typeface="Courier New" pitchFamily="49" charset="0"/>
                <a:cs typeface="Courier New" pitchFamily="49" charset="0"/>
              </a:rPr>
            </a:br>
            <a:endParaRPr lang="en-GB" sz="1800" b="1" i="1" dirty="0">
              <a:solidFill>
                <a:srgbClr val="00B050"/>
              </a:solidFill>
              <a:latin typeface="Courier New" pitchFamily="49" charset="0"/>
              <a:cs typeface="Courier New" pitchFamily="49" charset="0"/>
            </a:endParaRPr>
          </a:p>
          <a:p>
            <a:pPr marL="284163" indent="-284163" defTabSz="457200" eaLnBrk="1" hangingPunct="1">
              <a:spcBef>
                <a:spcPts val="700"/>
              </a:spcBef>
              <a:buClr>
                <a:srgbClr val="003399"/>
              </a:buClr>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err="1" smtClean="0">
                <a:solidFill>
                  <a:srgbClr val="003399"/>
                </a:solidFill>
                <a:latin typeface="Courier New" pitchFamily="49" charset="0"/>
                <a:cs typeface="Courier New" pitchFamily="49" charset="0"/>
              </a:rPr>
              <a:t>chmod</a:t>
            </a:r>
            <a:r>
              <a:rPr lang="en-GB" sz="1800" b="1" i="1" dirty="0" smtClean="0">
                <a:solidFill>
                  <a:srgbClr val="003399"/>
                </a:solidFill>
                <a:latin typeface="Courier New" pitchFamily="49" charset="0"/>
                <a:cs typeface="Courier New" pitchFamily="49" charset="0"/>
              </a:rPr>
              <a:t> a=</a:t>
            </a:r>
            <a:r>
              <a:rPr lang="en-GB" sz="1800" b="1" i="1" dirty="0" err="1" smtClean="0">
                <a:solidFill>
                  <a:srgbClr val="003399"/>
                </a:solidFill>
                <a:latin typeface="Courier New" pitchFamily="49" charset="0"/>
                <a:cs typeface="Courier New" pitchFamily="49" charset="0"/>
              </a:rPr>
              <a:t>rw</a:t>
            </a:r>
            <a:r>
              <a:rPr lang="en-GB" sz="1800" b="1" i="1" dirty="0" smtClean="0">
                <a:solidFill>
                  <a:srgbClr val="003399"/>
                </a:solidFill>
                <a:latin typeface="Courier New" pitchFamily="49" charset="0"/>
                <a:cs typeface="Courier New" pitchFamily="49" charset="0"/>
              </a:rPr>
              <a:t> temp</a:t>
            </a:r>
          </a:p>
          <a:p>
            <a:pPr marL="284163" indent="-284163" defTabSz="457200" eaLnBrk="1" hangingPunct="1">
              <a:spcBef>
                <a:spcPts val="700"/>
              </a:spcBef>
              <a:buClr>
                <a:srgbClr val="003399"/>
              </a:buClr>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smtClean="0">
                <a:solidFill>
                  <a:srgbClr val="003399"/>
                </a:solidFill>
                <a:latin typeface="Courier New" pitchFamily="49" charset="0"/>
                <a:cs typeface="Courier New" pitchFamily="49" charset="0"/>
              </a:rPr>
              <a:t/>
            </a:r>
            <a:br>
              <a:rPr lang="en-GB" sz="1800" b="1" i="1" dirty="0" smtClean="0">
                <a:solidFill>
                  <a:srgbClr val="003399"/>
                </a:solidFill>
                <a:latin typeface="Courier New" pitchFamily="49" charset="0"/>
                <a:cs typeface="Courier New" pitchFamily="49" charset="0"/>
              </a:rPr>
            </a:br>
            <a:r>
              <a:rPr lang="en-GB" sz="1800" b="1" i="1" dirty="0">
                <a:solidFill>
                  <a:srgbClr val="00B050"/>
                </a:solidFill>
                <a:latin typeface="Courier New" pitchFamily="49" charset="0"/>
                <a:cs typeface="Courier New" pitchFamily="49" charset="0"/>
              </a:rPr>
              <a:t>-</a:t>
            </a:r>
            <a:r>
              <a:rPr lang="en-GB" sz="1800" b="1" i="1" dirty="0" err="1">
                <a:solidFill>
                  <a:srgbClr val="00B050"/>
                </a:solidFill>
                <a:latin typeface="Courier New" pitchFamily="49" charset="0"/>
                <a:cs typeface="Courier New" pitchFamily="49" charset="0"/>
              </a:rPr>
              <a:t>rw-rw-rw</a:t>
            </a:r>
            <a:r>
              <a:rPr lang="en-GB" sz="1800" b="1" i="1" dirty="0">
                <a:solidFill>
                  <a:srgbClr val="00B050"/>
                </a:solidFill>
                <a:latin typeface="Courier New" pitchFamily="49" charset="0"/>
                <a:cs typeface="Courier New" pitchFamily="49" charset="0"/>
              </a:rPr>
              <a:t>-  1 cheng users     57 Jul 12 16:47 temp</a:t>
            </a:r>
            <a:r>
              <a:rPr lang="en-GB" sz="1800" b="1" i="1" dirty="0" smtClean="0">
                <a:solidFill>
                  <a:srgbClr val="003399"/>
                </a:solidFill>
                <a:latin typeface="Courier New" pitchFamily="49" charset="0"/>
                <a:cs typeface="Courier New" pitchFamily="49" charset="0"/>
              </a:rPr>
              <a:t/>
            </a:r>
            <a:br>
              <a:rPr lang="en-GB" sz="1800" b="1" i="1" dirty="0" smtClean="0">
                <a:solidFill>
                  <a:srgbClr val="003399"/>
                </a:solidFill>
                <a:latin typeface="Courier New" pitchFamily="49" charset="0"/>
                <a:cs typeface="Courier New" pitchFamily="49" charset="0"/>
              </a:rPr>
            </a:br>
            <a:endParaRPr lang="en-GB" sz="1800" b="1" i="1" dirty="0" smtClean="0">
              <a:solidFill>
                <a:srgbClr val="003399"/>
              </a:solidFill>
              <a:latin typeface="Courier New" pitchFamily="49" charset="0"/>
              <a:cs typeface="Courier New" pitchFamily="49" charset="0"/>
            </a:endParaRPr>
          </a:p>
          <a:p>
            <a:pPr marL="284163" indent="-284163" defTabSz="457200" eaLnBrk="1" hangingPunct="1">
              <a:spcBef>
                <a:spcPts val="700"/>
              </a:spcBef>
              <a:buClr>
                <a:srgbClr val="003399"/>
              </a:buClr>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err="1" smtClean="0">
                <a:solidFill>
                  <a:srgbClr val="003399"/>
                </a:solidFill>
                <a:latin typeface="Courier New" pitchFamily="49" charset="0"/>
                <a:cs typeface="Courier New" pitchFamily="49" charset="0"/>
              </a:rPr>
              <a:t>chmod</a:t>
            </a:r>
            <a:r>
              <a:rPr lang="en-GB" sz="1800" b="1" i="1" dirty="0" smtClean="0">
                <a:solidFill>
                  <a:srgbClr val="003399"/>
                </a:solidFill>
                <a:latin typeface="Courier New" pitchFamily="49" charset="0"/>
                <a:cs typeface="Courier New" pitchFamily="49" charset="0"/>
              </a:rPr>
              <a:t>  o-w temp</a:t>
            </a:r>
          </a:p>
          <a:p>
            <a:pPr marL="284163" indent="-284163" defTabSz="457200" eaLnBrk="1" hangingPunct="1">
              <a:spcBef>
                <a:spcPts val="700"/>
              </a:spcBef>
              <a:buClr>
                <a:srgbClr val="003399"/>
              </a:buClr>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smtClean="0">
                <a:solidFill>
                  <a:srgbClr val="003399"/>
                </a:solidFill>
                <a:latin typeface="Courier New" pitchFamily="49" charset="0"/>
                <a:cs typeface="Courier New" pitchFamily="49" charset="0"/>
              </a:rPr>
              <a:t/>
            </a:r>
            <a:br>
              <a:rPr lang="en-GB" sz="1800" b="1" i="1" dirty="0" smtClean="0">
                <a:solidFill>
                  <a:srgbClr val="003399"/>
                </a:solidFill>
                <a:latin typeface="Courier New" pitchFamily="49" charset="0"/>
                <a:cs typeface="Courier New" pitchFamily="49" charset="0"/>
              </a:rPr>
            </a:br>
            <a:r>
              <a:rPr lang="en-GB" sz="1800" b="1" i="1" dirty="0">
                <a:solidFill>
                  <a:srgbClr val="00B050"/>
                </a:solidFill>
                <a:latin typeface="Courier New" pitchFamily="49" charset="0"/>
                <a:cs typeface="Courier New" pitchFamily="49" charset="0"/>
              </a:rPr>
              <a:t>-</a:t>
            </a:r>
            <a:r>
              <a:rPr lang="en-GB" sz="1800" b="1" i="1" dirty="0" err="1">
                <a:solidFill>
                  <a:srgbClr val="00B050"/>
                </a:solidFill>
                <a:latin typeface="Courier New" pitchFamily="49" charset="0"/>
                <a:cs typeface="Courier New" pitchFamily="49" charset="0"/>
              </a:rPr>
              <a:t>rw</a:t>
            </a:r>
            <a:r>
              <a:rPr lang="en-GB" sz="1800" b="1" i="1" dirty="0">
                <a:solidFill>
                  <a:srgbClr val="00B050"/>
                </a:solidFill>
                <a:latin typeface="Courier New" pitchFamily="49" charset="0"/>
                <a:cs typeface="Courier New" pitchFamily="49" charset="0"/>
              </a:rPr>
              <a:t>-</a:t>
            </a:r>
            <a:r>
              <a:rPr lang="en-GB" sz="1800" b="1" i="1" dirty="0" err="1">
                <a:solidFill>
                  <a:srgbClr val="00B050"/>
                </a:solidFill>
                <a:latin typeface="Courier New" pitchFamily="49" charset="0"/>
                <a:cs typeface="Courier New" pitchFamily="49" charset="0"/>
              </a:rPr>
              <a:t>rw</a:t>
            </a:r>
            <a:r>
              <a:rPr lang="en-GB" sz="1800" b="1" i="1" dirty="0">
                <a:solidFill>
                  <a:srgbClr val="00B050"/>
                </a:solidFill>
                <a:latin typeface="Courier New" pitchFamily="49" charset="0"/>
                <a:cs typeface="Courier New" pitchFamily="49" charset="0"/>
              </a:rPr>
              <a:t>-r--  1 cheng users     57 Jul 12 16:47 temp</a:t>
            </a:r>
            <a:r>
              <a:rPr lang="en-GB" sz="1800" b="1" i="1" dirty="0" smtClean="0">
                <a:solidFill>
                  <a:srgbClr val="003399"/>
                </a:solidFill>
                <a:latin typeface="Courier New" pitchFamily="49" charset="0"/>
                <a:cs typeface="Courier New" pitchFamily="49" charset="0"/>
              </a:rPr>
              <a:t/>
            </a:r>
            <a:br>
              <a:rPr lang="en-GB" sz="1800" b="1" i="1" dirty="0" smtClean="0">
                <a:solidFill>
                  <a:srgbClr val="003399"/>
                </a:solidFill>
                <a:latin typeface="Courier New" pitchFamily="49" charset="0"/>
                <a:cs typeface="Courier New" pitchFamily="49" charset="0"/>
              </a:rPr>
            </a:br>
            <a:endParaRPr lang="en-GB" sz="1800" b="1" i="1" dirty="0" smtClean="0">
              <a:solidFill>
                <a:srgbClr val="003399"/>
              </a:solidFill>
              <a:latin typeface="Courier New" pitchFamily="49" charset="0"/>
              <a:cs typeface="Courier New" pitchFamily="49" charset="0"/>
            </a:endParaRPr>
          </a:p>
          <a:p>
            <a:pPr marL="284163" indent="-284163" defTabSz="457200" eaLnBrk="1" hangingPunct="1">
              <a:spcBef>
                <a:spcPts val="700"/>
              </a:spcBef>
              <a:buClr>
                <a:srgbClr val="003399"/>
              </a:buClr>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err="1" smtClean="0">
                <a:solidFill>
                  <a:srgbClr val="003399"/>
                </a:solidFill>
                <a:latin typeface="Courier New" pitchFamily="49" charset="0"/>
                <a:cs typeface="Courier New" pitchFamily="49" charset="0"/>
              </a:rPr>
              <a:t>chmod</a:t>
            </a:r>
            <a:r>
              <a:rPr lang="en-GB" sz="1800" b="1" i="1" dirty="0" smtClean="0">
                <a:solidFill>
                  <a:srgbClr val="003399"/>
                </a:solidFill>
                <a:latin typeface="Courier New" pitchFamily="49" charset="0"/>
                <a:cs typeface="Courier New" pitchFamily="49" charset="0"/>
              </a:rPr>
              <a:t> </a:t>
            </a:r>
            <a:r>
              <a:rPr lang="en-GB" sz="1800" b="1" i="1" dirty="0" err="1" smtClean="0">
                <a:solidFill>
                  <a:srgbClr val="003399"/>
                </a:solidFill>
                <a:latin typeface="Courier New" pitchFamily="49" charset="0"/>
                <a:cs typeface="Courier New" pitchFamily="49" charset="0"/>
              </a:rPr>
              <a:t>u+x</a:t>
            </a:r>
            <a:r>
              <a:rPr lang="en-GB" sz="1800" b="1" i="1" dirty="0" smtClean="0">
                <a:solidFill>
                  <a:srgbClr val="003399"/>
                </a:solidFill>
                <a:latin typeface="Courier New" pitchFamily="49" charset="0"/>
                <a:cs typeface="Courier New" pitchFamily="49" charset="0"/>
              </a:rPr>
              <a:t> temp</a:t>
            </a:r>
          </a:p>
          <a:p>
            <a:pPr marL="284163" indent="-284163" defTabSz="457200" eaLnBrk="1" hangingPunct="1">
              <a:spcBef>
                <a:spcPts val="700"/>
              </a:spcBef>
              <a:buClr>
                <a:srgbClr val="003399"/>
              </a:buClr>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1800" b="1" i="1" dirty="0" smtClean="0">
                <a:solidFill>
                  <a:srgbClr val="003399"/>
                </a:solidFill>
                <a:latin typeface="Courier New" pitchFamily="49" charset="0"/>
                <a:cs typeface="Courier New" pitchFamily="49" charset="0"/>
              </a:rPr>
              <a:t/>
            </a:r>
            <a:br>
              <a:rPr lang="en-GB" sz="1800" b="1" i="1" dirty="0" smtClean="0">
                <a:solidFill>
                  <a:srgbClr val="003399"/>
                </a:solidFill>
                <a:latin typeface="Courier New" pitchFamily="49" charset="0"/>
                <a:cs typeface="Courier New" pitchFamily="49" charset="0"/>
              </a:rPr>
            </a:br>
            <a:r>
              <a:rPr lang="en-GB" sz="1800" b="1" i="1" dirty="0">
                <a:solidFill>
                  <a:srgbClr val="00B050"/>
                </a:solidFill>
                <a:latin typeface="Courier New" pitchFamily="49" charset="0"/>
                <a:cs typeface="Courier New" pitchFamily="49" charset="0"/>
              </a:rPr>
              <a:t>-</a:t>
            </a:r>
            <a:r>
              <a:rPr lang="en-GB" sz="1800" b="1" i="1" dirty="0" err="1">
                <a:solidFill>
                  <a:srgbClr val="00B050"/>
                </a:solidFill>
                <a:latin typeface="Courier New" pitchFamily="49" charset="0"/>
                <a:cs typeface="Courier New" pitchFamily="49" charset="0"/>
              </a:rPr>
              <a:t>rwxrw</a:t>
            </a:r>
            <a:r>
              <a:rPr lang="en-GB" sz="1800" b="1" i="1" dirty="0">
                <a:solidFill>
                  <a:srgbClr val="00B050"/>
                </a:solidFill>
                <a:latin typeface="Courier New" pitchFamily="49" charset="0"/>
                <a:cs typeface="Courier New" pitchFamily="49" charset="0"/>
              </a:rPr>
              <a:t>-r--  1 cheng users     57 Jul 12 16:47 temp</a:t>
            </a:r>
          </a:p>
        </p:txBody>
      </p:sp>
      <p:sp>
        <p:nvSpPr>
          <p:cNvPr id="4" name="Rectangle 3"/>
          <p:cNvSpPr/>
          <p:nvPr/>
        </p:nvSpPr>
        <p:spPr>
          <a:xfrm>
            <a:off x="1500188" y="5526042"/>
            <a:ext cx="1500188" cy="214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1571625" y="4214813"/>
            <a:ext cx="1500188" cy="214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Rectangle 9"/>
          <p:cNvSpPr/>
          <p:nvPr/>
        </p:nvSpPr>
        <p:spPr>
          <a:xfrm>
            <a:off x="1571625" y="2964657"/>
            <a:ext cx="1500188" cy="214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Rectangle 10"/>
          <p:cNvSpPr/>
          <p:nvPr/>
        </p:nvSpPr>
        <p:spPr>
          <a:xfrm>
            <a:off x="1571625" y="1714500"/>
            <a:ext cx="1500188" cy="214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2778" name="Slide Number Placeholder 11"/>
          <p:cNvSpPr>
            <a:spLocks noGrp="1"/>
          </p:cNvSpPr>
          <p:nvPr>
            <p:ph type="sldNum" sz="quarter" idx="12"/>
          </p:nvPr>
        </p:nvSpPr>
        <p:spPr bwMode="auto">
          <a:noFill/>
          <a:ln>
            <a:miter lim="800000"/>
            <a:headEnd/>
            <a:tailEnd/>
          </a:ln>
        </p:spPr>
        <p:txBody>
          <a:bodyPr/>
          <a:lstStyle/>
          <a:p>
            <a:fld id="{9FB74655-469B-400A-A69E-203ACB4AD174}" type="slidenum">
              <a:rPr lang="en-US" smtClean="0"/>
              <a:pPr/>
              <a:t>19</a:t>
            </a:fld>
            <a:endParaRPr lang="en-US" smtClean="0"/>
          </a:p>
        </p:txBody>
      </p:sp>
      <p:sp>
        <p:nvSpPr>
          <p:cNvPr id="12" name="TextBox 6"/>
          <p:cNvSpPr txBox="1">
            <a:spLocks noChangeArrowheads="1"/>
          </p:cNvSpPr>
          <p:nvPr/>
        </p:nvSpPr>
        <p:spPr bwMode="auto">
          <a:xfrm>
            <a:off x="6084168" y="360125"/>
            <a:ext cx="2904513" cy="523220"/>
          </a:xfrm>
          <a:prstGeom prst="rect">
            <a:avLst/>
          </a:prstGeom>
          <a:noFill/>
          <a:ln w="9525">
            <a:noFill/>
            <a:miter lim="800000"/>
            <a:headEnd/>
            <a:tailEnd/>
          </a:ln>
        </p:spPr>
        <p:txBody>
          <a:bodyPr wrap="none">
            <a:spAutoFit/>
          </a:bodyPr>
          <a:lstStyle/>
          <a:p>
            <a:r>
              <a:rPr lang="en-US" sz="1400" dirty="0" smtClean="0"/>
              <a:t>You can also combine the options,</a:t>
            </a:r>
          </a:p>
          <a:p>
            <a:r>
              <a:rPr lang="en-US" sz="1400" b="1" dirty="0" err="1" smtClean="0"/>
              <a:t>eg</a:t>
            </a:r>
            <a:r>
              <a:rPr lang="en-US" sz="1400" b="1" dirty="0" smtClean="0"/>
              <a:t>. </a:t>
            </a:r>
            <a:r>
              <a:rPr lang="en-US" sz="1400" b="1" dirty="0" err="1" smtClean="0"/>
              <a:t>chmod</a:t>
            </a:r>
            <a:r>
              <a:rPr lang="en-US" sz="1400" b="1" dirty="0" smtClean="0"/>
              <a:t>  </a:t>
            </a:r>
            <a:r>
              <a:rPr lang="en-US" sz="1400" b="1" dirty="0" err="1" smtClean="0"/>
              <a:t>u+x,o+w</a:t>
            </a:r>
            <a:r>
              <a:rPr lang="en-US" sz="1400" b="1" dirty="0" smtClean="0"/>
              <a:t>  temp</a:t>
            </a:r>
            <a:endParaRPr lang="en-US" sz="1400" dirty="0"/>
          </a:p>
        </p:txBody>
      </p:sp>
      <p:cxnSp>
        <p:nvCxnSpPr>
          <p:cNvPr id="14" name="Straight Arrow Connector 13"/>
          <p:cNvCxnSpPr/>
          <p:nvPr/>
        </p:nvCxnSpPr>
        <p:spPr>
          <a:xfrm flipV="1">
            <a:off x="7506040" y="819337"/>
            <a:ext cx="12097" cy="412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6"/>
          <p:cNvSpPr txBox="1">
            <a:spLocks noChangeArrowheads="1"/>
          </p:cNvSpPr>
          <p:nvPr/>
        </p:nvSpPr>
        <p:spPr bwMode="auto">
          <a:xfrm>
            <a:off x="6940644" y="1155641"/>
            <a:ext cx="1317990" cy="307777"/>
          </a:xfrm>
          <a:prstGeom prst="rect">
            <a:avLst/>
          </a:prstGeom>
          <a:noFill/>
          <a:ln w="9525">
            <a:noFill/>
            <a:miter lim="800000"/>
            <a:headEnd/>
            <a:tailEnd/>
          </a:ln>
        </p:spPr>
        <p:txBody>
          <a:bodyPr wrap="none">
            <a:spAutoFit/>
          </a:bodyPr>
          <a:lstStyle/>
          <a:p>
            <a:r>
              <a:rPr lang="en-US" sz="1400" dirty="0" smtClean="0"/>
              <a:t>no space here</a:t>
            </a:r>
          </a:p>
        </p:txBody>
      </p:sp>
      <p:sp>
        <p:nvSpPr>
          <p:cNvPr id="2" name="Down Arrow 1"/>
          <p:cNvSpPr/>
          <p:nvPr/>
        </p:nvSpPr>
        <p:spPr>
          <a:xfrm>
            <a:off x="2104775" y="2624022"/>
            <a:ext cx="216024" cy="18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Down Arrow 14"/>
          <p:cNvSpPr/>
          <p:nvPr/>
        </p:nvSpPr>
        <p:spPr>
          <a:xfrm>
            <a:off x="2142270" y="3919253"/>
            <a:ext cx="216024" cy="18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Down Arrow 15"/>
          <p:cNvSpPr/>
          <p:nvPr/>
        </p:nvSpPr>
        <p:spPr>
          <a:xfrm>
            <a:off x="2123728" y="5245878"/>
            <a:ext cx="216024" cy="18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6"/>
          <p:cNvSpPr txBox="1">
            <a:spLocks noChangeArrowheads="1"/>
          </p:cNvSpPr>
          <p:nvPr/>
        </p:nvSpPr>
        <p:spPr bwMode="auto">
          <a:xfrm>
            <a:off x="2358294" y="6282065"/>
            <a:ext cx="5900340" cy="307777"/>
          </a:xfrm>
          <a:prstGeom prst="rect">
            <a:avLst/>
          </a:prstGeom>
          <a:noFill/>
          <a:ln w="9525">
            <a:noFill/>
            <a:miter lim="800000"/>
            <a:headEnd/>
            <a:tailEnd/>
          </a:ln>
        </p:spPr>
        <p:txBody>
          <a:bodyPr wrap="square">
            <a:spAutoFit/>
          </a:bodyPr>
          <a:lstStyle/>
          <a:p>
            <a:r>
              <a:rPr lang="en-US" sz="1400" dirty="0" smtClean="0"/>
              <a:t>Note how the </a:t>
            </a:r>
            <a:r>
              <a:rPr lang="en-US" sz="1400" b="1" dirty="0" err="1" smtClean="0"/>
              <a:t>chmod</a:t>
            </a:r>
            <a:r>
              <a:rPr lang="en-US" sz="1400" b="1" dirty="0" smtClean="0"/>
              <a:t> </a:t>
            </a:r>
            <a:r>
              <a:rPr lang="en-US" sz="1400" dirty="0" smtClean="0"/>
              <a:t>commands change the file’s permissions</a:t>
            </a:r>
            <a:endParaRPr lang="en-US" sz="1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p:txBody>
          <a:bodyPr/>
          <a:lstStyle/>
          <a:p>
            <a:r>
              <a:rPr lang="en-AU" dirty="0" smtClean="0"/>
              <a:t>OS and files</a:t>
            </a:r>
          </a:p>
          <a:p>
            <a:r>
              <a:rPr lang="en-AU" dirty="0" smtClean="0"/>
              <a:t>Importance of file management</a:t>
            </a:r>
          </a:p>
          <a:p>
            <a:r>
              <a:rPr lang="en-AU" dirty="0" smtClean="0"/>
              <a:t>File management system</a:t>
            </a:r>
          </a:p>
          <a:p>
            <a:r>
              <a:rPr lang="en-AU" dirty="0" smtClean="0"/>
              <a:t>What file management system can do and cannot do</a:t>
            </a:r>
          </a:p>
          <a:p>
            <a:r>
              <a:rPr lang="en-AU" dirty="0" smtClean="0"/>
              <a:t>File management in Unix</a:t>
            </a:r>
          </a:p>
          <a:p>
            <a:pPr lvl="1"/>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2"/>
          </p:nvPr>
        </p:nvSpPr>
        <p:spPr/>
        <p:txBody>
          <a:bodyPr/>
          <a:lstStyle/>
          <a:p>
            <a:pPr>
              <a:defRPr/>
            </a:pPr>
            <a:fld id="{3A4D2466-0E86-4906-AEEB-A74BE9747111}"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35100" y="95250"/>
            <a:ext cx="7499350" cy="1143000"/>
          </a:xfrm>
        </p:spPr>
        <p:txBody>
          <a:bodyPr vert="horz" wrap="square" lIns="91440" tIns="45720" rIns="91440" bIns="45720" numCol="1" anchorCtr="0" compatLnSpc="1">
            <a:prstTxWarp prst="textNoShape">
              <a:avLst/>
            </a:prstTxWarp>
          </a:bodyPr>
          <a:lstStyle/>
          <a:p>
            <a:pPr eaLnBrk="1" hangingPunct="1">
              <a:defRPr/>
            </a:pPr>
            <a:r>
              <a:rPr lang="en-US" sz="2800" dirty="0" smtClean="0">
                <a:effectLst>
                  <a:outerShdw blurRad="38100" dist="38100" dir="2700000" algn="tl">
                    <a:srgbClr val="C0C0C0"/>
                  </a:outerShdw>
                </a:effectLst>
              </a:rPr>
              <a:t>Some commonly used </a:t>
            </a:r>
            <a:r>
              <a:rPr lang="en-US" sz="2800" b="1" u="sng" dirty="0" smtClean="0">
                <a:effectLst>
                  <a:outerShdw blurRad="38100" dist="38100" dir="2700000" algn="tl">
                    <a:srgbClr val="C0C0C0"/>
                  </a:outerShdw>
                </a:effectLst>
              </a:rPr>
              <a:t>Octal</a:t>
            </a:r>
            <a:r>
              <a:rPr lang="en-US" sz="2800" dirty="0" smtClean="0">
                <a:effectLst>
                  <a:outerShdw blurRad="38100" dist="38100" dir="2700000" algn="tl">
                    <a:srgbClr val="C0C0C0"/>
                  </a:outerShdw>
                </a:effectLst>
              </a:rPr>
              <a:t> (base-8) values for file permissions</a:t>
            </a:r>
          </a:p>
        </p:txBody>
      </p:sp>
      <p:sp>
        <p:nvSpPr>
          <p:cNvPr id="39939" name="Rectangle 3"/>
          <p:cNvSpPr>
            <a:spLocks noGrp="1" noChangeArrowheads="1"/>
          </p:cNvSpPr>
          <p:nvPr>
            <p:ph type="body" idx="1"/>
          </p:nvPr>
        </p:nvSpPr>
        <p:spPr>
          <a:xfrm>
            <a:off x="1403350" y="1304925"/>
            <a:ext cx="7554913" cy="3886200"/>
          </a:xfrm>
        </p:spPr>
        <p:txBody>
          <a:bodyPr/>
          <a:lstStyle/>
          <a:p>
            <a:pPr eaLnBrk="1" hangingPunct="1">
              <a:lnSpc>
                <a:spcPct val="70000"/>
              </a:lnSpc>
              <a:buFont typeface="Wingdings" pitchFamily="2" charset="2"/>
              <a:buNone/>
            </a:pPr>
            <a:r>
              <a:rPr lang="en-US" sz="1300" smtClean="0">
                <a:latin typeface="Courier New" pitchFamily="49" charset="0"/>
              </a:rPr>
              <a:t>700	</a:t>
            </a:r>
            <a:r>
              <a:rPr lang="en-US" sz="1300" smtClean="0">
                <a:latin typeface="Courier New" pitchFamily="49" charset="0"/>
                <a:sym typeface="Wingdings" pitchFamily="2" charset="2"/>
              </a:rPr>
              <a:t>==&gt;</a:t>
            </a:r>
            <a:r>
              <a:rPr lang="en-US" sz="1300" smtClean="0">
                <a:latin typeface="Courier New" pitchFamily="49" charset="0"/>
              </a:rPr>
              <a:t>	/* owner:  rwx------ */</a:t>
            </a:r>
          </a:p>
          <a:p>
            <a:pPr eaLnBrk="1" hangingPunct="1">
              <a:lnSpc>
                <a:spcPct val="70000"/>
              </a:lnSpc>
              <a:buFont typeface="Wingdings" pitchFamily="2" charset="2"/>
              <a:buNone/>
            </a:pPr>
            <a:r>
              <a:rPr lang="en-US" sz="1300" smtClean="0">
                <a:latin typeface="Courier New" pitchFamily="49" charset="0"/>
              </a:rPr>
              <a:t>400	</a:t>
            </a:r>
            <a:r>
              <a:rPr lang="en-US" sz="1300" smtClean="0">
                <a:latin typeface="Courier New" pitchFamily="49" charset="0"/>
                <a:sym typeface="Wingdings" pitchFamily="2" charset="2"/>
              </a:rPr>
              <a:t>==&gt; </a:t>
            </a:r>
            <a:r>
              <a:rPr lang="en-US" sz="1300" smtClean="0">
                <a:latin typeface="Courier New" pitchFamily="49" charset="0"/>
              </a:rPr>
              <a:t>	/* owner:  r-------- */</a:t>
            </a:r>
          </a:p>
          <a:p>
            <a:pPr eaLnBrk="1" hangingPunct="1">
              <a:lnSpc>
                <a:spcPct val="70000"/>
              </a:lnSpc>
              <a:buFont typeface="Wingdings" pitchFamily="2" charset="2"/>
              <a:buNone/>
            </a:pPr>
            <a:r>
              <a:rPr lang="en-US" sz="1300" smtClean="0">
                <a:latin typeface="Courier New" pitchFamily="49" charset="0"/>
              </a:rPr>
              <a:t>200	</a:t>
            </a:r>
            <a:r>
              <a:rPr lang="en-US" sz="1300" smtClean="0">
                <a:latin typeface="Courier New" pitchFamily="49" charset="0"/>
                <a:sym typeface="Wingdings" pitchFamily="2" charset="2"/>
              </a:rPr>
              <a:t>==&gt; </a:t>
            </a:r>
            <a:r>
              <a:rPr lang="en-US" sz="1300" smtClean="0">
                <a:latin typeface="Courier New" pitchFamily="49" charset="0"/>
              </a:rPr>
              <a:t>	/* owner:  -w------- */</a:t>
            </a:r>
          </a:p>
          <a:p>
            <a:pPr eaLnBrk="1" hangingPunct="1">
              <a:lnSpc>
                <a:spcPct val="70000"/>
              </a:lnSpc>
              <a:buFont typeface="Wingdings" pitchFamily="2" charset="2"/>
              <a:buNone/>
            </a:pPr>
            <a:r>
              <a:rPr lang="en-US" sz="1300" smtClean="0">
                <a:latin typeface="Courier New" pitchFamily="49" charset="0"/>
              </a:rPr>
              <a:t>100	</a:t>
            </a:r>
            <a:r>
              <a:rPr lang="en-US" sz="1300" smtClean="0">
                <a:latin typeface="Courier New" pitchFamily="49" charset="0"/>
                <a:sym typeface="Wingdings" pitchFamily="2" charset="2"/>
              </a:rPr>
              <a:t>==&gt; </a:t>
            </a:r>
            <a:r>
              <a:rPr lang="en-US" sz="1300" smtClean="0">
                <a:latin typeface="Courier New" pitchFamily="49" charset="0"/>
              </a:rPr>
              <a:t>	/* owner:  --x------ */</a:t>
            </a:r>
          </a:p>
          <a:p>
            <a:pPr eaLnBrk="1" hangingPunct="1">
              <a:lnSpc>
                <a:spcPct val="70000"/>
              </a:lnSpc>
              <a:buFont typeface="Wingdings" pitchFamily="2" charset="2"/>
              <a:buNone/>
            </a:pPr>
            <a:endParaRPr lang="en-US" sz="1300" smtClean="0">
              <a:latin typeface="Courier New" pitchFamily="49" charset="0"/>
            </a:endParaRPr>
          </a:p>
          <a:p>
            <a:pPr eaLnBrk="1" hangingPunct="1">
              <a:lnSpc>
                <a:spcPct val="70000"/>
              </a:lnSpc>
              <a:buFont typeface="Wingdings" pitchFamily="2" charset="2"/>
              <a:buNone/>
            </a:pPr>
            <a:r>
              <a:rPr lang="en-US" sz="1300" smtClean="0">
                <a:latin typeface="Courier New" pitchFamily="49" charset="0"/>
              </a:rPr>
              <a:t>070	</a:t>
            </a:r>
            <a:r>
              <a:rPr lang="en-US" sz="1300" smtClean="0">
                <a:latin typeface="Courier New" pitchFamily="49" charset="0"/>
                <a:sym typeface="Wingdings" pitchFamily="2" charset="2"/>
              </a:rPr>
              <a:t>==&gt; </a:t>
            </a:r>
            <a:r>
              <a:rPr lang="en-US" sz="1300" smtClean="0">
                <a:latin typeface="Courier New" pitchFamily="49" charset="0"/>
              </a:rPr>
              <a:t>	/* group:  ---rwx--- */</a:t>
            </a:r>
          </a:p>
          <a:p>
            <a:pPr eaLnBrk="1" hangingPunct="1">
              <a:lnSpc>
                <a:spcPct val="70000"/>
              </a:lnSpc>
              <a:buFont typeface="Wingdings" pitchFamily="2" charset="2"/>
              <a:buNone/>
            </a:pPr>
            <a:r>
              <a:rPr lang="en-US" sz="1300" smtClean="0">
                <a:latin typeface="Courier New" pitchFamily="49" charset="0"/>
              </a:rPr>
              <a:t>040	</a:t>
            </a:r>
            <a:r>
              <a:rPr lang="en-US" sz="1300" smtClean="0">
                <a:latin typeface="Courier New" pitchFamily="49" charset="0"/>
                <a:sym typeface="Wingdings" pitchFamily="2" charset="2"/>
              </a:rPr>
              <a:t>==&gt; </a:t>
            </a:r>
            <a:r>
              <a:rPr lang="en-US" sz="1300" smtClean="0">
                <a:latin typeface="Courier New" pitchFamily="49" charset="0"/>
              </a:rPr>
              <a:t>	/* group:  ---r----- */</a:t>
            </a:r>
          </a:p>
          <a:p>
            <a:pPr eaLnBrk="1" hangingPunct="1">
              <a:lnSpc>
                <a:spcPct val="70000"/>
              </a:lnSpc>
              <a:buFont typeface="Wingdings" pitchFamily="2" charset="2"/>
              <a:buNone/>
            </a:pPr>
            <a:r>
              <a:rPr lang="en-US" sz="1300" smtClean="0">
                <a:latin typeface="Courier New" pitchFamily="49" charset="0"/>
              </a:rPr>
              <a:t>020	</a:t>
            </a:r>
            <a:r>
              <a:rPr lang="en-US" sz="1300" smtClean="0">
                <a:latin typeface="Courier New" pitchFamily="49" charset="0"/>
                <a:sym typeface="Wingdings" pitchFamily="2" charset="2"/>
              </a:rPr>
              <a:t>==&gt; </a:t>
            </a:r>
            <a:r>
              <a:rPr lang="en-US" sz="1300" smtClean="0">
                <a:latin typeface="Courier New" pitchFamily="49" charset="0"/>
              </a:rPr>
              <a:t>	/* group:  ----w---- */</a:t>
            </a:r>
          </a:p>
          <a:p>
            <a:pPr eaLnBrk="1" hangingPunct="1">
              <a:lnSpc>
                <a:spcPct val="70000"/>
              </a:lnSpc>
              <a:buFont typeface="Wingdings" pitchFamily="2" charset="2"/>
              <a:buNone/>
            </a:pPr>
            <a:r>
              <a:rPr lang="en-US" sz="1300" smtClean="0">
                <a:latin typeface="Courier New" pitchFamily="49" charset="0"/>
              </a:rPr>
              <a:t>010	</a:t>
            </a:r>
            <a:r>
              <a:rPr lang="en-US" sz="1300" smtClean="0">
                <a:latin typeface="Courier New" pitchFamily="49" charset="0"/>
                <a:sym typeface="Wingdings" pitchFamily="2" charset="2"/>
              </a:rPr>
              <a:t>==&gt; </a:t>
            </a:r>
            <a:r>
              <a:rPr lang="en-US" sz="1300" smtClean="0">
                <a:latin typeface="Courier New" pitchFamily="49" charset="0"/>
              </a:rPr>
              <a:t>	/* group:  -----x--- */</a:t>
            </a:r>
          </a:p>
          <a:p>
            <a:pPr eaLnBrk="1" hangingPunct="1">
              <a:lnSpc>
                <a:spcPct val="70000"/>
              </a:lnSpc>
              <a:buFont typeface="Wingdings" pitchFamily="2" charset="2"/>
              <a:buNone/>
            </a:pPr>
            <a:endParaRPr lang="en-US" sz="1300" smtClean="0">
              <a:latin typeface="Courier New" pitchFamily="49" charset="0"/>
            </a:endParaRPr>
          </a:p>
          <a:p>
            <a:pPr eaLnBrk="1" hangingPunct="1">
              <a:lnSpc>
                <a:spcPct val="70000"/>
              </a:lnSpc>
              <a:buFont typeface="Wingdings" pitchFamily="2" charset="2"/>
              <a:buNone/>
            </a:pPr>
            <a:r>
              <a:rPr lang="en-US" sz="1300" smtClean="0">
                <a:latin typeface="Courier New" pitchFamily="49" charset="0"/>
              </a:rPr>
              <a:t>007	</a:t>
            </a:r>
            <a:r>
              <a:rPr lang="en-US" sz="1300" smtClean="0">
                <a:latin typeface="Courier New" pitchFamily="49" charset="0"/>
                <a:sym typeface="Wingdings" pitchFamily="2" charset="2"/>
              </a:rPr>
              <a:t>==&gt; </a:t>
            </a:r>
            <a:r>
              <a:rPr lang="en-US" sz="1300" smtClean="0">
                <a:latin typeface="Courier New" pitchFamily="49" charset="0"/>
              </a:rPr>
              <a:t>	/* others: ------rwx */</a:t>
            </a:r>
          </a:p>
          <a:p>
            <a:pPr eaLnBrk="1" hangingPunct="1">
              <a:lnSpc>
                <a:spcPct val="70000"/>
              </a:lnSpc>
              <a:buFont typeface="Wingdings" pitchFamily="2" charset="2"/>
              <a:buNone/>
            </a:pPr>
            <a:r>
              <a:rPr lang="en-US" sz="1300" smtClean="0">
                <a:latin typeface="Courier New" pitchFamily="49" charset="0"/>
              </a:rPr>
              <a:t>004	</a:t>
            </a:r>
            <a:r>
              <a:rPr lang="en-US" sz="1300" smtClean="0">
                <a:latin typeface="Courier New" pitchFamily="49" charset="0"/>
                <a:sym typeface="Wingdings" pitchFamily="2" charset="2"/>
              </a:rPr>
              <a:t>==&gt; </a:t>
            </a:r>
            <a:r>
              <a:rPr lang="en-US" sz="1300" smtClean="0">
                <a:latin typeface="Courier New" pitchFamily="49" charset="0"/>
              </a:rPr>
              <a:t>	/* others: ------r-- */ </a:t>
            </a:r>
          </a:p>
          <a:p>
            <a:pPr eaLnBrk="1" hangingPunct="1">
              <a:lnSpc>
                <a:spcPct val="70000"/>
              </a:lnSpc>
              <a:buFont typeface="Wingdings" pitchFamily="2" charset="2"/>
              <a:buNone/>
            </a:pPr>
            <a:r>
              <a:rPr lang="en-US" sz="1300" smtClean="0">
                <a:latin typeface="Courier New" pitchFamily="49" charset="0"/>
              </a:rPr>
              <a:t>002	</a:t>
            </a:r>
            <a:r>
              <a:rPr lang="en-US" sz="1300" smtClean="0">
                <a:latin typeface="Courier New" pitchFamily="49" charset="0"/>
                <a:sym typeface="Wingdings" pitchFamily="2" charset="2"/>
              </a:rPr>
              <a:t>==&gt; </a:t>
            </a:r>
            <a:r>
              <a:rPr lang="en-US" sz="1300" smtClean="0">
                <a:latin typeface="Courier New" pitchFamily="49" charset="0"/>
              </a:rPr>
              <a:t>	/* others: -------w- */</a:t>
            </a:r>
          </a:p>
          <a:p>
            <a:pPr eaLnBrk="1" hangingPunct="1">
              <a:lnSpc>
                <a:spcPct val="70000"/>
              </a:lnSpc>
              <a:buFont typeface="Wingdings" pitchFamily="2" charset="2"/>
              <a:buNone/>
            </a:pPr>
            <a:r>
              <a:rPr lang="en-US" sz="1300" smtClean="0">
                <a:latin typeface="Courier New" pitchFamily="49" charset="0"/>
              </a:rPr>
              <a:t>001	</a:t>
            </a:r>
            <a:r>
              <a:rPr lang="en-US" sz="1300" smtClean="0">
                <a:latin typeface="Courier New" pitchFamily="49" charset="0"/>
                <a:sym typeface="Wingdings" pitchFamily="2" charset="2"/>
              </a:rPr>
              <a:t>==&gt; </a:t>
            </a:r>
            <a:r>
              <a:rPr lang="en-US" sz="1300" smtClean="0">
                <a:latin typeface="Courier New" pitchFamily="49" charset="0"/>
              </a:rPr>
              <a:t>	/* others: --------x */</a:t>
            </a:r>
          </a:p>
          <a:p>
            <a:pPr eaLnBrk="1" hangingPunct="1">
              <a:lnSpc>
                <a:spcPct val="70000"/>
              </a:lnSpc>
              <a:buFont typeface="Wingdings" pitchFamily="2" charset="2"/>
              <a:buNone/>
            </a:pPr>
            <a:endParaRPr lang="en-US" sz="1300" smtClean="0">
              <a:latin typeface="Courier New" pitchFamily="49" charset="0"/>
            </a:endParaRPr>
          </a:p>
          <a:p>
            <a:pPr eaLnBrk="1" hangingPunct="1">
              <a:lnSpc>
                <a:spcPct val="70000"/>
              </a:lnSpc>
              <a:buFont typeface="Wingdings" pitchFamily="2" charset="2"/>
              <a:buNone/>
            </a:pPr>
            <a:r>
              <a:rPr lang="en-US" sz="1300" smtClean="0">
                <a:latin typeface="Courier New" pitchFamily="49" charset="0"/>
              </a:rPr>
              <a:t>4000	</a:t>
            </a:r>
            <a:r>
              <a:rPr lang="en-US" sz="1300" smtClean="0">
                <a:latin typeface="Courier New" pitchFamily="49" charset="0"/>
                <a:sym typeface="Wingdings" pitchFamily="2" charset="2"/>
              </a:rPr>
              <a:t>==&gt; </a:t>
            </a:r>
            <a:r>
              <a:rPr lang="en-US" sz="1300" smtClean="0">
                <a:latin typeface="Courier New" pitchFamily="49" charset="0"/>
              </a:rPr>
              <a:t>	/* set user id on execution */</a:t>
            </a:r>
          </a:p>
          <a:p>
            <a:pPr eaLnBrk="1" hangingPunct="1">
              <a:lnSpc>
                <a:spcPct val="70000"/>
              </a:lnSpc>
              <a:buFont typeface="Wingdings" pitchFamily="2" charset="2"/>
              <a:buNone/>
            </a:pPr>
            <a:r>
              <a:rPr lang="en-US" sz="1300" smtClean="0">
                <a:latin typeface="Courier New" pitchFamily="49" charset="0"/>
              </a:rPr>
              <a:t>2000	</a:t>
            </a:r>
            <a:r>
              <a:rPr lang="en-US" sz="1300" smtClean="0">
                <a:latin typeface="Courier New" pitchFamily="49" charset="0"/>
                <a:sym typeface="Wingdings" pitchFamily="2" charset="2"/>
              </a:rPr>
              <a:t>==&gt;	</a:t>
            </a:r>
            <a:r>
              <a:rPr lang="en-US" sz="1300" smtClean="0">
                <a:latin typeface="Courier New" pitchFamily="49" charset="0"/>
              </a:rPr>
              <a:t>/* set group id on execution */</a:t>
            </a:r>
          </a:p>
        </p:txBody>
      </p:sp>
      <p:sp>
        <p:nvSpPr>
          <p:cNvPr id="39940" name="Text Box 4"/>
          <p:cNvSpPr txBox="1">
            <a:spLocks noChangeArrowheads="1"/>
          </p:cNvSpPr>
          <p:nvPr/>
        </p:nvSpPr>
        <p:spPr bwMode="auto">
          <a:xfrm>
            <a:off x="1300738" y="5265738"/>
            <a:ext cx="7561262" cy="1192212"/>
          </a:xfrm>
          <a:prstGeom prst="rect">
            <a:avLst/>
          </a:prstGeom>
          <a:noFill/>
          <a:ln w="9525">
            <a:noFill/>
            <a:miter lim="800000"/>
            <a:headEnd/>
            <a:tailEnd/>
          </a:ln>
        </p:spPr>
        <p:txBody>
          <a:bodyPr>
            <a:spAutoFit/>
          </a:bodyPr>
          <a:lstStyle/>
          <a:p>
            <a:pPr>
              <a:spcBef>
                <a:spcPct val="50000"/>
              </a:spcBef>
            </a:pPr>
            <a:r>
              <a:rPr lang="en-US" dirty="0">
                <a:latin typeface="Gill Sans MT" pitchFamily="34" charset="0"/>
              </a:rPr>
              <a:t>Examples :</a:t>
            </a:r>
          </a:p>
          <a:p>
            <a:pPr>
              <a:spcBef>
                <a:spcPct val="50000"/>
              </a:spcBef>
            </a:pPr>
            <a:r>
              <a:rPr lang="en-US" dirty="0">
                <a:latin typeface="Gill Sans MT" pitchFamily="34" charset="0"/>
              </a:rPr>
              <a:t>  </a:t>
            </a:r>
            <a:r>
              <a:rPr lang="en-US" i="1" dirty="0" err="1">
                <a:solidFill>
                  <a:srgbClr val="003399"/>
                </a:solidFill>
                <a:latin typeface="Gill Sans MT" pitchFamily="34" charset="0"/>
              </a:rPr>
              <a:t>chmod</a:t>
            </a:r>
            <a:r>
              <a:rPr lang="en-US" i="1" dirty="0">
                <a:solidFill>
                  <a:srgbClr val="003399"/>
                </a:solidFill>
                <a:latin typeface="Gill Sans MT" pitchFamily="34" charset="0"/>
              </a:rPr>
              <a:t> 400 file1</a:t>
            </a:r>
            <a:r>
              <a:rPr lang="en-US" dirty="0">
                <a:latin typeface="Gill Sans MT" pitchFamily="34" charset="0"/>
              </a:rPr>
              <a:t>           ====&gt;      </a:t>
            </a:r>
            <a:r>
              <a:rPr lang="en-US" b="1" dirty="0">
                <a:solidFill>
                  <a:srgbClr val="003399"/>
                </a:solidFill>
                <a:latin typeface="Courier New" pitchFamily="49" charset="0"/>
              </a:rPr>
              <a:t>r--------</a:t>
            </a:r>
          </a:p>
          <a:p>
            <a:pPr>
              <a:spcBef>
                <a:spcPct val="50000"/>
              </a:spcBef>
            </a:pPr>
            <a:r>
              <a:rPr lang="en-US" dirty="0">
                <a:latin typeface="Gill Sans MT" pitchFamily="34" charset="0"/>
              </a:rPr>
              <a:t>  </a:t>
            </a:r>
            <a:r>
              <a:rPr lang="en-US" i="1" dirty="0" err="1">
                <a:solidFill>
                  <a:srgbClr val="003399"/>
                </a:solidFill>
                <a:latin typeface="Gill Sans MT" pitchFamily="34" charset="0"/>
              </a:rPr>
              <a:t>chmod</a:t>
            </a:r>
            <a:r>
              <a:rPr lang="en-US" i="1" dirty="0">
                <a:solidFill>
                  <a:srgbClr val="003399"/>
                </a:solidFill>
                <a:latin typeface="Gill Sans MT" pitchFamily="34" charset="0"/>
              </a:rPr>
              <a:t> 764 file2</a:t>
            </a:r>
            <a:r>
              <a:rPr lang="en-US" dirty="0">
                <a:latin typeface="Gill Sans MT" pitchFamily="34" charset="0"/>
              </a:rPr>
              <a:t>           ====&gt;      </a:t>
            </a:r>
            <a:r>
              <a:rPr lang="en-US" b="1" dirty="0" err="1">
                <a:solidFill>
                  <a:srgbClr val="003399"/>
                </a:solidFill>
                <a:latin typeface="Courier New" pitchFamily="49" charset="0"/>
              </a:rPr>
              <a:t>rwxrw</a:t>
            </a:r>
            <a:r>
              <a:rPr lang="en-US" b="1" dirty="0">
                <a:solidFill>
                  <a:srgbClr val="003399"/>
                </a:solidFill>
                <a:latin typeface="Courier New" pitchFamily="49" charset="0"/>
              </a:rPr>
              <a:t>-r--</a:t>
            </a:r>
          </a:p>
        </p:txBody>
      </p:sp>
      <p:sp>
        <p:nvSpPr>
          <p:cNvPr id="39941" name="Rectangle 5"/>
          <p:cNvSpPr>
            <a:spLocks noChangeArrowheads="1"/>
          </p:cNvSpPr>
          <p:nvPr/>
        </p:nvSpPr>
        <p:spPr bwMode="auto">
          <a:xfrm>
            <a:off x="4389438" y="1304925"/>
            <a:ext cx="325437" cy="8636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42" name="Rectangle 7"/>
          <p:cNvSpPr>
            <a:spLocks noChangeArrowheads="1"/>
          </p:cNvSpPr>
          <p:nvPr/>
        </p:nvSpPr>
        <p:spPr bwMode="auto">
          <a:xfrm>
            <a:off x="4681538" y="2365375"/>
            <a:ext cx="300037" cy="8636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43" name="Rectangle 8"/>
          <p:cNvSpPr>
            <a:spLocks noChangeArrowheads="1"/>
          </p:cNvSpPr>
          <p:nvPr/>
        </p:nvSpPr>
        <p:spPr bwMode="auto">
          <a:xfrm>
            <a:off x="4992688" y="3427413"/>
            <a:ext cx="300037" cy="8636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56330" name="Text Box 10"/>
          <p:cNvSpPr txBox="1">
            <a:spLocks noChangeArrowheads="1"/>
          </p:cNvSpPr>
          <p:nvPr/>
        </p:nvSpPr>
        <p:spPr bwMode="auto">
          <a:xfrm>
            <a:off x="6072188" y="1285875"/>
            <a:ext cx="2843212" cy="2032000"/>
          </a:xfrm>
          <a:prstGeom prst="rect">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defRPr/>
            </a:pPr>
            <a:r>
              <a:rPr lang="en-AU"/>
              <a:t>Values of 0-7 can be used to indicate if a particular bit is “on or “off”</a:t>
            </a:r>
          </a:p>
          <a:p>
            <a:pPr>
              <a:defRPr/>
            </a:pPr>
            <a:endParaRPr lang="en-AU"/>
          </a:p>
          <a:p>
            <a:pPr>
              <a:defRPr/>
            </a:pPr>
            <a:r>
              <a:rPr lang="en-AU"/>
              <a:t>This sort of “shortcut” is commonly used in Unix commands</a:t>
            </a:r>
          </a:p>
        </p:txBody>
      </p:sp>
      <p:sp>
        <p:nvSpPr>
          <p:cNvPr id="39945" name="Rectangle 8"/>
          <p:cNvSpPr>
            <a:spLocks noChangeArrowheads="1"/>
          </p:cNvSpPr>
          <p:nvPr/>
        </p:nvSpPr>
        <p:spPr bwMode="auto">
          <a:xfrm>
            <a:off x="4656138" y="5749925"/>
            <a:ext cx="428625" cy="28575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46" name="Rectangle 9"/>
          <p:cNvSpPr>
            <a:spLocks noChangeArrowheads="1"/>
          </p:cNvSpPr>
          <p:nvPr/>
        </p:nvSpPr>
        <p:spPr bwMode="auto">
          <a:xfrm>
            <a:off x="5084763" y="5749925"/>
            <a:ext cx="428625" cy="28575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47" name="Rectangle 10"/>
          <p:cNvSpPr>
            <a:spLocks noChangeArrowheads="1"/>
          </p:cNvSpPr>
          <p:nvPr/>
        </p:nvSpPr>
        <p:spPr bwMode="auto">
          <a:xfrm>
            <a:off x="5513388" y="5749925"/>
            <a:ext cx="428625" cy="28575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48" name="TextBox 11"/>
          <p:cNvSpPr txBox="1">
            <a:spLocks noChangeArrowheads="1"/>
          </p:cNvSpPr>
          <p:nvPr/>
        </p:nvSpPr>
        <p:spPr bwMode="auto">
          <a:xfrm>
            <a:off x="4703763" y="5399088"/>
            <a:ext cx="1211262" cy="368300"/>
          </a:xfrm>
          <a:prstGeom prst="rect">
            <a:avLst/>
          </a:prstGeom>
          <a:noFill/>
          <a:ln w="9525">
            <a:noFill/>
            <a:miter lim="800000"/>
            <a:headEnd/>
            <a:tailEnd/>
          </a:ln>
        </p:spPr>
        <p:txBody>
          <a:bodyPr wrap="none">
            <a:spAutoFit/>
          </a:bodyPr>
          <a:lstStyle/>
          <a:p>
            <a:r>
              <a:rPr lang="en-AU"/>
              <a:t>4     0     0</a:t>
            </a:r>
            <a:endParaRPr lang="en-US"/>
          </a:p>
        </p:txBody>
      </p:sp>
      <p:sp>
        <p:nvSpPr>
          <p:cNvPr id="39949" name="Rectangle 12"/>
          <p:cNvSpPr>
            <a:spLocks noChangeArrowheads="1"/>
          </p:cNvSpPr>
          <p:nvPr/>
        </p:nvSpPr>
        <p:spPr bwMode="auto">
          <a:xfrm>
            <a:off x="4643438" y="6110288"/>
            <a:ext cx="428625" cy="28575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0" name="Rectangle 13"/>
          <p:cNvSpPr>
            <a:spLocks noChangeArrowheads="1"/>
          </p:cNvSpPr>
          <p:nvPr/>
        </p:nvSpPr>
        <p:spPr bwMode="auto">
          <a:xfrm>
            <a:off x="5072063" y="6110288"/>
            <a:ext cx="428625" cy="28575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1" name="Rectangle 14"/>
          <p:cNvSpPr>
            <a:spLocks noChangeArrowheads="1"/>
          </p:cNvSpPr>
          <p:nvPr/>
        </p:nvSpPr>
        <p:spPr bwMode="auto">
          <a:xfrm>
            <a:off x="5500688" y="6110288"/>
            <a:ext cx="428625" cy="28575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2" name="TextBox 15"/>
          <p:cNvSpPr txBox="1">
            <a:spLocks noChangeArrowheads="1"/>
          </p:cNvSpPr>
          <p:nvPr/>
        </p:nvSpPr>
        <p:spPr bwMode="auto">
          <a:xfrm>
            <a:off x="4675188" y="6345238"/>
            <a:ext cx="1211262" cy="369887"/>
          </a:xfrm>
          <a:prstGeom prst="rect">
            <a:avLst/>
          </a:prstGeom>
          <a:noFill/>
          <a:ln w="9525">
            <a:noFill/>
            <a:miter lim="800000"/>
            <a:headEnd/>
            <a:tailEnd/>
          </a:ln>
        </p:spPr>
        <p:txBody>
          <a:bodyPr wrap="none">
            <a:spAutoFit/>
          </a:bodyPr>
          <a:lstStyle/>
          <a:p>
            <a:r>
              <a:rPr lang="en-AU"/>
              <a:t>7     6     4</a:t>
            </a:r>
            <a:endParaRPr lang="en-US"/>
          </a:p>
        </p:txBody>
      </p:sp>
      <p:sp>
        <p:nvSpPr>
          <p:cNvPr id="39953" name="Slide Number Placeholder 16"/>
          <p:cNvSpPr>
            <a:spLocks noGrp="1"/>
          </p:cNvSpPr>
          <p:nvPr>
            <p:ph type="sldNum" sz="quarter" idx="12"/>
          </p:nvPr>
        </p:nvSpPr>
        <p:spPr bwMode="auto">
          <a:noFill/>
          <a:ln>
            <a:miter lim="800000"/>
            <a:headEnd/>
            <a:tailEnd/>
          </a:ln>
        </p:spPr>
        <p:txBody>
          <a:bodyPr/>
          <a:lstStyle/>
          <a:p>
            <a:fld id="{087BC4D7-B495-4FB5-9B15-771617FD0419}" type="slidenum">
              <a:rPr lang="en-US" smtClean="0"/>
              <a:pPr/>
              <a:t>20</a:t>
            </a:fld>
            <a:endParaRPr lang="en-US" smtClean="0"/>
          </a:p>
        </p:txBody>
      </p:sp>
      <p:sp>
        <p:nvSpPr>
          <p:cNvPr id="39954" name="Rectangle 5"/>
          <p:cNvSpPr>
            <a:spLocks noChangeArrowheads="1"/>
          </p:cNvSpPr>
          <p:nvPr/>
        </p:nvSpPr>
        <p:spPr bwMode="auto">
          <a:xfrm>
            <a:off x="1571625" y="1285875"/>
            <a:ext cx="111125" cy="8636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5" name="Rectangle 5"/>
          <p:cNvSpPr>
            <a:spLocks noChangeArrowheads="1"/>
          </p:cNvSpPr>
          <p:nvPr/>
        </p:nvSpPr>
        <p:spPr bwMode="auto">
          <a:xfrm>
            <a:off x="1668463" y="2371725"/>
            <a:ext cx="111125" cy="8636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6" name="Rectangle 5"/>
          <p:cNvSpPr>
            <a:spLocks noChangeArrowheads="1"/>
          </p:cNvSpPr>
          <p:nvPr/>
        </p:nvSpPr>
        <p:spPr bwMode="auto">
          <a:xfrm>
            <a:off x="1770063" y="3422650"/>
            <a:ext cx="111125" cy="8636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7" name="Rectangle 5"/>
          <p:cNvSpPr>
            <a:spLocks noChangeArrowheads="1"/>
          </p:cNvSpPr>
          <p:nvPr/>
        </p:nvSpPr>
        <p:spPr bwMode="auto">
          <a:xfrm>
            <a:off x="1571625" y="4429125"/>
            <a:ext cx="142875" cy="571500"/>
          </a:xfrm>
          <a:prstGeom prst="rect">
            <a:avLst/>
          </a:prstGeom>
          <a:solidFill>
            <a:srgbClr val="CCFFFF">
              <a:alpha val="30196"/>
            </a:srgbClr>
          </a:solidFill>
          <a:ln w="9525">
            <a:solidFill>
              <a:schemeClr val="tx1"/>
            </a:solidFill>
            <a:miter lim="800000"/>
            <a:headEnd/>
            <a:tailEnd/>
          </a:ln>
        </p:spPr>
        <p:txBody>
          <a:bodyPr wrap="none" anchor="ctr"/>
          <a:lstStyle/>
          <a:p>
            <a:endParaRPr lang="en-AU"/>
          </a:p>
        </p:txBody>
      </p:sp>
      <p:sp>
        <p:nvSpPr>
          <p:cNvPr id="39958" name="TextBox 11"/>
          <p:cNvSpPr txBox="1">
            <a:spLocks noChangeArrowheads="1"/>
          </p:cNvSpPr>
          <p:nvPr/>
        </p:nvSpPr>
        <p:spPr bwMode="auto">
          <a:xfrm>
            <a:off x="6116638" y="5367338"/>
            <a:ext cx="2530475" cy="368300"/>
          </a:xfrm>
          <a:prstGeom prst="rect">
            <a:avLst/>
          </a:prstGeom>
          <a:noFill/>
          <a:ln w="9525">
            <a:noFill/>
            <a:miter lim="800000"/>
            <a:headEnd/>
            <a:tailEnd/>
          </a:ln>
        </p:spPr>
        <p:txBody>
          <a:bodyPr wrap="none">
            <a:spAutoFit/>
          </a:bodyPr>
          <a:lstStyle/>
          <a:p>
            <a:r>
              <a:rPr lang="en-AU"/>
              <a:t>(4 0 0 == 100 000 000)</a:t>
            </a:r>
            <a:endParaRPr lang="en-US"/>
          </a:p>
        </p:txBody>
      </p:sp>
      <p:sp>
        <p:nvSpPr>
          <p:cNvPr id="39959" name="TextBox 11"/>
          <p:cNvSpPr txBox="1">
            <a:spLocks noChangeArrowheads="1"/>
          </p:cNvSpPr>
          <p:nvPr/>
        </p:nvSpPr>
        <p:spPr bwMode="auto">
          <a:xfrm>
            <a:off x="6167438" y="6291263"/>
            <a:ext cx="2479675" cy="368300"/>
          </a:xfrm>
          <a:prstGeom prst="rect">
            <a:avLst/>
          </a:prstGeom>
          <a:noFill/>
          <a:ln w="9525">
            <a:noFill/>
            <a:miter lim="800000"/>
            <a:headEnd/>
            <a:tailEnd/>
          </a:ln>
        </p:spPr>
        <p:txBody>
          <a:bodyPr wrap="none">
            <a:spAutoFit/>
          </a:bodyPr>
          <a:lstStyle/>
          <a:p>
            <a:r>
              <a:rPr lang="en-AU"/>
              <a:t>(7 6 4 == 111 110 100)</a:t>
            </a:r>
            <a:endParaRPr lang="en-US"/>
          </a:p>
        </p:txBody>
      </p:sp>
      <p:cxnSp>
        <p:nvCxnSpPr>
          <p:cNvPr id="26" name="Straight Arrow Connector 25"/>
          <p:cNvCxnSpPr/>
          <p:nvPr/>
        </p:nvCxnSpPr>
        <p:spPr>
          <a:xfrm rot="16200000" flipH="1">
            <a:off x="6647657" y="4782344"/>
            <a:ext cx="10287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8108156" y="5179219"/>
            <a:ext cx="42862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962" name="TextBox 27"/>
          <p:cNvSpPr txBox="1">
            <a:spLocks noChangeArrowheads="1"/>
          </p:cNvSpPr>
          <p:nvPr/>
        </p:nvSpPr>
        <p:spPr bwMode="auto">
          <a:xfrm>
            <a:off x="6572250" y="3643313"/>
            <a:ext cx="1219200" cy="646112"/>
          </a:xfrm>
          <a:prstGeom prst="rect">
            <a:avLst/>
          </a:prstGeom>
          <a:noFill/>
          <a:ln w="9525">
            <a:noFill/>
            <a:miter lim="800000"/>
            <a:headEnd/>
            <a:tailEnd/>
          </a:ln>
        </p:spPr>
        <p:txBody>
          <a:bodyPr wrap="none">
            <a:spAutoFit/>
          </a:bodyPr>
          <a:lstStyle/>
          <a:p>
            <a:r>
              <a:rPr lang="en-US" sz="1200"/>
              <a:t>a ‘1’ means the</a:t>
            </a:r>
          </a:p>
          <a:p>
            <a:r>
              <a:rPr lang="en-US" sz="1200"/>
              <a:t>corresponding</a:t>
            </a:r>
          </a:p>
          <a:p>
            <a:r>
              <a:rPr lang="en-US" sz="1200"/>
              <a:t>bit is “on”</a:t>
            </a:r>
          </a:p>
        </p:txBody>
      </p:sp>
      <p:sp>
        <p:nvSpPr>
          <p:cNvPr id="39963" name="TextBox 29"/>
          <p:cNvSpPr txBox="1">
            <a:spLocks noChangeArrowheads="1"/>
          </p:cNvSpPr>
          <p:nvPr/>
        </p:nvSpPr>
        <p:spPr bwMode="auto">
          <a:xfrm>
            <a:off x="7924800" y="4357688"/>
            <a:ext cx="1219200" cy="646112"/>
          </a:xfrm>
          <a:prstGeom prst="rect">
            <a:avLst/>
          </a:prstGeom>
          <a:noFill/>
          <a:ln w="9525">
            <a:noFill/>
            <a:miter lim="800000"/>
            <a:headEnd/>
            <a:tailEnd/>
          </a:ln>
        </p:spPr>
        <p:txBody>
          <a:bodyPr wrap="none">
            <a:spAutoFit/>
          </a:bodyPr>
          <a:lstStyle/>
          <a:p>
            <a:r>
              <a:rPr lang="en-US" sz="1200"/>
              <a:t>a ‘0’ means the</a:t>
            </a:r>
          </a:p>
          <a:p>
            <a:r>
              <a:rPr lang="en-US" sz="1200"/>
              <a:t>corresponding</a:t>
            </a:r>
          </a:p>
          <a:p>
            <a:r>
              <a:rPr lang="en-US" sz="1200"/>
              <a:t>bit is “off”</a:t>
            </a:r>
          </a:p>
        </p:txBody>
      </p:sp>
      <p:cxnSp>
        <p:nvCxnSpPr>
          <p:cNvPr id="28" name="Straight Arrow Connector 27"/>
          <p:cNvCxnSpPr>
            <a:stCxn id="39959" idx="1"/>
          </p:cNvCxnSpPr>
          <p:nvPr/>
        </p:nvCxnSpPr>
        <p:spPr>
          <a:xfrm rot="10800000">
            <a:off x="6015038" y="6288088"/>
            <a:ext cx="152400" cy="187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49156" y="5668170"/>
            <a:ext cx="314325"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fontAlgn="auto" hangingPunct="1">
              <a:spcAft>
                <a:spcPts val="0"/>
              </a:spcAft>
              <a:defRPr/>
            </a:pPr>
            <a:r>
              <a:rPr lang="en-US" dirty="0" smtClean="0">
                <a:solidFill>
                  <a:schemeClr val="tx1"/>
                </a:solidFill>
              </a:rPr>
              <a:t>Important files </a:t>
            </a:r>
            <a:r>
              <a:rPr lang="en-US" dirty="0" smtClean="0">
                <a:solidFill>
                  <a:schemeClr val="accent1">
                    <a:lumMod val="75000"/>
                  </a:schemeClr>
                </a:solidFill>
              </a:rPr>
              <a:t>: /etc/</a:t>
            </a:r>
            <a:r>
              <a:rPr lang="en-US" dirty="0" err="1" smtClean="0">
                <a:solidFill>
                  <a:schemeClr val="accent1">
                    <a:lumMod val="75000"/>
                  </a:schemeClr>
                </a:solidFill>
              </a:rPr>
              <a:t>passwd</a:t>
            </a:r>
            <a:endParaRPr lang="en-US" dirty="0">
              <a:solidFill>
                <a:schemeClr val="accent1">
                  <a:lumMod val="75000"/>
                </a:schemeClr>
              </a:solidFill>
            </a:endParaRPr>
          </a:p>
        </p:txBody>
      </p:sp>
      <p:sp>
        <p:nvSpPr>
          <p:cNvPr id="19459" name="Rectangle 4"/>
          <p:cNvSpPr>
            <a:spLocks noGrp="1" noChangeArrowheads="1"/>
          </p:cNvSpPr>
          <p:nvPr>
            <p:ph type="body" idx="1"/>
          </p:nvPr>
        </p:nvSpPr>
        <p:spPr>
          <a:xfrm>
            <a:off x="1357290" y="1285860"/>
            <a:ext cx="7561584" cy="5572140"/>
          </a:xfrm>
        </p:spPr>
        <p:txBody>
          <a:bodyPr/>
          <a:lstStyle/>
          <a:p>
            <a:pPr eaLnBrk="1" hangingPunct="1"/>
            <a:r>
              <a:rPr lang="en-US" sz="2800" dirty="0" smtClean="0"/>
              <a:t>There is a special file named “</a:t>
            </a:r>
            <a:r>
              <a:rPr lang="en-US" sz="2800" b="1" i="1" dirty="0" err="1" smtClean="0">
                <a:solidFill>
                  <a:srgbClr val="003399"/>
                </a:solidFill>
              </a:rPr>
              <a:t>passwd</a:t>
            </a:r>
            <a:r>
              <a:rPr lang="en-US" sz="2800" dirty="0" smtClean="0"/>
              <a:t>” in the directory </a:t>
            </a:r>
            <a:r>
              <a:rPr lang="en-US" sz="2800" dirty="0" smtClean="0">
                <a:solidFill>
                  <a:srgbClr val="003399"/>
                </a:solidFill>
              </a:rPr>
              <a:t>/etc</a:t>
            </a:r>
            <a:r>
              <a:rPr lang="en-US" sz="2800" dirty="0" smtClean="0"/>
              <a:t>. This file holds important information about all the </a:t>
            </a:r>
            <a:r>
              <a:rPr lang="en-US" sz="2800" b="1" i="1" dirty="0" smtClean="0">
                <a:solidFill>
                  <a:schemeClr val="accent1">
                    <a:lumMod val="75000"/>
                  </a:schemeClr>
                </a:solidFill>
              </a:rPr>
              <a:t>users</a:t>
            </a:r>
            <a:r>
              <a:rPr lang="en-US" sz="2800" dirty="0" smtClean="0"/>
              <a:t> in the system. For instance, you may find in this file entries such as :</a:t>
            </a:r>
            <a:r>
              <a:rPr lang="en-US" dirty="0" smtClean="0"/>
              <a:t/>
            </a:r>
            <a:br>
              <a:rPr lang="en-US" dirty="0" smtClean="0"/>
            </a:br>
            <a:endParaRPr lang="en-US" sz="2800" dirty="0" smtClean="0"/>
          </a:p>
          <a:p>
            <a:pPr eaLnBrk="1" hangingPunct="1">
              <a:buNone/>
            </a:pPr>
            <a:r>
              <a:rPr lang="en-US" sz="1400" dirty="0" smtClean="0"/>
              <a:t>		</a:t>
            </a:r>
            <a:r>
              <a:rPr lang="en-US" sz="1600" dirty="0" smtClean="0"/>
              <a:t>cheng:x:500:700:Andy Cheng:/home/</a:t>
            </a:r>
            <a:r>
              <a:rPr lang="en-US" sz="1600" dirty="0" err="1" smtClean="0"/>
              <a:t>cheng</a:t>
            </a:r>
            <a:r>
              <a:rPr lang="en-US" sz="1600" dirty="0" smtClean="0"/>
              <a:t>:/bin/</a:t>
            </a:r>
            <a:r>
              <a:rPr lang="en-US" sz="1600" dirty="0" err="1" smtClean="0"/>
              <a:t>tcsh</a:t>
            </a:r>
            <a:r>
              <a:rPr lang="en-US" sz="1600" dirty="0" smtClean="0"/>
              <a:t/>
            </a:r>
            <a:br>
              <a:rPr lang="en-US" sz="1600" dirty="0" smtClean="0"/>
            </a:br>
            <a:r>
              <a:rPr lang="en-US" sz="1600" dirty="0" smtClean="0"/>
              <a:t>	</a:t>
            </a:r>
            <a:r>
              <a:rPr lang="en-US" sz="1600" dirty="0" smtClean="0">
                <a:solidFill>
                  <a:prstClr val="black"/>
                </a:solidFill>
              </a:rPr>
              <a:t>cwilson:x:501:701:Campbell Wilson:/home/</a:t>
            </a:r>
            <a:r>
              <a:rPr lang="en-US" sz="1600" dirty="0" err="1" smtClean="0">
                <a:solidFill>
                  <a:prstClr val="black"/>
                </a:solidFill>
              </a:rPr>
              <a:t>cwilson</a:t>
            </a:r>
            <a:r>
              <a:rPr lang="en-US" sz="1600" dirty="0" smtClean="0">
                <a:solidFill>
                  <a:prstClr val="black"/>
                </a:solidFill>
              </a:rPr>
              <a:t>:/bin/bash</a:t>
            </a:r>
            <a:endParaRPr lang="en-US" sz="1400" dirty="0" smtClean="0">
              <a:solidFill>
                <a:prstClr val="black"/>
              </a:solidFill>
            </a:endParaRPr>
          </a:p>
          <a:p>
            <a:pPr eaLnBrk="1" hangingPunct="1">
              <a:buNone/>
            </a:pPr>
            <a:endParaRPr lang="en-US" sz="2400" dirty="0" smtClean="0"/>
          </a:p>
          <a:p>
            <a:pPr eaLnBrk="1" hangingPunct="1"/>
            <a:r>
              <a:rPr lang="en-US" sz="2800" dirty="0" smtClean="0"/>
              <a:t>There is also a file called </a:t>
            </a:r>
            <a:r>
              <a:rPr lang="en-US" sz="2800" dirty="0" smtClean="0">
                <a:solidFill>
                  <a:srgbClr val="003399"/>
                </a:solidFill>
              </a:rPr>
              <a:t>/etc/group , </a:t>
            </a:r>
            <a:r>
              <a:rPr lang="en-US" sz="2800" dirty="0" smtClean="0"/>
              <a:t>which holds information about all the </a:t>
            </a:r>
            <a:r>
              <a:rPr lang="en-US" sz="2800" b="1" i="1" dirty="0" smtClean="0">
                <a:solidFill>
                  <a:schemeClr val="accent1">
                    <a:lumMod val="75000"/>
                  </a:schemeClr>
                </a:solidFill>
              </a:rPr>
              <a:t>groups</a:t>
            </a:r>
            <a:r>
              <a:rPr lang="en-US" sz="2800" dirty="0" smtClean="0"/>
              <a:t> in the system.</a:t>
            </a:r>
          </a:p>
          <a:p>
            <a:pPr eaLnBrk="1" hangingPunct="1"/>
            <a:r>
              <a:rPr lang="en-US" sz="2800" dirty="0" smtClean="0">
                <a:solidFill>
                  <a:srgbClr val="FF0000"/>
                </a:solidFill>
              </a:rPr>
              <a:t>Where is your password stored?</a:t>
            </a:r>
          </a:p>
        </p:txBody>
      </p:sp>
      <p:sp>
        <p:nvSpPr>
          <p:cNvPr id="19460" name="Slide Number Placeholder 3"/>
          <p:cNvSpPr>
            <a:spLocks noGrp="1"/>
          </p:cNvSpPr>
          <p:nvPr>
            <p:ph type="sldNum" sz="quarter" idx="12"/>
          </p:nvPr>
        </p:nvSpPr>
        <p:spPr bwMode="auto">
          <a:noFill/>
          <a:ln>
            <a:miter lim="800000"/>
            <a:headEnd/>
            <a:tailEnd/>
          </a:ln>
        </p:spPr>
        <p:txBody>
          <a:bodyPr/>
          <a:lstStyle/>
          <a:p>
            <a:fld id="{6A1E57A3-D9BC-4033-A54A-E086C7F23863}" type="slidenum">
              <a:rPr lang="en-US" smtClean="0"/>
              <a:pPr/>
              <a:t>21</a:t>
            </a:fld>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Working Directory and Path</a:t>
            </a:r>
            <a:endParaRPr lang="en-US" dirty="0">
              <a:solidFill>
                <a:schemeClr val="tx2">
                  <a:satMod val="130000"/>
                </a:schemeClr>
              </a:solidFill>
            </a:endParaRPr>
          </a:p>
        </p:txBody>
      </p:sp>
      <p:sp>
        <p:nvSpPr>
          <p:cNvPr id="18435" name="Rectangle 3"/>
          <p:cNvSpPr>
            <a:spLocks noGrp="1" noChangeArrowheads="1"/>
          </p:cNvSpPr>
          <p:nvPr>
            <p:ph type="body" idx="1"/>
          </p:nvPr>
        </p:nvSpPr>
        <p:spPr/>
        <p:txBody>
          <a:bodyPr/>
          <a:lstStyle/>
          <a:p>
            <a:pPr eaLnBrk="1" hangingPunct="1"/>
            <a:r>
              <a:rPr lang="en-US" sz="2000" dirty="0" smtClean="0"/>
              <a:t>When working on a UNIX system, you are always working within a particular directory in the file system.  This is called either the </a:t>
            </a:r>
            <a:r>
              <a:rPr lang="en-US" sz="2000" i="1" dirty="0" smtClean="0">
                <a:solidFill>
                  <a:srgbClr val="003399"/>
                </a:solidFill>
              </a:rPr>
              <a:t>working directory</a:t>
            </a:r>
            <a:r>
              <a:rPr lang="en-US" sz="2000" dirty="0" smtClean="0"/>
              <a:t> or the </a:t>
            </a:r>
            <a:r>
              <a:rPr lang="en-US" sz="2000" i="1" dirty="0" smtClean="0">
                <a:solidFill>
                  <a:srgbClr val="003399"/>
                </a:solidFill>
              </a:rPr>
              <a:t>current directory</a:t>
            </a:r>
            <a:r>
              <a:rPr lang="en-US" sz="2000" dirty="0" smtClean="0"/>
              <a:t>.  When you log on a Unix computer, your home directory is your default working directory (use </a:t>
            </a:r>
            <a:r>
              <a:rPr lang="en-US" sz="2000" b="1" i="1" dirty="0" err="1" smtClean="0"/>
              <a:t>pwd</a:t>
            </a:r>
            <a:r>
              <a:rPr lang="en-US" sz="2000" dirty="0" smtClean="0"/>
              <a:t> to find out where you are).  If you change to another directory and want to get back to your home, just </a:t>
            </a:r>
            <a:r>
              <a:rPr lang="en-US" sz="2000" b="1" i="1" dirty="0" err="1" smtClean="0"/>
              <a:t>cd</a:t>
            </a:r>
            <a:r>
              <a:rPr lang="en-US" sz="2000" i="1" dirty="0" smtClean="0"/>
              <a:t> </a:t>
            </a:r>
          </a:p>
          <a:p>
            <a:pPr eaLnBrk="1" hangingPunct="1">
              <a:lnSpc>
                <a:spcPct val="80000"/>
              </a:lnSpc>
            </a:pPr>
            <a:r>
              <a:rPr lang="en-US" sz="2000" dirty="0" smtClean="0"/>
              <a:t>A “path” or “pathname” represents the position/location of a file (or directory) in the file system hierarchy.  Directories in the path are separated by the / symbol,</a:t>
            </a:r>
          </a:p>
          <a:p>
            <a:pPr lvl="1" eaLnBrk="1" hangingPunct="1">
              <a:lnSpc>
                <a:spcPct val="80000"/>
              </a:lnSpc>
            </a:pPr>
            <a:r>
              <a:rPr lang="en-US" sz="2000" dirty="0" err="1" smtClean="0"/>
              <a:t>eg</a:t>
            </a:r>
            <a:r>
              <a:rPr lang="en-US" sz="2000" dirty="0" smtClean="0"/>
              <a:t>.  /</a:t>
            </a:r>
            <a:r>
              <a:rPr lang="en-US" sz="2000" b="1" dirty="0" smtClean="0"/>
              <a:t>etc/</a:t>
            </a:r>
            <a:r>
              <a:rPr lang="en-US" sz="2000" b="1" dirty="0" err="1" smtClean="0"/>
              <a:t>passwd</a:t>
            </a:r>
            <a:endParaRPr lang="en-US" sz="2000" b="1" dirty="0" smtClean="0"/>
          </a:p>
          <a:p>
            <a:pPr eaLnBrk="1" hangingPunct="1">
              <a:lnSpc>
                <a:spcPct val="80000"/>
              </a:lnSpc>
            </a:pPr>
            <a:endParaRPr lang="en-US" sz="2000" dirty="0" smtClean="0"/>
          </a:p>
          <a:p>
            <a:pPr eaLnBrk="1" hangingPunct="1">
              <a:lnSpc>
                <a:spcPct val="80000"/>
              </a:lnSpc>
            </a:pPr>
            <a:r>
              <a:rPr lang="en-US" sz="2000" dirty="0" smtClean="0"/>
              <a:t> Special directory names:</a:t>
            </a:r>
          </a:p>
          <a:p>
            <a:pPr lvl="1" eaLnBrk="1" hangingPunct="1">
              <a:lnSpc>
                <a:spcPct val="80000"/>
              </a:lnSpc>
            </a:pPr>
            <a:r>
              <a:rPr lang="en-US" sz="2000" dirty="0" smtClean="0">
                <a:solidFill>
                  <a:srgbClr val="C00000"/>
                </a:solidFill>
              </a:rPr>
              <a:t>. </a:t>
            </a:r>
            <a:r>
              <a:rPr lang="en-US" sz="2000" dirty="0" smtClean="0"/>
              <a:t>  =  </a:t>
            </a:r>
            <a:r>
              <a:rPr lang="en-US" sz="2000" b="1" i="1" dirty="0" smtClean="0"/>
              <a:t>current</a:t>
            </a:r>
            <a:r>
              <a:rPr lang="en-US" sz="2000" dirty="0" smtClean="0"/>
              <a:t> directory</a:t>
            </a:r>
          </a:p>
          <a:p>
            <a:pPr lvl="1" eaLnBrk="1" hangingPunct="1">
              <a:lnSpc>
                <a:spcPct val="80000"/>
              </a:lnSpc>
            </a:pPr>
            <a:r>
              <a:rPr lang="en-US" sz="2000" dirty="0" smtClean="0">
                <a:solidFill>
                  <a:srgbClr val="C00000"/>
                </a:solidFill>
              </a:rPr>
              <a:t>..</a:t>
            </a:r>
            <a:r>
              <a:rPr lang="en-US" sz="2000" dirty="0" smtClean="0"/>
              <a:t>  =  </a:t>
            </a:r>
            <a:r>
              <a:rPr lang="en-US" sz="2000" b="1" i="1" dirty="0" smtClean="0"/>
              <a:t>parent</a:t>
            </a:r>
            <a:r>
              <a:rPr lang="en-US" sz="2000" dirty="0" smtClean="0"/>
              <a:t> directory (the directory immediately above the current directory in the hierarchy)</a:t>
            </a:r>
          </a:p>
          <a:p>
            <a:pPr lvl="1" eaLnBrk="1" hangingPunct="1">
              <a:lnSpc>
                <a:spcPct val="80000"/>
              </a:lnSpc>
            </a:pPr>
            <a:r>
              <a:rPr lang="en-US" sz="2000" dirty="0" smtClean="0">
                <a:solidFill>
                  <a:srgbClr val="C00000"/>
                </a:solidFill>
              </a:rPr>
              <a:t>~</a:t>
            </a:r>
            <a:r>
              <a:rPr lang="en-US" sz="2000" dirty="0" smtClean="0"/>
              <a:t>   =  the user’s </a:t>
            </a:r>
            <a:r>
              <a:rPr lang="en-US" sz="2000" b="1" i="1" dirty="0" smtClean="0"/>
              <a:t>home</a:t>
            </a:r>
            <a:r>
              <a:rPr lang="en-US" sz="2000" dirty="0" smtClean="0"/>
              <a:t> directory</a:t>
            </a:r>
          </a:p>
          <a:p>
            <a:pPr eaLnBrk="1" hangingPunct="1"/>
            <a:endParaRPr lang="en-US" sz="2000" i="1" dirty="0" smtClean="0"/>
          </a:p>
        </p:txBody>
      </p:sp>
      <p:sp>
        <p:nvSpPr>
          <p:cNvPr id="18436" name="Slide Number Placeholder 3"/>
          <p:cNvSpPr>
            <a:spLocks noGrp="1"/>
          </p:cNvSpPr>
          <p:nvPr>
            <p:ph type="sldNum" sz="quarter" idx="12"/>
          </p:nvPr>
        </p:nvSpPr>
        <p:spPr bwMode="auto">
          <a:noFill/>
          <a:ln>
            <a:miter lim="800000"/>
            <a:headEnd/>
            <a:tailEnd/>
          </a:ln>
        </p:spPr>
        <p:txBody>
          <a:bodyPr/>
          <a:lstStyle/>
          <a:p>
            <a:fld id="{30E7D489-9B65-44D8-9B93-3E07F100C13A}" type="slidenum">
              <a:rPr lang="en-US" smtClean="0"/>
              <a:pPr/>
              <a:t>22</a:t>
            </a:fld>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76375" y="188913"/>
            <a:ext cx="7453313" cy="1386447"/>
          </a:xfrm>
        </p:spPr>
        <p:txBody>
          <a:bodyPr wrap="square"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tx2">
                    <a:satMod val="130000"/>
                  </a:schemeClr>
                </a:solidFill>
              </a:rPr>
              <a:t>Special and Important: </a:t>
            </a:r>
            <a:br>
              <a:rPr lang="en-GB" dirty="0" smtClean="0">
                <a:solidFill>
                  <a:schemeClr val="tx2">
                    <a:satMod val="130000"/>
                  </a:schemeClr>
                </a:solidFill>
              </a:rPr>
            </a:br>
            <a:r>
              <a:rPr lang="en-GB" dirty="0" smtClean="0">
                <a:solidFill>
                  <a:schemeClr val="tx2">
                    <a:satMod val="130000"/>
                  </a:schemeClr>
                </a:solidFill>
              </a:rPr>
              <a:t>File </a:t>
            </a:r>
            <a:r>
              <a:rPr lang="en-GB" dirty="0">
                <a:solidFill>
                  <a:schemeClr val="tx2">
                    <a:satMod val="130000"/>
                  </a:schemeClr>
                </a:solidFill>
              </a:rPr>
              <a:t>access for processes</a:t>
            </a:r>
          </a:p>
        </p:txBody>
      </p:sp>
      <p:sp>
        <p:nvSpPr>
          <p:cNvPr id="33795" name="Rectangle 3"/>
          <p:cNvSpPr>
            <a:spLocks noGrp="1" noChangeArrowheads="1"/>
          </p:cNvSpPr>
          <p:nvPr>
            <p:ph type="body" idx="1"/>
          </p:nvPr>
        </p:nvSpPr>
        <p:spPr>
          <a:xfrm>
            <a:off x="1214437" y="1714488"/>
            <a:ext cx="7856537" cy="4104627"/>
          </a:xfrm>
        </p:spPr>
        <p:txBody>
          <a:bodyPr wrap="square" lIns="90360" tIns="44280" rIns="90360" bIns="44280">
            <a:spAutoFit/>
          </a:bodyPr>
          <a:lstStyle/>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When a process executes, it can have:</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dirty="0" smtClean="0"/>
              <a:t>a </a:t>
            </a:r>
            <a:r>
              <a:rPr lang="en-GB" b="1" i="1" dirty="0" smtClean="0"/>
              <a:t>real</a:t>
            </a:r>
            <a:r>
              <a:rPr lang="en-GB" dirty="0" smtClean="0"/>
              <a:t> user-id  </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dirty="0" smtClean="0"/>
              <a:t>an </a:t>
            </a:r>
            <a:r>
              <a:rPr lang="en-GB" b="1" i="1" dirty="0" smtClean="0"/>
              <a:t>effective</a:t>
            </a:r>
            <a:r>
              <a:rPr lang="en-GB" dirty="0" smtClean="0"/>
              <a:t> user-id</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dirty="0" smtClean="0"/>
              <a:t>a </a:t>
            </a:r>
            <a:r>
              <a:rPr lang="en-GB" b="1" i="1" dirty="0" smtClean="0"/>
              <a:t>real</a:t>
            </a:r>
            <a:r>
              <a:rPr lang="en-GB" dirty="0" smtClean="0"/>
              <a:t> group-id</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dirty="0" smtClean="0"/>
              <a:t>an </a:t>
            </a:r>
            <a:r>
              <a:rPr lang="en-GB" b="1" i="1" dirty="0" smtClean="0"/>
              <a:t>effective</a:t>
            </a:r>
            <a:r>
              <a:rPr lang="en-GB" dirty="0" smtClean="0"/>
              <a:t> group-id</a:t>
            </a:r>
          </a:p>
          <a:p>
            <a:pPr marL="685800" lvl="1" indent="-228600" defTabSz="457200" eaLnBrk="1" hangingPunct="1">
              <a:lnSpc>
                <a:spcPct val="78000"/>
              </a:lnSpc>
              <a:spcBef>
                <a:spcPts val="600"/>
              </a:spcBef>
              <a:buFont typeface="Verdana" pitchFamily="34" charset="0"/>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Those above determine its access permissions to files/directories.</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800"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Check your shell process’ </a:t>
            </a:r>
            <a:r>
              <a:rPr lang="en-GB" sz="2800" i="1" dirty="0" smtClean="0"/>
              <a:t>real</a:t>
            </a:r>
            <a:r>
              <a:rPr lang="en-GB" sz="2800" dirty="0" smtClean="0"/>
              <a:t> and </a:t>
            </a:r>
            <a:r>
              <a:rPr lang="en-GB" sz="2800" i="1" dirty="0" smtClean="0"/>
              <a:t>effective  id</a:t>
            </a:r>
            <a:r>
              <a:rPr lang="en-GB" sz="2800" dirty="0" smtClean="0"/>
              <a:t>.</a:t>
            </a:r>
          </a:p>
        </p:txBody>
      </p:sp>
      <p:sp>
        <p:nvSpPr>
          <p:cNvPr id="33796" name="Slide Number Placeholder 3"/>
          <p:cNvSpPr>
            <a:spLocks noGrp="1"/>
          </p:cNvSpPr>
          <p:nvPr>
            <p:ph type="sldNum" sz="quarter" idx="12"/>
          </p:nvPr>
        </p:nvSpPr>
        <p:spPr bwMode="auto">
          <a:noFill/>
          <a:ln>
            <a:miter lim="800000"/>
            <a:headEnd/>
            <a:tailEnd/>
          </a:ln>
        </p:spPr>
        <p:txBody>
          <a:bodyPr/>
          <a:lstStyle/>
          <a:p>
            <a:fld id="{28F75638-C22C-4244-8D7A-5FA66E989334}" type="slidenum">
              <a:rPr lang="en-US" smtClean="0"/>
              <a:pPr/>
              <a:t>23</a:t>
            </a:fld>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76375" y="188913"/>
            <a:ext cx="7667625" cy="738187"/>
          </a:xfrm>
        </p:spPr>
        <p:txBody>
          <a:bodyPr vert="horz" wrap="square" lIns="90360" tIns="44280" rIns="90360" bIns="44280" numCol="1" anchorCtr="0" compatLnSpc="1">
            <a:prstTxWarp prst="textNoShape">
              <a:avLst/>
            </a:prstTxWarp>
            <a:spAutoFit/>
          </a:bodyPr>
          <a:lstStyle/>
          <a:p>
            <a:pPr defTabSz="457200" eaLnBrk="1" hangingPunct="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effectLst>
                  <a:outerShdw blurRad="38100" dist="38100" dir="2700000" algn="tl">
                    <a:srgbClr val="C0C0C0"/>
                  </a:outerShdw>
                </a:effectLst>
              </a:rPr>
              <a:t>Real versus Effective user id’s</a:t>
            </a:r>
          </a:p>
        </p:txBody>
      </p:sp>
      <p:sp>
        <p:nvSpPr>
          <p:cNvPr id="34819" name="Rectangle 3"/>
          <p:cNvSpPr>
            <a:spLocks noGrp="1" noChangeArrowheads="1"/>
          </p:cNvSpPr>
          <p:nvPr>
            <p:ph type="body" idx="1"/>
          </p:nvPr>
        </p:nvSpPr>
        <p:spPr>
          <a:xfrm>
            <a:off x="1214438" y="1171575"/>
            <a:ext cx="7700962" cy="4667538"/>
          </a:xfrm>
        </p:spPr>
        <p:txBody>
          <a:bodyPr lIns="90360" tIns="44280" rIns="90360" bIns="44280">
            <a:spAutoFit/>
          </a:bodyPr>
          <a:lstStyle/>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US" sz="2400" i="1" dirty="0" smtClean="0">
                <a:solidFill>
                  <a:srgbClr val="0070C0"/>
                </a:solidFill>
              </a:rPr>
              <a:t>Real</a:t>
            </a:r>
            <a:r>
              <a:rPr lang="en-US" sz="2400" i="1" dirty="0" smtClean="0"/>
              <a:t> </a:t>
            </a:r>
            <a:r>
              <a:rPr lang="en-US" sz="2400" i="1" dirty="0" smtClean="0">
                <a:solidFill>
                  <a:srgbClr val="0070C0"/>
                </a:solidFill>
              </a:rPr>
              <a:t>UID</a:t>
            </a:r>
            <a:r>
              <a:rPr lang="en-US" sz="2400" dirty="0" smtClean="0"/>
              <a:t> is the </a:t>
            </a:r>
            <a:r>
              <a:rPr lang="en-US" sz="2400" i="1" dirty="0" smtClean="0">
                <a:solidFill>
                  <a:srgbClr val="0070C0"/>
                </a:solidFill>
              </a:rPr>
              <a:t>UID</a:t>
            </a:r>
            <a:r>
              <a:rPr lang="en-US" sz="2400" dirty="0" smtClean="0"/>
              <a:t> of the user that created </a:t>
            </a:r>
            <a:r>
              <a:rPr lang="en-US" sz="2400" i="1" dirty="0" smtClean="0">
                <a:solidFill>
                  <a:srgbClr val="0070C0"/>
                </a:solidFill>
              </a:rPr>
              <a:t>THIS</a:t>
            </a:r>
            <a:r>
              <a:rPr lang="en-US" sz="2400" dirty="0" smtClean="0"/>
              <a:t> process – </a:t>
            </a:r>
            <a:r>
              <a:rPr lang="en-US" sz="2400" dirty="0" err="1" smtClean="0"/>
              <a:t>ie</a:t>
            </a:r>
            <a:r>
              <a:rPr lang="en-US" sz="2400" dirty="0" smtClean="0"/>
              <a:t>. the user who executes/runs the program. </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800"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US" sz="2400" i="1" dirty="0" smtClean="0">
                <a:solidFill>
                  <a:srgbClr val="0070C0"/>
                </a:solidFill>
              </a:rPr>
              <a:t>Effective UID </a:t>
            </a:r>
            <a:r>
              <a:rPr lang="en-US" sz="2400" dirty="0" smtClean="0"/>
              <a:t>is used to evaluate privileges of the process to perform a particular action. </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400"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This distinction is useful, since it allows a normal user to sometimes execute processes which require higher access privileges than he has, </a:t>
            </a:r>
          </a:p>
          <a:p>
            <a:pPr marL="558800" lvl="1"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000" dirty="0" err="1" smtClean="0"/>
              <a:t>eg</a:t>
            </a:r>
            <a:r>
              <a:rPr lang="en-GB" sz="2000" dirty="0" smtClean="0"/>
              <a:t>. a build-in program may be available for everyone to execute, but may need some super-user privileges to carry out certain system-related tasks. So we can use </a:t>
            </a:r>
            <a:r>
              <a:rPr lang="en-GB" sz="2000" dirty="0" err="1" smtClean="0"/>
              <a:t>setuid</a:t>
            </a:r>
            <a:r>
              <a:rPr lang="en-GB" sz="2000" dirty="0" smtClean="0"/>
              <a:t> to make the O/S thinks that the super-user is executing that program (instead of the user who actually runs the program).</a:t>
            </a:r>
          </a:p>
        </p:txBody>
      </p:sp>
      <p:sp>
        <p:nvSpPr>
          <p:cNvPr id="34820" name="Slide Number Placeholder 3"/>
          <p:cNvSpPr>
            <a:spLocks noGrp="1"/>
          </p:cNvSpPr>
          <p:nvPr>
            <p:ph type="sldNum" sz="quarter" idx="12"/>
          </p:nvPr>
        </p:nvSpPr>
        <p:spPr bwMode="auto">
          <a:noFill/>
          <a:ln>
            <a:miter lim="800000"/>
            <a:headEnd/>
            <a:tailEnd/>
          </a:ln>
        </p:spPr>
        <p:txBody>
          <a:bodyPr/>
          <a:lstStyle/>
          <a:p>
            <a:fld id="{4290DF32-4CAC-4BC2-BF49-5849C2D044AD}" type="slidenum">
              <a:rPr lang="en-US" smtClean="0"/>
              <a:pPr/>
              <a:t>24</a:t>
            </a:fld>
            <a:endParaRPr lang="en-US"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476375" y="341983"/>
            <a:ext cx="8928100" cy="566737"/>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chemeClr val="tx2">
                    <a:satMod val="130000"/>
                  </a:schemeClr>
                </a:solidFill>
              </a:rPr>
              <a:t>File access for processes</a:t>
            </a:r>
          </a:p>
        </p:txBody>
      </p:sp>
      <p:sp>
        <p:nvSpPr>
          <p:cNvPr id="35843" name="Rectangle 3"/>
          <p:cNvSpPr>
            <a:spLocks noGrp="1" noChangeArrowheads="1"/>
          </p:cNvSpPr>
          <p:nvPr>
            <p:ph type="body" idx="4294967295"/>
          </p:nvPr>
        </p:nvSpPr>
        <p:spPr>
          <a:xfrm>
            <a:off x="1187624" y="1214015"/>
            <a:ext cx="7700962" cy="5167313"/>
          </a:xfrm>
        </p:spPr>
        <p:txBody>
          <a:bodyPr lIns="90360" tIns="44280" rIns="90360" bIns="44280">
            <a:spAutoFit/>
          </a:bodyPr>
          <a:lstStyle/>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When a process tries to access a file, which of the three (</a:t>
            </a:r>
            <a:r>
              <a:rPr lang="en-GB" sz="2400" b="1" i="1" dirty="0" smtClean="0"/>
              <a:t>User</a:t>
            </a:r>
            <a:r>
              <a:rPr lang="en-GB" sz="2400" dirty="0" smtClean="0"/>
              <a:t>, </a:t>
            </a:r>
            <a:r>
              <a:rPr lang="en-GB" sz="2400" b="1" i="1" dirty="0" smtClean="0"/>
              <a:t>Group</a:t>
            </a:r>
            <a:r>
              <a:rPr lang="en-GB" sz="2400" dirty="0" smtClean="0"/>
              <a:t>, or </a:t>
            </a:r>
            <a:r>
              <a:rPr lang="en-GB" sz="2400" b="1" i="1" dirty="0" smtClean="0"/>
              <a:t>Others</a:t>
            </a:r>
            <a:r>
              <a:rPr lang="en-GB" sz="2400" dirty="0" smtClean="0"/>
              <a:t>) ownership permission applies?</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400"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The general rules are :</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If the process’s effective user-id is same as the owner of the file then </a:t>
            </a:r>
            <a:r>
              <a:rPr lang="en-GB" sz="2400" b="1" i="1" dirty="0" smtClean="0"/>
              <a:t>User</a:t>
            </a:r>
            <a:r>
              <a:rPr lang="en-GB" sz="2400" dirty="0" smtClean="0"/>
              <a:t> permissions apply</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Otherwise, if the process’s effective group-id is the same as file’s group id then </a:t>
            </a:r>
            <a:r>
              <a:rPr lang="en-GB" sz="2400" b="1" i="1" dirty="0" smtClean="0"/>
              <a:t>Group</a:t>
            </a:r>
            <a:r>
              <a:rPr lang="en-GB" sz="2400" dirty="0" smtClean="0"/>
              <a:t> permissions apply</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Otherwise, </a:t>
            </a:r>
            <a:r>
              <a:rPr lang="en-GB" sz="2400" b="1" i="1" dirty="0" smtClean="0"/>
              <a:t>Others</a:t>
            </a:r>
            <a:r>
              <a:rPr lang="en-GB" sz="2400" dirty="0" smtClean="0"/>
              <a:t> permissions apply</a:t>
            </a:r>
          </a:p>
          <a:p>
            <a:pPr marL="284163" indent="-284163" defTabSz="457200" eaLnBrk="1" hangingPunct="1">
              <a:lnSpc>
                <a:spcPct val="78000"/>
              </a:lnSpc>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800" dirty="0" smtClean="0"/>
          </a:p>
          <a:p>
            <a:pPr marL="284163" indent="-284163" defTabSz="457200" eaLnBrk="1" hangingPunct="1">
              <a:lnSpc>
                <a:spcPct val="78000"/>
              </a:lnSpc>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In other words, what a user is permitted to do to a file depends on whether he owns the file, his group owns the file, or neither...</a:t>
            </a:r>
          </a:p>
        </p:txBody>
      </p:sp>
      <p:sp>
        <p:nvSpPr>
          <p:cNvPr id="35844" name="Slide Number Placeholder 3"/>
          <p:cNvSpPr>
            <a:spLocks noGrp="1"/>
          </p:cNvSpPr>
          <p:nvPr>
            <p:ph type="sldNum" sz="quarter" idx="12"/>
          </p:nvPr>
        </p:nvSpPr>
        <p:spPr bwMode="auto">
          <a:noFill/>
          <a:ln>
            <a:miter lim="800000"/>
            <a:headEnd/>
            <a:tailEnd/>
          </a:ln>
        </p:spPr>
        <p:txBody>
          <a:bodyPr/>
          <a:lstStyle/>
          <a:p>
            <a:fld id="{93FD4C44-3C14-46A2-A483-23036C5FBDDE}" type="slidenum">
              <a:rPr lang="en-US" smtClean="0"/>
              <a:pPr/>
              <a:t>25</a:t>
            </a:fld>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87513" y="174751"/>
            <a:ext cx="7456487" cy="737936"/>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err="1" smtClean="0">
                <a:solidFill>
                  <a:schemeClr val="tx2">
                    <a:satMod val="130000"/>
                  </a:schemeClr>
                </a:solidFill>
              </a:rPr>
              <a:t>setuid</a:t>
            </a:r>
            <a:r>
              <a:rPr lang="en-GB" dirty="0" smtClean="0">
                <a:solidFill>
                  <a:schemeClr val="tx2">
                    <a:satMod val="130000"/>
                  </a:schemeClr>
                </a:solidFill>
              </a:rPr>
              <a:t> </a:t>
            </a:r>
            <a:r>
              <a:rPr lang="en-GB" dirty="0">
                <a:solidFill>
                  <a:schemeClr val="tx2">
                    <a:satMod val="130000"/>
                  </a:schemeClr>
                </a:solidFill>
              </a:rPr>
              <a:t>and </a:t>
            </a:r>
            <a:r>
              <a:rPr lang="en-GB" dirty="0" err="1" smtClean="0">
                <a:solidFill>
                  <a:schemeClr val="tx2">
                    <a:satMod val="130000"/>
                  </a:schemeClr>
                </a:solidFill>
              </a:rPr>
              <a:t>setgid</a:t>
            </a:r>
            <a:endParaRPr lang="en-GB" dirty="0">
              <a:solidFill>
                <a:schemeClr val="tx2">
                  <a:satMod val="130000"/>
                </a:schemeClr>
              </a:solidFill>
            </a:endParaRPr>
          </a:p>
        </p:txBody>
      </p:sp>
      <p:sp>
        <p:nvSpPr>
          <p:cNvPr id="36867" name="Rectangle 4"/>
          <p:cNvSpPr>
            <a:spLocks noGrp="1" noChangeArrowheads="1"/>
          </p:cNvSpPr>
          <p:nvPr>
            <p:ph type="body" idx="1"/>
          </p:nvPr>
        </p:nvSpPr>
        <p:spPr>
          <a:xfrm>
            <a:off x="1000125" y="1214438"/>
            <a:ext cx="7929563" cy="5183187"/>
          </a:xfrm>
        </p:spPr>
        <p:txBody>
          <a:bodyPr/>
          <a:lstStyle/>
          <a:p>
            <a:pPr eaLnBrk="1" hangingPunct="1">
              <a:lnSpc>
                <a:spcPct val="88000"/>
              </a:lnSpc>
            </a:pPr>
            <a:r>
              <a:rPr lang="en-GB" dirty="0" smtClean="0"/>
              <a:t>A process’ access privileges depend on who </a:t>
            </a:r>
            <a:r>
              <a:rPr lang="en-GB" b="1" i="1" dirty="0" smtClean="0"/>
              <a:t>executes</a:t>
            </a:r>
            <a:r>
              <a:rPr lang="en-GB" dirty="0" smtClean="0"/>
              <a:t> the process, not on who </a:t>
            </a:r>
            <a:r>
              <a:rPr lang="en-GB" b="1" i="1" dirty="0" smtClean="0"/>
              <a:t>owns</a:t>
            </a:r>
            <a:r>
              <a:rPr lang="en-GB" dirty="0" smtClean="0"/>
              <a:t> the executable program itself</a:t>
            </a:r>
          </a:p>
          <a:p>
            <a:pPr lvl="1" eaLnBrk="1" hangingPunct="1">
              <a:lnSpc>
                <a:spcPct val="88000"/>
              </a:lnSpc>
            </a:pPr>
            <a:r>
              <a:rPr lang="en-GB" sz="2400" dirty="0" smtClean="0"/>
              <a:t>This is safer in general, but not helpful in some (rare, but important) cases.</a:t>
            </a:r>
          </a:p>
          <a:p>
            <a:pPr lvl="1" eaLnBrk="1" hangingPunct="1">
              <a:lnSpc>
                <a:spcPct val="88000"/>
              </a:lnSpc>
            </a:pPr>
            <a:r>
              <a:rPr lang="en-GB" sz="2400" dirty="0" smtClean="0"/>
              <a:t>This can be overcome using special permissions: </a:t>
            </a:r>
            <a:r>
              <a:rPr lang="en-GB" sz="2400" i="1" dirty="0" smtClean="0">
                <a:solidFill>
                  <a:srgbClr val="003399"/>
                </a:solidFill>
              </a:rPr>
              <a:t>set-user-id</a:t>
            </a:r>
            <a:r>
              <a:rPr lang="en-GB" sz="2400" dirty="0" smtClean="0"/>
              <a:t> and </a:t>
            </a:r>
            <a:r>
              <a:rPr lang="en-GB" sz="2400" i="1" dirty="0" smtClean="0">
                <a:solidFill>
                  <a:srgbClr val="003399"/>
                </a:solidFill>
              </a:rPr>
              <a:t>set-group-id</a:t>
            </a:r>
          </a:p>
          <a:p>
            <a:pPr lvl="2" eaLnBrk="1" hangingPunct="1">
              <a:lnSpc>
                <a:spcPct val="88000"/>
              </a:lnSpc>
              <a:buSzPct val="75000"/>
            </a:pPr>
            <a:r>
              <a:rPr lang="en-GB" smtClean="0"/>
              <a:t>When a </a:t>
            </a:r>
            <a:r>
              <a:rPr lang="en-GB" dirty="0" smtClean="0"/>
              <a:t>program with </a:t>
            </a:r>
            <a:r>
              <a:rPr lang="en-GB" i="1" dirty="0" err="1" smtClean="0">
                <a:solidFill>
                  <a:srgbClr val="003399"/>
                </a:solidFill>
              </a:rPr>
              <a:t>setuid</a:t>
            </a:r>
            <a:r>
              <a:rPr lang="en-GB" dirty="0" smtClean="0"/>
              <a:t> permission is executed, the resulting process’s effective </a:t>
            </a:r>
            <a:r>
              <a:rPr lang="en-GB" i="1" dirty="0" smtClean="0">
                <a:solidFill>
                  <a:srgbClr val="003399"/>
                </a:solidFill>
              </a:rPr>
              <a:t>user-id</a:t>
            </a:r>
            <a:r>
              <a:rPr lang="en-GB" dirty="0" smtClean="0"/>
              <a:t> becomes that of owner of the program (instead of the user who executes that program).</a:t>
            </a:r>
          </a:p>
          <a:p>
            <a:pPr lvl="2" eaLnBrk="1" hangingPunct="1">
              <a:lnSpc>
                <a:spcPct val="88000"/>
              </a:lnSpc>
              <a:buSzPct val="75000"/>
            </a:pPr>
            <a:r>
              <a:rPr lang="en-GB" dirty="0" smtClean="0"/>
              <a:t>Similarly with </a:t>
            </a:r>
            <a:r>
              <a:rPr lang="en-GB" i="1" dirty="0" err="1" smtClean="0">
                <a:solidFill>
                  <a:srgbClr val="003399"/>
                </a:solidFill>
              </a:rPr>
              <a:t>setgid</a:t>
            </a:r>
            <a:r>
              <a:rPr lang="en-GB" dirty="0" smtClean="0"/>
              <a:t>.</a:t>
            </a:r>
          </a:p>
          <a:p>
            <a:pPr lvl="2" eaLnBrk="1" hangingPunct="1">
              <a:lnSpc>
                <a:spcPct val="88000"/>
              </a:lnSpc>
              <a:buSzPct val="75000"/>
            </a:pPr>
            <a:r>
              <a:rPr lang="en-GB" dirty="0" smtClean="0"/>
              <a:t>In both cases, the real </a:t>
            </a:r>
            <a:r>
              <a:rPr lang="en-GB" i="1" dirty="0" err="1" smtClean="0">
                <a:solidFill>
                  <a:srgbClr val="003399"/>
                </a:solidFill>
              </a:rPr>
              <a:t>uid</a:t>
            </a:r>
            <a:r>
              <a:rPr lang="en-GB" dirty="0" smtClean="0"/>
              <a:t> and </a:t>
            </a:r>
            <a:r>
              <a:rPr lang="en-GB" i="1" dirty="0" err="1" smtClean="0">
                <a:solidFill>
                  <a:srgbClr val="003399"/>
                </a:solidFill>
              </a:rPr>
              <a:t>gid</a:t>
            </a:r>
            <a:r>
              <a:rPr lang="en-GB" dirty="0" smtClean="0"/>
              <a:t> are not affected</a:t>
            </a:r>
            <a:endParaRPr lang="en-US" dirty="0" smtClean="0"/>
          </a:p>
        </p:txBody>
      </p:sp>
      <p:sp>
        <p:nvSpPr>
          <p:cNvPr id="36868" name="Slide Number Placeholder 3"/>
          <p:cNvSpPr>
            <a:spLocks noGrp="1"/>
          </p:cNvSpPr>
          <p:nvPr>
            <p:ph type="sldNum" sz="quarter" idx="12"/>
          </p:nvPr>
        </p:nvSpPr>
        <p:spPr bwMode="auto">
          <a:noFill/>
          <a:ln>
            <a:miter lim="800000"/>
            <a:headEnd/>
            <a:tailEnd/>
          </a:ln>
        </p:spPr>
        <p:txBody>
          <a:bodyPr/>
          <a:lstStyle/>
          <a:p>
            <a:fld id="{976FA719-E50D-43C0-92B2-1D3BF4315665}" type="slidenum">
              <a:rPr lang="en-US" smtClean="0"/>
              <a:pPr/>
              <a:t>26</a:t>
            </a:fld>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47813" y="115888"/>
            <a:ext cx="7096125" cy="738187"/>
          </a:xfrm>
        </p:spPr>
        <p:txBody>
          <a:bodyPr wrap="square"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chemeClr val="tx2">
                    <a:satMod val="130000"/>
                  </a:schemeClr>
                </a:solidFill>
              </a:rPr>
              <a:t>Example </a:t>
            </a:r>
            <a:r>
              <a:rPr lang="en-GB" dirty="0" smtClean="0">
                <a:solidFill>
                  <a:schemeClr val="tx2">
                    <a:satMod val="130000"/>
                  </a:schemeClr>
                </a:solidFill>
              </a:rPr>
              <a:t>of using </a:t>
            </a:r>
            <a:r>
              <a:rPr lang="en-GB" dirty="0">
                <a:solidFill>
                  <a:schemeClr val="tx2">
                    <a:satMod val="130000"/>
                  </a:schemeClr>
                </a:solidFill>
              </a:rPr>
              <a:t>set-</a:t>
            </a:r>
            <a:r>
              <a:rPr lang="en-GB" dirty="0" err="1">
                <a:solidFill>
                  <a:schemeClr val="tx2">
                    <a:satMod val="130000"/>
                  </a:schemeClr>
                </a:solidFill>
              </a:rPr>
              <a:t>uid</a:t>
            </a:r>
            <a:endParaRPr lang="en-GB" dirty="0">
              <a:solidFill>
                <a:schemeClr val="tx2">
                  <a:satMod val="130000"/>
                </a:schemeClr>
              </a:solidFill>
            </a:endParaRPr>
          </a:p>
        </p:txBody>
      </p:sp>
      <p:sp>
        <p:nvSpPr>
          <p:cNvPr id="37891" name="Rectangle 6"/>
          <p:cNvSpPr>
            <a:spLocks noGrp="1" noChangeArrowheads="1"/>
          </p:cNvSpPr>
          <p:nvPr>
            <p:ph type="body" idx="1"/>
          </p:nvPr>
        </p:nvSpPr>
        <p:spPr>
          <a:xfrm>
            <a:off x="1468988" y="1438275"/>
            <a:ext cx="7708900" cy="5105400"/>
          </a:xfrm>
        </p:spPr>
        <p:txBody>
          <a:bodyPr/>
          <a:lstStyle/>
          <a:p>
            <a:pPr eaLnBrk="1" hangingPunct="1">
              <a:lnSpc>
                <a:spcPct val="80000"/>
              </a:lnSpc>
            </a:pPr>
            <a:r>
              <a:rPr lang="en-GB" sz="2400" i="1" dirty="0" smtClean="0">
                <a:solidFill>
                  <a:srgbClr val="003399"/>
                </a:solidFill>
              </a:rPr>
              <a:t>/etc/</a:t>
            </a:r>
            <a:r>
              <a:rPr lang="en-GB" sz="2400" i="1" dirty="0" err="1" smtClean="0">
                <a:solidFill>
                  <a:srgbClr val="003399"/>
                </a:solidFill>
              </a:rPr>
              <a:t>passwd</a:t>
            </a:r>
            <a:r>
              <a:rPr lang="en-GB" sz="2500" dirty="0" smtClean="0"/>
              <a:t> file stores the encrypted passwords (plus other info) of all registered users in the system</a:t>
            </a:r>
          </a:p>
          <a:p>
            <a:pPr lvl="1" eaLnBrk="1" hangingPunct="1">
              <a:lnSpc>
                <a:spcPct val="80000"/>
              </a:lnSpc>
            </a:pPr>
            <a:r>
              <a:rPr lang="en-GB" sz="2400" i="1" dirty="0" smtClean="0">
                <a:solidFill>
                  <a:srgbClr val="003399"/>
                </a:solidFill>
              </a:rPr>
              <a:t>$   </a:t>
            </a:r>
            <a:r>
              <a:rPr lang="en-GB" sz="2400" i="1" dirty="0" err="1" smtClean="0">
                <a:solidFill>
                  <a:srgbClr val="003399"/>
                </a:solidFill>
              </a:rPr>
              <a:t>ls</a:t>
            </a:r>
            <a:r>
              <a:rPr lang="en-GB" sz="2400" i="1" dirty="0" smtClean="0">
                <a:solidFill>
                  <a:srgbClr val="003399"/>
                </a:solidFill>
              </a:rPr>
              <a:t>  -l  /etc/</a:t>
            </a:r>
            <a:r>
              <a:rPr lang="en-GB" sz="2400" i="1" dirty="0" err="1" smtClean="0">
                <a:solidFill>
                  <a:srgbClr val="003399"/>
                </a:solidFill>
              </a:rPr>
              <a:t>passwd</a:t>
            </a:r>
            <a:endParaRPr lang="en-GB" sz="2400" i="1" dirty="0" smtClean="0">
              <a:solidFill>
                <a:srgbClr val="003399"/>
              </a:solidFill>
            </a:endParaRPr>
          </a:p>
          <a:p>
            <a:pPr marL="403225" lvl="1" indent="0" eaLnBrk="1" hangingPunct="1">
              <a:lnSpc>
                <a:spcPct val="80000"/>
              </a:lnSpc>
              <a:buNone/>
            </a:pPr>
            <a:r>
              <a:rPr lang="en-GB" sz="2000" i="1" dirty="0" smtClean="0">
                <a:solidFill>
                  <a:srgbClr val="003399"/>
                </a:solidFill>
                <a:latin typeface="Arial" panose="020B0604020202020204" pitchFamily="34" charset="0"/>
                <a:cs typeface="Arial" panose="020B0604020202020204" pitchFamily="34" charset="0"/>
              </a:rPr>
              <a:t>-</a:t>
            </a:r>
            <a:r>
              <a:rPr lang="en-GB" sz="2000" i="1" dirty="0" err="1" smtClean="0">
                <a:solidFill>
                  <a:srgbClr val="003399"/>
                </a:solidFill>
                <a:latin typeface="Arial" panose="020B0604020202020204" pitchFamily="34" charset="0"/>
                <a:cs typeface="Arial" panose="020B0604020202020204" pitchFamily="34" charset="0"/>
              </a:rPr>
              <a:t>rw</a:t>
            </a:r>
            <a:r>
              <a:rPr lang="en-GB" sz="2000" i="1" dirty="0" smtClean="0">
                <a:solidFill>
                  <a:srgbClr val="003399"/>
                </a:solidFill>
                <a:latin typeface="Arial" panose="020B0604020202020204" pitchFamily="34" charset="0"/>
                <a:cs typeface="Arial" panose="020B0604020202020204" pitchFamily="34" charset="0"/>
              </a:rPr>
              <a:t>-r--r--  </a:t>
            </a:r>
            <a:r>
              <a:rPr lang="en-GB" sz="2000" i="1" dirty="0" smtClean="0">
                <a:solidFill>
                  <a:srgbClr val="003399"/>
                </a:solidFill>
              </a:rPr>
              <a:t>1  root  </a:t>
            </a:r>
            <a:r>
              <a:rPr lang="en-GB" sz="2000" i="1" dirty="0" err="1" smtClean="0">
                <a:solidFill>
                  <a:srgbClr val="003399"/>
                </a:solidFill>
              </a:rPr>
              <a:t>root</a:t>
            </a:r>
            <a:r>
              <a:rPr lang="en-GB" sz="2000" i="1" dirty="0" smtClean="0">
                <a:solidFill>
                  <a:srgbClr val="003399"/>
                </a:solidFill>
              </a:rPr>
              <a:t>  29757  Jul 23 9:05  /etc/</a:t>
            </a:r>
            <a:r>
              <a:rPr lang="en-GB" sz="2000" i="1" dirty="0" err="1" smtClean="0">
                <a:solidFill>
                  <a:srgbClr val="003399"/>
                </a:solidFill>
              </a:rPr>
              <a:t>passwd</a:t>
            </a:r>
            <a:endParaRPr lang="en-GB" sz="2000" i="1" dirty="0" smtClean="0">
              <a:solidFill>
                <a:srgbClr val="003399"/>
              </a:solidFill>
            </a:endParaRPr>
          </a:p>
          <a:p>
            <a:pPr eaLnBrk="1" hangingPunct="1">
              <a:lnSpc>
                <a:spcPct val="80000"/>
              </a:lnSpc>
            </a:pPr>
            <a:endParaRPr lang="en-GB" sz="2500" dirty="0" smtClean="0"/>
          </a:p>
          <a:p>
            <a:pPr eaLnBrk="1" hangingPunct="1">
              <a:lnSpc>
                <a:spcPct val="80000"/>
              </a:lnSpc>
            </a:pPr>
            <a:r>
              <a:rPr lang="en-GB" sz="2500" dirty="0" smtClean="0"/>
              <a:t>The command </a:t>
            </a:r>
            <a:r>
              <a:rPr lang="en-GB" sz="2400" i="1" dirty="0" err="1" smtClean="0">
                <a:solidFill>
                  <a:srgbClr val="003399"/>
                </a:solidFill>
              </a:rPr>
              <a:t>passwd</a:t>
            </a:r>
            <a:r>
              <a:rPr lang="en-GB" sz="2500" dirty="0" smtClean="0"/>
              <a:t> (in </a:t>
            </a:r>
            <a:r>
              <a:rPr lang="en-GB" sz="2400" i="1" dirty="0" smtClean="0">
                <a:solidFill>
                  <a:srgbClr val="003399"/>
                </a:solidFill>
              </a:rPr>
              <a:t>/</a:t>
            </a:r>
            <a:r>
              <a:rPr lang="en-GB" sz="2400" i="1" dirty="0" err="1" smtClean="0">
                <a:solidFill>
                  <a:srgbClr val="003399"/>
                </a:solidFill>
              </a:rPr>
              <a:t>usr</a:t>
            </a:r>
            <a:r>
              <a:rPr lang="en-GB" sz="2400" i="1" dirty="0" smtClean="0">
                <a:solidFill>
                  <a:srgbClr val="003399"/>
                </a:solidFill>
              </a:rPr>
              <a:t>/bin</a:t>
            </a:r>
            <a:r>
              <a:rPr lang="en-GB" sz="2500" dirty="0" smtClean="0"/>
              <a:t>) needs to be used by any user to change his/her own password, i.e. to modify </a:t>
            </a:r>
            <a:r>
              <a:rPr lang="en-GB" sz="2400" i="1" dirty="0" smtClean="0">
                <a:solidFill>
                  <a:srgbClr val="003399"/>
                </a:solidFill>
              </a:rPr>
              <a:t>/etc/</a:t>
            </a:r>
            <a:r>
              <a:rPr lang="en-GB" sz="2400" i="1" dirty="0" err="1" smtClean="0">
                <a:solidFill>
                  <a:srgbClr val="003399"/>
                </a:solidFill>
              </a:rPr>
              <a:t>passwd</a:t>
            </a:r>
            <a:r>
              <a:rPr lang="en-GB" sz="2500" dirty="0" smtClean="0"/>
              <a:t>. How can this be possible when a normal user does not have write permission to </a:t>
            </a:r>
            <a:r>
              <a:rPr lang="en-GB" sz="2400" dirty="0" smtClean="0"/>
              <a:t>the </a:t>
            </a:r>
            <a:r>
              <a:rPr lang="en-GB" sz="2400" i="1" dirty="0" smtClean="0">
                <a:solidFill>
                  <a:srgbClr val="003399"/>
                </a:solidFill>
              </a:rPr>
              <a:t>/etc/</a:t>
            </a:r>
            <a:r>
              <a:rPr lang="en-GB" sz="2400" i="1" dirty="0" err="1" smtClean="0">
                <a:solidFill>
                  <a:srgbClr val="003399"/>
                </a:solidFill>
              </a:rPr>
              <a:t>passwd</a:t>
            </a:r>
            <a:r>
              <a:rPr lang="en-GB" sz="2400" dirty="0" smtClean="0"/>
              <a:t> </a:t>
            </a:r>
            <a:r>
              <a:rPr lang="en-GB" sz="2500" dirty="0" smtClean="0"/>
              <a:t>file?</a:t>
            </a:r>
          </a:p>
          <a:p>
            <a:pPr lvl="1" eaLnBrk="1" hangingPunct="1">
              <a:lnSpc>
                <a:spcPct val="80000"/>
              </a:lnSpc>
            </a:pPr>
            <a:r>
              <a:rPr lang="en-GB" sz="2400" dirty="0" smtClean="0"/>
              <a:t>the solution :  applying </a:t>
            </a:r>
            <a:r>
              <a:rPr lang="en-GB" sz="2400" dirty="0" err="1" smtClean="0"/>
              <a:t>setuid</a:t>
            </a:r>
            <a:r>
              <a:rPr lang="en-GB" sz="2400" dirty="0" smtClean="0"/>
              <a:t> on the </a:t>
            </a:r>
            <a:r>
              <a:rPr lang="en-GB" sz="2400" i="1" dirty="0" err="1" smtClean="0">
                <a:solidFill>
                  <a:srgbClr val="003399"/>
                </a:solidFill>
              </a:rPr>
              <a:t>passwd</a:t>
            </a:r>
            <a:r>
              <a:rPr lang="en-GB" sz="2500" dirty="0" smtClean="0"/>
              <a:t> </a:t>
            </a:r>
            <a:r>
              <a:rPr lang="en-GB" sz="2400" dirty="0" smtClean="0"/>
              <a:t>command</a:t>
            </a:r>
            <a:endParaRPr lang="en-US" sz="2400" dirty="0" smtClean="0"/>
          </a:p>
        </p:txBody>
      </p:sp>
      <p:sp>
        <p:nvSpPr>
          <p:cNvPr id="37892" name="Slide Number Placeholder 3"/>
          <p:cNvSpPr>
            <a:spLocks noGrp="1"/>
          </p:cNvSpPr>
          <p:nvPr>
            <p:ph type="sldNum" sz="quarter" idx="12"/>
          </p:nvPr>
        </p:nvSpPr>
        <p:spPr bwMode="auto">
          <a:noFill/>
          <a:ln>
            <a:miter lim="800000"/>
            <a:headEnd/>
            <a:tailEnd/>
          </a:ln>
        </p:spPr>
        <p:txBody>
          <a:bodyPr/>
          <a:lstStyle/>
          <a:p>
            <a:fld id="{075AFEF8-4B7B-4A44-92C8-0B1BEE244953}" type="slidenum">
              <a:rPr lang="en-US" smtClean="0"/>
              <a:pPr/>
              <a:t>27</a:t>
            </a:fld>
            <a:endParaRPr lang="en-US" smtClean="0"/>
          </a:p>
        </p:txBody>
      </p:sp>
      <p:sp>
        <p:nvSpPr>
          <p:cNvPr id="5" name="Oval 4"/>
          <p:cNvSpPr/>
          <p:nvPr/>
        </p:nvSpPr>
        <p:spPr>
          <a:xfrm>
            <a:off x="3707904" y="2137049"/>
            <a:ext cx="1000125" cy="357188"/>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8" name="Straight Arrow Connector 7"/>
          <p:cNvCxnSpPr/>
          <p:nvPr/>
        </p:nvCxnSpPr>
        <p:spPr>
          <a:xfrm flipH="1" flipV="1">
            <a:off x="4779467" y="2279924"/>
            <a:ext cx="2000249" cy="35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897" name="TextBox 10"/>
          <p:cNvSpPr txBox="1">
            <a:spLocks noChangeArrowheads="1"/>
          </p:cNvSpPr>
          <p:nvPr/>
        </p:nvSpPr>
        <p:spPr bwMode="auto">
          <a:xfrm>
            <a:off x="6779716" y="2177143"/>
            <a:ext cx="1335622" cy="276999"/>
          </a:xfrm>
          <a:prstGeom prst="rect">
            <a:avLst/>
          </a:prstGeom>
          <a:noFill/>
          <a:ln w="9525">
            <a:noFill/>
            <a:miter lim="800000"/>
            <a:headEnd/>
            <a:tailEnd/>
          </a:ln>
        </p:spPr>
        <p:txBody>
          <a:bodyPr wrap="none">
            <a:spAutoFit/>
          </a:bodyPr>
          <a:lstStyle/>
          <a:p>
            <a:r>
              <a:rPr lang="en-US" sz="1200" dirty="0"/>
              <a:t>the password </a:t>
            </a:r>
            <a:r>
              <a:rPr lang="en-US" sz="1200" u="sng" dirty="0" smtClean="0"/>
              <a:t>file</a:t>
            </a:r>
            <a:endParaRPr lang="en-US" sz="1200" u="sng" dirty="0"/>
          </a:p>
        </p:txBody>
      </p:sp>
      <p:sp>
        <p:nvSpPr>
          <p:cNvPr id="13" name="Oval 12"/>
          <p:cNvSpPr/>
          <p:nvPr/>
        </p:nvSpPr>
        <p:spPr>
          <a:xfrm>
            <a:off x="1928812" y="2494237"/>
            <a:ext cx="1059012" cy="357187"/>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14" name="Straight Arrow Connector 13"/>
          <p:cNvCxnSpPr/>
          <p:nvPr/>
        </p:nvCxnSpPr>
        <p:spPr>
          <a:xfrm>
            <a:off x="1214438" y="2170311"/>
            <a:ext cx="714375"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902" name="TextBox 10"/>
          <p:cNvSpPr txBox="1">
            <a:spLocks noChangeArrowheads="1"/>
          </p:cNvSpPr>
          <p:nvPr/>
        </p:nvSpPr>
        <p:spPr bwMode="auto">
          <a:xfrm>
            <a:off x="66675" y="1906786"/>
            <a:ext cx="1276350" cy="461963"/>
          </a:xfrm>
          <a:prstGeom prst="rect">
            <a:avLst/>
          </a:prstGeom>
          <a:noFill/>
          <a:ln w="9525">
            <a:noFill/>
            <a:miter lim="800000"/>
            <a:headEnd/>
            <a:tailEnd/>
          </a:ln>
        </p:spPr>
        <p:txBody>
          <a:bodyPr wrap="none">
            <a:spAutoFit/>
          </a:bodyPr>
          <a:lstStyle/>
          <a:p>
            <a:r>
              <a:rPr lang="en-US" sz="1200" dirty="0"/>
              <a:t>who has access</a:t>
            </a:r>
          </a:p>
          <a:p>
            <a:r>
              <a:rPr lang="en-US" sz="1200" dirty="0"/>
              <a:t>to this file??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47813" y="115888"/>
            <a:ext cx="7096125" cy="738187"/>
          </a:xfrm>
        </p:spPr>
        <p:txBody>
          <a:bodyPr wrap="square"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chemeClr val="tx2">
                    <a:satMod val="130000"/>
                  </a:schemeClr>
                </a:solidFill>
              </a:rPr>
              <a:t>Example </a:t>
            </a:r>
            <a:r>
              <a:rPr lang="en-GB" dirty="0" smtClean="0">
                <a:solidFill>
                  <a:schemeClr val="tx2">
                    <a:satMod val="130000"/>
                  </a:schemeClr>
                </a:solidFill>
              </a:rPr>
              <a:t>of using </a:t>
            </a:r>
            <a:r>
              <a:rPr lang="en-GB" dirty="0">
                <a:solidFill>
                  <a:schemeClr val="tx2">
                    <a:satMod val="130000"/>
                  </a:schemeClr>
                </a:solidFill>
              </a:rPr>
              <a:t>set-</a:t>
            </a:r>
            <a:r>
              <a:rPr lang="en-GB" dirty="0" err="1">
                <a:solidFill>
                  <a:schemeClr val="tx2">
                    <a:satMod val="130000"/>
                  </a:schemeClr>
                </a:solidFill>
              </a:rPr>
              <a:t>uid</a:t>
            </a:r>
            <a:endParaRPr lang="en-GB" dirty="0">
              <a:solidFill>
                <a:schemeClr val="tx2">
                  <a:satMod val="130000"/>
                </a:schemeClr>
              </a:solidFill>
            </a:endParaRPr>
          </a:p>
        </p:txBody>
      </p:sp>
      <p:sp>
        <p:nvSpPr>
          <p:cNvPr id="37891" name="Rectangle 6"/>
          <p:cNvSpPr>
            <a:spLocks noGrp="1" noChangeArrowheads="1"/>
          </p:cNvSpPr>
          <p:nvPr>
            <p:ph type="body" idx="1"/>
          </p:nvPr>
        </p:nvSpPr>
        <p:spPr>
          <a:xfrm>
            <a:off x="1258888" y="1143000"/>
            <a:ext cx="7708900" cy="5105400"/>
          </a:xfrm>
        </p:spPr>
        <p:txBody>
          <a:bodyPr/>
          <a:lstStyle/>
          <a:p>
            <a:pPr eaLnBrk="1" hangingPunct="1">
              <a:lnSpc>
                <a:spcPct val="80000"/>
              </a:lnSpc>
            </a:pPr>
            <a:r>
              <a:rPr lang="en-GB" sz="2500" dirty="0" smtClean="0"/>
              <a:t>Let’s examine the permissions of the </a:t>
            </a:r>
            <a:r>
              <a:rPr lang="en-GB" sz="2800" i="1" dirty="0" smtClean="0">
                <a:solidFill>
                  <a:srgbClr val="003399"/>
                </a:solidFill>
              </a:rPr>
              <a:t>/</a:t>
            </a:r>
            <a:r>
              <a:rPr lang="en-GB" sz="2800" i="1" dirty="0" err="1" smtClean="0">
                <a:solidFill>
                  <a:srgbClr val="003399"/>
                </a:solidFill>
              </a:rPr>
              <a:t>usr</a:t>
            </a:r>
            <a:r>
              <a:rPr lang="en-GB" sz="2800" i="1" dirty="0" smtClean="0">
                <a:solidFill>
                  <a:srgbClr val="003399"/>
                </a:solidFill>
              </a:rPr>
              <a:t>/bin/</a:t>
            </a:r>
            <a:r>
              <a:rPr lang="en-GB" sz="2800" i="1" dirty="0" err="1" smtClean="0">
                <a:solidFill>
                  <a:srgbClr val="003399"/>
                </a:solidFill>
              </a:rPr>
              <a:t>passwd</a:t>
            </a:r>
            <a:r>
              <a:rPr lang="en-GB" sz="2800" i="1" dirty="0" smtClean="0">
                <a:solidFill>
                  <a:srgbClr val="003399"/>
                </a:solidFill>
              </a:rPr>
              <a:t> </a:t>
            </a:r>
            <a:r>
              <a:rPr lang="en-GB" sz="2500" dirty="0" smtClean="0"/>
              <a:t>utility :</a:t>
            </a:r>
          </a:p>
          <a:p>
            <a:pPr eaLnBrk="1" hangingPunct="1">
              <a:lnSpc>
                <a:spcPct val="80000"/>
              </a:lnSpc>
            </a:pPr>
            <a:endParaRPr lang="en-GB" sz="2500" dirty="0" smtClean="0"/>
          </a:p>
          <a:p>
            <a:pPr lvl="1" eaLnBrk="1" hangingPunct="1">
              <a:lnSpc>
                <a:spcPct val="80000"/>
              </a:lnSpc>
              <a:buNone/>
            </a:pPr>
            <a:r>
              <a:rPr lang="en-GB" sz="2400" i="1" dirty="0" smtClean="0">
                <a:solidFill>
                  <a:srgbClr val="003399"/>
                </a:solidFill>
              </a:rPr>
              <a:t>$  </a:t>
            </a:r>
            <a:r>
              <a:rPr lang="en-GB" sz="2400" i="1" dirty="0" err="1" smtClean="0">
                <a:solidFill>
                  <a:srgbClr val="003399"/>
                </a:solidFill>
              </a:rPr>
              <a:t>ls</a:t>
            </a:r>
            <a:r>
              <a:rPr lang="en-GB" sz="2400" i="1" dirty="0" smtClean="0">
                <a:solidFill>
                  <a:srgbClr val="003399"/>
                </a:solidFill>
              </a:rPr>
              <a:t>  -l  /</a:t>
            </a:r>
            <a:r>
              <a:rPr lang="en-GB" sz="2400" i="1" dirty="0" err="1" smtClean="0">
                <a:solidFill>
                  <a:srgbClr val="003399"/>
                </a:solidFill>
              </a:rPr>
              <a:t>usr</a:t>
            </a:r>
            <a:r>
              <a:rPr lang="en-GB" sz="2400" i="1" dirty="0" smtClean="0">
                <a:solidFill>
                  <a:srgbClr val="003399"/>
                </a:solidFill>
              </a:rPr>
              <a:t>/bin/</a:t>
            </a:r>
            <a:r>
              <a:rPr lang="en-GB" sz="2400" i="1" dirty="0" err="1" smtClean="0">
                <a:solidFill>
                  <a:srgbClr val="003399"/>
                </a:solidFill>
              </a:rPr>
              <a:t>passwd</a:t>
            </a:r>
            <a:endParaRPr lang="en-GB" sz="2400" i="1" dirty="0" smtClean="0">
              <a:solidFill>
                <a:srgbClr val="003399"/>
              </a:solidFill>
            </a:endParaRPr>
          </a:p>
          <a:p>
            <a:pPr lvl="1" eaLnBrk="1" hangingPunct="1">
              <a:lnSpc>
                <a:spcPct val="80000"/>
              </a:lnSpc>
              <a:buNone/>
            </a:pPr>
            <a:r>
              <a:rPr lang="en-GB" sz="2000" i="1" dirty="0" smtClean="0">
                <a:solidFill>
                  <a:srgbClr val="003399"/>
                </a:solidFill>
                <a:latin typeface="Arial" panose="020B0604020202020204" pitchFamily="34" charset="0"/>
                <a:cs typeface="Arial" panose="020B0604020202020204" pitchFamily="34" charset="0"/>
              </a:rPr>
              <a:t>-r-s--x--x  </a:t>
            </a:r>
            <a:r>
              <a:rPr lang="en-GB" sz="2000" i="1" dirty="0" smtClean="0">
                <a:solidFill>
                  <a:srgbClr val="003399"/>
                </a:solidFill>
              </a:rPr>
              <a:t>3  root  </a:t>
            </a:r>
            <a:r>
              <a:rPr lang="en-GB" sz="2000" i="1" dirty="0" err="1" smtClean="0">
                <a:solidFill>
                  <a:srgbClr val="003399"/>
                </a:solidFill>
              </a:rPr>
              <a:t>root</a:t>
            </a:r>
            <a:r>
              <a:rPr lang="en-GB" sz="2000" i="1" dirty="0" smtClean="0">
                <a:solidFill>
                  <a:srgbClr val="003399"/>
                </a:solidFill>
              </a:rPr>
              <a:t>  16384  Feb 3 15:03  /</a:t>
            </a:r>
            <a:r>
              <a:rPr lang="en-GB" sz="2000" i="1" dirty="0" err="1" smtClean="0">
                <a:solidFill>
                  <a:srgbClr val="003399"/>
                </a:solidFill>
              </a:rPr>
              <a:t>usr</a:t>
            </a:r>
            <a:r>
              <a:rPr lang="en-GB" sz="2000" i="1" dirty="0" smtClean="0">
                <a:solidFill>
                  <a:srgbClr val="003399"/>
                </a:solidFill>
              </a:rPr>
              <a:t>/bin/</a:t>
            </a:r>
            <a:r>
              <a:rPr lang="en-GB" sz="2000" i="1" dirty="0" err="1" smtClean="0">
                <a:solidFill>
                  <a:srgbClr val="003399"/>
                </a:solidFill>
              </a:rPr>
              <a:t>passwd</a:t>
            </a:r>
            <a:endParaRPr lang="en-GB" sz="2000" i="1" dirty="0" smtClean="0">
              <a:solidFill>
                <a:srgbClr val="003399"/>
              </a:solidFill>
            </a:endParaRPr>
          </a:p>
          <a:p>
            <a:pPr lvl="1" eaLnBrk="1" hangingPunct="1">
              <a:lnSpc>
                <a:spcPct val="80000"/>
              </a:lnSpc>
              <a:buNone/>
            </a:pPr>
            <a:endParaRPr lang="en-GB" sz="2000" i="1" dirty="0" smtClean="0">
              <a:solidFill>
                <a:srgbClr val="003399"/>
              </a:solidFill>
            </a:endParaRPr>
          </a:p>
          <a:p>
            <a:pPr lvl="1" eaLnBrk="1" hangingPunct="1">
              <a:lnSpc>
                <a:spcPct val="80000"/>
              </a:lnSpc>
              <a:buNone/>
            </a:pPr>
            <a:r>
              <a:rPr lang="en-GB" sz="2200" dirty="0" smtClean="0"/>
              <a:t>The </a:t>
            </a:r>
            <a:r>
              <a:rPr lang="en-GB" sz="2400" i="1" dirty="0" smtClean="0">
                <a:solidFill>
                  <a:srgbClr val="003399"/>
                </a:solidFill>
              </a:rPr>
              <a:t>s</a:t>
            </a:r>
            <a:r>
              <a:rPr lang="en-GB" sz="2200" dirty="0" smtClean="0"/>
              <a:t> instead of the usual </a:t>
            </a:r>
            <a:r>
              <a:rPr lang="en-GB" sz="2400" i="1" dirty="0" smtClean="0">
                <a:solidFill>
                  <a:srgbClr val="003399"/>
                </a:solidFill>
              </a:rPr>
              <a:t>x</a:t>
            </a:r>
            <a:r>
              <a:rPr lang="en-GB" sz="2200" dirty="0" smtClean="0"/>
              <a:t> in the permission field of the owner means :</a:t>
            </a:r>
          </a:p>
          <a:p>
            <a:pPr lvl="2" eaLnBrk="1" hangingPunct="1">
              <a:lnSpc>
                <a:spcPct val="80000"/>
              </a:lnSpc>
              <a:buNone/>
            </a:pPr>
            <a:r>
              <a:rPr lang="en-GB" sz="1900" dirty="0" smtClean="0"/>
              <a:t>when this command is run (by a normal user), the process will  be granted the permissions corresponding to the process-owner, in this case, </a:t>
            </a:r>
            <a:r>
              <a:rPr lang="en-GB" sz="1900" b="1" i="1" dirty="0" smtClean="0"/>
              <a:t>root </a:t>
            </a:r>
          </a:p>
          <a:p>
            <a:pPr lvl="2" eaLnBrk="1" hangingPunct="1">
              <a:lnSpc>
                <a:spcPct val="80000"/>
              </a:lnSpc>
              <a:buNone/>
            </a:pPr>
            <a:endParaRPr lang="en-GB" sz="1900" b="1" i="1" dirty="0" smtClean="0"/>
          </a:p>
          <a:p>
            <a:pPr lvl="3" eaLnBrk="1" hangingPunct="1">
              <a:lnSpc>
                <a:spcPct val="80000"/>
              </a:lnSpc>
            </a:pPr>
            <a:r>
              <a:rPr lang="en-GB" sz="1600" b="1" i="1" dirty="0" smtClean="0"/>
              <a:t>root</a:t>
            </a:r>
            <a:r>
              <a:rPr lang="en-GB" sz="1600" dirty="0" smtClean="0"/>
              <a:t> has write access to </a:t>
            </a:r>
            <a:r>
              <a:rPr lang="en-GB" sz="1400" i="1" dirty="0" smtClean="0">
                <a:solidFill>
                  <a:srgbClr val="003399"/>
                </a:solidFill>
              </a:rPr>
              <a:t>/etc/</a:t>
            </a:r>
            <a:r>
              <a:rPr lang="en-GB" sz="1400" i="1" dirty="0" err="1" smtClean="0">
                <a:solidFill>
                  <a:srgbClr val="003399"/>
                </a:solidFill>
              </a:rPr>
              <a:t>passwd</a:t>
            </a:r>
            <a:r>
              <a:rPr lang="en-GB" sz="1600" dirty="0" smtClean="0"/>
              <a:t> file</a:t>
            </a:r>
          </a:p>
          <a:p>
            <a:pPr lvl="3" eaLnBrk="1" hangingPunct="1">
              <a:lnSpc>
                <a:spcPct val="80000"/>
              </a:lnSpc>
            </a:pPr>
            <a:r>
              <a:rPr lang="en-GB" sz="1600" dirty="0" smtClean="0"/>
              <a:t>this means :  users cannot directly modify the </a:t>
            </a:r>
            <a:r>
              <a:rPr lang="en-GB" sz="1400" i="1" dirty="0" smtClean="0">
                <a:solidFill>
                  <a:srgbClr val="003399"/>
                </a:solidFill>
              </a:rPr>
              <a:t>/etc/</a:t>
            </a:r>
            <a:r>
              <a:rPr lang="en-GB" sz="1400" i="1" dirty="0" err="1" smtClean="0">
                <a:solidFill>
                  <a:srgbClr val="003399"/>
                </a:solidFill>
              </a:rPr>
              <a:t>passwd</a:t>
            </a:r>
            <a:r>
              <a:rPr lang="en-GB" sz="1400" i="1" dirty="0" smtClean="0">
                <a:solidFill>
                  <a:srgbClr val="003399"/>
                </a:solidFill>
              </a:rPr>
              <a:t> </a:t>
            </a:r>
            <a:r>
              <a:rPr lang="en-GB" sz="1600" dirty="0" smtClean="0"/>
              <a:t>file, but can change his/her own password by using the </a:t>
            </a:r>
            <a:r>
              <a:rPr lang="en-GB" sz="1400" i="1" dirty="0" err="1" smtClean="0">
                <a:solidFill>
                  <a:srgbClr val="003399"/>
                </a:solidFill>
              </a:rPr>
              <a:t>passwd</a:t>
            </a:r>
            <a:r>
              <a:rPr lang="en-GB" sz="1600" dirty="0" smtClean="0"/>
              <a:t> command. This is required for obvious security reasons...</a:t>
            </a:r>
            <a:endParaRPr lang="en-US" sz="1000" dirty="0" smtClean="0"/>
          </a:p>
        </p:txBody>
      </p:sp>
      <p:sp>
        <p:nvSpPr>
          <p:cNvPr id="37892" name="Slide Number Placeholder 3"/>
          <p:cNvSpPr>
            <a:spLocks noGrp="1"/>
          </p:cNvSpPr>
          <p:nvPr>
            <p:ph type="sldNum" sz="quarter" idx="12"/>
          </p:nvPr>
        </p:nvSpPr>
        <p:spPr bwMode="auto">
          <a:noFill/>
          <a:ln>
            <a:miter lim="800000"/>
            <a:headEnd/>
            <a:tailEnd/>
          </a:ln>
        </p:spPr>
        <p:txBody>
          <a:bodyPr/>
          <a:lstStyle/>
          <a:p>
            <a:fld id="{075AFEF8-4B7B-4A44-92C8-0B1BEE244953}" type="slidenum">
              <a:rPr lang="en-US" smtClean="0"/>
              <a:pPr/>
              <a:t>28</a:t>
            </a:fld>
            <a:endParaRPr lang="en-US" smtClean="0"/>
          </a:p>
        </p:txBody>
      </p:sp>
      <p:sp>
        <p:nvSpPr>
          <p:cNvPr id="6" name="Oval 5"/>
          <p:cNvSpPr/>
          <p:nvPr/>
        </p:nvSpPr>
        <p:spPr>
          <a:xfrm>
            <a:off x="3635896" y="2204294"/>
            <a:ext cx="1216149" cy="432618"/>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9" name="Straight Arrow Connector 8"/>
          <p:cNvCxnSpPr/>
          <p:nvPr/>
        </p:nvCxnSpPr>
        <p:spPr>
          <a:xfrm rot="10800000" flipV="1">
            <a:off x="4920308" y="2297956"/>
            <a:ext cx="2081212" cy="49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898" name="TextBox 12"/>
          <p:cNvSpPr txBox="1">
            <a:spLocks noChangeArrowheads="1"/>
          </p:cNvSpPr>
          <p:nvPr/>
        </p:nvSpPr>
        <p:spPr bwMode="auto">
          <a:xfrm>
            <a:off x="6991995" y="2132856"/>
            <a:ext cx="1489075" cy="276225"/>
          </a:xfrm>
          <a:prstGeom prst="rect">
            <a:avLst/>
          </a:prstGeom>
          <a:noFill/>
          <a:ln w="9525">
            <a:noFill/>
            <a:miter lim="800000"/>
            <a:headEnd/>
            <a:tailEnd/>
          </a:ln>
        </p:spPr>
        <p:txBody>
          <a:bodyPr wrap="none">
            <a:spAutoFit/>
          </a:bodyPr>
          <a:lstStyle/>
          <a:p>
            <a:r>
              <a:rPr lang="en-US" sz="1200"/>
              <a:t>the password </a:t>
            </a:r>
            <a:r>
              <a:rPr lang="en-US" sz="1200" u="sng"/>
              <a:t>utility</a:t>
            </a:r>
          </a:p>
        </p:txBody>
      </p:sp>
      <p:cxnSp>
        <p:nvCxnSpPr>
          <p:cNvPr id="15" name="Straight Arrow Connector 14"/>
          <p:cNvCxnSpPr/>
          <p:nvPr/>
        </p:nvCxnSpPr>
        <p:spPr>
          <a:xfrm flipH="1" flipV="1">
            <a:off x="2051720" y="2924944"/>
            <a:ext cx="288032" cy="360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71600" y="333375"/>
            <a:ext cx="7772400" cy="1054561"/>
          </a:xfrm>
        </p:spPr>
        <p:txBody>
          <a:bodyPr vert="horz" wrap="square" lIns="90360" tIns="44280" rIns="90360" bIns="44280" numCol="1" anchorCtr="0" compatLnSpc="1">
            <a:prstTxWarp prst="textNoShape">
              <a:avLst/>
            </a:prstTxWarp>
            <a:spAutoFit/>
          </a:bodyPr>
          <a:lstStyle/>
          <a:p>
            <a:pPr defTabSz="457200" eaLnBrk="1" hangingPunct="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200" dirty="0" smtClean="0">
                <a:effectLst>
                  <a:outerShdw blurRad="38100" dist="38100" dir="2700000" algn="tl">
                    <a:srgbClr val="C0C0C0"/>
                  </a:outerShdw>
                </a:effectLst>
              </a:rPr>
              <a:t>Some special files : Standard Input, Output and Error</a:t>
            </a:r>
          </a:p>
        </p:txBody>
      </p:sp>
      <p:sp>
        <p:nvSpPr>
          <p:cNvPr id="78852" name="Rectangle 4"/>
          <p:cNvSpPr>
            <a:spLocks noGrp="1" noChangeArrowheads="1"/>
          </p:cNvSpPr>
          <p:nvPr>
            <p:ph type="body" idx="1"/>
          </p:nvPr>
        </p:nvSpPr>
        <p:spPr>
          <a:xfrm>
            <a:off x="1435100" y="1447800"/>
            <a:ext cx="7708900" cy="4800600"/>
          </a:xfrm>
        </p:spPr>
        <p:txBody>
          <a:bodyPr>
            <a:normAutofit/>
          </a:bodyPr>
          <a:lstStyle/>
          <a:p>
            <a:pPr eaLnBrk="1" hangingPunct="1">
              <a:lnSpc>
                <a:spcPct val="80000"/>
              </a:lnSpc>
              <a:defRPr/>
            </a:pPr>
            <a:r>
              <a:rPr lang="en-GB" sz="2000" dirty="0" smtClean="0"/>
              <a:t>Remember, in Unix, </a:t>
            </a:r>
            <a:r>
              <a:rPr lang="en-GB" sz="2000" i="1" dirty="0" smtClean="0"/>
              <a:t>everything is a file</a:t>
            </a:r>
            <a:r>
              <a:rPr lang="en-GB" sz="2000" dirty="0" smtClean="0"/>
              <a:t>…</a:t>
            </a:r>
          </a:p>
          <a:p>
            <a:pPr eaLnBrk="1" hangingPunct="1">
              <a:lnSpc>
                <a:spcPct val="80000"/>
              </a:lnSpc>
              <a:defRPr/>
            </a:pPr>
            <a:endParaRPr lang="en-GB" sz="2000" dirty="0" smtClean="0"/>
          </a:p>
          <a:p>
            <a:pPr eaLnBrk="1" hangingPunct="1">
              <a:lnSpc>
                <a:spcPct val="80000"/>
              </a:lnSpc>
              <a:defRPr/>
            </a:pPr>
            <a:r>
              <a:rPr lang="en-GB" sz="2000" dirty="0" smtClean="0"/>
              <a:t>Every time a shell is started, 3 files are opened automatically : </a:t>
            </a:r>
          </a:p>
          <a:p>
            <a:pPr eaLnBrk="1" hangingPunct="1">
              <a:lnSpc>
                <a:spcPct val="80000"/>
              </a:lnSpc>
              <a:defRPr/>
            </a:pPr>
            <a:endParaRPr lang="en-GB" sz="2000" dirty="0" smtClean="0"/>
          </a:p>
          <a:p>
            <a:pPr marL="742950" lvl="1" indent="-285750" eaLnBrk="1" hangingPunct="1">
              <a:lnSpc>
                <a:spcPct val="80000"/>
              </a:lnSpc>
              <a:buFont typeface="Verdana" pitchFamily="34" charset="0"/>
              <a:buNone/>
              <a:defRPr/>
            </a:pPr>
            <a:r>
              <a:rPr lang="en-GB" sz="1800" dirty="0" smtClean="0"/>
              <a:t> </a:t>
            </a:r>
            <a:r>
              <a:rPr lang="en-GB" sz="1800" i="1" dirty="0" err="1" smtClean="0">
                <a:solidFill>
                  <a:srgbClr val="003399"/>
                </a:solidFill>
              </a:rPr>
              <a:t>stdin</a:t>
            </a:r>
            <a:r>
              <a:rPr lang="en-GB" sz="1800" dirty="0" smtClean="0"/>
              <a:t>, </a:t>
            </a:r>
            <a:r>
              <a:rPr lang="en-GB" sz="1800" i="1" dirty="0" err="1" smtClean="0">
                <a:solidFill>
                  <a:srgbClr val="003399"/>
                </a:solidFill>
              </a:rPr>
              <a:t>stdout</a:t>
            </a:r>
            <a:r>
              <a:rPr lang="en-GB" sz="1800" dirty="0" smtClean="0"/>
              <a:t>, </a:t>
            </a:r>
            <a:r>
              <a:rPr lang="en-GB" sz="1800" i="1" dirty="0" err="1" smtClean="0">
                <a:solidFill>
                  <a:srgbClr val="003399"/>
                </a:solidFill>
              </a:rPr>
              <a:t>stderr</a:t>
            </a:r>
            <a:r>
              <a:rPr lang="en-GB" sz="1800" dirty="0" smtClean="0"/>
              <a:t/>
            </a:r>
            <a:br>
              <a:rPr lang="en-GB" sz="1800" dirty="0" smtClean="0"/>
            </a:br>
            <a:r>
              <a:rPr lang="en-GB" sz="1800" dirty="0" smtClean="0"/>
              <a:t/>
            </a:r>
            <a:br>
              <a:rPr lang="en-GB" sz="1800" dirty="0" smtClean="0"/>
            </a:br>
            <a:endParaRPr lang="en-GB" sz="1800" dirty="0" smtClean="0"/>
          </a:p>
          <a:p>
            <a:pPr eaLnBrk="1" hangingPunct="1">
              <a:lnSpc>
                <a:spcPct val="80000"/>
              </a:lnSpc>
              <a:defRPr/>
            </a:pPr>
            <a:r>
              <a:rPr lang="en-GB" sz="2000" b="1" dirty="0" smtClean="0">
                <a:effectLst>
                  <a:outerShdw blurRad="38100" dist="38100" dir="2700000" algn="tl">
                    <a:srgbClr val="C0C0C0"/>
                  </a:outerShdw>
                </a:effectLst>
              </a:rPr>
              <a:t>File        	Default Device		File Descriptor</a:t>
            </a:r>
            <a:r>
              <a:rPr lang="en-GB" sz="2000" dirty="0" smtClean="0">
                <a:effectLst>
                  <a:outerShdw blurRad="38100" dist="38100" dir="2700000" algn="tl">
                    <a:srgbClr val="C0C0C0"/>
                  </a:outerShdw>
                </a:effectLst>
              </a:rPr>
              <a:t/>
            </a:r>
            <a:br>
              <a:rPr lang="en-GB" sz="2000" dirty="0" smtClean="0">
                <a:effectLst>
                  <a:outerShdw blurRad="38100" dist="38100" dir="2700000" algn="tl">
                    <a:srgbClr val="C0C0C0"/>
                  </a:outerShdw>
                </a:effectLst>
              </a:rPr>
            </a:br>
            <a:r>
              <a:rPr lang="en-GB" sz="2000" dirty="0" smtClean="0">
                <a:effectLst>
                  <a:outerShdw blurRad="38100" dist="38100" dir="2700000" algn="tl">
                    <a:srgbClr val="C0C0C0"/>
                  </a:outerShdw>
                </a:effectLst>
              </a:rPr>
              <a:t/>
            </a:r>
            <a:br>
              <a:rPr lang="en-GB" sz="2000" dirty="0" smtClean="0">
                <a:effectLst>
                  <a:outerShdw blurRad="38100" dist="38100" dir="2700000" algn="tl">
                    <a:srgbClr val="C0C0C0"/>
                  </a:outerShdw>
                </a:effectLst>
              </a:rPr>
            </a:br>
            <a:r>
              <a:rPr lang="en-GB" sz="2000" i="1" dirty="0" err="1" smtClean="0">
                <a:solidFill>
                  <a:srgbClr val="003399"/>
                </a:solidFill>
              </a:rPr>
              <a:t>stdin</a:t>
            </a:r>
            <a:r>
              <a:rPr lang="en-GB" sz="2000" dirty="0" smtClean="0"/>
              <a:t>		keyboard		0</a:t>
            </a:r>
            <a:br>
              <a:rPr lang="en-GB" sz="2000" dirty="0" smtClean="0"/>
            </a:br>
            <a:r>
              <a:rPr lang="en-GB" sz="2000" dirty="0" smtClean="0"/>
              <a:t/>
            </a:r>
            <a:br>
              <a:rPr lang="en-GB" sz="2000" dirty="0" smtClean="0"/>
            </a:br>
            <a:r>
              <a:rPr lang="en-GB" sz="2000" i="1" dirty="0" err="1" smtClean="0">
                <a:solidFill>
                  <a:srgbClr val="003399"/>
                </a:solidFill>
              </a:rPr>
              <a:t>stdout</a:t>
            </a:r>
            <a:r>
              <a:rPr lang="en-GB" sz="2000" dirty="0" smtClean="0"/>
              <a:t>	screen			1</a:t>
            </a:r>
            <a:br>
              <a:rPr lang="en-GB" sz="2000" dirty="0" smtClean="0"/>
            </a:br>
            <a:r>
              <a:rPr lang="en-GB" sz="2000" dirty="0" smtClean="0"/>
              <a:t/>
            </a:r>
            <a:br>
              <a:rPr lang="en-GB" sz="2000" dirty="0" smtClean="0"/>
            </a:br>
            <a:r>
              <a:rPr lang="en-GB" sz="2000" i="1" dirty="0" err="1" smtClean="0">
                <a:solidFill>
                  <a:srgbClr val="003399"/>
                </a:solidFill>
              </a:rPr>
              <a:t>stderr</a:t>
            </a:r>
            <a:r>
              <a:rPr lang="en-GB" sz="2000" dirty="0" smtClean="0"/>
              <a:t>	screen			2</a:t>
            </a:r>
          </a:p>
          <a:p>
            <a:pPr eaLnBrk="1" hangingPunct="1">
              <a:lnSpc>
                <a:spcPct val="80000"/>
              </a:lnSpc>
              <a:defRPr/>
            </a:pPr>
            <a:endParaRPr lang="en-US" sz="2000" u="sng" dirty="0" smtClean="0"/>
          </a:p>
          <a:p>
            <a:pPr eaLnBrk="1" hangingPunct="1">
              <a:lnSpc>
                <a:spcPct val="80000"/>
              </a:lnSpc>
              <a:defRPr/>
            </a:pPr>
            <a:r>
              <a:rPr lang="en-US" sz="2000" dirty="0" smtClean="0"/>
              <a:t>A process can then easily read/write to/from these “files”; this makes I/O programming relatively easy.</a:t>
            </a:r>
          </a:p>
        </p:txBody>
      </p:sp>
      <p:sp>
        <p:nvSpPr>
          <p:cNvPr id="40964" name="Slide Number Placeholder 3"/>
          <p:cNvSpPr>
            <a:spLocks noGrp="1"/>
          </p:cNvSpPr>
          <p:nvPr>
            <p:ph type="sldNum" sz="quarter" idx="12"/>
          </p:nvPr>
        </p:nvSpPr>
        <p:spPr bwMode="auto">
          <a:noFill/>
          <a:ln>
            <a:miter lim="800000"/>
            <a:headEnd/>
            <a:tailEnd/>
          </a:ln>
        </p:spPr>
        <p:txBody>
          <a:bodyPr/>
          <a:lstStyle/>
          <a:p>
            <a:fld id="{D813CD29-8892-452E-86AB-89970A78456C}" type="slidenum">
              <a:rPr lang="en-US" smtClean="0"/>
              <a:pPr/>
              <a:t>29</a:t>
            </a:fld>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and Files</a:t>
            </a:r>
            <a:endParaRPr lang="en-US" dirty="0"/>
          </a:p>
        </p:txBody>
      </p:sp>
      <p:sp>
        <p:nvSpPr>
          <p:cNvPr id="3" name="Content Placeholder 2"/>
          <p:cNvSpPr>
            <a:spLocks noGrp="1"/>
          </p:cNvSpPr>
          <p:nvPr>
            <p:ph idx="1"/>
          </p:nvPr>
        </p:nvSpPr>
        <p:spPr>
          <a:xfrm>
            <a:off x="1435100" y="1447800"/>
            <a:ext cx="7499350" cy="5195910"/>
          </a:xfrm>
        </p:spPr>
        <p:txBody>
          <a:bodyPr/>
          <a:lstStyle/>
          <a:p>
            <a:r>
              <a:rPr lang="en-US" sz="2400" dirty="0" smtClean="0"/>
              <a:t>You may want to write a program and store it on your hard drive so that later you can execute it when you need it to do something for you.</a:t>
            </a:r>
          </a:p>
          <a:p>
            <a:r>
              <a:rPr lang="en-US" sz="2400" dirty="0" smtClean="0"/>
              <a:t>You may also want to store your data as input to your program (your program will read it if you instruct your program to do so) on your hard drive.</a:t>
            </a:r>
          </a:p>
          <a:p>
            <a:r>
              <a:rPr lang="en-US" sz="2400" dirty="0" smtClean="0"/>
              <a:t>How should the OS help you?</a:t>
            </a:r>
          </a:p>
          <a:p>
            <a:r>
              <a:rPr lang="en-US" sz="2400" dirty="0" smtClean="0"/>
              <a:t>Your OS says:  well, </a:t>
            </a:r>
            <a:r>
              <a:rPr lang="en-US" sz="2400" dirty="0" err="1" smtClean="0"/>
              <a:t>organise</a:t>
            </a:r>
            <a:r>
              <a:rPr lang="en-US" sz="2400" dirty="0" smtClean="0"/>
              <a:t> your things in units called “records” and store them in files.</a:t>
            </a:r>
          </a:p>
          <a:p>
            <a:r>
              <a:rPr lang="en-US" sz="2400" dirty="0" smtClean="0"/>
              <a:t>If you think it is reasonable, then the OS must provide a so-called “File System” to do the deal.</a:t>
            </a:r>
            <a:endParaRPr lang="en-US" sz="2400" dirty="0"/>
          </a:p>
        </p:txBody>
      </p:sp>
      <p:sp>
        <p:nvSpPr>
          <p:cNvPr id="4" name="Slide Number Placeholder 3"/>
          <p:cNvSpPr>
            <a:spLocks noGrp="1"/>
          </p:cNvSpPr>
          <p:nvPr>
            <p:ph type="sldNum" sz="quarter" idx="12"/>
          </p:nvPr>
        </p:nvSpPr>
        <p:spPr/>
        <p:txBody>
          <a:bodyPr/>
          <a:lstStyle/>
          <a:p>
            <a:pPr>
              <a:defRPr/>
            </a:pPr>
            <a:fld id="{3A4D2466-0E86-4906-AEEB-A74BE9747111}"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FS and Unix Links</a:t>
            </a:r>
            <a:endParaRPr lang="en-US" dirty="0">
              <a:solidFill>
                <a:schemeClr val="tx2">
                  <a:satMod val="130000"/>
                </a:schemeClr>
              </a:solidFill>
            </a:endParaRPr>
          </a:p>
        </p:txBody>
      </p:sp>
      <p:sp>
        <p:nvSpPr>
          <p:cNvPr id="45059" name="Content Placeholder 2"/>
          <p:cNvSpPr>
            <a:spLocks noGrp="1"/>
          </p:cNvSpPr>
          <p:nvPr>
            <p:ph idx="1"/>
          </p:nvPr>
        </p:nvSpPr>
        <p:spPr/>
        <p:txBody>
          <a:bodyPr/>
          <a:lstStyle/>
          <a:p>
            <a:pPr eaLnBrk="1" hangingPunct="1">
              <a:lnSpc>
                <a:spcPct val="80000"/>
              </a:lnSpc>
            </a:pPr>
            <a:r>
              <a:rPr lang="en-US" sz="2400" i="1" dirty="0" smtClean="0">
                <a:solidFill>
                  <a:srgbClr val="FF0000"/>
                </a:solidFill>
              </a:rPr>
              <a:t>Unix file system works with </a:t>
            </a:r>
            <a:r>
              <a:rPr lang="en-US" sz="2400" i="1" dirty="0" err="1" smtClean="0">
                <a:solidFill>
                  <a:srgbClr val="FF0000"/>
                </a:solidFill>
              </a:rPr>
              <a:t>i</a:t>
            </a:r>
            <a:r>
              <a:rPr lang="en-US" sz="2400" i="1" dirty="0" smtClean="0">
                <a:solidFill>
                  <a:srgbClr val="FF0000"/>
                </a:solidFill>
              </a:rPr>
              <a:t>-nodes which keeps information about files.  A file exists if its </a:t>
            </a:r>
            <a:r>
              <a:rPr lang="en-US" sz="2400" i="1" dirty="0" err="1" smtClean="0">
                <a:solidFill>
                  <a:srgbClr val="FF0000"/>
                </a:solidFill>
              </a:rPr>
              <a:t>i</a:t>
            </a:r>
            <a:r>
              <a:rPr lang="en-US" sz="2400" i="1" dirty="0" smtClean="0">
                <a:solidFill>
                  <a:srgbClr val="FF0000"/>
                </a:solidFill>
              </a:rPr>
              <a:t>-node exists. </a:t>
            </a:r>
          </a:p>
          <a:p>
            <a:pPr eaLnBrk="1" hangingPunct="1">
              <a:lnSpc>
                <a:spcPct val="80000"/>
              </a:lnSpc>
            </a:pPr>
            <a:r>
              <a:rPr lang="en-US" sz="2400" i="1" dirty="0" smtClean="0">
                <a:solidFill>
                  <a:srgbClr val="FF0000"/>
                </a:solidFill>
              </a:rPr>
              <a:t>Unix file hierarchy can consist of several different file systems.</a:t>
            </a:r>
          </a:p>
          <a:p>
            <a:pPr eaLnBrk="1" hangingPunct="1">
              <a:lnSpc>
                <a:spcPct val="80000"/>
              </a:lnSpc>
            </a:pPr>
            <a:r>
              <a:rPr lang="en-US" sz="2400" i="1" dirty="0" smtClean="0">
                <a:solidFill>
                  <a:srgbClr val="FF0000"/>
                </a:solidFill>
              </a:rPr>
              <a:t>Therefore Unix file system needs to provide 2 types of links to files to allow better performance and usage for users and applications. </a:t>
            </a:r>
            <a:endParaRPr lang="en-US" sz="2400" i="1" dirty="0" smtClean="0">
              <a:solidFill>
                <a:srgbClr val="FF0000"/>
              </a:solidFill>
            </a:endParaRPr>
          </a:p>
          <a:p>
            <a:pPr eaLnBrk="1" hangingPunct="1">
              <a:lnSpc>
                <a:spcPct val="80000"/>
              </a:lnSpc>
            </a:pPr>
            <a:r>
              <a:rPr lang="en-US" sz="1600" i="1" dirty="0" smtClean="0"/>
              <a:t>Hard and soft links to a file: roughly we can define:</a:t>
            </a:r>
            <a:endParaRPr lang="en-US" sz="1600" i="1" dirty="0" smtClean="0"/>
          </a:p>
          <a:p>
            <a:pPr eaLnBrk="1" hangingPunct="1">
              <a:lnSpc>
                <a:spcPct val="80000"/>
              </a:lnSpc>
            </a:pPr>
            <a:r>
              <a:rPr lang="en-US" sz="1600" dirty="0" smtClean="0"/>
              <a:t>A </a:t>
            </a:r>
            <a:r>
              <a:rPr lang="en-US" sz="1600" b="1" i="1" dirty="0" smtClean="0"/>
              <a:t>hard </a:t>
            </a:r>
            <a:r>
              <a:rPr lang="en-US" sz="1600" b="1" i="1" dirty="0" smtClean="0"/>
              <a:t>link: </a:t>
            </a:r>
            <a:r>
              <a:rPr lang="en-US" sz="1600" dirty="0" smtClean="0"/>
              <a:t>a </a:t>
            </a:r>
            <a:r>
              <a:rPr lang="en-US" sz="1600" dirty="0" smtClean="0"/>
              <a:t>pointer/reference to the file’s </a:t>
            </a:r>
            <a:r>
              <a:rPr lang="en-US" sz="1600" dirty="0" err="1" smtClean="0"/>
              <a:t>i</a:t>
            </a:r>
            <a:r>
              <a:rPr lang="en-US" sz="1600" dirty="0" smtClean="0"/>
              <a:t>-node - </a:t>
            </a:r>
            <a:r>
              <a:rPr lang="en-US" sz="1600" i="1" dirty="0" smtClean="0"/>
              <a:t>every file has at least one hard link to it</a:t>
            </a:r>
            <a:r>
              <a:rPr lang="en-US" sz="1600" dirty="0" smtClean="0"/>
              <a:t>.</a:t>
            </a:r>
          </a:p>
          <a:p>
            <a:pPr eaLnBrk="1" hangingPunct="1">
              <a:lnSpc>
                <a:spcPct val="80000"/>
              </a:lnSpc>
            </a:pPr>
            <a:r>
              <a:rPr lang="en-US" sz="1600" dirty="0" smtClean="0"/>
              <a:t>A </a:t>
            </a:r>
            <a:r>
              <a:rPr lang="en-US" sz="1600" b="1" i="1" dirty="0" smtClean="0"/>
              <a:t>soft </a:t>
            </a:r>
            <a:r>
              <a:rPr lang="en-US" sz="1600" b="1" i="1" dirty="0" smtClean="0"/>
              <a:t>link:</a:t>
            </a:r>
            <a:r>
              <a:rPr lang="en-US" sz="1600" dirty="0" smtClean="0"/>
              <a:t> </a:t>
            </a:r>
            <a:r>
              <a:rPr lang="en-US" sz="1600" dirty="0" smtClean="0"/>
              <a:t>a file that contains the name of another </a:t>
            </a:r>
            <a:r>
              <a:rPr lang="en-US" sz="1600" dirty="0" smtClean="0"/>
              <a:t>file or abstract path to a file.</a:t>
            </a:r>
            <a:endParaRPr lang="en-US" sz="1600" dirty="0" smtClean="0"/>
          </a:p>
          <a:p>
            <a:pPr eaLnBrk="1" hangingPunct="1">
              <a:lnSpc>
                <a:spcPct val="80000"/>
              </a:lnSpc>
            </a:pPr>
            <a:r>
              <a:rPr lang="en-US" sz="1600" dirty="0" smtClean="0"/>
              <a:t>Since hard link is a pointer, it cannot be used for a file across different file systems (it does not make sense). However,  a soft link can be used because it contains the name of the other file. </a:t>
            </a:r>
          </a:p>
        </p:txBody>
      </p:sp>
      <p:sp>
        <p:nvSpPr>
          <p:cNvPr id="45060" name="Slide Number Placeholder 3"/>
          <p:cNvSpPr>
            <a:spLocks noGrp="1"/>
          </p:cNvSpPr>
          <p:nvPr>
            <p:ph type="sldNum" sz="quarter" idx="12"/>
          </p:nvPr>
        </p:nvSpPr>
        <p:spPr bwMode="auto">
          <a:noFill/>
          <a:ln>
            <a:miter lim="800000"/>
            <a:headEnd/>
            <a:tailEnd/>
          </a:ln>
        </p:spPr>
        <p:txBody>
          <a:bodyPr/>
          <a:lstStyle/>
          <a:p>
            <a:fld id="{5CCD3632-78CE-4CDD-9A2E-79EFCB5E8C4F}"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Links – Symbolic Links</a:t>
            </a:r>
            <a:endParaRPr lang="en-US" dirty="0">
              <a:solidFill>
                <a:schemeClr val="tx2">
                  <a:satMod val="130000"/>
                </a:schemeClr>
              </a:solidFill>
            </a:endParaRPr>
          </a:p>
        </p:txBody>
      </p:sp>
      <p:sp>
        <p:nvSpPr>
          <p:cNvPr id="46083" name="Content Placeholder 2"/>
          <p:cNvSpPr>
            <a:spLocks noGrp="1"/>
          </p:cNvSpPr>
          <p:nvPr>
            <p:ph idx="1"/>
          </p:nvPr>
        </p:nvSpPr>
        <p:spPr/>
        <p:txBody>
          <a:bodyPr/>
          <a:lstStyle/>
          <a:p>
            <a:pPr eaLnBrk="1" hangingPunct="1">
              <a:lnSpc>
                <a:spcPct val="80000"/>
              </a:lnSpc>
            </a:pPr>
            <a:r>
              <a:rPr lang="en-US" sz="2500" i="1" dirty="0" smtClean="0"/>
              <a:t>a</a:t>
            </a:r>
            <a:r>
              <a:rPr lang="en-US" sz="2500" b="1" i="1" dirty="0" smtClean="0"/>
              <a:t> symbolic</a:t>
            </a:r>
            <a:r>
              <a:rPr lang="en-US" sz="2500" dirty="0" smtClean="0"/>
              <a:t> link (or </a:t>
            </a:r>
            <a:r>
              <a:rPr lang="en-US" sz="2500" b="1" i="1" dirty="0" err="1" smtClean="0"/>
              <a:t>symlink</a:t>
            </a:r>
            <a:r>
              <a:rPr lang="en-US" sz="2500" b="1" i="1" dirty="0" smtClean="0"/>
              <a:t>,</a:t>
            </a:r>
            <a:r>
              <a:rPr lang="en-US" sz="2500" dirty="0" smtClean="0"/>
              <a:t> or </a:t>
            </a:r>
            <a:r>
              <a:rPr lang="en-US" sz="2500" b="1" i="1" dirty="0" smtClean="0"/>
              <a:t>soft</a:t>
            </a:r>
            <a:r>
              <a:rPr lang="en-US" sz="2500" dirty="0" smtClean="0"/>
              <a:t> link) is a </a:t>
            </a:r>
            <a:r>
              <a:rPr lang="en-US" sz="2500" b="1" i="1" dirty="0" smtClean="0"/>
              <a:t>file</a:t>
            </a:r>
            <a:r>
              <a:rPr lang="en-US" sz="2500" dirty="0" smtClean="0"/>
              <a:t> that contains a pointer to another file.</a:t>
            </a:r>
            <a:br>
              <a:rPr lang="en-US" sz="2500" dirty="0" smtClean="0"/>
            </a:br>
            <a:r>
              <a:rPr lang="en-US" sz="2500" dirty="0" smtClean="0"/>
              <a:t/>
            </a:r>
            <a:br>
              <a:rPr lang="en-US" sz="2500" dirty="0" smtClean="0"/>
            </a:br>
            <a:r>
              <a:rPr lang="en-US" sz="2500" dirty="0" err="1" smtClean="0"/>
              <a:t>Eg</a:t>
            </a:r>
            <a:r>
              <a:rPr lang="en-US" sz="2500" dirty="0" smtClean="0"/>
              <a:t>:    </a:t>
            </a:r>
          </a:p>
          <a:p>
            <a:pPr eaLnBrk="1" hangingPunct="1">
              <a:lnSpc>
                <a:spcPct val="80000"/>
              </a:lnSpc>
              <a:buFont typeface="Wingdings 2" pitchFamily="18" charset="2"/>
              <a:buNone/>
            </a:pPr>
            <a:endParaRPr lang="en-US" sz="2500" i="1" dirty="0" smtClean="0">
              <a:solidFill>
                <a:srgbClr val="0070C0"/>
              </a:solidFill>
            </a:endParaRPr>
          </a:p>
          <a:p>
            <a:pPr eaLnBrk="1" hangingPunct="1">
              <a:lnSpc>
                <a:spcPct val="80000"/>
              </a:lnSpc>
              <a:buFont typeface="Wingdings 2" pitchFamily="18" charset="2"/>
              <a:buNone/>
            </a:pPr>
            <a:r>
              <a:rPr lang="en-US" sz="1400" b="1" i="1" dirty="0" err="1" smtClean="0">
                <a:solidFill>
                  <a:srgbClr val="FF0000"/>
                </a:solidFill>
              </a:rPr>
              <a:t>l</a:t>
            </a:r>
            <a:r>
              <a:rPr lang="en-US" sz="1400" i="1" dirty="0" err="1" smtClean="0">
                <a:solidFill>
                  <a:srgbClr val="0070C0"/>
                </a:solidFill>
              </a:rPr>
              <a:t>rwxrwxrwx</a:t>
            </a:r>
            <a:r>
              <a:rPr lang="en-US" sz="1400" i="1" dirty="0" smtClean="0">
                <a:solidFill>
                  <a:srgbClr val="0070C0"/>
                </a:solidFill>
              </a:rPr>
              <a:t> 1 </a:t>
            </a:r>
            <a:r>
              <a:rPr lang="en-US" sz="1400" i="1" dirty="0" err="1" smtClean="0">
                <a:solidFill>
                  <a:srgbClr val="0070C0"/>
                </a:solidFill>
              </a:rPr>
              <a:t>cheng</a:t>
            </a:r>
            <a:r>
              <a:rPr lang="en-US" sz="1400" i="1" dirty="0" smtClean="0">
                <a:solidFill>
                  <a:srgbClr val="0070C0"/>
                </a:solidFill>
              </a:rPr>
              <a:t>  </a:t>
            </a:r>
            <a:r>
              <a:rPr lang="en-US" sz="1400" i="1" dirty="0" err="1" smtClean="0">
                <a:solidFill>
                  <a:srgbClr val="0070C0"/>
                </a:solidFill>
              </a:rPr>
              <a:t>cheng</a:t>
            </a:r>
            <a:r>
              <a:rPr lang="en-US" sz="1400" i="1" dirty="0" smtClean="0">
                <a:solidFill>
                  <a:srgbClr val="0070C0"/>
                </a:solidFill>
              </a:rPr>
              <a:t>   26 2008-02-29 09:53 Examples -&gt; /</a:t>
            </a:r>
            <a:r>
              <a:rPr lang="en-US" sz="1400" i="1" dirty="0" err="1" smtClean="0">
                <a:solidFill>
                  <a:srgbClr val="0070C0"/>
                </a:solidFill>
              </a:rPr>
              <a:t>usr</a:t>
            </a:r>
            <a:r>
              <a:rPr lang="en-US" sz="1400" i="1" dirty="0" smtClean="0">
                <a:solidFill>
                  <a:srgbClr val="0070C0"/>
                </a:solidFill>
              </a:rPr>
              <a:t>/share/</a:t>
            </a:r>
            <a:r>
              <a:rPr lang="en-US" sz="1400" i="1" dirty="0" err="1" smtClean="0">
                <a:solidFill>
                  <a:srgbClr val="0070C0"/>
                </a:solidFill>
              </a:rPr>
              <a:t>examplecontent</a:t>
            </a:r>
            <a:r>
              <a:rPr lang="en-US" sz="1400" dirty="0" smtClean="0"/>
              <a:t/>
            </a:r>
            <a:br>
              <a:rPr lang="en-US" sz="1400" dirty="0" smtClean="0"/>
            </a:br>
            <a:endParaRPr lang="en-US" sz="1400" dirty="0" smtClean="0"/>
          </a:p>
          <a:p>
            <a:pPr eaLnBrk="1" hangingPunct="1">
              <a:lnSpc>
                <a:spcPct val="80000"/>
              </a:lnSpc>
            </a:pPr>
            <a:endParaRPr lang="en-US" sz="2500" dirty="0" smtClean="0"/>
          </a:p>
          <a:p>
            <a:pPr eaLnBrk="1" hangingPunct="1">
              <a:lnSpc>
                <a:spcPct val="80000"/>
              </a:lnSpc>
            </a:pPr>
            <a:r>
              <a:rPr lang="en-US" sz="2500" i="1" dirty="0" err="1" smtClean="0">
                <a:solidFill>
                  <a:srgbClr val="00B050"/>
                </a:solidFill>
              </a:rPr>
              <a:t>symlinks</a:t>
            </a:r>
            <a:r>
              <a:rPr lang="en-US" sz="2500" i="1" dirty="0" smtClean="0">
                <a:solidFill>
                  <a:srgbClr val="00B050"/>
                </a:solidFill>
              </a:rPr>
              <a:t> can exist even if the file they pointed to does not exist</a:t>
            </a:r>
            <a:r>
              <a:rPr lang="en-US" sz="2500" dirty="0" smtClean="0"/>
              <a:t>!</a:t>
            </a:r>
          </a:p>
          <a:p>
            <a:pPr eaLnBrk="1" hangingPunct="1">
              <a:lnSpc>
                <a:spcPct val="80000"/>
              </a:lnSpc>
            </a:pPr>
            <a:endParaRPr lang="en-US" sz="2500" dirty="0" smtClean="0"/>
          </a:p>
          <a:p>
            <a:pPr eaLnBrk="1" hangingPunct="1">
              <a:lnSpc>
                <a:spcPct val="80000"/>
              </a:lnSpc>
            </a:pPr>
            <a:r>
              <a:rPr lang="en-US" sz="2500" dirty="0" err="1" smtClean="0"/>
              <a:t>symlinks</a:t>
            </a:r>
            <a:r>
              <a:rPr lang="en-US" sz="2500" dirty="0" smtClean="0"/>
              <a:t> must be used if a link is to span </a:t>
            </a:r>
            <a:r>
              <a:rPr lang="en-US" sz="2500" dirty="0" err="1" smtClean="0"/>
              <a:t>filesystems</a:t>
            </a:r>
            <a:r>
              <a:rPr lang="en-US" sz="2500" dirty="0" smtClean="0"/>
              <a:t> (sometimes referred to as partitions). Hard links do not work across different </a:t>
            </a:r>
            <a:r>
              <a:rPr lang="en-US" sz="2500" dirty="0" err="1" smtClean="0"/>
              <a:t>filesystems</a:t>
            </a:r>
            <a:r>
              <a:rPr lang="en-US" sz="2500" dirty="0" smtClean="0"/>
              <a:t>.</a:t>
            </a:r>
          </a:p>
        </p:txBody>
      </p:sp>
      <p:sp>
        <p:nvSpPr>
          <p:cNvPr id="46084" name="Slide Number Placeholder 3"/>
          <p:cNvSpPr>
            <a:spLocks noGrp="1"/>
          </p:cNvSpPr>
          <p:nvPr>
            <p:ph type="sldNum" sz="quarter" idx="12"/>
          </p:nvPr>
        </p:nvSpPr>
        <p:spPr bwMode="auto">
          <a:noFill/>
          <a:ln>
            <a:miter lim="800000"/>
            <a:headEnd/>
            <a:tailEnd/>
          </a:ln>
        </p:spPr>
        <p:txBody>
          <a:bodyPr/>
          <a:lstStyle/>
          <a:p>
            <a:fld id="{82E3A229-B79F-4DB1-A20C-8158D5B08839}" type="slidenum">
              <a:rPr lang="en-US" smtClean="0"/>
              <a:pPr/>
              <a:t>31</a:t>
            </a:fld>
            <a:endParaRPr lang="en-US" smtClean="0"/>
          </a:p>
        </p:txBody>
      </p:sp>
      <p:cxnSp>
        <p:nvCxnSpPr>
          <p:cNvPr id="6" name="Straight Arrow Connector 5"/>
          <p:cNvCxnSpPr>
            <a:stCxn id="46086" idx="0"/>
          </p:cNvCxnSpPr>
          <p:nvPr/>
        </p:nvCxnSpPr>
        <p:spPr>
          <a:xfrm flipV="1">
            <a:off x="1362125" y="3286125"/>
            <a:ext cx="209500" cy="2386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086" name="TextBox 6"/>
          <p:cNvSpPr txBox="1">
            <a:spLocks noChangeArrowheads="1"/>
          </p:cNvSpPr>
          <p:nvPr/>
        </p:nvSpPr>
        <p:spPr bwMode="auto">
          <a:xfrm>
            <a:off x="971600" y="3524746"/>
            <a:ext cx="781050" cy="768350"/>
          </a:xfrm>
          <a:prstGeom prst="rect">
            <a:avLst/>
          </a:prstGeom>
          <a:noFill/>
          <a:ln w="9525">
            <a:noFill/>
            <a:miter lim="800000"/>
            <a:headEnd/>
            <a:tailEnd/>
          </a:ln>
        </p:spPr>
        <p:txBody>
          <a:bodyPr wrap="none">
            <a:spAutoFit/>
          </a:bodyPr>
          <a:lstStyle/>
          <a:p>
            <a:r>
              <a:rPr lang="en-AU" sz="1100" dirty="0"/>
              <a:t>the ‘l’ </a:t>
            </a:r>
          </a:p>
          <a:p>
            <a:r>
              <a:rPr lang="en-AU" sz="1100" dirty="0"/>
              <a:t>indicates </a:t>
            </a:r>
          </a:p>
          <a:p>
            <a:r>
              <a:rPr lang="en-AU" sz="1100" dirty="0"/>
              <a:t>a soft</a:t>
            </a:r>
          </a:p>
          <a:p>
            <a:r>
              <a:rPr lang="en-AU" sz="1100" dirty="0"/>
              <a:t>link</a:t>
            </a:r>
          </a:p>
        </p:txBody>
      </p:sp>
      <p:sp>
        <p:nvSpPr>
          <p:cNvPr id="9" name="Rectangle 8"/>
          <p:cNvSpPr/>
          <p:nvPr/>
        </p:nvSpPr>
        <p:spPr>
          <a:xfrm>
            <a:off x="5151120" y="3143250"/>
            <a:ext cx="717024" cy="232410"/>
          </a:xfrm>
          <a:prstGeom prst="rect">
            <a:avLst/>
          </a:prstGeom>
          <a:solidFill>
            <a:srgbClr val="FFFF00">
              <a:alpha val="33000"/>
            </a:srgb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rgbClr val="FFFFFF"/>
              </a:solidFill>
            </a:endParaRPr>
          </a:p>
        </p:txBody>
      </p:sp>
      <p:sp>
        <p:nvSpPr>
          <p:cNvPr id="10" name="Rectangle 9"/>
          <p:cNvSpPr/>
          <p:nvPr/>
        </p:nvSpPr>
        <p:spPr>
          <a:xfrm>
            <a:off x="6029275" y="3143250"/>
            <a:ext cx="1855093" cy="232410"/>
          </a:xfrm>
          <a:prstGeom prst="rect">
            <a:avLst/>
          </a:prstGeom>
          <a:solidFill>
            <a:srgbClr val="FFFF00">
              <a:alpha val="33000"/>
            </a:srgb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rgbClr val="FFFFFF"/>
              </a:solidFill>
            </a:endParaRPr>
          </a:p>
        </p:txBody>
      </p:sp>
      <p:cxnSp>
        <p:nvCxnSpPr>
          <p:cNvPr id="12" name="Straight Arrow Connector 11"/>
          <p:cNvCxnSpPr/>
          <p:nvPr/>
        </p:nvCxnSpPr>
        <p:spPr>
          <a:xfrm>
            <a:off x="5500688" y="2716213"/>
            <a:ext cx="7416" cy="336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090" name="TextBox 12"/>
          <p:cNvSpPr txBox="1">
            <a:spLocks noChangeArrowheads="1"/>
          </p:cNvSpPr>
          <p:nvPr/>
        </p:nvSpPr>
        <p:spPr bwMode="auto">
          <a:xfrm>
            <a:off x="4897438" y="2376488"/>
            <a:ext cx="693737" cy="430212"/>
          </a:xfrm>
          <a:prstGeom prst="rect">
            <a:avLst/>
          </a:prstGeom>
          <a:noFill/>
          <a:ln w="9525">
            <a:noFill/>
            <a:miter lim="800000"/>
            <a:headEnd/>
            <a:tailEnd/>
          </a:ln>
        </p:spPr>
        <p:txBody>
          <a:bodyPr wrap="none">
            <a:spAutoFit/>
          </a:bodyPr>
          <a:lstStyle/>
          <a:p>
            <a:r>
              <a:rPr lang="en-AU" sz="1100" dirty="0"/>
              <a:t>name of</a:t>
            </a:r>
          </a:p>
          <a:p>
            <a:r>
              <a:rPr lang="en-AU" sz="1100" dirty="0"/>
              <a:t>the link</a:t>
            </a:r>
          </a:p>
        </p:txBody>
      </p:sp>
      <p:cxnSp>
        <p:nvCxnSpPr>
          <p:cNvPr id="18" name="Straight Arrow Connector 17"/>
          <p:cNvCxnSpPr/>
          <p:nvPr/>
        </p:nvCxnSpPr>
        <p:spPr>
          <a:xfrm flipH="1">
            <a:off x="7001408" y="2798763"/>
            <a:ext cx="167742" cy="25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092" name="TextBox 18"/>
          <p:cNvSpPr txBox="1">
            <a:spLocks noChangeArrowheads="1"/>
          </p:cNvSpPr>
          <p:nvPr/>
        </p:nvSpPr>
        <p:spPr bwMode="auto">
          <a:xfrm>
            <a:off x="6643688" y="2357438"/>
            <a:ext cx="1075936" cy="430887"/>
          </a:xfrm>
          <a:prstGeom prst="rect">
            <a:avLst/>
          </a:prstGeom>
          <a:noFill/>
          <a:ln w="9525">
            <a:noFill/>
            <a:miter lim="800000"/>
            <a:headEnd/>
            <a:tailEnd/>
          </a:ln>
        </p:spPr>
        <p:txBody>
          <a:bodyPr wrap="none">
            <a:spAutoFit/>
          </a:bodyPr>
          <a:lstStyle/>
          <a:p>
            <a:r>
              <a:rPr lang="en-AU" sz="1100" dirty="0"/>
              <a:t>what the link</a:t>
            </a:r>
          </a:p>
          <a:p>
            <a:r>
              <a:rPr lang="en-AU" sz="1100" dirty="0"/>
              <a:t>is </a:t>
            </a:r>
            <a:r>
              <a:rPr lang="en-AU" sz="1100" dirty="0" smtClean="0"/>
              <a:t>"pointing" </a:t>
            </a:r>
            <a:r>
              <a:rPr lang="en-AU" sz="1100" dirty="0"/>
              <a:t>to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Unix </a:t>
            </a:r>
            <a:r>
              <a:rPr lang="en-AU" i="1" dirty="0" smtClean="0">
                <a:solidFill>
                  <a:srgbClr val="0070C0"/>
                </a:solidFill>
              </a:rPr>
              <a:t>ln</a:t>
            </a:r>
            <a:r>
              <a:rPr lang="en-AU" dirty="0" smtClean="0"/>
              <a:t> command examples</a:t>
            </a:r>
            <a:endParaRPr lang="en-AU" dirty="0"/>
          </a:p>
        </p:txBody>
      </p:sp>
      <p:sp>
        <p:nvSpPr>
          <p:cNvPr id="3" name="Content Placeholder 2"/>
          <p:cNvSpPr>
            <a:spLocks noGrp="1"/>
          </p:cNvSpPr>
          <p:nvPr>
            <p:ph idx="1"/>
          </p:nvPr>
        </p:nvSpPr>
        <p:spPr>
          <a:xfrm>
            <a:off x="1435100" y="1911424"/>
            <a:ext cx="7499350" cy="4109864"/>
          </a:xfrm>
        </p:spPr>
        <p:txBody>
          <a:bodyPr/>
          <a:lstStyle/>
          <a:p>
            <a:r>
              <a:rPr lang="en-AU" dirty="0" smtClean="0"/>
              <a:t>Hard link (default) :</a:t>
            </a:r>
          </a:p>
          <a:p>
            <a:pPr marL="82550" indent="0">
              <a:buNone/>
            </a:pPr>
            <a:r>
              <a:rPr lang="en-AU" dirty="0"/>
              <a:t>	</a:t>
            </a:r>
            <a:r>
              <a:rPr lang="en-AU" dirty="0" smtClean="0">
                <a:solidFill>
                  <a:srgbClr val="0070C0"/>
                </a:solidFill>
                <a:latin typeface="Arial" panose="020B0604020202020204" pitchFamily="34" charset="0"/>
                <a:cs typeface="Arial" panose="020B0604020202020204" pitchFamily="34" charset="0"/>
              </a:rPr>
              <a:t>ln  </a:t>
            </a:r>
            <a:r>
              <a:rPr lang="en-AU" dirty="0" smtClean="0">
                <a:solidFill>
                  <a:schemeClr val="tx2">
                    <a:lumMod val="60000"/>
                    <a:lumOff val="40000"/>
                  </a:schemeClr>
                </a:solidFill>
                <a:latin typeface="Arial" panose="020B0604020202020204" pitchFamily="34" charset="0"/>
                <a:cs typeface="Arial" panose="020B0604020202020204" pitchFamily="34" charset="0"/>
              </a:rPr>
              <a:t>~/</a:t>
            </a:r>
            <a:r>
              <a:rPr lang="en-AU" dirty="0">
                <a:solidFill>
                  <a:schemeClr val="tx2">
                    <a:lumMod val="60000"/>
                    <a:lumOff val="40000"/>
                  </a:schemeClr>
                </a:solidFill>
                <a:latin typeface="Arial" panose="020B0604020202020204" pitchFamily="34" charset="0"/>
                <a:cs typeface="Arial" panose="020B0604020202020204" pitchFamily="34" charset="0"/>
              </a:rPr>
              <a:t>week4/</a:t>
            </a:r>
            <a:r>
              <a:rPr lang="en-AU" dirty="0" err="1">
                <a:solidFill>
                  <a:schemeClr val="tx2">
                    <a:lumMod val="60000"/>
                    <a:lumOff val="40000"/>
                  </a:schemeClr>
                </a:solidFill>
                <a:latin typeface="Arial" panose="020B0604020202020204" pitchFamily="34" charset="0"/>
                <a:cs typeface="Arial" panose="020B0604020202020204" pitchFamily="34" charset="0"/>
              </a:rPr>
              <a:t>myfile</a:t>
            </a:r>
            <a:r>
              <a:rPr lang="en-AU" dirty="0">
                <a:solidFill>
                  <a:schemeClr val="tx2">
                    <a:lumMod val="60000"/>
                    <a:lumOff val="40000"/>
                  </a:schemeClr>
                </a:solidFill>
                <a:latin typeface="Arial" panose="020B0604020202020204" pitchFamily="34" charset="0"/>
                <a:cs typeface="Arial" panose="020B0604020202020204" pitchFamily="34" charset="0"/>
              </a:rPr>
              <a:t>  </a:t>
            </a:r>
            <a:r>
              <a:rPr lang="en-AU" dirty="0" smtClean="0">
                <a:solidFill>
                  <a:srgbClr val="00B050"/>
                </a:solidFill>
                <a:latin typeface="Arial" panose="020B0604020202020204" pitchFamily="34" charset="0"/>
                <a:cs typeface="Arial" panose="020B0604020202020204" pitchFamily="34" charset="0"/>
              </a:rPr>
              <a:t>hardlink-1</a:t>
            </a:r>
            <a:endParaRPr lang="en-AU" dirty="0">
              <a:solidFill>
                <a:srgbClr val="00B050"/>
              </a:solidFill>
              <a:latin typeface="Arial" panose="020B0604020202020204" pitchFamily="34" charset="0"/>
              <a:cs typeface="Arial" panose="020B0604020202020204" pitchFamily="34" charset="0"/>
            </a:endParaRPr>
          </a:p>
          <a:p>
            <a:pPr marL="82550" indent="0">
              <a:buNone/>
            </a:pPr>
            <a:endParaRPr lang="en-AU" dirty="0" smtClean="0"/>
          </a:p>
          <a:p>
            <a:pPr marL="82550" indent="0">
              <a:buNone/>
            </a:pPr>
            <a:endParaRPr lang="en-AU" dirty="0" smtClean="0"/>
          </a:p>
          <a:p>
            <a:r>
              <a:rPr lang="en-AU" dirty="0" smtClean="0"/>
              <a:t>Soft </a:t>
            </a:r>
            <a:r>
              <a:rPr lang="en-AU" dirty="0"/>
              <a:t>link </a:t>
            </a:r>
            <a:r>
              <a:rPr lang="en-AU" dirty="0" smtClean="0"/>
              <a:t>(using </a:t>
            </a:r>
            <a:r>
              <a:rPr lang="en-AU" dirty="0" smtClean="0">
                <a:solidFill>
                  <a:srgbClr val="0070C0"/>
                </a:solidFill>
              </a:rPr>
              <a:t>-s</a:t>
            </a:r>
            <a:r>
              <a:rPr lang="en-AU" dirty="0" smtClean="0"/>
              <a:t> option) </a:t>
            </a:r>
            <a:r>
              <a:rPr lang="en-AU" dirty="0"/>
              <a:t>:</a:t>
            </a:r>
          </a:p>
          <a:p>
            <a:pPr marL="82550" indent="0">
              <a:buNone/>
            </a:pPr>
            <a:r>
              <a:rPr lang="en-AU" dirty="0" smtClean="0"/>
              <a:t>	</a:t>
            </a:r>
            <a:r>
              <a:rPr lang="en-AU" dirty="0">
                <a:solidFill>
                  <a:srgbClr val="0070C0"/>
                </a:solidFill>
                <a:latin typeface="Arial" panose="020B0604020202020204" pitchFamily="34" charset="0"/>
                <a:cs typeface="Arial" panose="020B0604020202020204" pitchFamily="34" charset="0"/>
              </a:rPr>
              <a:t>ln  -</a:t>
            </a:r>
            <a:r>
              <a:rPr lang="en-AU" dirty="0" smtClean="0">
                <a:solidFill>
                  <a:srgbClr val="0070C0"/>
                </a:solidFill>
                <a:latin typeface="Arial" panose="020B0604020202020204" pitchFamily="34" charset="0"/>
                <a:cs typeface="Arial" panose="020B0604020202020204" pitchFamily="34" charset="0"/>
              </a:rPr>
              <a:t>s  </a:t>
            </a:r>
            <a:r>
              <a:rPr lang="en-AU" dirty="0" smtClean="0">
                <a:solidFill>
                  <a:schemeClr val="tx2">
                    <a:lumMod val="60000"/>
                    <a:lumOff val="40000"/>
                  </a:schemeClr>
                </a:solidFill>
                <a:latin typeface="Arial" panose="020B0604020202020204" pitchFamily="34" charset="0"/>
                <a:cs typeface="Arial" panose="020B0604020202020204" pitchFamily="34" charset="0"/>
              </a:rPr>
              <a:t>~/</a:t>
            </a:r>
            <a:r>
              <a:rPr lang="en-AU" dirty="0">
                <a:solidFill>
                  <a:schemeClr val="tx2">
                    <a:lumMod val="60000"/>
                    <a:lumOff val="40000"/>
                  </a:schemeClr>
                </a:solidFill>
                <a:latin typeface="Arial" panose="020B0604020202020204" pitchFamily="34" charset="0"/>
                <a:cs typeface="Arial" panose="020B0604020202020204" pitchFamily="34" charset="0"/>
              </a:rPr>
              <a:t>week4/</a:t>
            </a:r>
            <a:r>
              <a:rPr lang="en-AU" dirty="0" err="1">
                <a:solidFill>
                  <a:schemeClr val="tx2">
                    <a:lumMod val="60000"/>
                    <a:lumOff val="40000"/>
                  </a:schemeClr>
                </a:solidFill>
                <a:latin typeface="Arial" panose="020B0604020202020204" pitchFamily="34" charset="0"/>
                <a:cs typeface="Arial" panose="020B0604020202020204" pitchFamily="34" charset="0"/>
              </a:rPr>
              <a:t>myfile</a:t>
            </a:r>
            <a:r>
              <a:rPr lang="en-AU" dirty="0">
                <a:solidFill>
                  <a:schemeClr val="tx2">
                    <a:lumMod val="60000"/>
                    <a:lumOff val="40000"/>
                  </a:schemeClr>
                </a:solidFill>
                <a:latin typeface="Arial" panose="020B0604020202020204" pitchFamily="34" charset="0"/>
                <a:cs typeface="Arial" panose="020B0604020202020204" pitchFamily="34" charset="0"/>
              </a:rPr>
              <a:t>  </a:t>
            </a:r>
            <a:r>
              <a:rPr lang="en-AU" dirty="0" smtClean="0">
                <a:solidFill>
                  <a:srgbClr val="00B050"/>
                </a:solidFill>
                <a:latin typeface="Arial" panose="020B0604020202020204" pitchFamily="34" charset="0"/>
                <a:cs typeface="Arial" panose="020B0604020202020204" pitchFamily="34" charset="0"/>
              </a:rPr>
              <a:t>softlink-1</a:t>
            </a:r>
            <a:endParaRPr lang="en-AU" dirty="0">
              <a:solidFill>
                <a:srgbClr val="00B050"/>
              </a:solidFill>
              <a:latin typeface="Arial" panose="020B0604020202020204" pitchFamily="34" charset="0"/>
              <a:cs typeface="Arial" panose="020B0604020202020204" pitchFamily="34" charset="0"/>
            </a:endParaRPr>
          </a:p>
          <a:p>
            <a:pPr marL="82550" indent="0">
              <a:buNone/>
            </a:pPr>
            <a:endParaRPr lang="en-AU" dirty="0" smtClean="0"/>
          </a:p>
          <a:p>
            <a:pPr marL="82550" indent="0">
              <a:buNone/>
            </a:pPr>
            <a:endParaRPr lang="en-AU" dirty="0"/>
          </a:p>
          <a:p>
            <a:pPr marL="82550" indent="0">
              <a:buNone/>
            </a:pPr>
            <a:endParaRPr lang="en-AU" dirty="0"/>
          </a:p>
        </p:txBody>
      </p:sp>
      <p:sp>
        <p:nvSpPr>
          <p:cNvPr id="4" name="Slide Number Placeholder 3"/>
          <p:cNvSpPr>
            <a:spLocks noGrp="1"/>
          </p:cNvSpPr>
          <p:nvPr>
            <p:ph type="sldNum" sz="quarter" idx="12"/>
          </p:nvPr>
        </p:nvSpPr>
        <p:spPr>
          <a:xfrm>
            <a:off x="8613775" y="6769174"/>
            <a:ext cx="457200" cy="407725"/>
          </a:xfrm>
        </p:spPr>
        <p:txBody>
          <a:bodyPr/>
          <a:lstStyle/>
          <a:p>
            <a:pPr>
              <a:defRPr/>
            </a:pPr>
            <a:fld id="{3A4D2466-0E86-4906-AEEB-A74BE9747111}" type="slidenum">
              <a:rPr lang="en-US" smtClean="0"/>
              <a:pPr>
                <a:defRPr/>
              </a:pPr>
              <a:t>32</a:t>
            </a:fld>
            <a:endParaRPr lang="en-US"/>
          </a:p>
        </p:txBody>
      </p:sp>
      <p:cxnSp>
        <p:nvCxnSpPr>
          <p:cNvPr id="6" name="Straight Arrow Connector 5"/>
          <p:cNvCxnSpPr/>
          <p:nvPr/>
        </p:nvCxnSpPr>
        <p:spPr>
          <a:xfrm>
            <a:off x="3415688" y="3755556"/>
            <a:ext cx="1228320" cy="10011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18"/>
          <p:cNvSpPr txBox="1">
            <a:spLocks noChangeArrowheads="1"/>
          </p:cNvSpPr>
          <p:nvPr/>
        </p:nvSpPr>
        <p:spPr bwMode="auto">
          <a:xfrm>
            <a:off x="2699792" y="3493946"/>
            <a:ext cx="678391" cy="261610"/>
          </a:xfrm>
          <a:prstGeom prst="rect">
            <a:avLst/>
          </a:prstGeom>
          <a:noFill/>
          <a:ln w="9525">
            <a:noFill/>
            <a:miter lim="800000"/>
            <a:headEnd/>
            <a:tailEnd/>
          </a:ln>
        </p:spPr>
        <p:txBody>
          <a:bodyPr wrap="none">
            <a:spAutoFit/>
          </a:bodyPr>
          <a:lstStyle/>
          <a:p>
            <a:r>
              <a:rPr lang="en-AU" sz="1100" dirty="0" smtClean="0">
                <a:solidFill>
                  <a:schemeClr val="tx2">
                    <a:lumMod val="60000"/>
                    <a:lumOff val="40000"/>
                  </a:schemeClr>
                </a:solidFill>
              </a:rPr>
              <a:t>sources</a:t>
            </a:r>
            <a:endParaRPr lang="en-AU" sz="1100" dirty="0">
              <a:solidFill>
                <a:schemeClr val="tx2">
                  <a:lumMod val="60000"/>
                  <a:lumOff val="40000"/>
                </a:schemeClr>
              </a:solidFill>
            </a:endParaRPr>
          </a:p>
        </p:txBody>
      </p:sp>
      <p:cxnSp>
        <p:nvCxnSpPr>
          <p:cNvPr id="9" name="Straight Arrow Connector 8"/>
          <p:cNvCxnSpPr/>
          <p:nvPr/>
        </p:nvCxnSpPr>
        <p:spPr>
          <a:xfrm flipV="1">
            <a:off x="3465586" y="3071891"/>
            <a:ext cx="1026038" cy="499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020272" y="3776864"/>
            <a:ext cx="1224136" cy="9798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8"/>
          <p:cNvSpPr txBox="1">
            <a:spLocks noChangeArrowheads="1"/>
          </p:cNvSpPr>
          <p:nvPr/>
        </p:nvSpPr>
        <p:spPr bwMode="auto">
          <a:xfrm>
            <a:off x="8244408" y="3515254"/>
            <a:ext cx="468398" cy="261610"/>
          </a:xfrm>
          <a:prstGeom prst="rect">
            <a:avLst/>
          </a:prstGeom>
          <a:noFill/>
          <a:ln w="9525">
            <a:noFill/>
            <a:miter lim="800000"/>
            <a:headEnd/>
            <a:tailEnd/>
          </a:ln>
        </p:spPr>
        <p:txBody>
          <a:bodyPr wrap="none">
            <a:spAutoFit/>
          </a:bodyPr>
          <a:lstStyle/>
          <a:p>
            <a:r>
              <a:rPr lang="en-AU" sz="1100" dirty="0" smtClean="0">
                <a:solidFill>
                  <a:srgbClr val="00B050"/>
                </a:solidFill>
              </a:rPr>
              <a:t>links</a:t>
            </a:r>
            <a:endParaRPr lang="en-AU" sz="1100" dirty="0">
              <a:solidFill>
                <a:srgbClr val="00B050"/>
              </a:solidFill>
            </a:endParaRPr>
          </a:p>
        </p:txBody>
      </p:sp>
      <p:cxnSp>
        <p:nvCxnSpPr>
          <p:cNvPr id="13" name="Straight Arrow Connector 12"/>
          <p:cNvCxnSpPr/>
          <p:nvPr/>
        </p:nvCxnSpPr>
        <p:spPr>
          <a:xfrm flipH="1" flipV="1">
            <a:off x="7299936" y="3071892"/>
            <a:ext cx="944472" cy="499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841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43608" y="0"/>
            <a:ext cx="8229600" cy="1371600"/>
          </a:xfrm>
        </p:spPr>
        <p:txBody>
          <a:bodyPr/>
          <a:lstStyle/>
          <a:p>
            <a:pPr eaLnBrk="1" fontAlgn="auto" hangingPunct="1">
              <a:spcAft>
                <a:spcPts val="0"/>
              </a:spcAft>
              <a:defRPr/>
            </a:pPr>
            <a:r>
              <a:rPr lang="en-US" sz="4000" dirty="0" smtClean="0">
                <a:solidFill>
                  <a:schemeClr val="tx2">
                    <a:satMod val="130000"/>
                  </a:schemeClr>
                </a:solidFill>
              </a:rPr>
              <a:t>Ex</a:t>
            </a:r>
            <a:r>
              <a:rPr lang="en-US" sz="4000" dirty="0" smtClean="0">
                <a:solidFill>
                  <a:schemeClr val="tx2">
                    <a:satMod val="130000"/>
                  </a:schemeClr>
                </a:solidFill>
              </a:rPr>
              <a:t>ample </a:t>
            </a:r>
            <a:r>
              <a:rPr lang="en-US" sz="4000" dirty="0">
                <a:solidFill>
                  <a:schemeClr val="tx2">
                    <a:satMod val="130000"/>
                  </a:schemeClr>
                </a:solidFill>
              </a:rPr>
              <a:t>(logical) directory structure</a:t>
            </a:r>
          </a:p>
        </p:txBody>
      </p:sp>
      <p:grpSp>
        <p:nvGrpSpPr>
          <p:cNvPr id="43011" name="Group 23"/>
          <p:cNvGrpSpPr>
            <a:grpSpLocks/>
          </p:cNvGrpSpPr>
          <p:nvPr/>
        </p:nvGrpSpPr>
        <p:grpSpPr bwMode="auto">
          <a:xfrm>
            <a:off x="2195736" y="2349500"/>
            <a:ext cx="3379787" cy="2382838"/>
            <a:chOff x="0" y="1525"/>
            <a:chExt cx="2129" cy="1501"/>
          </a:xfrm>
        </p:grpSpPr>
        <p:sp>
          <p:nvSpPr>
            <p:cNvPr id="43217" name="Text Box 4"/>
            <p:cNvSpPr txBox="1">
              <a:spLocks noChangeArrowheads="1"/>
            </p:cNvSpPr>
            <p:nvPr/>
          </p:nvSpPr>
          <p:spPr bwMode="auto">
            <a:xfrm>
              <a:off x="612" y="1525"/>
              <a:ext cx="363"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ben</a:t>
              </a:r>
            </a:p>
          </p:txBody>
        </p:sp>
        <p:sp>
          <p:nvSpPr>
            <p:cNvPr id="43218" name="Text Box 5"/>
            <p:cNvSpPr txBox="1">
              <a:spLocks noChangeArrowheads="1"/>
            </p:cNvSpPr>
            <p:nvPr/>
          </p:nvSpPr>
          <p:spPr bwMode="auto">
            <a:xfrm>
              <a:off x="204" y="1979"/>
              <a:ext cx="454"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book</a:t>
              </a:r>
            </a:p>
          </p:txBody>
        </p:sp>
        <p:sp>
          <p:nvSpPr>
            <p:cNvPr id="43219" name="Text Box 6"/>
            <p:cNvSpPr txBox="1">
              <a:spLocks noChangeArrowheads="1"/>
            </p:cNvSpPr>
            <p:nvPr/>
          </p:nvSpPr>
          <p:spPr bwMode="auto">
            <a:xfrm>
              <a:off x="975" y="1979"/>
              <a:ext cx="726"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memos</a:t>
              </a:r>
            </a:p>
          </p:txBody>
        </p:sp>
        <p:sp>
          <p:nvSpPr>
            <p:cNvPr id="43220" name="Text Box 7"/>
            <p:cNvSpPr txBox="1">
              <a:spLocks noChangeArrowheads="1"/>
            </p:cNvSpPr>
            <p:nvPr/>
          </p:nvSpPr>
          <p:spPr bwMode="auto">
            <a:xfrm>
              <a:off x="0" y="2795"/>
              <a:ext cx="590"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chap1</a:t>
              </a:r>
            </a:p>
          </p:txBody>
        </p:sp>
        <p:sp>
          <p:nvSpPr>
            <p:cNvPr id="43221" name="Text Box 8"/>
            <p:cNvSpPr txBox="1">
              <a:spLocks noChangeArrowheads="1"/>
            </p:cNvSpPr>
            <p:nvPr/>
          </p:nvSpPr>
          <p:spPr bwMode="auto">
            <a:xfrm>
              <a:off x="556" y="2795"/>
              <a:ext cx="590"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chap2</a:t>
              </a:r>
            </a:p>
          </p:txBody>
        </p:sp>
        <p:sp>
          <p:nvSpPr>
            <p:cNvPr id="43222" name="Text Box 9"/>
            <p:cNvSpPr txBox="1">
              <a:spLocks noChangeArrowheads="1"/>
            </p:cNvSpPr>
            <p:nvPr/>
          </p:nvSpPr>
          <p:spPr bwMode="auto">
            <a:xfrm>
              <a:off x="1111" y="2795"/>
              <a:ext cx="590"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chap3</a:t>
              </a:r>
            </a:p>
          </p:txBody>
        </p:sp>
        <p:sp>
          <p:nvSpPr>
            <p:cNvPr id="43223" name="Text Box 10"/>
            <p:cNvSpPr txBox="1">
              <a:spLocks noChangeArrowheads="1"/>
            </p:cNvSpPr>
            <p:nvPr/>
          </p:nvSpPr>
          <p:spPr bwMode="auto">
            <a:xfrm>
              <a:off x="930" y="2387"/>
              <a:ext cx="272"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kd</a:t>
              </a:r>
            </a:p>
          </p:txBody>
        </p:sp>
        <p:sp>
          <p:nvSpPr>
            <p:cNvPr id="43224" name="Text Box 11"/>
            <p:cNvSpPr txBox="1">
              <a:spLocks noChangeArrowheads="1"/>
            </p:cNvSpPr>
            <p:nvPr/>
          </p:nvSpPr>
          <p:spPr bwMode="auto">
            <a:xfrm>
              <a:off x="1227" y="2387"/>
              <a:ext cx="272" cy="231"/>
            </a:xfrm>
            <a:prstGeom prst="rect">
              <a:avLst/>
            </a:prstGeom>
            <a:noFill/>
            <a:ln w="9525">
              <a:noFill/>
              <a:miter lim="800000"/>
              <a:headEnd/>
              <a:tailEnd/>
            </a:ln>
          </p:spPr>
          <p:txBody>
            <a:bodyPr>
              <a:spAutoFit/>
            </a:bodyPr>
            <a:lstStyle/>
            <a:p>
              <a:pPr>
                <a:spcBef>
                  <a:spcPct val="50000"/>
                </a:spcBef>
              </a:pPr>
              <a:r>
                <a:rPr lang="en-US" dirty="0" err="1">
                  <a:latin typeface="Gill Sans MT" pitchFamily="34" charset="0"/>
                </a:rPr>
                <a:t>kh</a:t>
              </a:r>
              <a:endParaRPr lang="en-US" dirty="0">
                <a:latin typeface="Gill Sans MT" pitchFamily="34" charset="0"/>
              </a:endParaRPr>
            </a:p>
          </p:txBody>
        </p:sp>
        <p:sp>
          <p:nvSpPr>
            <p:cNvPr id="43225" name="Text Box 12"/>
            <p:cNvSpPr txBox="1">
              <a:spLocks noChangeArrowheads="1"/>
            </p:cNvSpPr>
            <p:nvPr/>
          </p:nvSpPr>
          <p:spPr bwMode="auto">
            <a:xfrm>
              <a:off x="1497" y="2387"/>
              <a:ext cx="408" cy="231"/>
            </a:xfrm>
            <a:prstGeom prst="rect">
              <a:avLst/>
            </a:prstGeom>
            <a:noFill/>
            <a:ln w="9525">
              <a:noFill/>
              <a:miter lim="800000"/>
              <a:headEnd/>
              <a:tailEnd/>
            </a:ln>
          </p:spPr>
          <p:txBody>
            <a:bodyPr>
              <a:spAutoFit/>
            </a:bodyPr>
            <a:lstStyle/>
            <a:p>
              <a:pPr>
                <a:spcBef>
                  <a:spcPct val="50000"/>
                </a:spcBef>
              </a:pPr>
              <a:r>
                <a:rPr lang="en-US">
                  <a:latin typeface="Gill Sans MT" pitchFamily="34" charset="0"/>
                </a:rPr>
                <a:t>mw</a:t>
              </a:r>
            </a:p>
          </p:txBody>
        </p:sp>
        <p:sp>
          <p:nvSpPr>
            <p:cNvPr id="43226" name="Text Box 13"/>
            <p:cNvSpPr txBox="1">
              <a:spLocks noChangeArrowheads="1"/>
            </p:cNvSpPr>
            <p:nvPr/>
          </p:nvSpPr>
          <p:spPr bwMode="auto">
            <a:xfrm>
              <a:off x="1857" y="2387"/>
              <a:ext cx="272" cy="231"/>
            </a:xfrm>
            <a:prstGeom prst="rect">
              <a:avLst/>
            </a:prstGeom>
            <a:noFill/>
            <a:ln w="9525">
              <a:noFill/>
              <a:miter lim="800000"/>
              <a:headEnd/>
              <a:tailEnd/>
            </a:ln>
          </p:spPr>
          <p:txBody>
            <a:bodyPr>
              <a:spAutoFit/>
            </a:bodyPr>
            <a:lstStyle/>
            <a:p>
              <a:pPr>
                <a:spcBef>
                  <a:spcPct val="50000"/>
                </a:spcBef>
              </a:pPr>
              <a:r>
                <a:rPr lang="en-US" dirty="0">
                  <a:latin typeface="Gill Sans MT" pitchFamily="34" charset="0"/>
                </a:rPr>
                <a:t>c1</a:t>
              </a:r>
            </a:p>
          </p:txBody>
        </p:sp>
        <p:sp>
          <p:nvSpPr>
            <p:cNvPr id="43227" name="Line 14"/>
            <p:cNvSpPr>
              <a:spLocks noChangeShapeType="1"/>
            </p:cNvSpPr>
            <p:nvPr/>
          </p:nvSpPr>
          <p:spPr bwMode="auto">
            <a:xfrm flipH="1">
              <a:off x="385" y="1752"/>
              <a:ext cx="408" cy="272"/>
            </a:xfrm>
            <a:prstGeom prst="line">
              <a:avLst/>
            </a:prstGeom>
            <a:noFill/>
            <a:ln w="9525">
              <a:solidFill>
                <a:schemeClr val="tx1"/>
              </a:solidFill>
              <a:round/>
              <a:headEnd/>
              <a:tailEnd/>
            </a:ln>
          </p:spPr>
          <p:txBody>
            <a:bodyPr/>
            <a:lstStyle/>
            <a:p>
              <a:endParaRPr lang="en-AU"/>
            </a:p>
          </p:txBody>
        </p:sp>
        <p:sp>
          <p:nvSpPr>
            <p:cNvPr id="43228" name="Line 15"/>
            <p:cNvSpPr>
              <a:spLocks noChangeShapeType="1"/>
            </p:cNvSpPr>
            <p:nvPr/>
          </p:nvSpPr>
          <p:spPr bwMode="auto">
            <a:xfrm flipH="1">
              <a:off x="113" y="2251"/>
              <a:ext cx="227" cy="453"/>
            </a:xfrm>
            <a:prstGeom prst="line">
              <a:avLst/>
            </a:prstGeom>
            <a:noFill/>
            <a:ln w="9525">
              <a:solidFill>
                <a:schemeClr val="tx1"/>
              </a:solidFill>
              <a:round/>
              <a:headEnd/>
              <a:tailEnd/>
            </a:ln>
          </p:spPr>
          <p:txBody>
            <a:bodyPr/>
            <a:lstStyle/>
            <a:p>
              <a:endParaRPr lang="en-AU"/>
            </a:p>
          </p:txBody>
        </p:sp>
        <p:sp>
          <p:nvSpPr>
            <p:cNvPr id="43229" name="Line 16"/>
            <p:cNvSpPr>
              <a:spLocks noChangeShapeType="1"/>
            </p:cNvSpPr>
            <p:nvPr/>
          </p:nvSpPr>
          <p:spPr bwMode="auto">
            <a:xfrm>
              <a:off x="340" y="2251"/>
              <a:ext cx="408" cy="499"/>
            </a:xfrm>
            <a:prstGeom prst="line">
              <a:avLst/>
            </a:prstGeom>
            <a:noFill/>
            <a:ln w="9525">
              <a:solidFill>
                <a:schemeClr val="tx1"/>
              </a:solidFill>
              <a:round/>
              <a:headEnd/>
              <a:tailEnd/>
            </a:ln>
          </p:spPr>
          <p:txBody>
            <a:bodyPr/>
            <a:lstStyle/>
            <a:p>
              <a:endParaRPr lang="en-AU"/>
            </a:p>
          </p:txBody>
        </p:sp>
        <p:sp>
          <p:nvSpPr>
            <p:cNvPr id="43230" name="Line 17"/>
            <p:cNvSpPr>
              <a:spLocks noChangeShapeType="1"/>
            </p:cNvSpPr>
            <p:nvPr/>
          </p:nvSpPr>
          <p:spPr bwMode="auto">
            <a:xfrm>
              <a:off x="340" y="2251"/>
              <a:ext cx="952" cy="544"/>
            </a:xfrm>
            <a:prstGeom prst="line">
              <a:avLst/>
            </a:prstGeom>
            <a:noFill/>
            <a:ln w="9525">
              <a:solidFill>
                <a:schemeClr val="tx1"/>
              </a:solidFill>
              <a:round/>
              <a:headEnd/>
              <a:tailEnd/>
            </a:ln>
          </p:spPr>
          <p:txBody>
            <a:bodyPr/>
            <a:lstStyle/>
            <a:p>
              <a:endParaRPr lang="en-AU"/>
            </a:p>
          </p:txBody>
        </p:sp>
        <p:sp>
          <p:nvSpPr>
            <p:cNvPr id="43231" name="Line 18"/>
            <p:cNvSpPr>
              <a:spLocks noChangeShapeType="1"/>
            </p:cNvSpPr>
            <p:nvPr/>
          </p:nvSpPr>
          <p:spPr bwMode="auto">
            <a:xfrm flipH="1">
              <a:off x="1066" y="2205"/>
              <a:ext cx="226" cy="227"/>
            </a:xfrm>
            <a:prstGeom prst="line">
              <a:avLst/>
            </a:prstGeom>
            <a:noFill/>
            <a:ln w="9525">
              <a:solidFill>
                <a:schemeClr val="tx1"/>
              </a:solidFill>
              <a:round/>
              <a:headEnd/>
              <a:tailEnd/>
            </a:ln>
          </p:spPr>
          <p:txBody>
            <a:bodyPr/>
            <a:lstStyle/>
            <a:p>
              <a:endParaRPr lang="en-AU"/>
            </a:p>
          </p:txBody>
        </p:sp>
        <p:sp>
          <p:nvSpPr>
            <p:cNvPr id="43232" name="Line 19"/>
            <p:cNvSpPr>
              <a:spLocks noChangeShapeType="1"/>
            </p:cNvSpPr>
            <p:nvPr/>
          </p:nvSpPr>
          <p:spPr bwMode="auto">
            <a:xfrm flipH="1">
              <a:off x="1292" y="2205"/>
              <a:ext cx="0" cy="182"/>
            </a:xfrm>
            <a:prstGeom prst="line">
              <a:avLst/>
            </a:prstGeom>
            <a:noFill/>
            <a:ln w="9525">
              <a:solidFill>
                <a:schemeClr val="tx1"/>
              </a:solidFill>
              <a:round/>
              <a:headEnd/>
              <a:tailEnd/>
            </a:ln>
          </p:spPr>
          <p:txBody>
            <a:bodyPr/>
            <a:lstStyle/>
            <a:p>
              <a:endParaRPr lang="en-AU"/>
            </a:p>
          </p:txBody>
        </p:sp>
        <p:sp>
          <p:nvSpPr>
            <p:cNvPr id="43233" name="Line 21"/>
            <p:cNvSpPr>
              <a:spLocks noChangeShapeType="1"/>
            </p:cNvSpPr>
            <p:nvPr/>
          </p:nvSpPr>
          <p:spPr bwMode="auto">
            <a:xfrm>
              <a:off x="1292" y="2205"/>
              <a:ext cx="610" cy="225"/>
            </a:xfrm>
            <a:prstGeom prst="line">
              <a:avLst/>
            </a:prstGeom>
            <a:noFill/>
            <a:ln w="9525">
              <a:solidFill>
                <a:schemeClr val="tx1"/>
              </a:solidFill>
              <a:round/>
              <a:headEnd/>
              <a:tailEnd/>
            </a:ln>
          </p:spPr>
          <p:txBody>
            <a:bodyPr/>
            <a:lstStyle/>
            <a:p>
              <a:endParaRPr lang="en-AU"/>
            </a:p>
          </p:txBody>
        </p:sp>
        <p:sp>
          <p:nvSpPr>
            <p:cNvPr id="43234" name="Line 22"/>
            <p:cNvSpPr>
              <a:spLocks noChangeShapeType="1"/>
            </p:cNvSpPr>
            <p:nvPr/>
          </p:nvSpPr>
          <p:spPr bwMode="auto">
            <a:xfrm>
              <a:off x="793" y="1752"/>
              <a:ext cx="409" cy="227"/>
            </a:xfrm>
            <a:prstGeom prst="line">
              <a:avLst/>
            </a:prstGeom>
            <a:noFill/>
            <a:ln w="9525">
              <a:solidFill>
                <a:schemeClr val="tx1"/>
              </a:solidFill>
              <a:round/>
              <a:headEnd/>
              <a:tailEnd/>
            </a:ln>
          </p:spPr>
          <p:txBody>
            <a:bodyPr/>
            <a:lstStyle/>
            <a:p>
              <a:endParaRPr lang="en-AU"/>
            </a:p>
          </p:txBody>
        </p:sp>
      </p:grpSp>
      <p:sp>
        <p:nvSpPr>
          <p:cNvPr id="43208" name="Line 559"/>
          <p:cNvSpPr>
            <a:spLocks noChangeShapeType="1"/>
          </p:cNvSpPr>
          <p:nvPr/>
        </p:nvSpPr>
        <p:spPr bwMode="auto">
          <a:xfrm flipH="1">
            <a:off x="3635374" y="1340769"/>
            <a:ext cx="1008633" cy="1008732"/>
          </a:xfrm>
          <a:prstGeom prst="line">
            <a:avLst/>
          </a:prstGeom>
          <a:noFill/>
          <a:ln w="31750">
            <a:solidFill>
              <a:schemeClr val="accent1"/>
            </a:solidFill>
            <a:round/>
            <a:headEnd/>
            <a:tailEnd type="arrow" w="med" len="med"/>
          </a:ln>
        </p:spPr>
        <p:txBody>
          <a:bodyPr/>
          <a:lstStyle/>
          <a:p>
            <a:endParaRPr lang="en-AU"/>
          </a:p>
        </p:txBody>
      </p:sp>
      <p:sp>
        <p:nvSpPr>
          <p:cNvPr id="43209" name="Line 561"/>
          <p:cNvSpPr>
            <a:spLocks noChangeShapeType="1"/>
          </p:cNvSpPr>
          <p:nvPr/>
        </p:nvSpPr>
        <p:spPr bwMode="auto">
          <a:xfrm flipH="1">
            <a:off x="4716016" y="2996952"/>
            <a:ext cx="1584176" cy="216024"/>
          </a:xfrm>
          <a:prstGeom prst="line">
            <a:avLst/>
          </a:prstGeom>
          <a:noFill/>
          <a:ln w="31750">
            <a:solidFill>
              <a:schemeClr val="accent1"/>
            </a:solidFill>
            <a:round/>
            <a:headEnd/>
            <a:tailEnd type="arrow" w="med" len="med"/>
          </a:ln>
        </p:spPr>
        <p:txBody>
          <a:bodyPr/>
          <a:lstStyle/>
          <a:p>
            <a:endParaRPr lang="en-AU"/>
          </a:p>
        </p:txBody>
      </p:sp>
      <p:sp>
        <p:nvSpPr>
          <p:cNvPr id="43210" name="Line 570"/>
          <p:cNvSpPr>
            <a:spLocks noChangeShapeType="1"/>
          </p:cNvSpPr>
          <p:nvPr/>
        </p:nvSpPr>
        <p:spPr bwMode="auto">
          <a:xfrm flipV="1">
            <a:off x="1835696" y="3284984"/>
            <a:ext cx="648742" cy="288032"/>
          </a:xfrm>
          <a:prstGeom prst="line">
            <a:avLst/>
          </a:prstGeom>
          <a:noFill/>
          <a:ln w="31750">
            <a:solidFill>
              <a:schemeClr val="accent1"/>
            </a:solidFill>
            <a:round/>
            <a:headEnd/>
            <a:tailEnd type="arrow" w="med" len="med"/>
          </a:ln>
        </p:spPr>
        <p:txBody>
          <a:bodyPr/>
          <a:lstStyle/>
          <a:p>
            <a:endParaRPr lang="en-AU"/>
          </a:p>
        </p:txBody>
      </p:sp>
      <p:sp>
        <p:nvSpPr>
          <p:cNvPr id="40" name="Left Brace 39"/>
          <p:cNvSpPr/>
          <p:nvPr/>
        </p:nvSpPr>
        <p:spPr>
          <a:xfrm rot="16200000">
            <a:off x="6366780" y="4635165"/>
            <a:ext cx="285750" cy="445169"/>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 name="Left Brace 40"/>
          <p:cNvSpPr/>
          <p:nvPr/>
        </p:nvSpPr>
        <p:spPr>
          <a:xfrm rot="16200000">
            <a:off x="7382136" y="4135177"/>
            <a:ext cx="285750" cy="143879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 name="TextBox 41"/>
          <p:cNvSpPr txBox="1"/>
          <p:nvPr/>
        </p:nvSpPr>
        <p:spPr>
          <a:xfrm>
            <a:off x="6215063" y="5072063"/>
            <a:ext cx="661987" cy="430212"/>
          </a:xfrm>
          <a:prstGeom prst="rect">
            <a:avLst/>
          </a:prstGeom>
          <a:noFill/>
        </p:spPr>
        <p:txBody>
          <a:bodyPr wrap="none">
            <a:spAutoFit/>
          </a:bodyPr>
          <a:lstStyle/>
          <a:p>
            <a:pPr>
              <a:defRPr/>
            </a:pPr>
            <a:r>
              <a:rPr lang="en-US" sz="1050" dirty="0" err="1"/>
              <a:t>inode</a:t>
            </a:r>
            <a:endParaRPr lang="en-US" sz="1050" dirty="0"/>
          </a:p>
          <a:p>
            <a:pPr>
              <a:defRPr/>
            </a:pPr>
            <a:r>
              <a:rPr lang="en-US" sz="1050" dirty="0"/>
              <a:t>number</a:t>
            </a:r>
          </a:p>
        </p:txBody>
      </p:sp>
      <p:sp>
        <p:nvSpPr>
          <p:cNvPr id="44" name="TextBox 43"/>
          <p:cNvSpPr txBox="1"/>
          <p:nvPr/>
        </p:nvSpPr>
        <p:spPr>
          <a:xfrm>
            <a:off x="7286625" y="5072063"/>
            <a:ext cx="695325" cy="254000"/>
          </a:xfrm>
          <a:prstGeom prst="rect">
            <a:avLst/>
          </a:prstGeom>
          <a:noFill/>
        </p:spPr>
        <p:txBody>
          <a:bodyPr wrap="none">
            <a:spAutoFit/>
          </a:bodyPr>
          <a:lstStyle/>
          <a:p>
            <a:pPr>
              <a:defRPr/>
            </a:pPr>
            <a:r>
              <a:rPr lang="en-US" sz="1050" dirty="0"/>
              <a:t>filename</a:t>
            </a:r>
          </a:p>
        </p:txBody>
      </p:sp>
      <p:sp>
        <p:nvSpPr>
          <p:cNvPr id="43215" name="Slide Number Placeholder 44"/>
          <p:cNvSpPr>
            <a:spLocks noGrp="1"/>
          </p:cNvSpPr>
          <p:nvPr>
            <p:ph type="sldNum" sz="quarter" idx="11"/>
          </p:nvPr>
        </p:nvSpPr>
        <p:spPr bwMode="auto">
          <a:noFill/>
          <a:ln>
            <a:miter lim="800000"/>
            <a:headEnd/>
            <a:tailEnd/>
          </a:ln>
        </p:spPr>
        <p:txBody>
          <a:bodyPr/>
          <a:lstStyle/>
          <a:p>
            <a:fld id="{8D129AB7-6749-4C57-A5DC-648B1CDBF6B8}" type="slidenum">
              <a:rPr lang="en-US" smtClean="0"/>
              <a:pPr/>
              <a:t>33</a:t>
            </a:fld>
            <a:endParaRPr lang="en-US" smtClean="0"/>
          </a:p>
        </p:txBody>
      </p:sp>
      <p:sp>
        <p:nvSpPr>
          <p:cNvPr id="43216" name="Line 16"/>
          <p:cNvSpPr>
            <a:spLocks noChangeShapeType="1"/>
          </p:cNvSpPr>
          <p:nvPr/>
        </p:nvSpPr>
        <p:spPr bwMode="auto">
          <a:xfrm>
            <a:off x="4249961" y="3438525"/>
            <a:ext cx="495300" cy="347663"/>
          </a:xfrm>
          <a:prstGeom prst="line">
            <a:avLst/>
          </a:prstGeom>
          <a:noFill/>
          <a:ln w="9525">
            <a:solidFill>
              <a:schemeClr val="tx1"/>
            </a:solidFill>
            <a:round/>
            <a:headEnd/>
            <a:tailEnd/>
          </a:ln>
        </p:spPr>
        <p:txBody>
          <a:bodyPr/>
          <a:lstStyle/>
          <a:p>
            <a:endParaRPr lang="en-AU"/>
          </a:p>
        </p:txBody>
      </p:sp>
      <p:sp>
        <p:nvSpPr>
          <p:cNvPr id="46" name="Line 570"/>
          <p:cNvSpPr>
            <a:spLocks noChangeShapeType="1"/>
          </p:cNvSpPr>
          <p:nvPr/>
        </p:nvSpPr>
        <p:spPr bwMode="auto">
          <a:xfrm flipV="1">
            <a:off x="1475656" y="3573016"/>
            <a:ext cx="360040" cy="1512168"/>
          </a:xfrm>
          <a:prstGeom prst="line">
            <a:avLst/>
          </a:prstGeom>
          <a:noFill/>
          <a:ln w="31750">
            <a:solidFill>
              <a:schemeClr val="accent1"/>
            </a:solidFill>
            <a:round/>
            <a:headEnd/>
            <a:tailEnd type="none" w="med" len="med"/>
          </a:ln>
        </p:spPr>
        <p:txBody>
          <a:bodyPr/>
          <a:lstStyle/>
          <a:p>
            <a:endParaRPr lang="en-AU"/>
          </a:p>
        </p:txBody>
      </p:sp>
      <p:graphicFrame>
        <p:nvGraphicFramePr>
          <p:cNvPr id="49" name="Table 48"/>
          <p:cNvGraphicFramePr>
            <a:graphicFrameLocks noGrp="1"/>
          </p:cNvGraphicFramePr>
          <p:nvPr>
            <p:extLst>
              <p:ext uri="{D42A27DB-BD31-4B8C-83A1-F6EECF244321}">
                <p14:modId xmlns="" xmlns:p14="http://schemas.microsoft.com/office/powerpoint/2010/main" val="129015069"/>
              </p:ext>
            </p:extLst>
          </p:nvPr>
        </p:nvGraphicFramePr>
        <p:xfrm>
          <a:off x="1187624" y="5013176"/>
          <a:ext cx="3528392" cy="1595022"/>
        </p:xfrm>
        <a:graphic>
          <a:graphicData uri="http://schemas.openxmlformats.org/drawingml/2006/table">
            <a:tbl>
              <a:tblPr firstRow="1" bandRow="1">
                <a:effectLst/>
                <a:tableStyleId>{5C22544A-7EE6-4342-B048-85BDC9FD1C3A}</a:tableStyleId>
              </a:tblPr>
              <a:tblGrid>
                <a:gridCol w="504056"/>
                <a:gridCol w="504056"/>
                <a:gridCol w="504056"/>
                <a:gridCol w="504056"/>
                <a:gridCol w="504056"/>
                <a:gridCol w="504056"/>
                <a:gridCol w="504056"/>
              </a:tblGrid>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1" i="0" u="none" strike="noStrike" kern="1200" cap="none" spc="0" normalizeH="0" baseline="0" noProof="0" dirty="0" smtClean="0">
                          <a:ln>
                            <a:noFill/>
                          </a:ln>
                          <a:solidFill>
                            <a:srgbClr val="00B050"/>
                          </a:solidFill>
                          <a:effectLst/>
                          <a:uLnTx/>
                          <a:uFillTx/>
                          <a:latin typeface="Courier New" pitchFamily="49" charset="0"/>
                          <a:ea typeface="+mn-ea"/>
                          <a:cs typeface="+mn-cs"/>
                        </a:rPr>
                        <a:t>260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Courier New" pitchFamily="49"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3399"/>
                          </a:solidFill>
                          <a:effectLst/>
                          <a:uLnTx/>
                          <a:uFillTx/>
                          <a:latin typeface="Courier New" pitchFamily="49" charset="0"/>
                          <a:ea typeface="+mn-ea"/>
                          <a:cs typeface="+mn-cs"/>
                        </a:rPr>
                        <a:t>123</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400" b="1" i="0" u="none" strike="noStrike" kern="1200" cap="none" spc="0" normalizeH="0" baseline="0" noProof="0" dirty="0" smtClean="0">
                          <a:ln>
                            <a:noFill/>
                          </a:ln>
                          <a:solidFill>
                            <a:prstClr val="black"/>
                          </a:solidFill>
                          <a:effectLst/>
                          <a:uLnTx/>
                          <a:uFillTx/>
                          <a:latin typeface="Courier New" pitchFamily="49"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566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c</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h</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a</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p</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1</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567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c</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h</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a</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p</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2</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590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c</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h</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a</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p</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1200" b="0" dirty="0" smtClean="0">
                          <a:latin typeface="Courier New" panose="02070309020205020404" pitchFamily="49" charset="0"/>
                          <a:cs typeface="Courier New" panose="02070309020205020404" pitchFamily="49" charset="0"/>
                        </a:rPr>
                        <a:t>3</a:t>
                      </a:r>
                      <a:endParaRPr lang="en-AU" sz="12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nvGraphicFramePr>
        <p:xfrm>
          <a:off x="4581922" y="1133475"/>
          <a:ext cx="3528392" cy="1313994"/>
        </p:xfrm>
        <a:graphic>
          <a:graphicData uri="http://schemas.openxmlformats.org/drawingml/2006/table">
            <a:tbl>
              <a:tblPr firstRow="1" bandRow="1">
                <a:effectLst/>
                <a:tableStyleId>{5C22544A-7EE6-4342-B048-85BDC9FD1C3A}</a:tableStyleId>
              </a:tblPr>
              <a:tblGrid>
                <a:gridCol w="504056"/>
                <a:gridCol w="504056"/>
                <a:gridCol w="504056"/>
                <a:gridCol w="504056"/>
                <a:gridCol w="504056"/>
                <a:gridCol w="504056"/>
                <a:gridCol w="504056"/>
              </a:tblGrid>
              <a:tr h="263272">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1" i="0" u="none" strike="noStrike" kern="1200" cap="none" spc="0" normalizeH="0" baseline="0" noProof="0" dirty="0" smtClean="0">
                          <a:ln>
                            <a:noFill/>
                          </a:ln>
                          <a:solidFill>
                            <a:srgbClr val="003399"/>
                          </a:solidFill>
                          <a:effectLst/>
                          <a:uLnTx/>
                          <a:uFillTx/>
                          <a:latin typeface="Courier New" pitchFamily="49" charset="0"/>
                          <a:ea typeface="+mn-ea"/>
                          <a:cs typeface="+mn-cs"/>
                        </a:rPr>
                        <a:t>123</a:t>
                      </a:r>
                      <a:endParaRPr kumimoji="0" lang="en-US" sz="1200" b="1" i="0" u="none" strike="noStrike" kern="1200" cap="none" spc="0" normalizeH="0" baseline="0" noProof="0" dirty="0" smtClean="0">
                        <a:ln>
                          <a:noFill/>
                        </a:ln>
                        <a:solidFill>
                          <a:srgbClr val="00B050"/>
                        </a:solidFill>
                        <a:effectLst/>
                        <a:uLnTx/>
                        <a:uFillTx/>
                        <a:latin typeface="Courier New"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Courier New" pitchFamily="49"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247</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400" b="1" i="0" u="none" strike="noStrike" kern="1200" cap="none" spc="0" normalizeH="0" baseline="0" noProof="0" dirty="0" smtClean="0">
                          <a:ln>
                            <a:noFill/>
                          </a:ln>
                          <a:solidFill>
                            <a:prstClr val="black"/>
                          </a:solidFill>
                          <a:effectLst/>
                          <a:uLnTx/>
                          <a:uFillTx/>
                          <a:latin typeface="Courier New" pitchFamily="49"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1" i="0" u="none" strike="noStrike" kern="1200" cap="none" spc="0" normalizeH="0" baseline="0" noProof="0" dirty="0" smtClean="0">
                          <a:ln>
                            <a:noFill/>
                          </a:ln>
                          <a:solidFill>
                            <a:srgbClr val="00B050"/>
                          </a:solidFill>
                          <a:effectLst/>
                          <a:uLnTx/>
                          <a:uFillTx/>
                          <a:latin typeface="Courier New" pitchFamily="49" charset="0"/>
                          <a:ea typeface="+mn-ea"/>
                          <a:cs typeface="+mn-cs"/>
                        </a:rPr>
                        <a:t>260</a:t>
                      </a:r>
                      <a:endPar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b</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o</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o</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k</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1" i="0" u="none" strike="noStrike" kern="1200" cap="none" spc="0" normalizeH="0" baseline="0" noProof="0" dirty="0" smtClean="0">
                          <a:ln>
                            <a:noFill/>
                          </a:ln>
                          <a:solidFill>
                            <a:srgbClr val="FF0000"/>
                          </a:solidFill>
                          <a:effectLst/>
                          <a:uLnTx/>
                          <a:uFillTx/>
                          <a:latin typeface="Courier New" pitchFamily="49" charset="0"/>
                          <a:ea typeface="+mn-ea"/>
                          <a:cs typeface="+mn-cs"/>
                        </a:rPr>
                        <a:t>401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m</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e</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m</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o</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s</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2" name="Table 51"/>
          <p:cNvGraphicFramePr>
            <a:graphicFrameLocks noGrp="1"/>
          </p:cNvGraphicFramePr>
          <p:nvPr/>
        </p:nvGraphicFramePr>
        <p:xfrm>
          <a:off x="6238503" y="2762250"/>
          <a:ext cx="2016224" cy="1903176"/>
        </p:xfrm>
        <a:graphic>
          <a:graphicData uri="http://schemas.openxmlformats.org/drawingml/2006/table">
            <a:tbl>
              <a:tblPr firstRow="1" bandRow="1">
                <a:effectLst/>
                <a:tableStyleId>{5C22544A-7EE6-4342-B048-85BDC9FD1C3A}</a:tableStyleId>
              </a:tblPr>
              <a:tblGrid>
                <a:gridCol w="504056"/>
                <a:gridCol w="504056"/>
                <a:gridCol w="504056"/>
                <a:gridCol w="504056"/>
              </a:tblGrid>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1" i="0" u="none" strike="noStrike" kern="1200" cap="none" spc="0" normalizeH="0" baseline="0" noProof="0" dirty="0" smtClean="0">
                          <a:ln>
                            <a:noFill/>
                          </a:ln>
                          <a:solidFill>
                            <a:srgbClr val="FF0000"/>
                          </a:solidFill>
                          <a:effectLst/>
                          <a:uLnTx/>
                          <a:uFillTx/>
                          <a:latin typeface="Courier New" pitchFamily="49" charset="0"/>
                          <a:ea typeface="+mn-ea"/>
                          <a:cs typeface="+mn-cs"/>
                        </a:rPr>
                        <a:t>401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Courier New" pitchFamily="49"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3399"/>
                          </a:solidFill>
                          <a:effectLst/>
                          <a:uLnTx/>
                          <a:uFillTx/>
                          <a:latin typeface="Courier New" pitchFamily="49" charset="0"/>
                          <a:ea typeface="+mn-ea"/>
                          <a:cs typeface="+mn-cs"/>
                        </a:rPr>
                        <a:t>123</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400" b="1" i="0" u="none" strike="noStrike" kern="1200" cap="none" spc="0" normalizeH="0" baseline="0" noProof="0" dirty="0" smtClean="0">
                          <a:ln>
                            <a:noFill/>
                          </a:ln>
                          <a:solidFill>
                            <a:prstClr val="black"/>
                          </a:solidFill>
                          <a:effectLst/>
                          <a:uLnTx/>
                          <a:uFillTx/>
                          <a:latin typeface="Courier New" pitchFamily="49"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k</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d</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810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k</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h</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m</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w</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8154">
                <a:tc>
                  <a:txBody>
                    <a:bodyPr/>
                    <a:lstStyle/>
                    <a:p>
                      <a:pPr marL="0" marR="0" lvl="0" indent="0" algn="l" defTabSz="914400" rtl="0" eaLnBrk="1" fontAlgn="base" latinLnBrk="0" hangingPunct="1">
                        <a:lnSpc>
                          <a:spcPct val="100000"/>
                        </a:lnSpc>
                        <a:spcBef>
                          <a:spcPct val="20000"/>
                        </a:spcBef>
                        <a:spcAft>
                          <a:spcPct val="0"/>
                        </a:spcAft>
                        <a:buClr>
                          <a:srgbClr val="E7DEC9"/>
                        </a:buClr>
                        <a:buSzPct val="7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844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c</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1</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mn-cs"/>
                        </a:rPr>
                        <a:t>\0</a:t>
                      </a: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6" name="Straight Connector 35"/>
          <p:cNvCxnSpPr/>
          <p:nvPr/>
        </p:nvCxnSpPr>
        <p:spPr>
          <a:xfrm flipV="1">
            <a:off x="3438144" y="1578488"/>
            <a:ext cx="0" cy="792088"/>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links</a:t>
            </a:r>
            <a:endParaRPr lang="en-US" dirty="0"/>
          </a:p>
        </p:txBody>
      </p:sp>
      <p:sp>
        <p:nvSpPr>
          <p:cNvPr id="3" name="Content Placeholder 2"/>
          <p:cNvSpPr>
            <a:spLocks noGrp="1"/>
          </p:cNvSpPr>
          <p:nvPr>
            <p:ph idx="1"/>
          </p:nvPr>
        </p:nvSpPr>
        <p:spPr/>
        <p:txBody>
          <a:bodyPr/>
          <a:lstStyle/>
          <a:p>
            <a:pPr lvl="1"/>
            <a:r>
              <a:rPr lang="en-US" sz="1600" dirty="0" smtClean="0">
                <a:solidFill>
                  <a:srgbClr val="92D050"/>
                </a:solidFill>
                <a:hlinkClick r:id="rId2"/>
              </a:rPr>
              <a:t>http://web.cs.wpi.edu/~cs4513/b05/week2-unixfs.pdf</a:t>
            </a:r>
          </a:p>
          <a:p>
            <a:pPr lvl="1"/>
            <a:r>
              <a:rPr lang="en-US" sz="1600" dirty="0" smtClean="0">
                <a:solidFill>
                  <a:srgbClr val="92D050"/>
                </a:solidFill>
                <a:hlinkClick r:id="rId2"/>
              </a:rPr>
              <a:t>http://www.theunixschool.com/2012/03/soft-links-hard-links-all-about-inodes.html</a:t>
            </a:r>
            <a:endParaRPr lang="en-US" sz="1600" dirty="0" smtClean="0">
              <a:solidFill>
                <a:srgbClr val="92D050"/>
              </a:solidFill>
            </a:endParaRPr>
          </a:p>
          <a:p>
            <a:pPr lvl="1"/>
            <a:r>
              <a:rPr lang="en-US" sz="1600" dirty="0" smtClean="0">
                <a:solidFill>
                  <a:srgbClr val="92D050"/>
                </a:solidFill>
              </a:rPr>
              <a:t>http://www.ugrad.cs.ubc.ca/~cs219/CourseNotes/Unix/commands-links.html</a:t>
            </a:r>
          </a:p>
          <a:p>
            <a:pPr lvl="1" eaLnBrk="1" hangingPunct="1">
              <a:lnSpc>
                <a:spcPct val="80000"/>
              </a:lnSpc>
            </a:pPr>
            <a:r>
              <a:rPr lang="en-US" sz="1600" dirty="0" smtClean="0">
                <a:solidFill>
                  <a:srgbClr val="92D050"/>
                </a:solidFill>
                <a:hlinkClick r:id="rId3"/>
              </a:rPr>
              <a:t>http://kb.iu.edu/data/agxz.html</a:t>
            </a:r>
            <a:endParaRPr lang="en-US" sz="1600" dirty="0" smtClean="0">
              <a:solidFill>
                <a:srgbClr val="92D050"/>
              </a:solidFill>
            </a:endParaRPr>
          </a:p>
          <a:p>
            <a:pPr lvl="1" eaLnBrk="1" hangingPunct="1">
              <a:lnSpc>
                <a:spcPct val="80000"/>
              </a:lnSpc>
            </a:pPr>
            <a:r>
              <a:rPr lang="en-US" sz="1600" dirty="0" smtClean="0">
                <a:solidFill>
                  <a:srgbClr val="92D050"/>
                </a:solidFill>
                <a:hlinkClick r:id="rId4"/>
              </a:rPr>
              <a:t>http://www.allaboutcircuits.com/vol_4/chpt_1/4.html</a:t>
            </a:r>
            <a:endParaRPr lang="en-US" sz="1600" dirty="0" smtClean="0">
              <a:solidFill>
                <a:srgbClr val="92D050"/>
              </a:solidFill>
            </a:endParaRPr>
          </a:p>
          <a:p>
            <a:pPr lvl="1" eaLnBrk="1" hangingPunct="1">
              <a:lnSpc>
                <a:spcPct val="80000"/>
              </a:lnSpc>
            </a:pPr>
            <a:r>
              <a:rPr lang="en-US" sz="1600" dirty="0" smtClean="0">
                <a:solidFill>
                  <a:srgbClr val="92D050"/>
                </a:solidFill>
                <a:hlinkClick r:id="rId5"/>
              </a:rPr>
              <a:t>http://en.wikipedia.org/wiki/Octal</a:t>
            </a:r>
            <a:endParaRPr lang="en-US" sz="1600" dirty="0" smtClean="0">
              <a:solidFill>
                <a:srgbClr val="92D050"/>
              </a:solidFill>
            </a:endParaRPr>
          </a:p>
          <a:p>
            <a:pPr lvl="1" eaLnBrk="1" hangingPunct="1">
              <a:lnSpc>
                <a:spcPct val="80000"/>
              </a:lnSpc>
            </a:pPr>
            <a:r>
              <a:rPr lang="en-US" sz="1600" dirty="0" smtClean="0">
                <a:solidFill>
                  <a:srgbClr val="92D050"/>
                </a:solidFill>
                <a:hlinkClick r:id="rId6"/>
              </a:rPr>
              <a:t>http://en.wikipedia.org/wiki/Hexadecimal</a:t>
            </a:r>
            <a:endParaRPr lang="en-US" sz="1600" dirty="0" smtClean="0">
              <a:solidFill>
                <a:srgbClr val="92D050"/>
              </a:solidFill>
            </a:endParaRPr>
          </a:p>
          <a:p>
            <a:pPr lvl="1" eaLnBrk="1" hangingPunct="1">
              <a:lnSpc>
                <a:spcPct val="80000"/>
              </a:lnSpc>
            </a:pPr>
            <a:r>
              <a:rPr lang="en-US" sz="1600" dirty="0" smtClean="0">
                <a:solidFill>
                  <a:srgbClr val="92D050"/>
                </a:solidFill>
                <a:hlinkClick r:id="rId7"/>
              </a:rPr>
              <a:t>http://www.tonymarston.net/php-mysql/converter.php</a:t>
            </a:r>
            <a:endParaRPr lang="en-US" sz="1600" dirty="0" smtClean="0">
              <a:solidFill>
                <a:srgbClr val="92D050"/>
              </a:solidFill>
            </a:endParaRPr>
          </a:p>
          <a:p>
            <a:endParaRPr lang="en-US" dirty="0"/>
          </a:p>
        </p:txBody>
      </p:sp>
      <p:sp>
        <p:nvSpPr>
          <p:cNvPr id="4" name="Slide Number Placeholder 3"/>
          <p:cNvSpPr>
            <a:spLocks noGrp="1"/>
          </p:cNvSpPr>
          <p:nvPr>
            <p:ph type="sldNum" sz="quarter" idx="12"/>
          </p:nvPr>
        </p:nvSpPr>
        <p:spPr/>
        <p:txBody>
          <a:bodyPr/>
          <a:lstStyle/>
          <a:p>
            <a:pPr>
              <a:defRPr/>
            </a:pPr>
            <a:fld id="{3A4D2466-0E86-4906-AEEB-A74BE9747111}" type="slidenum">
              <a:rPr lang="en-US" smtClean="0"/>
              <a:pPr>
                <a:defRPr/>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35100" y="274638"/>
            <a:ext cx="7499350" cy="1011222"/>
          </a:xfrm>
        </p:spPr>
        <p:txBody>
          <a:bodyPr>
            <a:normAutofit/>
          </a:bodyPr>
          <a:lstStyle/>
          <a:p>
            <a:pPr eaLnBrk="1" fontAlgn="auto" hangingPunct="1">
              <a:spcAft>
                <a:spcPts val="0"/>
              </a:spcAft>
              <a:defRPr/>
            </a:pPr>
            <a:r>
              <a:rPr lang="en-US" dirty="0" smtClean="0">
                <a:solidFill>
                  <a:schemeClr val="tx2">
                    <a:satMod val="130000"/>
                  </a:schemeClr>
                </a:solidFill>
              </a:rPr>
              <a:t>Why Need File System (FS)</a:t>
            </a:r>
            <a:endParaRPr lang="en-US" dirty="0">
              <a:solidFill>
                <a:schemeClr val="tx2">
                  <a:satMod val="130000"/>
                </a:schemeClr>
              </a:solidFill>
            </a:endParaRPr>
          </a:p>
        </p:txBody>
      </p:sp>
      <p:sp>
        <p:nvSpPr>
          <p:cNvPr id="12291" name="Rectangle 3"/>
          <p:cNvSpPr>
            <a:spLocks noGrp="1" noChangeArrowheads="1"/>
          </p:cNvSpPr>
          <p:nvPr>
            <p:ph type="body" idx="1"/>
          </p:nvPr>
        </p:nvSpPr>
        <p:spPr>
          <a:xfrm>
            <a:off x="1644650" y="1214422"/>
            <a:ext cx="7499350" cy="5286412"/>
          </a:xfrm>
        </p:spPr>
        <p:txBody>
          <a:bodyPr/>
          <a:lstStyle/>
          <a:p>
            <a:pPr marL="692150" indent="-609600" eaLnBrk="1" hangingPunct="1">
              <a:lnSpc>
                <a:spcPct val="80000"/>
              </a:lnSpc>
              <a:buSzPct val="75000"/>
              <a:buFont typeface="Monotype Sorts"/>
              <a:buNone/>
            </a:pPr>
            <a:r>
              <a:rPr lang="en-US" sz="2200" b="1" i="1" dirty="0" smtClean="0">
                <a:solidFill>
                  <a:srgbClr val="FF0000"/>
                </a:solidFill>
              </a:rPr>
              <a:t>Things need be well </a:t>
            </a:r>
            <a:r>
              <a:rPr lang="en-US" sz="2200" b="1" i="1" dirty="0" err="1" smtClean="0">
                <a:solidFill>
                  <a:srgbClr val="FF0000"/>
                </a:solidFill>
              </a:rPr>
              <a:t>organised</a:t>
            </a:r>
            <a:r>
              <a:rPr lang="en-US" sz="2200" b="1" i="1" dirty="0" smtClean="0">
                <a:solidFill>
                  <a:srgbClr val="FF0000"/>
                </a:solidFill>
              </a:rPr>
              <a:t> otherwise users and applications are lost  and less productive</a:t>
            </a:r>
          </a:p>
          <a:p>
            <a:pPr marL="692150" indent="-609600" eaLnBrk="1" hangingPunct="1">
              <a:lnSpc>
                <a:spcPct val="80000"/>
              </a:lnSpc>
              <a:buSzPct val="75000"/>
              <a:buFont typeface="Monotype Sorts"/>
              <a:buNone/>
            </a:pPr>
            <a:endParaRPr lang="en-US" sz="2200" b="1" i="1" dirty="0" smtClean="0"/>
          </a:p>
          <a:p>
            <a:pPr marL="692150" indent="-609600" eaLnBrk="1" hangingPunct="1">
              <a:lnSpc>
                <a:spcPct val="80000"/>
              </a:lnSpc>
              <a:buSzPct val="75000"/>
              <a:buNone/>
            </a:pPr>
            <a:r>
              <a:rPr lang="en-US" sz="2400" dirty="0" smtClean="0"/>
              <a:t>O/S maintains a</a:t>
            </a:r>
            <a:r>
              <a:rPr lang="en-US" sz="2400" b="1" i="1" dirty="0" smtClean="0"/>
              <a:t> structure </a:t>
            </a:r>
            <a:r>
              <a:rPr lang="en-US" sz="2400" dirty="0" smtClean="0"/>
              <a:t>for each device and keeps track of free space, allocates space as required and reclaims space when it is no longer needed.</a:t>
            </a:r>
          </a:p>
          <a:p>
            <a:pPr marL="692150" indent="-609600" eaLnBrk="1" hangingPunct="1">
              <a:lnSpc>
                <a:spcPct val="80000"/>
              </a:lnSpc>
              <a:buSzPct val="75000"/>
              <a:buFont typeface="Monotype Sorts"/>
              <a:buNone/>
            </a:pPr>
            <a:endParaRPr lang="en-US" sz="2200" b="1" i="1" dirty="0" smtClean="0"/>
          </a:p>
          <a:p>
            <a:pPr marL="692150" indent="-609600" eaLnBrk="1" hangingPunct="1">
              <a:lnSpc>
                <a:spcPct val="80000"/>
              </a:lnSpc>
              <a:buSzPct val="75000"/>
              <a:buFont typeface="Monotype Sorts"/>
              <a:buNone/>
            </a:pPr>
            <a:r>
              <a:rPr lang="en-US" sz="2200" b="1" i="1" dirty="0" smtClean="0"/>
              <a:t>File system is an important part of any OS.  </a:t>
            </a:r>
            <a:r>
              <a:rPr lang="en-US" sz="2200" i="1" dirty="0" smtClean="0"/>
              <a:t>It a</a:t>
            </a:r>
            <a:r>
              <a:rPr lang="en-US" sz="2200" dirty="0" smtClean="0"/>
              <a:t>llows users/applications to </a:t>
            </a:r>
            <a:r>
              <a:rPr lang="en-US" sz="2200" dirty="0" err="1" smtClean="0"/>
              <a:t>organise</a:t>
            </a:r>
            <a:r>
              <a:rPr lang="en-US" sz="2200" dirty="0" smtClean="0"/>
              <a:t> and store things on devices (data, programs,  etc.) in units called 'files'.  </a:t>
            </a:r>
          </a:p>
          <a:p>
            <a:pPr marL="692150" indent="-609600" eaLnBrk="1" hangingPunct="1">
              <a:lnSpc>
                <a:spcPct val="80000"/>
              </a:lnSpc>
              <a:buSzPct val="75000"/>
              <a:buFont typeface="Monotype Sorts"/>
              <a:buNone/>
            </a:pPr>
            <a:endParaRPr lang="en-US" sz="2200" dirty="0" smtClean="0"/>
          </a:p>
          <a:p>
            <a:pPr marL="692150" indent="-609600" eaLnBrk="1" hangingPunct="1">
              <a:lnSpc>
                <a:spcPct val="80000"/>
              </a:lnSpc>
              <a:buSzPct val="75000"/>
              <a:buFont typeface="Monotype Sorts"/>
              <a:buNone/>
            </a:pPr>
            <a:r>
              <a:rPr lang="en-US" sz="2200" dirty="0" smtClean="0"/>
              <a:t>Since FS creates the </a:t>
            </a:r>
            <a:r>
              <a:rPr lang="en-US" sz="2200" b="1" dirty="0" smtClean="0"/>
              <a:t>logical view</a:t>
            </a:r>
            <a:r>
              <a:rPr lang="en-US" sz="2200" dirty="0" smtClean="0"/>
              <a:t> of a file for users/applications,  and hides its </a:t>
            </a:r>
            <a:r>
              <a:rPr lang="en-US" sz="2200" b="1" dirty="0" smtClean="0"/>
              <a:t>physical existence, this makes life easier.</a:t>
            </a:r>
          </a:p>
          <a:p>
            <a:pPr marL="692150" indent="-609600" eaLnBrk="1" hangingPunct="1">
              <a:lnSpc>
                <a:spcPct val="80000"/>
              </a:lnSpc>
              <a:buSzPct val="75000"/>
              <a:buFont typeface="Monotype Sorts"/>
              <a:buNone/>
            </a:pPr>
            <a:r>
              <a:rPr lang="en-US" sz="2200" dirty="0" smtClean="0"/>
              <a:t>        </a:t>
            </a:r>
            <a:r>
              <a:rPr lang="en-US" sz="2200" dirty="0" err="1" smtClean="0"/>
              <a:t>eg</a:t>
            </a:r>
            <a:r>
              <a:rPr lang="en-US" sz="2200" dirty="0" smtClean="0"/>
              <a:t>;  you can create a file and view its name, size, creation-date,  etc. but you do not need to know which area on your device(s) the file is actually stored. </a:t>
            </a:r>
            <a:br>
              <a:rPr lang="en-US" sz="2200" dirty="0" smtClean="0"/>
            </a:br>
            <a:endParaRPr lang="en-US" sz="2200" dirty="0" smtClean="0"/>
          </a:p>
        </p:txBody>
      </p:sp>
      <p:sp>
        <p:nvSpPr>
          <p:cNvPr id="12292" name="Slide Number Placeholder 3"/>
          <p:cNvSpPr>
            <a:spLocks noGrp="1"/>
          </p:cNvSpPr>
          <p:nvPr>
            <p:ph type="sldNum" sz="quarter" idx="12"/>
          </p:nvPr>
        </p:nvSpPr>
        <p:spPr bwMode="auto">
          <a:noFill/>
          <a:ln>
            <a:miter lim="800000"/>
            <a:headEnd/>
            <a:tailEnd/>
          </a:ln>
        </p:spPr>
        <p:txBody>
          <a:bodyPr/>
          <a:lstStyle/>
          <a:p>
            <a:fld id="{CA75F3DE-7FC2-4E84-AA3E-665A318065EF}" type="slidenum">
              <a:rPr lang="en-US" smtClean="0"/>
              <a:pPr/>
              <a:t>4</a:t>
            </a:fld>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0"/>
            <a:ext cx="7499350" cy="1142984"/>
          </a:xfrm>
        </p:spPr>
        <p:txBody>
          <a:bodyPr>
            <a:normAutofit/>
          </a:bodyPr>
          <a:lstStyle/>
          <a:p>
            <a:pPr eaLnBrk="1" fontAlgn="auto" hangingPunct="1">
              <a:spcAft>
                <a:spcPts val="0"/>
              </a:spcAft>
              <a:defRPr/>
            </a:pPr>
            <a:r>
              <a:rPr lang="en-US" dirty="0" smtClean="0">
                <a:solidFill>
                  <a:schemeClr val="tx2">
                    <a:satMod val="130000"/>
                  </a:schemeClr>
                </a:solidFill>
              </a:rPr>
              <a:t>File System and Basic Function</a:t>
            </a:r>
            <a:endParaRPr lang="en-US" dirty="0">
              <a:solidFill>
                <a:schemeClr val="tx2">
                  <a:satMod val="130000"/>
                </a:schemeClr>
              </a:solidFill>
            </a:endParaRPr>
          </a:p>
        </p:txBody>
      </p:sp>
      <p:sp>
        <p:nvSpPr>
          <p:cNvPr id="14339" name="Content Placeholder 2"/>
          <p:cNvSpPr>
            <a:spLocks noGrp="1"/>
          </p:cNvSpPr>
          <p:nvPr>
            <p:ph idx="1"/>
          </p:nvPr>
        </p:nvSpPr>
        <p:spPr>
          <a:xfrm>
            <a:off x="1428728" y="1142984"/>
            <a:ext cx="7499350" cy="5500726"/>
          </a:xfrm>
        </p:spPr>
        <p:txBody>
          <a:bodyPr/>
          <a:lstStyle/>
          <a:p>
            <a:pPr eaLnBrk="1" hangingPunct="1">
              <a:lnSpc>
                <a:spcPct val="80000"/>
              </a:lnSpc>
            </a:pPr>
            <a:r>
              <a:rPr lang="en-US" sz="2500" dirty="0" smtClean="0"/>
              <a:t>To be able to make life easier, FS must at least provide the following functions:</a:t>
            </a:r>
          </a:p>
          <a:p>
            <a:pPr lvl="1" eaLnBrk="1" hangingPunct="1">
              <a:lnSpc>
                <a:spcPct val="80000"/>
              </a:lnSpc>
            </a:pPr>
            <a:r>
              <a:rPr lang="en-US" sz="2100" dirty="0" smtClean="0"/>
              <a:t>Create</a:t>
            </a:r>
          </a:p>
          <a:p>
            <a:pPr lvl="1" eaLnBrk="1" hangingPunct="1">
              <a:lnSpc>
                <a:spcPct val="80000"/>
              </a:lnSpc>
            </a:pPr>
            <a:r>
              <a:rPr lang="en-US" sz="2100" dirty="0" smtClean="0"/>
              <a:t>Delete</a:t>
            </a:r>
          </a:p>
          <a:p>
            <a:pPr lvl="1" eaLnBrk="1" hangingPunct="1">
              <a:lnSpc>
                <a:spcPct val="80000"/>
              </a:lnSpc>
            </a:pPr>
            <a:r>
              <a:rPr lang="en-US" sz="2100" dirty="0" smtClean="0"/>
              <a:t>Open</a:t>
            </a:r>
          </a:p>
          <a:p>
            <a:pPr lvl="1" eaLnBrk="1" hangingPunct="1">
              <a:lnSpc>
                <a:spcPct val="80000"/>
              </a:lnSpc>
            </a:pPr>
            <a:r>
              <a:rPr lang="en-US" sz="2100" dirty="0" smtClean="0"/>
              <a:t>Close</a:t>
            </a:r>
          </a:p>
          <a:p>
            <a:pPr lvl="1" eaLnBrk="1" hangingPunct="1">
              <a:lnSpc>
                <a:spcPct val="80000"/>
              </a:lnSpc>
            </a:pPr>
            <a:r>
              <a:rPr lang="en-US" sz="2100" dirty="0" smtClean="0"/>
              <a:t>Read</a:t>
            </a:r>
          </a:p>
          <a:p>
            <a:pPr lvl="1" eaLnBrk="1" hangingPunct="1">
              <a:lnSpc>
                <a:spcPct val="80000"/>
              </a:lnSpc>
            </a:pPr>
            <a:r>
              <a:rPr lang="en-US" sz="2100" dirty="0" smtClean="0"/>
              <a:t>Write</a:t>
            </a:r>
          </a:p>
          <a:p>
            <a:pPr lvl="1" eaLnBrk="1" hangingPunct="1">
              <a:lnSpc>
                <a:spcPct val="80000"/>
              </a:lnSpc>
            </a:pPr>
            <a:endParaRPr lang="en-US" sz="2100" dirty="0" smtClean="0"/>
          </a:p>
          <a:p>
            <a:pPr eaLnBrk="1" hangingPunct="1">
              <a:lnSpc>
                <a:spcPct val="80000"/>
              </a:lnSpc>
              <a:buNone/>
            </a:pPr>
            <a:r>
              <a:rPr lang="en-US" sz="2500" dirty="0" smtClean="0"/>
              <a:t/>
            </a:r>
            <a:br>
              <a:rPr lang="en-US" sz="2500" dirty="0" smtClean="0"/>
            </a:br>
            <a:endParaRPr lang="en-US" sz="2500" dirty="0" smtClean="0"/>
          </a:p>
        </p:txBody>
      </p:sp>
      <p:sp>
        <p:nvSpPr>
          <p:cNvPr id="14340" name="Slide Number Placeholder 3"/>
          <p:cNvSpPr>
            <a:spLocks noGrp="1"/>
          </p:cNvSpPr>
          <p:nvPr>
            <p:ph type="sldNum" sz="quarter" idx="12"/>
          </p:nvPr>
        </p:nvSpPr>
        <p:spPr bwMode="auto">
          <a:noFill/>
          <a:ln>
            <a:miter lim="800000"/>
            <a:headEnd/>
            <a:tailEnd/>
          </a:ln>
        </p:spPr>
        <p:txBody>
          <a:bodyPr/>
          <a:lstStyle/>
          <a:p>
            <a:fld id="{A4F37E93-C433-4C28-B447-8A63C250DAE0}"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428604"/>
            <a:ext cx="7499350" cy="1000108"/>
          </a:xfrm>
        </p:spPr>
        <p:txBody>
          <a:bodyPr>
            <a:normAutofit fontScale="90000"/>
          </a:bodyPr>
          <a:lstStyle/>
          <a:p>
            <a:r>
              <a:rPr lang="en-AU" dirty="0" smtClean="0"/>
              <a:t>What FS can do and cannot do</a:t>
            </a:r>
            <a:br>
              <a:rPr lang="en-AU" dirty="0" smtClean="0"/>
            </a:br>
            <a:endParaRPr lang="en-US" dirty="0"/>
          </a:p>
        </p:txBody>
      </p:sp>
      <p:sp>
        <p:nvSpPr>
          <p:cNvPr id="3" name="Content Placeholder 2"/>
          <p:cNvSpPr>
            <a:spLocks noGrp="1"/>
          </p:cNvSpPr>
          <p:nvPr>
            <p:ph idx="1"/>
          </p:nvPr>
        </p:nvSpPr>
        <p:spPr/>
        <p:txBody>
          <a:bodyPr/>
          <a:lstStyle/>
          <a:p>
            <a:r>
              <a:rPr lang="en-US" sz="2400" dirty="0" smtClean="0"/>
              <a:t>Then you may ask if I want to list all the files I have created, the OS says “yes you can, using the FS I provide”.</a:t>
            </a:r>
          </a:p>
          <a:p>
            <a:r>
              <a:rPr lang="en-US" sz="2400" dirty="0" smtClean="0"/>
              <a:t>What if you ask “Can I search for a particular record in my files fast, accurately and with minimum afford,?”, then the OS has to say “I would suggest you to use another system built on the top of my FS or so to help you”, in another word “use the one called DBMS”. </a:t>
            </a:r>
          </a:p>
          <a:p>
            <a:r>
              <a:rPr lang="en-US" sz="2400" dirty="0" smtClean="0"/>
              <a:t>What would you say?</a:t>
            </a:r>
            <a:endParaRPr lang="en-US" sz="2400" dirty="0"/>
          </a:p>
        </p:txBody>
      </p:sp>
      <p:sp>
        <p:nvSpPr>
          <p:cNvPr id="4" name="Slide Number Placeholder 3"/>
          <p:cNvSpPr>
            <a:spLocks noGrp="1"/>
          </p:cNvSpPr>
          <p:nvPr>
            <p:ph type="sldNum" sz="quarter" idx="12"/>
          </p:nvPr>
        </p:nvSpPr>
        <p:spPr/>
        <p:txBody>
          <a:bodyPr/>
          <a:lstStyle/>
          <a:p>
            <a:pPr>
              <a:defRPr/>
            </a:pPr>
            <a:fld id="{3A4D2466-0E86-4906-AEEB-A74BE9747111}"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43608" y="0"/>
            <a:ext cx="8229600" cy="1371600"/>
          </a:xfrm>
        </p:spPr>
        <p:txBody>
          <a:bodyPr/>
          <a:lstStyle/>
          <a:p>
            <a:pPr eaLnBrk="1" fontAlgn="auto" hangingPunct="1">
              <a:spcAft>
                <a:spcPts val="0"/>
              </a:spcAft>
              <a:defRPr/>
            </a:pPr>
            <a:r>
              <a:rPr lang="en-US" sz="4000" dirty="0" smtClean="0">
                <a:solidFill>
                  <a:schemeClr val="tx2">
                    <a:satMod val="130000"/>
                  </a:schemeClr>
                </a:solidFill>
              </a:rPr>
              <a:t>How files should be structured?</a:t>
            </a:r>
            <a:endParaRPr lang="en-US" sz="4000" dirty="0">
              <a:solidFill>
                <a:schemeClr val="tx2">
                  <a:satMod val="130000"/>
                </a:schemeClr>
              </a:solidFill>
            </a:endParaRPr>
          </a:p>
        </p:txBody>
      </p:sp>
      <p:grpSp>
        <p:nvGrpSpPr>
          <p:cNvPr id="2" name="Group 23"/>
          <p:cNvGrpSpPr>
            <a:grpSpLocks/>
          </p:cNvGrpSpPr>
          <p:nvPr/>
        </p:nvGrpSpPr>
        <p:grpSpPr bwMode="auto">
          <a:xfrm>
            <a:off x="2713941" y="2071678"/>
            <a:ext cx="4716250" cy="3513100"/>
            <a:chOff x="-138" y="1580"/>
            <a:chExt cx="2267" cy="1358"/>
          </a:xfrm>
        </p:grpSpPr>
        <p:sp>
          <p:nvSpPr>
            <p:cNvPr id="43217" name="Text Box 4"/>
            <p:cNvSpPr txBox="1">
              <a:spLocks noChangeArrowheads="1"/>
            </p:cNvSpPr>
            <p:nvPr/>
          </p:nvSpPr>
          <p:spPr bwMode="auto">
            <a:xfrm>
              <a:off x="-138" y="1580"/>
              <a:ext cx="1992" cy="143"/>
            </a:xfrm>
            <a:prstGeom prst="rect">
              <a:avLst/>
            </a:prstGeom>
            <a:noFill/>
            <a:ln w="9525">
              <a:noFill/>
              <a:miter lim="800000"/>
              <a:headEnd/>
              <a:tailEnd/>
            </a:ln>
          </p:spPr>
          <p:txBody>
            <a:bodyPr wrap="square">
              <a:spAutoFit/>
            </a:bodyPr>
            <a:lstStyle/>
            <a:p>
              <a:pPr>
                <a:spcBef>
                  <a:spcPct val="50000"/>
                </a:spcBef>
              </a:pPr>
              <a:r>
                <a:rPr lang="en-US" dirty="0" smtClean="0">
                  <a:latin typeface="Gill Sans MT" pitchFamily="34" charset="0"/>
                </a:rPr>
                <a:t>        Master Directory (or Master folder)</a:t>
              </a:r>
              <a:endParaRPr lang="en-US" dirty="0">
                <a:latin typeface="Gill Sans MT" pitchFamily="34" charset="0"/>
              </a:endParaRPr>
            </a:p>
          </p:txBody>
        </p:sp>
        <p:sp>
          <p:nvSpPr>
            <p:cNvPr id="43218" name="Text Box 5"/>
            <p:cNvSpPr txBox="1">
              <a:spLocks noChangeArrowheads="1"/>
            </p:cNvSpPr>
            <p:nvPr/>
          </p:nvSpPr>
          <p:spPr bwMode="auto">
            <a:xfrm>
              <a:off x="103" y="2022"/>
              <a:ext cx="454" cy="143"/>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Sub dir</a:t>
              </a:r>
              <a:endParaRPr lang="en-US" dirty="0">
                <a:latin typeface="Gill Sans MT" pitchFamily="34" charset="0"/>
              </a:endParaRPr>
            </a:p>
          </p:txBody>
        </p:sp>
        <p:sp>
          <p:nvSpPr>
            <p:cNvPr id="43219" name="Text Box 6"/>
            <p:cNvSpPr txBox="1">
              <a:spLocks noChangeArrowheads="1"/>
            </p:cNvSpPr>
            <p:nvPr/>
          </p:nvSpPr>
          <p:spPr bwMode="auto">
            <a:xfrm>
              <a:off x="1030" y="1994"/>
              <a:ext cx="726" cy="143"/>
            </a:xfrm>
            <a:prstGeom prst="rect">
              <a:avLst/>
            </a:prstGeom>
            <a:noFill/>
            <a:ln w="9525">
              <a:noFill/>
              <a:miter lim="800000"/>
              <a:headEnd/>
              <a:tailEnd/>
            </a:ln>
          </p:spPr>
          <p:txBody>
            <a:bodyPr wrap="square">
              <a:spAutoFit/>
            </a:bodyPr>
            <a:lstStyle/>
            <a:p>
              <a:pPr>
                <a:spcBef>
                  <a:spcPct val="50000"/>
                </a:spcBef>
              </a:pPr>
              <a:r>
                <a:rPr lang="en-US" dirty="0" smtClean="0">
                  <a:latin typeface="Gill Sans MT" pitchFamily="34" charset="0"/>
                </a:rPr>
                <a:t>Sub dir</a:t>
              </a:r>
              <a:endParaRPr lang="en-US" dirty="0">
                <a:latin typeface="Gill Sans MT" pitchFamily="34" charset="0"/>
              </a:endParaRPr>
            </a:p>
          </p:txBody>
        </p:sp>
        <p:sp>
          <p:nvSpPr>
            <p:cNvPr id="43220" name="Text Box 7"/>
            <p:cNvSpPr txBox="1">
              <a:spLocks noChangeArrowheads="1"/>
            </p:cNvSpPr>
            <p:nvPr/>
          </p:nvSpPr>
          <p:spPr bwMode="auto">
            <a:xfrm>
              <a:off x="0" y="2795"/>
              <a:ext cx="590" cy="143"/>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file</a:t>
              </a:r>
              <a:endParaRPr lang="en-US" dirty="0">
                <a:latin typeface="Gill Sans MT" pitchFamily="34" charset="0"/>
              </a:endParaRPr>
            </a:p>
          </p:txBody>
        </p:sp>
        <p:sp>
          <p:nvSpPr>
            <p:cNvPr id="43221" name="Text Box 8"/>
            <p:cNvSpPr txBox="1">
              <a:spLocks noChangeArrowheads="1"/>
            </p:cNvSpPr>
            <p:nvPr/>
          </p:nvSpPr>
          <p:spPr bwMode="auto">
            <a:xfrm>
              <a:off x="556" y="2795"/>
              <a:ext cx="590" cy="143"/>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Sub dir</a:t>
              </a:r>
              <a:endParaRPr lang="en-US" dirty="0">
                <a:latin typeface="Gill Sans MT" pitchFamily="34" charset="0"/>
              </a:endParaRPr>
            </a:p>
          </p:txBody>
        </p:sp>
        <p:sp>
          <p:nvSpPr>
            <p:cNvPr id="43222" name="Text Box 9"/>
            <p:cNvSpPr txBox="1">
              <a:spLocks noChangeArrowheads="1"/>
            </p:cNvSpPr>
            <p:nvPr/>
          </p:nvSpPr>
          <p:spPr bwMode="auto">
            <a:xfrm>
              <a:off x="1111" y="2795"/>
              <a:ext cx="590" cy="143"/>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file</a:t>
              </a:r>
              <a:endParaRPr lang="en-US" dirty="0">
                <a:latin typeface="Gill Sans MT" pitchFamily="34" charset="0"/>
              </a:endParaRPr>
            </a:p>
          </p:txBody>
        </p:sp>
        <p:sp>
          <p:nvSpPr>
            <p:cNvPr id="43223" name="Text Box 10"/>
            <p:cNvSpPr txBox="1">
              <a:spLocks noChangeArrowheads="1"/>
            </p:cNvSpPr>
            <p:nvPr/>
          </p:nvSpPr>
          <p:spPr bwMode="auto">
            <a:xfrm>
              <a:off x="930" y="2387"/>
              <a:ext cx="272" cy="143"/>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file</a:t>
              </a:r>
              <a:endParaRPr lang="en-US" dirty="0">
                <a:latin typeface="Gill Sans MT" pitchFamily="34" charset="0"/>
              </a:endParaRPr>
            </a:p>
          </p:txBody>
        </p:sp>
        <p:sp>
          <p:nvSpPr>
            <p:cNvPr id="43224" name="Text Box 11"/>
            <p:cNvSpPr txBox="1">
              <a:spLocks noChangeArrowheads="1"/>
            </p:cNvSpPr>
            <p:nvPr/>
          </p:nvSpPr>
          <p:spPr bwMode="auto">
            <a:xfrm>
              <a:off x="1227" y="2387"/>
              <a:ext cx="272" cy="143"/>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file</a:t>
              </a:r>
              <a:endParaRPr lang="en-US" dirty="0">
                <a:latin typeface="Gill Sans MT" pitchFamily="34" charset="0"/>
              </a:endParaRPr>
            </a:p>
          </p:txBody>
        </p:sp>
        <p:sp>
          <p:nvSpPr>
            <p:cNvPr id="43225" name="Text Box 12"/>
            <p:cNvSpPr txBox="1">
              <a:spLocks noChangeArrowheads="1"/>
            </p:cNvSpPr>
            <p:nvPr/>
          </p:nvSpPr>
          <p:spPr bwMode="auto">
            <a:xfrm>
              <a:off x="1497" y="2387"/>
              <a:ext cx="408" cy="143"/>
            </a:xfrm>
            <a:prstGeom prst="rect">
              <a:avLst/>
            </a:prstGeom>
            <a:noFill/>
            <a:ln w="9525">
              <a:noFill/>
              <a:miter lim="800000"/>
              <a:headEnd/>
              <a:tailEnd/>
            </a:ln>
          </p:spPr>
          <p:txBody>
            <a:bodyPr>
              <a:spAutoFit/>
            </a:bodyPr>
            <a:lstStyle/>
            <a:p>
              <a:pPr>
                <a:spcBef>
                  <a:spcPct val="50000"/>
                </a:spcBef>
              </a:pPr>
              <a:endParaRPr lang="en-US" dirty="0">
                <a:latin typeface="Gill Sans MT" pitchFamily="34" charset="0"/>
              </a:endParaRPr>
            </a:p>
          </p:txBody>
        </p:sp>
        <p:sp>
          <p:nvSpPr>
            <p:cNvPr id="43226" name="Text Box 13"/>
            <p:cNvSpPr txBox="1">
              <a:spLocks noChangeArrowheads="1"/>
            </p:cNvSpPr>
            <p:nvPr/>
          </p:nvSpPr>
          <p:spPr bwMode="auto">
            <a:xfrm>
              <a:off x="1648" y="2387"/>
              <a:ext cx="481" cy="143"/>
            </a:xfrm>
            <a:prstGeom prst="rect">
              <a:avLst/>
            </a:prstGeom>
            <a:noFill/>
            <a:ln w="9525">
              <a:noFill/>
              <a:miter lim="800000"/>
              <a:headEnd/>
              <a:tailEnd/>
            </a:ln>
          </p:spPr>
          <p:txBody>
            <a:bodyPr wrap="square">
              <a:spAutoFit/>
            </a:bodyPr>
            <a:lstStyle/>
            <a:p>
              <a:pPr>
                <a:spcBef>
                  <a:spcPct val="50000"/>
                </a:spcBef>
              </a:pPr>
              <a:r>
                <a:rPr lang="en-US" dirty="0" smtClean="0">
                  <a:latin typeface="Gill Sans MT" pitchFamily="34" charset="0"/>
                </a:rPr>
                <a:t>Sub dir</a:t>
              </a:r>
              <a:endParaRPr lang="en-US" dirty="0">
                <a:latin typeface="Gill Sans MT" pitchFamily="34" charset="0"/>
              </a:endParaRPr>
            </a:p>
          </p:txBody>
        </p:sp>
        <p:sp>
          <p:nvSpPr>
            <p:cNvPr id="43227" name="Line 14"/>
            <p:cNvSpPr>
              <a:spLocks noChangeShapeType="1"/>
            </p:cNvSpPr>
            <p:nvPr/>
          </p:nvSpPr>
          <p:spPr bwMode="auto">
            <a:xfrm flipH="1">
              <a:off x="385" y="1752"/>
              <a:ext cx="408" cy="272"/>
            </a:xfrm>
            <a:prstGeom prst="line">
              <a:avLst/>
            </a:prstGeom>
            <a:noFill/>
            <a:ln w="9525">
              <a:solidFill>
                <a:schemeClr val="tx1"/>
              </a:solidFill>
              <a:round/>
              <a:headEnd/>
              <a:tailEnd/>
            </a:ln>
          </p:spPr>
          <p:txBody>
            <a:bodyPr/>
            <a:lstStyle/>
            <a:p>
              <a:endParaRPr lang="en-AU"/>
            </a:p>
          </p:txBody>
        </p:sp>
        <p:sp>
          <p:nvSpPr>
            <p:cNvPr id="43228" name="Line 15"/>
            <p:cNvSpPr>
              <a:spLocks noChangeShapeType="1"/>
            </p:cNvSpPr>
            <p:nvPr/>
          </p:nvSpPr>
          <p:spPr bwMode="auto">
            <a:xfrm flipH="1">
              <a:off x="113" y="2251"/>
              <a:ext cx="227" cy="453"/>
            </a:xfrm>
            <a:prstGeom prst="line">
              <a:avLst/>
            </a:prstGeom>
            <a:noFill/>
            <a:ln w="9525">
              <a:solidFill>
                <a:schemeClr val="tx1"/>
              </a:solidFill>
              <a:round/>
              <a:headEnd/>
              <a:tailEnd/>
            </a:ln>
          </p:spPr>
          <p:txBody>
            <a:bodyPr/>
            <a:lstStyle/>
            <a:p>
              <a:endParaRPr lang="en-AU"/>
            </a:p>
          </p:txBody>
        </p:sp>
        <p:sp>
          <p:nvSpPr>
            <p:cNvPr id="43229" name="Line 16"/>
            <p:cNvSpPr>
              <a:spLocks noChangeShapeType="1"/>
            </p:cNvSpPr>
            <p:nvPr/>
          </p:nvSpPr>
          <p:spPr bwMode="auto">
            <a:xfrm>
              <a:off x="340" y="2251"/>
              <a:ext cx="408" cy="499"/>
            </a:xfrm>
            <a:prstGeom prst="line">
              <a:avLst/>
            </a:prstGeom>
            <a:noFill/>
            <a:ln w="9525">
              <a:solidFill>
                <a:schemeClr val="tx1"/>
              </a:solidFill>
              <a:round/>
              <a:headEnd/>
              <a:tailEnd/>
            </a:ln>
          </p:spPr>
          <p:txBody>
            <a:bodyPr/>
            <a:lstStyle/>
            <a:p>
              <a:endParaRPr lang="en-AU"/>
            </a:p>
          </p:txBody>
        </p:sp>
        <p:sp>
          <p:nvSpPr>
            <p:cNvPr id="43230" name="Line 17"/>
            <p:cNvSpPr>
              <a:spLocks noChangeShapeType="1"/>
            </p:cNvSpPr>
            <p:nvPr/>
          </p:nvSpPr>
          <p:spPr bwMode="auto">
            <a:xfrm>
              <a:off x="340" y="2251"/>
              <a:ext cx="952" cy="544"/>
            </a:xfrm>
            <a:prstGeom prst="line">
              <a:avLst/>
            </a:prstGeom>
            <a:noFill/>
            <a:ln w="9525">
              <a:solidFill>
                <a:schemeClr val="tx1"/>
              </a:solidFill>
              <a:round/>
              <a:headEnd/>
              <a:tailEnd/>
            </a:ln>
          </p:spPr>
          <p:txBody>
            <a:bodyPr/>
            <a:lstStyle/>
            <a:p>
              <a:endParaRPr lang="en-AU"/>
            </a:p>
          </p:txBody>
        </p:sp>
        <p:sp>
          <p:nvSpPr>
            <p:cNvPr id="43231" name="Line 18"/>
            <p:cNvSpPr>
              <a:spLocks noChangeShapeType="1"/>
            </p:cNvSpPr>
            <p:nvPr/>
          </p:nvSpPr>
          <p:spPr bwMode="auto">
            <a:xfrm flipH="1">
              <a:off x="1066" y="2205"/>
              <a:ext cx="226" cy="227"/>
            </a:xfrm>
            <a:prstGeom prst="line">
              <a:avLst/>
            </a:prstGeom>
            <a:noFill/>
            <a:ln w="9525">
              <a:solidFill>
                <a:schemeClr val="tx1"/>
              </a:solidFill>
              <a:round/>
              <a:headEnd/>
              <a:tailEnd/>
            </a:ln>
          </p:spPr>
          <p:txBody>
            <a:bodyPr/>
            <a:lstStyle/>
            <a:p>
              <a:endParaRPr lang="en-AU"/>
            </a:p>
          </p:txBody>
        </p:sp>
        <p:sp>
          <p:nvSpPr>
            <p:cNvPr id="43232" name="Line 19"/>
            <p:cNvSpPr>
              <a:spLocks noChangeShapeType="1"/>
            </p:cNvSpPr>
            <p:nvPr/>
          </p:nvSpPr>
          <p:spPr bwMode="auto">
            <a:xfrm flipH="1">
              <a:off x="1292" y="2205"/>
              <a:ext cx="0" cy="182"/>
            </a:xfrm>
            <a:prstGeom prst="line">
              <a:avLst/>
            </a:prstGeom>
            <a:noFill/>
            <a:ln w="9525">
              <a:solidFill>
                <a:schemeClr val="tx1"/>
              </a:solidFill>
              <a:round/>
              <a:headEnd/>
              <a:tailEnd/>
            </a:ln>
          </p:spPr>
          <p:txBody>
            <a:bodyPr/>
            <a:lstStyle/>
            <a:p>
              <a:endParaRPr lang="en-AU"/>
            </a:p>
          </p:txBody>
        </p:sp>
        <p:sp>
          <p:nvSpPr>
            <p:cNvPr id="43233" name="Line 21"/>
            <p:cNvSpPr>
              <a:spLocks noChangeShapeType="1"/>
            </p:cNvSpPr>
            <p:nvPr/>
          </p:nvSpPr>
          <p:spPr bwMode="auto">
            <a:xfrm>
              <a:off x="1292" y="2205"/>
              <a:ext cx="610" cy="225"/>
            </a:xfrm>
            <a:prstGeom prst="line">
              <a:avLst/>
            </a:prstGeom>
            <a:noFill/>
            <a:ln w="9525">
              <a:solidFill>
                <a:schemeClr val="tx1"/>
              </a:solidFill>
              <a:round/>
              <a:headEnd/>
              <a:tailEnd/>
            </a:ln>
          </p:spPr>
          <p:txBody>
            <a:bodyPr/>
            <a:lstStyle/>
            <a:p>
              <a:endParaRPr lang="en-AU"/>
            </a:p>
          </p:txBody>
        </p:sp>
        <p:sp>
          <p:nvSpPr>
            <p:cNvPr id="43234" name="Line 22"/>
            <p:cNvSpPr>
              <a:spLocks noChangeShapeType="1"/>
            </p:cNvSpPr>
            <p:nvPr/>
          </p:nvSpPr>
          <p:spPr bwMode="auto">
            <a:xfrm>
              <a:off x="793" y="1752"/>
              <a:ext cx="409" cy="227"/>
            </a:xfrm>
            <a:prstGeom prst="line">
              <a:avLst/>
            </a:prstGeom>
            <a:noFill/>
            <a:ln w="9525">
              <a:solidFill>
                <a:schemeClr val="tx1"/>
              </a:solidFill>
              <a:round/>
              <a:headEnd/>
              <a:tailEnd/>
            </a:ln>
          </p:spPr>
          <p:txBody>
            <a:bodyPr/>
            <a:lstStyle/>
            <a:p>
              <a:endParaRPr lang="en-AU"/>
            </a:p>
          </p:txBody>
        </p:sp>
      </p:grpSp>
      <p:sp>
        <p:nvSpPr>
          <p:cNvPr id="43215" name="Slide Number Placeholder 44"/>
          <p:cNvSpPr>
            <a:spLocks noGrp="1"/>
          </p:cNvSpPr>
          <p:nvPr>
            <p:ph type="sldNum" sz="quarter" idx="11"/>
          </p:nvPr>
        </p:nvSpPr>
        <p:spPr bwMode="auto">
          <a:noFill/>
          <a:ln>
            <a:miter lim="800000"/>
            <a:headEnd/>
            <a:tailEnd/>
          </a:ln>
        </p:spPr>
        <p:txBody>
          <a:bodyPr/>
          <a:lstStyle/>
          <a:p>
            <a:fld id="{8D129AB7-6749-4C57-A5DC-648B1CDBF6B8}" type="slidenum">
              <a:rPr lang="en-US" smtClean="0"/>
              <a:pPr/>
              <a:t>7</a:t>
            </a:fld>
            <a:endParaRPr lang="en-US" smtClean="0"/>
          </a:p>
        </p:txBody>
      </p:sp>
      <p:sp>
        <p:nvSpPr>
          <p:cNvPr id="37" name="TextBox 36"/>
          <p:cNvSpPr txBox="1"/>
          <p:nvPr/>
        </p:nvSpPr>
        <p:spPr>
          <a:xfrm>
            <a:off x="928662" y="1214422"/>
            <a:ext cx="7935186" cy="830997"/>
          </a:xfrm>
          <a:prstGeom prst="rect">
            <a:avLst/>
          </a:prstGeom>
          <a:noFill/>
        </p:spPr>
        <p:txBody>
          <a:bodyPr wrap="none" rtlCol="0">
            <a:spAutoFit/>
          </a:bodyPr>
          <a:lstStyle/>
          <a:p>
            <a:r>
              <a:rPr lang="en-US" sz="2400" dirty="0" smtClean="0"/>
              <a:t>-Files should be structured in a way easy to traverse</a:t>
            </a:r>
          </a:p>
          <a:p>
            <a:r>
              <a:rPr lang="en-US" sz="2400" dirty="0" smtClean="0"/>
              <a:t>-The most suitable structure is hierarchy or tree-structure</a:t>
            </a:r>
            <a:endParaRPr lang="en-US" sz="2400" dirty="0"/>
          </a:p>
        </p:txBody>
      </p:sp>
      <p:sp>
        <p:nvSpPr>
          <p:cNvPr id="38" name="Line 19"/>
          <p:cNvSpPr>
            <a:spLocks noChangeShapeType="1"/>
          </p:cNvSpPr>
          <p:nvPr/>
        </p:nvSpPr>
        <p:spPr bwMode="auto">
          <a:xfrm flipH="1">
            <a:off x="4643438" y="2643182"/>
            <a:ext cx="0" cy="470828"/>
          </a:xfrm>
          <a:prstGeom prst="line">
            <a:avLst/>
          </a:prstGeom>
          <a:noFill/>
          <a:ln w="9525">
            <a:solidFill>
              <a:schemeClr val="tx1"/>
            </a:solidFill>
            <a:round/>
            <a:headEnd/>
            <a:tailEnd/>
          </a:ln>
        </p:spPr>
        <p:txBody>
          <a:bodyPr/>
          <a:lstStyle/>
          <a:p>
            <a:endParaRPr lang="en-AU"/>
          </a:p>
        </p:txBody>
      </p:sp>
      <p:sp>
        <p:nvSpPr>
          <p:cNvPr id="39" name="Text Box 6"/>
          <p:cNvSpPr txBox="1">
            <a:spLocks noChangeArrowheads="1"/>
          </p:cNvSpPr>
          <p:nvPr/>
        </p:nvSpPr>
        <p:spPr bwMode="auto">
          <a:xfrm>
            <a:off x="4429124" y="3143248"/>
            <a:ext cx="1510365" cy="369332"/>
          </a:xfrm>
          <a:prstGeom prst="rect">
            <a:avLst/>
          </a:prstGeom>
          <a:noFill/>
          <a:ln w="9525">
            <a:noFill/>
            <a:miter lim="800000"/>
            <a:headEnd/>
            <a:tailEnd/>
          </a:ln>
        </p:spPr>
        <p:txBody>
          <a:bodyPr>
            <a:spAutoFit/>
          </a:bodyPr>
          <a:lstStyle/>
          <a:p>
            <a:pPr>
              <a:spcBef>
                <a:spcPct val="50000"/>
              </a:spcBef>
            </a:pPr>
            <a:r>
              <a:rPr lang="en-US" dirty="0" smtClean="0">
                <a:latin typeface="Gill Sans MT" pitchFamily="34" charset="0"/>
              </a:rPr>
              <a:t> file</a:t>
            </a:r>
            <a:endParaRPr lang="en-US" dirty="0">
              <a:latin typeface="Gill Sans MT" pitchFamily="34"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92275" y="188913"/>
            <a:ext cx="7451725" cy="737936"/>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chemeClr val="tx2">
                    <a:satMod val="130000"/>
                  </a:schemeClr>
                </a:solidFill>
              </a:rPr>
              <a:t>File </a:t>
            </a:r>
            <a:r>
              <a:rPr lang="en-GB" dirty="0" smtClean="0">
                <a:solidFill>
                  <a:schemeClr val="tx2">
                    <a:satMod val="130000"/>
                  </a:schemeClr>
                </a:solidFill>
              </a:rPr>
              <a:t>Ownership</a:t>
            </a:r>
            <a:endParaRPr lang="en-GB" dirty="0">
              <a:solidFill>
                <a:schemeClr val="tx2">
                  <a:satMod val="130000"/>
                </a:schemeClr>
              </a:solidFill>
            </a:endParaRPr>
          </a:p>
        </p:txBody>
      </p:sp>
      <p:sp>
        <p:nvSpPr>
          <p:cNvPr id="28675" name="Rectangle 3"/>
          <p:cNvSpPr>
            <a:spLocks noGrp="1" noChangeArrowheads="1"/>
          </p:cNvSpPr>
          <p:nvPr>
            <p:ph type="body" idx="1"/>
          </p:nvPr>
        </p:nvSpPr>
        <p:spPr>
          <a:xfrm>
            <a:off x="1115616" y="1196752"/>
            <a:ext cx="7796213" cy="3899442"/>
          </a:xfrm>
        </p:spPr>
        <p:txBody>
          <a:bodyPr lIns="90360" tIns="44280" rIns="90360" bIns="44280">
            <a:spAutoFit/>
          </a:bodyPr>
          <a:lstStyle/>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The creator of a file is the owner of the file.</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What if you give me a copy of your file and I store it in my directory? Am I the second owner of the file?</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Can a file be owned by more than one owner?</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Can someone delete my files even she/he is not the owner?</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Who owns the system files such as “</a:t>
            </a:r>
            <a:r>
              <a:rPr lang="en-GB" sz="2800" i="1" dirty="0" err="1" smtClean="0"/>
              <a:t>passwd</a:t>
            </a:r>
            <a:r>
              <a:rPr lang="en-GB" sz="2800" i="1" dirty="0" smtClean="0"/>
              <a:t> file</a:t>
            </a:r>
            <a:r>
              <a:rPr lang="en-GB" sz="2800" dirty="0" smtClean="0"/>
              <a:t>” or files belong to the OS?</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Log on your system and try!!</a:t>
            </a:r>
          </a:p>
        </p:txBody>
      </p:sp>
      <p:sp>
        <p:nvSpPr>
          <p:cNvPr id="28676" name="Slide Number Placeholder 3"/>
          <p:cNvSpPr>
            <a:spLocks noGrp="1"/>
          </p:cNvSpPr>
          <p:nvPr>
            <p:ph type="sldNum" sz="quarter" idx="12"/>
          </p:nvPr>
        </p:nvSpPr>
        <p:spPr bwMode="auto">
          <a:noFill/>
          <a:ln>
            <a:miter lim="800000"/>
            <a:headEnd/>
            <a:tailEnd/>
          </a:ln>
        </p:spPr>
        <p:txBody>
          <a:bodyPr/>
          <a:lstStyle/>
          <a:p>
            <a:fld id="{8E99A268-40F0-472A-B947-5DC68748F974}" type="slidenum">
              <a:rPr lang="en-US" smtClean="0"/>
              <a:pPr/>
              <a:t>8</a:t>
            </a:fld>
            <a:endParaRPr lang="en-US" smtClean="0"/>
          </a:p>
        </p:txBody>
      </p:sp>
    </p:spTree>
    <p:extLst>
      <p:ext uri="{BB962C8B-B14F-4D97-AF65-F5344CB8AC3E}">
        <p14:creationId xmlns="" xmlns:p14="http://schemas.microsoft.com/office/powerpoint/2010/main" val="44511187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92275" y="188913"/>
            <a:ext cx="7451725" cy="566737"/>
          </a:xfrm>
        </p:spPr>
        <p:txBody>
          <a:bodyPr lIns="90360" tIns="44280" rIns="90360" bIns="44280">
            <a:spAutoFit/>
          </a:bodyPr>
          <a:lstStyle/>
          <a:p>
            <a:pPr defTabSz="457200" eaLnBrk="1" fontAlgn="auto" hangingPunct="1">
              <a:lnSpc>
                <a:spcPct val="98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chemeClr val="tx2">
                    <a:satMod val="130000"/>
                  </a:schemeClr>
                </a:solidFill>
              </a:rPr>
              <a:t>File permissions</a:t>
            </a:r>
          </a:p>
        </p:txBody>
      </p:sp>
      <p:sp>
        <p:nvSpPr>
          <p:cNvPr id="28675" name="Rectangle 3"/>
          <p:cNvSpPr>
            <a:spLocks noGrp="1" noChangeArrowheads="1"/>
          </p:cNvSpPr>
          <p:nvPr>
            <p:ph type="body" idx="1"/>
          </p:nvPr>
        </p:nvSpPr>
        <p:spPr>
          <a:xfrm>
            <a:off x="1115616" y="1196752"/>
            <a:ext cx="7796213" cy="5388183"/>
          </a:xfrm>
        </p:spPr>
        <p:txBody>
          <a:bodyPr lIns="90360" tIns="44280" rIns="90360" bIns="44280">
            <a:spAutoFit/>
          </a:bodyPr>
          <a:lstStyle/>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How can files be shared and protected? You can make this happen by combining ownerships and permissions</a:t>
            </a:r>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Simply,  you can define three ownership levels for sharing :</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the </a:t>
            </a:r>
            <a:r>
              <a:rPr lang="en-GB" sz="2400" b="1" i="1" dirty="0" smtClean="0">
                <a:solidFill>
                  <a:srgbClr val="FF0000"/>
                </a:solidFill>
              </a:rPr>
              <a:t>user (owner)</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the user’s </a:t>
            </a:r>
            <a:r>
              <a:rPr lang="en-GB" sz="2400" b="1" i="1" dirty="0" smtClean="0">
                <a:solidFill>
                  <a:schemeClr val="accent1">
                    <a:lumMod val="75000"/>
                  </a:schemeClr>
                </a:solidFill>
              </a:rPr>
              <a:t>group</a:t>
            </a:r>
            <a:r>
              <a:rPr lang="en-GB" sz="2400" dirty="0" smtClean="0"/>
              <a:t> (the group that the owner belongs to) and</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b="1" i="1" dirty="0" smtClean="0">
                <a:solidFill>
                  <a:srgbClr val="00B050"/>
                </a:solidFill>
              </a:rPr>
              <a:t>others</a:t>
            </a:r>
            <a:r>
              <a:rPr lang="en-GB" sz="2400" dirty="0" smtClean="0"/>
              <a:t> whoever have account on the system</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endParaRPr lang="en-GB" sz="2400" dirty="0" smtClean="0"/>
          </a:p>
          <a:p>
            <a:pPr marL="284163" indent="-284163" defTabSz="457200" eaLnBrk="1" hangingPunct="1">
              <a:lnSpc>
                <a:spcPct val="78000"/>
              </a:lnSpc>
              <a:spcBef>
                <a:spcPts val="7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800" dirty="0" smtClean="0"/>
              <a:t>Three basic kinds of permissions (for each ownership level) :</a:t>
            </a:r>
          </a:p>
          <a:p>
            <a:pPr marL="685800" lvl="1" indent="-228600" defTabSz="457200" eaLnBrk="1" hangingPunct="1">
              <a:lnSpc>
                <a:spcPct val="78000"/>
              </a:lnSpc>
              <a:spcBef>
                <a:spcPts val="600"/>
              </a:spcBef>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b="1" i="1" dirty="0" smtClean="0">
                <a:solidFill>
                  <a:srgbClr val="7030A0"/>
                </a:solidFill>
              </a:rPr>
              <a:t>read</a:t>
            </a:r>
            <a:r>
              <a:rPr lang="en-GB" sz="2400" dirty="0" smtClean="0"/>
              <a:t>, </a:t>
            </a:r>
            <a:r>
              <a:rPr lang="en-GB" sz="2400" b="1" i="1" dirty="0" smtClean="0">
                <a:solidFill>
                  <a:schemeClr val="accent2"/>
                </a:solidFill>
              </a:rPr>
              <a:t>write</a:t>
            </a:r>
            <a:r>
              <a:rPr lang="en-GB" sz="2400" dirty="0" smtClean="0"/>
              <a:t> and </a:t>
            </a:r>
            <a:r>
              <a:rPr lang="en-GB" sz="2400" b="1" i="1" dirty="0" smtClean="0">
                <a:solidFill>
                  <a:schemeClr val="accent3">
                    <a:lumMod val="50000"/>
                  </a:schemeClr>
                </a:solidFill>
              </a:rPr>
              <a:t>execute</a:t>
            </a:r>
          </a:p>
          <a:p>
            <a:pPr marL="685800" lvl="1" indent="-228600" defTabSz="457200" eaLnBrk="1" hangingPunct="1">
              <a:lnSpc>
                <a:spcPct val="78000"/>
              </a:lnSpc>
              <a:spcBef>
                <a:spcPts val="600"/>
              </a:spcBef>
              <a:buNone/>
              <a:tabLst>
                <a:tab pos="398463" algn="l"/>
                <a:tab pos="855663" algn="l"/>
                <a:tab pos="1312863" algn="l"/>
                <a:tab pos="1770063" algn="l"/>
                <a:tab pos="2227263" algn="l"/>
                <a:tab pos="2684463" algn="l"/>
                <a:tab pos="3141663" algn="l"/>
                <a:tab pos="3598863" algn="l"/>
                <a:tab pos="4056063" algn="l"/>
                <a:tab pos="4513263" algn="l"/>
                <a:tab pos="4970463" algn="l"/>
                <a:tab pos="5427663" algn="l"/>
                <a:tab pos="5884863" algn="l"/>
                <a:tab pos="6342063" algn="l"/>
                <a:tab pos="6799263" algn="l"/>
                <a:tab pos="7256463" algn="l"/>
                <a:tab pos="7713663" algn="l"/>
                <a:tab pos="8170863" algn="l"/>
                <a:tab pos="8628063" algn="l"/>
                <a:tab pos="9085263" algn="l"/>
              </a:tabLst>
            </a:pPr>
            <a:r>
              <a:rPr lang="en-GB" sz="2400" dirty="0" smtClean="0"/>
              <a:t/>
            </a:r>
            <a:br>
              <a:rPr lang="en-GB" sz="2400" dirty="0" smtClean="0"/>
            </a:br>
            <a:endParaRPr lang="en-GB" sz="2400" dirty="0" smtClean="0"/>
          </a:p>
        </p:txBody>
      </p:sp>
      <p:sp>
        <p:nvSpPr>
          <p:cNvPr id="28676" name="Slide Number Placeholder 3"/>
          <p:cNvSpPr>
            <a:spLocks noGrp="1"/>
          </p:cNvSpPr>
          <p:nvPr>
            <p:ph type="sldNum" sz="quarter" idx="12"/>
          </p:nvPr>
        </p:nvSpPr>
        <p:spPr bwMode="auto">
          <a:noFill/>
          <a:ln>
            <a:miter lim="800000"/>
            <a:headEnd/>
            <a:tailEnd/>
          </a:ln>
        </p:spPr>
        <p:txBody>
          <a:bodyPr/>
          <a:lstStyle/>
          <a:p>
            <a:fld id="{8E99A268-40F0-472A-B947-5DC68748F974}" type="slidenum">
              <a:rPr lang="en-US" smtClean="0"/>
              <a:pPr/>
              <a:t>9</a:t>
            </a:fld>
            <a:endParaRPr lang="en-US" smtClean="0"/>
          </a:p>
        </p:txBody>
      </p:sp>
    </p:spTree>
    <p:extLst>
      <p:ext uri="{BB962C8B-B14F-4D97-AF65-F5344CB8AC3E}">
        <p14:creationId xmlns="" xmlns:p14="http://schemas.microsoft.com/office/powerpoint/2010/main" val="44511187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4089</TotalTime>
  <Words>2649</Words>
  <Application>Microsoft Office PowerPoint</Application>
  <PresentationFormat>On-screen Show (4:3)</PresentationFormat>
  <Paragraphs>496</Paragraphs>
  <Slides>34</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Solstice</vt:lpstr>
      <vt:lpstr>Bitmap Image</vt:lpstr>
      <vt:lpstr>Slide 1</vt:lpstr>
      <vt:lpstr>Outline</vt:lpstr>
      <vt:lpstr>OS and Files</vt:lpstr>
      <vt:lpstr>Why Need File System (FS)</vt:lpstr>
      <vt:lpstr>File System and Basic Function</vt:lpstr>
      <vt:lpstr>What FS can do and cannot do </vt:lpstr>
      <vt:lpstr>How files should be structured?</vt:lpstr>
      <vt:lpstr>File Ownership</vt:lpstr>
      <vt:lpstr>File permissions</vt:lpstr>
      <vt:lpstr>Eg: File Ownership and Permission</vt:lpstr>
      <vt:lpstr>Files in Unix</vt:lpstr>
      <vt:lpstr>Files - Naming</vt:lpstr>
      <vt:lpstr>UNIX File System Hierarchy</vt:lpstr>
      <vt:lpstr>Unix Kernel and Files</vt:lpstr>
      <vt:lpstr>Unix File and I-NODE Structure</vt:lpstr>
      <vt:lpstr>File permissions</vt:lpstr>
      <vt:lpstr>File permissions</vt:lpstr>
      <vt:lpstr>Change file permission (chmod)</vt:lpstr>
      <vt:lpstr>chmod: Examples</vt:lpstr>
      <vt:lpstr>Some commonly used Octal (base-8) values for file permissions</vt:lpstr>
      <vt:lpstr>Important files : /etc/passwd</vt:lpstr>
      <vt:lpstr>Working Directory and Path</vt:lpstr>
      <vt:lpstr>Special and Important:  File access for processes</vt:lpstr>
      <vt:lpstr>Real versus Effective user id’s</vt:lpstr>
      <vt:lpstr>File access for processes</vt:lpstr>
      <vt:lpstr>setuid and setgid</vt:lpstr>
      <vt:lpstr>Example of using set-uid</vt:lpstr>
      <vt:lpstr>Example of using set-uid</vt:lpstr>
      <vt:lpstr>Some special files : Standard Input, Output and Error</vt:lpstr>
      <vt:lpstr>FS and Unix Links</vt:lpstr>
      <vt:lpstr>Links – Symbolic Links</vt:lpstr>
      <vt:lpstr>Unix ln command examples</vt:lpstr>
      <vt:lpstr>Example (logical) directory structure</vt:lpstr>
      <vt:lpstr>Some useful 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dc:title>
  <dc:creator>AndyCheng/CampbellWilson</dc:creator>
  <cp:lastModifiedBy>pdle</cp:lastModifiedBy>
  <cp:revision>413</cp:revision>
  <dcterms:created xsi:type="dcterms:W3CDTF">2008-07-10T22:13:35Z</dcterms:created>
  <dcterms:modified xsi:type="dcterms:W3CDTF">2016-03-24T00:51:05Z</dcterms:modified>
</cp:coreProperties>
</file>