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handoutMasterIdLst>
    <p:handoutMasterId r:id="rId33"/>
  </p:handoutMasterIdLst>
  <p:sldIdLst>
    <p:sldId id="256" r:id="rId2"/>
    <p:sldId id="289" r:id="rId3"/>
    <p:sldId id="303" r:id="rId4"/>
    <p:sldId id="288" r:id="rId5"/>
    <p:sldId id="258" r:id="rId6"/>
    <p:sldId id="291" r:id="rId7"/>
    <p:sldId id="290" r:id="rId8"/>
    <p:sldId id="292" r:id="rId9"/>
    <p:sldId id="294" r:id="rId10"/>
    <p:sldId id="302" r:id="rId11"/>
    <p:sldId id="295" r:id="rId12"/>
    <p:sldId id="299" r:id="rId13"/>
    <p:sldId id="293" r:id="rId14"/>
    <p:sldId id="281" r:id="rId15"/>
    <p:sldId id="285" r:id="rId16"/>
    <p:sldId id="304" r:id="rId17"/>
    <p:sldId id="283" r:id="rId18"/>
    <p:sldId id="300" r:id="rId19"/>
    <p:sldId id="305" r:id="rId20"/>
    <p:sldId id="259" r:id="rId21"/>
    <p:sldId id="284" r:id="rId22"/>
    <p:sldId id="286" r:id="rId23"/>
    <p:sldId id="262" r:id="rId24"/>
    <p:sldId id="265" r:id="rId25"/>
    <p:sldId id="260" r:id="rId26"/>
    <p:sldId id="264" r:id="rId27"/>
    <p:sldId id="266" r:id="rId28"/>
    <p:sldId id="267" r:id="rId29"/>
    <p:sldId id="278" r:id="rId30"/>
    <p:sldId id="282" r:id="rId31"/>
  </p:sldIdLst>
  <p:sldSz cx="9144000" cy="6858000" type="screen4x3"/>
  <p:notesSz cx="10234613" cy="70993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78009" autoAdjust="0"/>
  </p:normalViewPr>
  <p:slideViewPr>
    <p:cSldViewPr>
      <p:cViewPr varScale="1">
        <p:scale>
          <a:sx n="62" d="100"/>
          <a:sy n="62" d="100"/>
        </p:scale>
        <p:origin x="-13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4013"/>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sz="quarter" idx="1"/>
          </p:nvPr>
        </p:nvSpPr>
        <p:spPr>
          <a:xfrm>
            <a:off x="5797550" y="0"/>
            <a:ext cx="4435475" cy="354013"/>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86BCAB92-2343-45A0-9939-A33C2D6AE564}" type="datetimeFigureOut">
              <a:rPr lang="en-US"/>
              <a:pPr>
                <a:defRPr/>
              </a:pPr>
              <a:t>4/7/2016</a:t>
            </a:fld>
            <a:endParaRPr lang="en-US"/>
          </a:p>
        </p:txBody>
      </p:sp>
      <p:sp>
        <p:nvSpPr>
          <p:cNvPr id="4" name="Footer Placeholder 3"/>
          <p:cNvSpPr>
            <a:spLocks noGrp="1"/>
          </p:cNvSpPr>
          <p:nvPr>
            <p:ph type="ftr" sz="quarter" idx="2"/>
          </p:nvPr>
        </p:nvSpPr>
        <p:spPr>
          <a:xfrm>
            <a:off x="0" y="6743700"/>
            <a:ext cx="4435475" cy="354013"/>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en-US"/>
          </a:p>
        </p:txBody>
      </p:sp>
      <p:sp>
        <p:nvSpPr>
          <p:cNvPr id="5" name="Slide Number Placeholder 4"/>
          <p:cNvSpPr>
            <a:spLocks noGrp="1"/>
          </p:cNvSpPr>
          <p:nvPr>
            <p:ph type="sldNum" sz="quarter" idx="3"/>
          </p:nvPr>
        </p:nvSpPr>
        <p:spPr>
          <a:xfrm>
            <a:off x="5797550" y="6743700"/>
            <a:ext cx="4435475" cy="354013"/>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C95A9E16-76DF-4B27-9966-AF8E4858B62B}" type="slidenum">
              <a:rPr lang="en-US"/>
              <a:pPr>
                <a:defRPr/>
              </a:pPr>
              <a:t>‹#›</a:t>
            </a:fld>
            <a:endParaRPr lang="en-US"/>
          </a:p>
        </p:txBody>
      </p:sp>
    </p:spTree>
    <p:extLst>
      <p:ext uri="{BB962C8B-B14F-4D97-AF65-F5344CB8AC3E}">
        <p14:creationId xmlns:p14="http://schemas.microsoft.com/office/powerpoint/2010/main" xmlns="" val="1318115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4013"/>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idx="1"/>
          </p:nvPr>
        </p:nvSpPr>
        <p:spPr>
          <a:xfrm>
            <a:off x="5797550" y="0"/>
            <a:ext cx="4435475" cy="354013"/>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8609D719-FF56-4566-989C-CAF80AFD10A4}" type="datetimeFigureOut">
              <a:rPr lang="en-US"/>
              <a:pPr>
                <a:defRPr/>
              </a:pPr>
              <a:t>4/7/2016</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023938" y="3371850"/>
            <a:ext cx="8186737" cy="319405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743700"/>
            <a:ext cx="4435475" cy="354013"/>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5797550" y="6743700"/>
            <a:ext cx="4435475" cy="354013"/>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7C53257B-FF11-4926-8F8F-B422DB6B8EB4}" type="slidenum">
              <a:rPr lang="en-US"/>
              <a:pPr>
                <a:defRPr/>
              </a:pPr>
              <a:t>‹#›</a:t>
            </a:fld>
            <a:endParaRPr lang="en-US"/>
          </a:p>
        </p:txBody>
      </p:sp>
    </p:spTree>
    <p:extLst>
      <p:ext uri="{BB962C8B-B14F-4D97-AF65-F5344CB8AC3E}">
        <p14:creationId xmlns:p14="http://schemas.microsoft.com/office/powerpoint/2010/main" xmlns="" val="4175286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dirty="0" smtClean="0"/>
          </a:p>
        </p:txBody>
      </p:sp>
      <p:sp>
        <p:nvSpPr>
          <p:cNvPr id="32772" name="Slide Number Placeholder 3"/>
          <p:cNvSpPr>
            <a:spLocks noGrp="1"/>
          </p:cNvSpPr>
          <p:nvPr>
            <p:ph type="sldNum" sz="quarter" idx="5"/>
          </p:nvPr>
        </p:nvSpPr>
        <p:spPr bwMode="auto">
          <a:noFill/>
          <a:ln>
            <a:miter lim="800000"/>
            <a:headEnd/>
            <a:tailEnd/>
          </a:ln>
        </p:spPr>
        <p:txBody>
          <a:bodyPr/>
          <a:lstStyle/>
          <a:p>
            <a:fld id="{F7F320B3-1970-46B9-99CA-1E3E73E3D8FC}" type="slidenum">
              <a:rPr lang="en-US"/>
              <a:pPr/>
              <a:t>1</a:t>
            </a:fld>
            <a:endParaRPr lang="en-US"/>
          </a:p>
        </p:txBody>
      </p:sp>
    </p:spTree>
    <p:extLst>
      <p:ext uri="{BB962C8B-B14F-4D97-AF65-F5344CB8AC3E}">
        <p14:creationId xmlns:p14="http://schemas.microsoft.com/office/powerpoint/2010/main" xmlns="" val="86922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dirty="0" smtClean="0"/>
          </a:p>
        </p:txBody>
      </p:sp>
      <p:sp>
        <p:nvSpPr>
          <p:cNvPr id="40964" name="Slide Number Placeholder 3"/>
          <p:cNvSpPr>
            <a:spLocks noGrp="1"/>
          </p:cNvSpPr>
          <p:nvPr>
            <p:ph type="sldNum" sz="quarter" idx="5"/>
          </p:nvPr>
        </p:nvSpPr>
        <p:spPr bwMode="auto">
          <a:noFill/>
          <a:ln>
            <a:miter lim="800000"/>
            <a:headEnd/>
            <a:tailEnd/>
          </a:ln>
        </p:spPr>
        <p:txBody>
          <a:bodyPr/>
          <a:lstStyle/>
          <a:p>
            <a:fld id="{CFE3990F-6432-4F5D-ACA8-A1A25C9E5A78}" type="slidenum">
              <a:rPr lang="en-US"/>
              <a:pPr/>
              <a:t>22</a:t>
            </a:fld>
            <a:endParaRPr lang="en-US"/>
          </a:p>
        </p:txBody>
      </p:sp>
    </p:spTree>
    <p:extLst>
      <p:ext uri="{BB962C8B-B14F-4D97-AF65-F5344CB8AC3E}">
        <p14:creationId xmlns:p14="http://schemas.microsoft.com/office/powerpoint/2010/main" xmlns="" val="187532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dirty="0" smtClean="0"/>
          </a:p>
        </p:txBody>
      </p:sp>
      <p:sp>
        <p:nvSpPr>
          <p:cNvPr id="40964" name="Slide Number Placeholder 3"/>
          <p:cNvSpPr>
            <a:spLocks noGrp="1"/>
          </p:cNvSpPr>
          <p:nvPr>
            <p:ph type="sldNum" sz="quarter" idx="5"/>
          </p:nvPr>
        </p:nvSpPr>
        <p:spPr bwMode="auto">
          <a:noFill/>
          <a:ln>
            <a:miter lim="800000"/>
            <a:headEnd/>
            <a:tailEnd/>
          </a:ln>
        </p:spPr>
        <p:txBody>
          <a:bodyPr/>
          <a:lstStyle/>
          <a:p>
            <a:fld id="{CFE3990F-6432-4F5D-ACA8-A1A25C9E5A78}" type="slidenum">
              <a:rPr lang="en-US"/>
              <a:pPr/>
              <a:t>23</a:t>
            </a:fld>
            <a:endParaRPr lang="en-US"/>
          </a:p>
        </p:txBody>
      </p:sp>
    </p:spTree>
    <p:extLst>
      <p:ext uri="{BB962C8B-B14F-4D97-AF65-F5344CB8AC3E}">
        <p14:creationId xmlns:p14="http://schemas.microsoft.com/office/powerpoint/2010/main" xmlns="" val="2535208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44036" name="Slide Number Placeholder 3"/>
          <p:cNvSpPr>
            <a:spLocks noGrp="1"/>
          </p:cNvSpPr>
          <p:nvPr>
            <p:ph type="sldNum" sz="quarter" idx="5"/>
          </p:nvPr>
        </p:nvSpPr>
        <p:spPr bwMode="auto">
          <a:noFill/>
          <a:ln>
            <a:miter lim="800000"/>
            <a:headEnd/>
            <a:tailEnd/>
          </a:ln>
        </p:spPr>
        <p:txBody>
          <a:bodyPr/>
          <a:lstStyle/>
          <a:p>
            <a:fld id="{FFD9002A-3FD8-40ED-8DD5-37B70ABB4A49}" type="slidenum">
              <a:rPr lang="en-US"/>
              <a:pPr/>
              <a:t>24</a:t>
            </a:fld>
            <a:endParaRPr lang="en-US"/>
          </a:p>
        </p:txBody>
      </p:sp>
    </p:spTree>
    <p:extLst>
      <p:ext uri="{BB962C8B-B14F-4D97-AF65-F5344CB8AC3E}">
        <p14:creationId xmlns:p14="http://schemas.microsoft.com/office/powerpoint/2010/main" xmlns="" val="49259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b="1"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D444B64A-29C0-42E8-9DB1-5A4EEDAD4A46}" type="slidenum">
              <a:rPr lang="en-US"/>
              <a:pPr/>
              <a:t>25</a:t>
            </a:fld>
            <a:endParaRPr lang="en-US"/>
          </a:p>
        </p:txBody>
      </p:sp>
    </p:spTree>
    <p:extLst>
      <p:ext uri="{BB962C8B-B14F-4D97-AF65-F5344CB8AC3E}">
        <p14:creationId xmlns:p14="http://schemas.microsoft.com/office/powerpoint/2010/main" xmlns="" val="2321308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3012" name="Slide Number Placeholder 3"/>
          <p:cNvSpPr>
            <a:spLocks noGrp="1"/>
          </p:cNvSpPr>
          <p:nvPr>
            <p:ph type="sldNum" sz="quarter" idx="5"/>
          </p:nvPr>
        </p:nvSpPr>
        <p:spPr bwMode="auto">
          <a:noFill/>
          <a:ln>
            <a:miter lim="800000"/>
            <a:headEnd/>
            <a:tailEnd/>
          </a:ln>
        </p:spPr>
        <p:txBody>
          <a:bodyPr/>
          <a:lstStyle/>
          <a:p>
            <a:fld id="{0D9CA559-137D-47EC-98E9-F057A1847AD4}" type="slidenum">
              <a:rPr lang="en-US"/>
              <a:pPr/>
              <a:t>26</a:t>
            </a:fld>
            <a:endParaRPr lang="en-US"/>
          </a:p>
        </p:txBody>
      </p:sp>
    </p:spTree>
    <p:extLst>
      <p:ext uri="{BB962C8B-B14F-4D97-AF65-F5344CB8AC3E}">
        <p14:creationId xmlns:p14="http://schemas.microsoft.com/office/powerpoint/2010/main" xmlns="" val="246209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endParaRPr lang="en-US" dirty="0" smtClean="0"/>
          </a:p>
        </p:txBody>
      </p:sp>
      <p:sp>
        <p:nvSpPr>
          <p:cNvPr id="45060" name="Slide Number Placeholder 3"/>
          <p:cNvSpPr>
            <a:spLocks noGrp="1"/>
          </p:cNvSpPr>
          <p:nvPr>
            <p:ph type="sldNum" sz="quarter" idx="5"/>
          </p:nvPr>
        </p:nvSpPr>
        <p:spPr bwMode="auto">
          <a:noFill/>
          <a:ln>
            <a:miter lim="800000"/>
            <a:headEnd/>
            <a:tailEnd/>
          </a:ln>
        </p:spPr>
        <p:txBody>
          <a:bodyPr/>
          <a:lstStyle/>
          <a:p>
            <a:fld id="{6F14790B-66BD-475A-ADE3-113DE705A46F}" type="slidenum">
              <a:rPr lang="en-US"/>
              <a:pPr/>
              <a:t>27</a:t>
            </a:fld>
            <a:endParaRPr lang="en-US"/>
          </a:p>
        </p:txBody>
      </p:sp>
    </p:spTree>
    <p:extLst>
      <p:ext uri="{BB962C8B-B14F-4D97-AF65-F5344CB8AC3E}">
        <p14:creationId xmlns:p14="http://schemas.microsoft.com/office/powerpoint/2010/main" xmlns="" val="155292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NUR – not just used, but modified…</a:t>
            </a:r>
          </a:p>
        </p:txBody>
      </p:sp>
      <p:sp>
        <p:nvSpPr>
          <p:cNvPr id="46084" name="Slide Number Placeholder 3"/>
          <p:cNvSpPr>
            <a:spLocks noGrp="1"/>
          </p:cNvSpPr>
          <p:nvPr>
            <p:ph type="sldNum" sz="quarter" idx="5"/>
          </p:nvPr>
        </p:nvSpPr>
        <p:spPr bwMode="auto">
          <a:noFill/>
          <a:ln>
            <a:miter lim="800000"/>
            <a:headEnd/>
            <a:tailEnd/>
          </a:ln>
        </p:spPr>
        <p:txBody>
          <a:bodyPr/>
          <a:lstStyle/>
          <a:p>
            <a:fld id="{3A9AC250-221D-433B-9C02-45841B314684}" type="slidenum">
              <a:rPr lang="en-US"/>
              <a:pPr/>
              <a:t>28</a:t>
            </a:fld>
            <a:endParaRPr lang="en-US"/>
          </a:p>
        </p:txBody>
      </p:sp>
    </p:spTree>
    <p:extLst>
      <p:ext uri="{BB962C8B-B14F-4D97-AF65-F5344CB8AC3E}">
        <p14:creationId xmlns:p14="http://schemas.microsoft.com/office/powerpoint/2010/main" xmlns="" val="425398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xfrm>
            <a:off x="3467100" y="623888"/>
            <a:ext cx="3306763" cy="2479675"/>
          </a:xfrm>
          <a:noFill/>
          <a:ln>
            <a:solidFill>
              <a:srgbClr val="000000"/>
            </a:solidFill>
            <a:miter lim="800000"/>
            <a:headEnd/>
            <a:tailEnd/>
          </a:ln>
        </p:spPr>
      </p:sp>
      <p:sp>
        <p:nvSpPr>
          <p:cNvPr id="50179" name="Rectangle 3"/>
          <p:cNvSpPr>
            <a:spLocks noGrp="1"/>
          </p:cNvSpPr>
          <p:nvPr>
            <p:ph type="body" idx="1"/>
          </p:nvPr>
        </p:nvSpPr>
        <p:spPr bwMode="auto">
          <a:xfrm>
            <a:off x="1362075" y="3373438"/>
            <a:ext cx="7510463" cy="2989262"/>
          </a:xfrm>
          <a:noFill/>
        </p:spPr>
        <p:txBody>
          <a:bodyPr wrap="square" numCol="1" anchor="t" anchorCtr="0" compatLnSpc="1">
            <a:prstTxWarp prst="textNoShape">
              <a:avLst/>
            </a:prstTxWarp>
          </a:bodyPr>
          <a:lstStyle/>
          <a:p>
            <a:pPr eaLnBrk="1" hangingPunct="1"/>
            <a:endParaRPr lang="en-AU" smtClean="0"/>
          </a:p>
        </p:txBody>
      </p:sp>
    </p:spTree>
    <p:extLst>
      <p:ext uri="{BB962C8B-B14F-4D97-AF65-F5344CB8AC3E}">
        <p14:creationId xmlns:p14="http://schemas.microsoft.com/office/powerpoint/2010/main" xmlns="" val="414195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7C53257B-FF11-4926-8F8F-B422DB6B8EB4}"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noFill/>
          <a:ln>
            <a:miter lim="800000"/>
            <a:headEnd/>
            <a:tailEnd/>
          </a:ln>
        </p:spPr>
        <p:txBody>
          <a:bodyPr/>
          <a:lstStyle/>
          <a:p>
            <a:fld id="{2CB5B452-FA8D-458A-BD1E-0D36F306FE68}" type="slidenum">
              <a:rPr lang="en-US"/>
              <a:pPr/>
              <a:t>5</a:t>
            </a:fld>
            <a:endParaRPr lang="en-US"/>
          </a:p>
        </p:txBody>
      </p:sp>
    </p:spTree>
    <p:extLst>
      <p:ext uri="{BB962C8B-B14F-4D97-AF65-F5344CB8AC3E}">
        <p14:creationId xmlns:p14="http://schemas.microsoft.com/office/powerpoint/2010/main" xmlns="" val="36521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ln>
            <a:miter lim="800000"/>
            <a:headEnd/>
            <a:tailEnd/>
          </a:ln>
        </p:spPr>
        <p:txBody>
          <a:bodyPr/>
          <a:lstStyle/>
          <a:p>
            <a:fld id="{3728B85B-4F4D-46FF-B8A7-8246876E8DB3}" type="slidenum">
              <a:rPr lang="en-US"/>
              <a:pPr/>
              <a:t>14</a:t>
            </a:fld>
            <a:endParaRPr lang="en-US"/>
          </a:p>
        </p:txBody>
      </p:sp>
    </p:spTree>
    <p:extLst>
      <p:ext uri="{BB962C8B-B14F-4D97-AF65-F5344CB8AC3E}">
        <p14:creationId xmlns:p14="http://schemas.microsoft.com/office/powerpoint/2010/main" xmlns="" val="103115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noFill/>
          <a:ln>
            <a:miter lim="800000"/>
            <a:headEnd/>
            <a:tailEnd/>
          </a:ln>
        </p:spPr>
        <p:txBody>
          <a:bodyPr/>
          <a:lstStyle/>
          <a:p>
            <a:fld id="{2CB5B452-FA8D-458A-BD1E-0D36F306FE68}" type="slidenum">
              <a:rPr lang="en-US"/>
              <a:pPr/>
              <a:t>15</a:t>
            </a:fld>
            <a:endParaRPr lang="en-US"/>
          </a:p>
        </p:txBody>
      </p:sp>
    </p:spTree>
    <p:extLst>
      <p:ext uri="{BB962C8B-B14F-4D97-AF65-F5344CB8AC3E}">
        <p14:creationId xmlns:p14="http://schemas.microsoft.com/office/powerpoint/2010/main" xmlns="" val="300307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xfrm>
            <a:off x="3467100" y="623888"/>
            <a:ext cx="3306763" cy="2479675"/>
          </a:xfrm>
          <a:noFill/>
          <a:ln>
            <a:solidFill>
              <a:srgbClr val="000000"/>
            </a:solidFill>
            <a:miter lim="800000"/>
            <a:headEnd/>
            <a:tailEnd/>
          </a:ln>
        </p:spPr>
      </p:sp>
      <p:sp>
        <p:nvSpPr>
          <p:cNvPr id="53251" name="Rectangle 3"/>
          <p:cNvSpPr>
            <a:spLocks noGrp="1"/>
          </p:cNvSpPr>
          <p:nvPr>
            <p:ph type="body" idx="1"/>
          </p:nvPr>
        </p:nvSpPr>
        <p:spPr bwMode="auto">
          <a:xfrm>
            <a:off x="1362075" y="3373438"/>
            <a:ext cx="7510463" cy="2989262"/>
          </a:xfrm>
          <a:noFill/>
        </p:spPr>
        <p:txBody>
          <a:bodyPr wrap="square" numCol="1" anchor="t" anchorCtr="0" compatLnSpc="1">
            <a:prstTxWarp prst="textNoShape">
              <a:avLst/>
            </a:prstTxWarp>
          </a:bodyPr>
          <a:lstStyle/>
          <a:p>
            <a:pPr eaLnBrk="1" hangingPunct="1">
              <a:buFontTx/>
              <a:buChar char="•"/>
            </a:pPr>
            <a:endParaRPr lang="en-AU" sz="2000" b="1" smtClean="0"/>
          </a:p>
        </p:txBody>
      </p:sp>
    </p:spTree>
    <p:extLst>
      <p:ext uri="{BB962C8B-B14F-4D97-AF65-F5344CB8AC3E}">
        <p14:creationId xmlns:p14="http://schemas.microsoft.com/office/powerpoint/2010/main" xmlns="" val="150095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noFill/>
          <a:ln>
            <a:miter lim="800000"/>
            <a:headEnd/>
            <a:tailEnd/>
          </a:ln>
        </p:spPr>
        <p:txBody>
          <a:bodyPr/>
          <a:lstStyle/>
          <a:p>
            <a:fld id="{2CB5B452-FA8D-458A-BD1E-0D36F306FE68}" type="slidenum">
              <a:rPr lang="en-US"/>
              <a:pPr/>
              <a:t>17</a:t>
            </a:fld>
            <a:endParaRPr lang="en-US"/>
          </a:p>
        </p:txBody>
      </p:sp>
    </p:spTree>
    <p:extLst>
      <p:ext uri="{BB962C8B-B14F-4D97-AF65-F5344CB8AC3E}">
        <p14:creationId xmlns:p14="http://schemas.microsoft.com/office/powerpoint/2010/main" xmlns="" val="49851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4820" name="Slide Number Placeholder 3"/>
          <p:cNvSpPr>
            <a:spLocks noGrp="1"/>
          </p:cNvSpPr>
          <p:nvPr>
            <p:ph type="sldNum" sz="quarter" idx="5"/>
          </p:nvPr>
        </p:nvSpPr>
        <p:spPr bwMode="auto">
          <a:noFill/>
          <a:ln>
            <a:miter lim="800000"/>
            <a:headEnd/>
            <a:tailEnd/>
          </a:ln>
        </p:spPr>
        <p:txBody>
          <a:bodyPr/>
          <a:lstStyle/>
          <a:p>
            <a:fld id="{2F9A21CE-2631-42B9-8D91-874236A3BB0F}" type="slidenum">
              <a:rPr lang="en-US"/>
              <a:pPr/>
              <a:t>20</a:t>
            </a:fld>
            <a:endParaRPr lang="en-US"/>
          </a:p>
        </p:txBody>
      </p:sp>
    </p:spTree>
    <p:extLst>
      <p:ext uri="{BB962C8B-B14F-4D97-AF65-F5344CB8AC3E}">
        <p14:creationId xmlns:p14="http://schemas.microsoft.com/office/powerpoint/2010/main" xmlns="" val="131898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4820" name="Slide Number Placeholder 3"/>
          <p:cNvSpPr>
            <a:spLocks noGrp="1"/>
          </p:cNvSpPr>
          <p:nvPr>
            <p:ph type="sldNum" sz="quarter" idx="5"/>
          </p:nvPr>
        </p:nvSpPr>
        <p:spPr bwMode="auto">
          <a:noFill/>
          <a:ln>
            <a:miter lim="800000"/>
            <a:headEnd/>
            <a:tailEnd/>
          </a:ln>
        </p:spPr>
        <p:txBody>
          <a:bodyPr/>
          <a:lstStyle/>
          <a:p>
            <a:fld id="{2F9A21CE-2631-42B9-8D91-874236A3BB0F}" type="slidenum">
              <a:rPr lang="en-US"/>
              <a:pPr/>
              <a:t>21</a:t>
            </a:fld>
            <a:endParaRPr lang="en-US"/>
          </a:p>
        </p:txBody>
      </p:sp>
    </p:spTree>
    <p:extLst>
      <p:ext uri="{BB962C8B-B14F-4D97-AF65-F5344CB8AC3E}">
        <p14:creationId xmlns:p14="http://schemas.microsoft.com/office/powerpoint/2010/main" xmlns="" val="265332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0D8A21A9-247B-4A7B-BB86-4F2D43BB14EF}" type="datetime1">
              <a:rPr lang="en-US"/>
              <a:pPr>
                <a:defRPr/>
              </a:pPr>
              <a:t>4/7/2016</a:t>
            </a:fld>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1P.J. enning (1983)</a:t>
            </a:r>
          </a:p>
        </p:txBody>
      </p:sp>
      <p:sp>
        <p:nvSpPr>
          <p:cNvPr id="8" name="Slide Number Placeholder 9"/>
          <p:cNvSpPr>
            <a:spLocks noGrp="1"/>
          </p:cNvSpPr>
          <p:nvPr>
            <p:ph type="sldNum" sz="quarter" idx="12"/>
          </p:nvPr>
        </p:nvSpPr>
        <p:spPr/>
        <p:txBody>
          <a:bodyPr/>
          <a:lstStyle>
            <a:lvl1pPr>
              <a:defRPr smtClean="0"/>
            </a:lvl1pPr>
          </a:lstStyle>
          <a:p>
            <a:pPr>
              <a:defRPr/>
            </a:pPr>
            <a:fld id="{C67077E9-8992-427D-B79E-473F1C1BA6B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AAEBDA7-82AB-49AC-ADC6-504EBB258124}" type="datetime1">
              <a:rPr lang="en-US"/>
              <a:pPr>
                <a:defRPr/>
              </a:pPr>
              <a:t>4/7/2016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62516799-C011-4A05-A277-8D3E352EE8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E1F8E1B-E8EB-4345-984C-2E0B5E366F2A}" type="datetime1">
              <a:rPr lang="en-US"/>
              <a:pPr>
                <a:defRPr/>
              </a:pPr>
              <a:t>4/7/2016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CDCA128C-099F-4FB7-8441-5BF087A12D2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231F30B2-E4E4-439D-8536-FB304466833C}" type="datetime1">
              <a:rPr lang="en-US"/>
              <a:pPr>
                <a:defRPr/>
              </a:pPr>
              <a:t>4/7/2016</a:t>
            </a:fld>
            <a:endParaRPr lang="en-US"/>
          </a:p>
        </p:txBody>
      </p:sp>
      <p:sp>
        <p:nvSpPr>
          <p:cNvPr id="3" name="Footer Placeholder 9"/>
          <p:cNvSpPr>
            <a:spLocks noGrp="1"/>
          </p:cNvSpPr>
          <p:nvPr>
            <p:ph type="ftr" sz="quarter" idx="11"/>
          </p:nvPr>
        </p:nvSpPr>
        <p:spPr/>
        <p:txBody>
          <a:bodyPr/>
          <a:lstStyle>
            <a:lvl1pPr>
              <a:defRPr/>
            </a:lvl1pPr>
          </a:lstStyle>
          <a:p>
            <a:pPr>
              <a:defRPr/>
            </a:pPr>
            <a:r>
              <a:rPr lang="en-US"/>
              <a:t>1P.J. enning (1983)</a:t>
            </a:r>
          </a:p>
        </p:txBody>
      </p:sp>
      <p:sp>
        <p:nvSpPr>
          <p:cNvPr id="4" name="Slide Number Placeholder 21"/>
          <p:cNvSpPr>
            <a:spLocks noGrp="1"/>
          </p:cNvSpPr>
          <p:nvPr>
            <p:ph type="sldNum" sz="quarter" idx="12"/>
          </p:nvPr>
        </p:nvSpPr>
        <p:spPr/>
        <p:txBody>
          <a:bodyPr/>
          <a:lstStyle>
            <a:lvl1pPr>
              <a:defRPr/>
            </a:lvl1pPr>
          </a:lstStyle>
          <a:p>
            <a:pPr>
              <a:defRPr/>
            </a:pPr>
            <a:fld id="{93FC1FB3-CFC2-40BD-B20A-A2F8B767E5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BB42D10-7B27-4D95-9593-17D5A0387A79}" type="datetime1">
              <a:rPr lang="en-US"/>
              <a:pPr>
                <a:defRPr/>
              </a:pPr>
              <a:t>4/7/2016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F83B019B-306C-4A54-A929-ED374CDAEB9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EE47E13E-DE32-41E0-93AF-A9F4A2CB79EE}" type="datetime1">
              <a:rPr lang="en-US"/>
              <a:pPr>
                <a:defRPr/>
              </a:pPr>
              <a:t>4/7/2016</a:t>
            </a:fld>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5"/>
          <p:cNvSpPr>
            <a:spLocks noGrp="1"/>
          </p:cNvSpPr>
          <p:nvPr>
            <p:ph type="sldNum" sz="quarter" idx="12"/>
          </p:nvPr>
        </p:nvSpPr>
        <p:spPr/>
        <p:txBody>
          <a:bodyPr/>
          <a:lstStyle>
            <a:lvl1pPr>
              <a:defRPr smtClean="0"/>
            </a:lvl1pPr>
          </a:lstStyle>
          <a:p>
            <a:pPr>
              <a:defRPr/>
            </a:pPr>
            <a:fld id="{A2EA6816-DDC9-4CFB-ADF2-A5D79B610D0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57F7B95-4A16-4381-AE8C-A4F61004E14C}" type="datetime1">
              <a:rPr lang="en-US"/>
              <a:pPr>
                <a:defRPr/>
              </a:pPr>
              <a:t>4/7/2016</a:t>
            </a:fld>
            <a:endParaRPr lang="en-US"/>
          </a:p>
        </p:txBody>
      </p:sp>
      <p:sp>
        <p:nvSpPr>
          <p:cNvPr id="6" name="Footer Placeholder 9"/>
          <p:cNvSpPr>
            <a:spLocks noGrp="1"/>
          </p:cNvSpPr>
          <p:nvPr>
            <p:ph type="ftr" sz="quarter" idx="11"/>
          </p:nvPr>
        </p:nvSpPr>
        <p:spPr/>
        <p:txBody>
          <a:bodyPr/>
          <a:lstStyle>
            <a:lvl1pPr>
              <a:defRPr/>
            </a:lvl1pPr>
          </a:lstStyle>
          <a:p>
            <a:pPr>
              <a:defRPr/>
            </a:pPr>
            <a:r>
              <a:rPr lang="en-US"/>
              <a:t>1P.J. enning (1983)</a:t>
            </a:r>
          </a:p>
        </p:txBody>
      </p:sp>
      <p:sp>
        <p:nvSpPr>
          <p:cNvPr id="7" name="Slide Number Placeholder 21"/>
          <p:cNvSpPr>
            <a:spLocks noGrp="1"/>
          </p:cNvSpPr>
          <p:nvPr>
            <p:ph type="sldNum" sz="quarter" idx="12"/>
          </p:nvPr>
        </p:nvSpPr>
        <p:spPr/>
        <p:txBody>
          <a:bodyPr/>
          <a:lstStyle>
            <a:lvl1pPr>
              <a:defRPr/>
            </a:lvl1pPr>
          </a:lstStyle>
          <a:p>
            <a:pPr>
              <a:defRPr/>
            </a:pPr>
            <a:fld id="{F6FFE8F8-5DDF-436F-B614-F5537CE372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241C7143-EA7F-4DE3-8D51-E10D8E3D0AE8}" type="datetime1">
              <a:rPr lang="en-US"/>
              <a:pPr>
                <a:defRPr/>
              </a:pPr>
              <a:t>4/7/2016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1P.J. enning (1983)</a:t>
            </a:r>
          </a:p>
        </p:txBody>
      </p:sp>
      <p:sp>
        <p:nvSpPr>
          <p:cNvPr id="9" name="Slide Number Placeholder 8"/>
          <p:cNvSpPr>
            <a:spLocks noGrp="1"/>
          </p:cNvSpPr>
          <p:nvPr>
            <p:ph type="sldNum" sz="quarter" idx="12"/>
          </p:nvPr>
        </p:nvSpPr>
        <p:spPr/>
        <p:txBody>
          <a:bodyPr/>
          <a:lstStyle>
            <a:lvl1pPr>
              <a:defRPr smtClean="0"/>
            </a:lvl1pPr>
          </a:lstStyle>
          <a:p>
            <a:pPr>
              <a:defRPr/>
            </a:pPr>
            <a:fld id="{69CBC5F5-2CCE-43C5-B454-8F927BA4669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23F5CBB8-A82E-48A2-9441-657F3C219769}" type="datetime1">
              <a:rPr lang="en-US"/>
              <a:pPr>
                <a:defRPr/>
              </a:pPr>
              <a:t>4/7/2016</a:t>
            </a:fld>
            <a:endParaRPr lang="en-US"/>
          </a:p>
        </p:txBody>
      </p:sp>
      <p:sp>
        <p:nvSpPr>
          <p:cNvPr id="4" name="Footer Placeholder 9"/>
          <p:cNvSpPr>
            <a:spLocks noGrp="1"/>
          </p:cNvSpPr>
          <p:nvPr>
            <p:ph type="ftr" sz="quarter" idx="11"/>
          </p:nvPr>
        </p:nvSpPr>
        <p:spPr/>
        <p:txBody>
          <a:bodyPr/>
          <a:lstStyle>
            <a:lvl1pPr>
              <a:defRPr/>
            </a:lvl1pPr>
          </a:lstStyle>
          <a:p>
            <a:pPr>
              <a:defRPr/>
            </a:pPr>
            <a:r>
              <a:rPr lang="en-US"/>
              <a:t>1P.J. enning (1983)</a:t>
            </a:r>
          </a:p>
        </p:txBody>
      </p:sp>
      <p:sp>
        <p:nvSpPr>
          <p:cNvPr id="5" name="Slide Number Placeholder 21"/>
          <p:cNvSpPr>
            <a:spLocks noGrp="1"/>
          </p:cNvSpPr>
          <p:nvPr>
            <p:ph type="sldNum" sz="quarter" idx="12"/>
          </p:nvPr>
        </p:nvSpPr>
        <p:spPr/>
        <p:txBody>
          <a:bodyPr/>
          <a:lstStyle>
            <a:lvl1pPr>
              <a:defRPr/>
            </a:lvl1pPr>
          </a:lstStyle>
          <a:p>
            <a:pPr>
              <a:defRPr/>
            </a:pPr>
            <a:fld id="{25543111-1CB9-46A0-9253-20F3DF2A72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4" name="Date Placeholder 1"/>
          <p:cNvSpPr>
            <a:spLocks noGrp="1"/>
          </p:cNvSpPr>
          <p:nvPr>
            <p:ph type="dt" sz="half" idx="10"/>
          </p:nvPr>
        </p:nvSpPr>
        <p:spPr/>
        <p:txBody>
          <a:bodyPr/>
          <a:lstStyle>
            <a:lvl1pPr>
              <a:defRPr smtClean="0"/>
            </a:lvl1pPr>
          </a:lstStyle>
          <a:p>
            <a:pPr>
              <a:defRPr/>
            </a:pPr>
            <a:fld id="{3D1D329D-69B3-479B-BAF3-5C56E22A78E1}" type="datetime1">
              <a:rPr lang="en-US"/>
              <a:pPr>
                <a:defRPr/>
              </a:pPr>
              <a:t>4/7/2016</a:t>
            </a:fld>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1P.J. enning (1983)</a:t>
            </a:r>
          </a:p>
        </p:txBody>
      </p:sp>
      <p:sp>
        <p:nvSpPr>
          <p:cNvPr id="6" name="Slide Number Placeholder 3"/>
          <p:cNvSpPr>
            <a:spLocks noGrp="1"/>
          </p:cNvSpPr>
          <p:nvPr>
            <p:ph type="sldNum" sz="quarter" idx="12"/>
          </p:nvPr>
        </p:nvSpPr>
        <p:spPr/>
        <p:txBody>
          <a:bodyPr/>
          <a:lstStyle>
            <a:lvl1pPr>
              <a:defRPr smtClean="0"/>
            </a:lvl1pPr>
          </a:lstStyle>
          <a:p>
            <a:pPr>
              <a:defRPr/>
            </a:pPr>
            <a:fld id="{E43D6A05-78A6-4292-BEAD-5BB3319843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04E231A2-FA26-41AB-892C-BC0A3C2DC7A5}" type="datetime1">
              <a:rPr lang="en-US"/>
              <a:pPr>
                <a:defRPr/>
              </a:pPr>
              <a:t>4/7/2016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7" name="Slide Number Placeholder 6"/>
          <p:cNvSpPr>
            <a:spLocks noGrp="1"/>
          </p:cNvSpPr>
          <p:nvPr>
            <p:ph type="sldNum" sz="quarter" idx="12"/>
          </p:nvPr>
        </p:nvSpPr>
        <p:spPr/>
        <p:txBody>
          <a:bodyPr/>
          <a:lstStyle>
            <a:lvl1pPr>
              <a:defRPr smtClean="0"/>
            </a:lvl1pPr>
          </a:lstStyle>
          <a:p>
            <a:pPr>
              <a:defRPr/>
            </a:pPr>
            <a:fld id="{412F1F25-5D00-4F32-8215-AB89CB52605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18" charset="2"/>
              <a:buNone/>
              <a:defRPr/>
            </a:pPr>
            <a:endParaRPr lang="en-US" sz="3200">
              <a:latin typeface="Gill Sans MT" pitchFamily="34" charset="0"/>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87616B85-503D-4CB5-AB14-87F441E77205}" type="datetime1">
              <a:rPr lang="en-US"/>
              <a:pPr>
                <a:defRPr/>
              </a:pPr>
              <a:t>4/7/2016</a:t>
            </a:fld>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6"/>
          <p:cNvSpPr>
            <a:spLocks noGrp="1"/>
          </p:cNvSpPr>
          <p:nvPr>
            <p:ph type="sldNum" sz="quarter" idx="12"/>
          </p:nvPr>
        </p:nvSpPr>
        <p:spPr/>
        <p:txBody>
          <a:bodyPr/>
          <a:lstStyle>
            <a:lvl1pPr>
              <a:defRPr smtClean="0"/>
            </a:lvl1pPr>
          </a:lstStyle>
          <a:p>
            <a:pPr>
              <a:defRPr/>
            </a:pPr>
            <a:fld id="{C4180C35-68EF-467C-9AFA-0DCF94E204D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smtClean="0">
                <a:solidFill>
                  <a:srgbClr val="B5A788"/>
                </a:solidFill>
                <a:latin typeface="Gill Sans MT" pitchFamily="34" charset="0"/>
              </a:defRPr>
            </a:lvl1pPr>
          </a:lstStyle>
          <a:p>
            <a:pPr>
              <a:defRPr/>
            </a:pPr>
            <a:fld id="{D15AC1FE-B150-4C56-93B1-9BFB6AE2D70A}" type="datetime1">
              <a:rPr lang="en-US"/>
              <a:pPr>
                <a:defRPr/>
              </a:pPr>
              <a:t>4/7/2016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r>
              <a:rPr lang="en-US"/>
              <a:t>1P.J. enning (1983)</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smtClean="0">
                <a:solidFill>
                  <a:srgbClr val="B5A788"/>
                </a:solidFill>
                <a:latin typeface="Gill Sans MT" pitchFamily="34" charset="0"/>
              </a:defRPr>
            </a:lvl1pPr>
          </a:lstStyle>
          <a:p>
            <a:pPr>
              <a:defRPr/>
            </a:pPr>
            <a:fld id="{ACC64F45-7727-44E1-8F62-B94F0891C880}"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877" r:id="rId1"/>
    <p:sldLayoutId id="2147483871" r:id="rId2"/>
    <p:sldLayoutId id="2147483878" r:id="rId3"/>
    <p:sldLayoutId id="2147483872" r:id="rId4"/>
    <p:sldLayoutId id="2147483879" r:id="rId5"/>
    <p:sldLayoutId id="2147483873" r:id="rId6"/>
    <p:sldLayoutId id="2147483880" r:id="rId7"/>
    <p:sldLayoutId id="2147483881" r:id="rId8"/>
    <p:sldLayoutId id="2147483882" r:id="rId9"/>
    <p:sldLayoutId id="2147483874" r:id="rId10"/>
    <p:sldLayoutId id="2147483875" r:id="rId11"/>
    <p:sldLayoutId id="2147483876" r:id="rId12"/>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descr="C:\mprof\fit3129_files\infotechlogo.gif"/>
          <p:cNvPicPr>
            <a:picLocks noChangeAspect="1" noChangeArrowheads="1"/>
          </p:cNvPicPr>
          <p:nvPr/>
        </p:nvPicPr>
        <p:blipFill>
          <a:blip r:embed="rId3" cstate="print"/>
          <a:srcRect/>
          <a:stretch>
            <a:fillRect/>
          </a:stretch>
        </p:blipFill>
        <p:spPr bwMode="auto">
          <a:xfrm>
            <a:off x="5715000" y="428625"/>
            <a:ext cx="3267075" cy="752475"/>
          </a:xfrm>
          <a:prstGeom prst="rect">
            <a:avLst/>
          </a:prstGeom>
          <a:noFill/>
          <a:ln w="9525">
            <a:noFill/>
            <a:miter lim="800000"/>
            <a:headEnd/>
            <a:tailEnd/>
          </a:ln>
        </p:spPr>
      </p:pic>
      <p:sp>
        <p:nvSpPr>
          <p:cNvPr id="6" name="TextBox 5"/>
          <p:cNvSpPr txBox="1"/>
          <p:nvPr/>
        </p:nvSpPr>
        <p:spPr>
          <a:xfrm>
            <a:off x="2071670" y="2643182"/>
            <a:ext cx="6858048" cy="1569660"/>
          </a:xfrm>
          <a:prstGeom prst="rect">
            <a:avLst/>
          </a:prstGeom>
          <a:blipFill>
            <a:blip r:embed="rId4" cstate="print"/>
            <a:tile tx="0" ty="0" sx="100000" sy="100000" flip="none" algn="tl"/>
          </a:blipFill>
          <a:effectLst>
            <a:outerShdw blurRad="50800" dist="139700" dir="8100000" algn="tr" rotWithShape="0">
              <a:prstClr val="black">
                <a:alpha val="40000"/>
              </a:prstClr>
            </a:outerShdw>
          </a:effectLst>
          <a:scene3d>
            <a:camera prst="perspectiveHeroicExtremeRightFacing" fov="3000000">
              <a:rot lat="487347" lon="19532356" rev="0"/>
            </a:camera>
            <a:lightRig rig="sunset" dir="t"/>
          </a:scene3d>
          <a:sp3d z="114300" prstMaterial="powder">
            <a:bevelT prst="relaxedInset"/>
            <a:bevelB w="152400" h="50800" prst="softRound"/>
          </a:sp3d>
        </p:spPr>
        <p:txBody>
          <a:bodyPr>
            <a:spAutoFit/>
          </a:bodyPr>
          <a:lstStyle/>
          <a:p>
            <a:pPr fontAlgn="auto">
              <a:spcBef>
                <a:spcPts val="0"/>
              </a:spcBef>
              <a:spcAft>
                <a:spcPts val="0"/>
              </a:spcAft>
              <a:defRPr/>
            </a:pPr>
            <a:r>
              <a:rPr lang="en-US" sz="2400" b="1" dirty="0" smtClean="0">
                <a:latin typeface="Cambria" pitchFamily="18" charset="0"/>
              </a:rPr>
              <a:t>Note </a:t>
            </a:r>
            <a:r>
              <a:rPr lang="en-US" sz="2400" b="1" smtClean="0">
                <a:latin typeface="Cambria" pitchFamily="18" charset="0"/>
              </a:rPr>
              <a:t>4 </a:t>
            </a:r>
            <a:r>
              <a:rPr lang="en-US" sz="2400" b="1" dirty="0">
                <a:latin typeface="Cambria" pitchFamily="18" charset="0"/>
              </a:rPr>
              <a:t/>
            </a:r>
            <a:br>
              <a:rPr lang="en-US" sz="2400" b="1" dirty="0">
                <a:latin typeface="Cambria" pitchFamily="18" charset="0"/>
              </a:rPr>
            </a:br>
            <a:r>
              <a:rPr lang="en-US" sz="2400" b="1" dirty="0">
                <a:latin typeface="Cambria" pitchFamily="18" charset="0"/>
              </a:rPr>
              <a:t/>
            </a:r>
            <a:br>
              <a:rPr lang="en-US" sz="2400" b="1" dirty="0">
                <a:latin typeface="Cambria" pitchFamily="18" charset="0"/>
              </a:rPr>
            </a:br>
            <a:r>
              <a:rPr lang="en-US" sz="2400" b="1" dirty="0">
                <a:latin typeface="Cambria" pitchFamily="18" charset="0"/>
              </a:rPr>
              <a:t>Operating Systems </a:t>
            </a:r>
            <a:r>
              <a:rPr lang="en-US" sz="2400" b="1" dirty="0" smtClean="0">
                <a:latin typeface="Cambria" pitchFamily="18" charset="0"/>
              </a:rPr>
              <a:t>:</a:t>
            </a:r>
            <a:r>
              <a:rPr lang="en-US" sz="2400" b="1" dirty="0">
                <a:latin typeface="Cambria" pitchFamily="18" charset="0"/>
              </a:rPr>
              <a:t/>
            </a:r>
            <a:br>
              <a:rPr lang="en-US" sz="2400" b="1" dirty="0">
                <a:latin typeface="Cambria" pitchFamily="18" charset="0"/>
              </a:rPr>
            </a:br>
            <a:r>
              <a:rPr lang="en-US" sz="2400" b="1" dirty="0">
                <a:latin typeface="Cambria" pitchFamily="18" charset="0"/>
              </a:rPr>
              <a:t>Memory </a:t>
            </a:r>
            <a:r>
              <a:rPr lang="en-US" sz="2400" b="1" dirty="0" smtClean="0">
                <a:latin typeface="Cambria" pitchFamily="18" charset="0"/>
              </a:rPr>
              <a:t>Management</a:t>
            </a:r>
            <a:endParaRPr lang="en-US" sz="2400" dirty="0">
              <a:latin typeface="Cambria" pitchFamily="18" charset="0"/>
            </a:endParaRPr>
          </a:p>
        </p:txBody>
      </p:sp>
      <p:sp>
        <p:nvSpPr>
          <p:cNvPr id="8198" name="Slide Number Placeholder 6"/>
          <p:cNvSpPr>
            <a:spLocks noGrp="1"/>
          </p:cNvSpPr>
          <p:nvPr>
            <p:ph type="sldNum" sz="quarter" idx="12"/>
          </p:nvPr>
        </p:nvSpPr>
        <p:spPr bwMode="auto">
          <a:noFill/>
          <a:ln>
            <a:miter lim="800000"/>
            <a:headEnd/>
            <a:tailEnd/>
          </a:ln>
        </p:spPr>
        <p:txBody>
          <a:bodyPr/>
          <a:lstStyle/>
          <a:p>
            <a:fld id="{6134FD98-9F13-4604-AFF6-F31691F27B04}" type="slidenum">
              <a:rPr lang="en-US"/>
              <a:pPr/>
              <a:t>1</a:t>
            </a:fld>
            <a:endParaRPr lang="en-US"/>
          </a:p>
        </p:txBody>
      </p:sp>
      <p:sp>
        <p:nvSpPr>
          <p:cNvPr id="9" name="Title 1"/>
          <p:cNvSpPr>
            <a:spLocks noGrp="1"/>
          </p:cNvSpPr>
          <p:nvPr/>
        </p:nvSpPr>
        <p:spPr>
          <a:xfrm>
            <a:off x="1259632" y="836712"/>
            <a:ext cx="7407275" cy="1471612"/>
          </a:xfrm>
          <a:prstGeom prst="rect">
            <a:avLst/>
          </a:prstGeom>
        </p:spPr>
        <p:txBody>
          <a:bodyPr vert="horz" wrap="square" lIns="91440" tIns="45720" rIns="91440" bIns="45720" numCol="1" anchor="b" anchorCtr="0" compatLnSpc="1">
            <a:prstTxWarp prst="textNoShape">
              <a:avLst/>
            </a:prstTxWarp>
            <a:normAutofit fontScale="90000" lnSpcReduction="20000"/>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eaLnBrk="1" hangingPunct="1">
              <a:defRPr/>
            </a:pPr>
            <a:r>
              <a:rPr lang="en-US" dirty="0" smtClean="0">
                <a:effectLst>
                  <a:outerShdw blurRad="38100" dist="38100" dir="2700000" algn="tl">
                    <a:srgbClr val="C0C0C0"/>
                  </a:outerShdw>
                </a:effectLst>
              </a:rPr>
              <a:t>FIT9134</a:t>
            </a:r>
            <a:br>
              <a:rPr lang="en-US" dirty="0" smtClean="0">
                <a:effectLst>
                  <a:outerShdw blurRad="38100" dist="38100" dir="2700000" algn="tl">
                    <a:srgbClr val="C0C0C0"/>
                  </a:outerShdw>
                </a:effectLst>
              </a:rPr>
            </a:br>
            <a:r>
              <a:rPr lang="en-AU" sz="4000" b="1" dirty="0" smtClean="0"/>
              <a:t>Computer architecture and operating systems</a:t>
            </a:r>
            <a:endParaRPr 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09600" y="228600"/>
            <a:ext cx="7772400" cy="685800"/>
          </a:xfrm>
        </p:spPr>
        <p:txBody>
          <a:bodyPr>
            <a:normAutofit fontScale="90000"/>
          </a:bodyPr>
          <a:lstStyle/>
          <a:p>
            <a:r>
              <a:rPr lang="en-US" dirty="0" smtClean="0"/>
              <a:t>  </a:t>
            </a:r>
            <a:r>
              <a:rPr lang="en-US" sz="4000" dirty="0" smtClean="0"/>
              <a:t> Memory Addressed by </a:t>
            </a:r>
            <a:r>
              <a:rPr lang="en-US" sz="4000" i="1" dirty="0" smtClean="0">
                <a:solidFill>
                  <a:srgbClr val="FF0000"/>
                </a:solidFill>
              </a:rPr>
              <a:t>Limi</a:t>
            </a:r>
            <a:r>
              <a:rPr lang="en-US" sz="4000" dirty="0" smtClean="0">
                <a:solidFill>
                  <a:srgbClr val="FF0000"/>
                </a:solidFill>
              </a:rPr>
              <a:t>t</a:t>
            </a:r>
            <a:r>
              <a:rPr lang="en-US" sz="4000" dirty="0" smtClean="0"/>
              <a:t> and </a:t>
            </a:r>
            <a:r>
              <a:rPr lang="en-US" sz="4000" i="1" dirty="0" smtClean="0">
                <a:solidFill>
                  <a:srgbClr val="FF0000"/>
                </a:solidFill>
              </a:rPr>
              <a:t>Base</a:t>
            </a:r>
            <a:r>
              <a:rPr lang="en-US" sz="4000" dirty="0" smtClean="0"/>
              <a:t> </a:t>
            </a:r>
            <a:endParaRPr lang="en-US" sz="4000" dirty="0"/>
          </a:p>
        </p:txBody>
      </p:sp>
      <p:sp>
        <p:nvSpPr>
          <p:cNvPr id="168967" name="Rectangle 7"/>
          <p:cNvSpPr>
            <a:spLocks noChangeArrowheads="1"/>
          </p:cNvSpPr>
          <p:nvPr/>
        </p:nvSpPr>
        <p:spPr bwMode="auto">
          <a:xfrm>
            <a:off x="3810000" y="5029200"/>
            <a:ext cx="2743200" cy="990600"/>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r>
              <a:rPr lang="en-US" sz="1800">
                <a:latin typeface="Arial" charset="0"/>
              </a:rPr>
              <a:t>OS Kernel</a:t>
            </a:r>
          </a:p>
        </p:txBody>
      </p:sp>
      <p:sp>
        <p:nvSpPr>
          <p:cNvPr id="168968" name="Rectangle 8"/>
          <p:cNvSpPr>
            <a:spLocks noChangeArrowheads="1"/>
          </p:cNvSpPr>
          <p:nvPr/>
        </p:nvSpPr>
        <p:spPr bwMode="auto">
          <a:xfrm>
            <a:off x="3810000" y="3505200"/>
            <a:ext cx="2743200" cy="1524000"/>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1 (500k)</a:t>
            </a:r>
            <a:endParaRPr lang="en-US" sz="1800" dirty="0">
              <a:latin typeface="Arial" charset="0"/>
            </a:endParaRPr>
          </a:p>
          <a:p>
            <a:pPr algn="ctr" eaLnBrk="0" hangingPunct="0">
              <a:spcBef>
                <a:spcPct val="10000"/>
              </a:spcBef>
            </a:pPr>
            <a:endParaRPr lang="en-US" sz="1800" dirty="0">
              <a:latin typeface="Arial" charset="0"/>
            </a:endParaRPr>
          </a:p>
        </p:txBody>
      </p:sp>
      <p:sp>
        <p:nvSpPr>
          <p:cNvPr id="168969" name="Rectangle 9"/>
          <p:cNvSpPr>
            <a:spLocks noChangeArrowheads="1"/>
          </p:cNvSpPr>
          <p:nvPr/>
        </p:nvSpPr>
        <p:spPr bwMode="auto">
          <a:xfrm>
            <a:off x="3810000" y="2514600"/>
            <a:ext cx="2743200" cy="990600"/>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sz="1800" b="1">
                <a:solidFill>
                  <a:srgbClr val="0000CC"/>
                </a:solidFill>
                <a:latin typeface="Arial" charset="0"/>
              </a:rPr>
              <a:t>Empty</a:t>
            </a:r>
          </a:p>
        </p:txBody>
      </p:sp>
      <p:sp>
        <p:nvSpPr>
          <p:cNvPr id="168970" name="Rectangle 10"/>
          <p:cNvSpPr>
            <a:spLocks noChangeArrowheads="1"/>
          </p:cNvSpPr>
          <p:nvPr/>
        </p:nvSpPr>
        <p:spPr bwMode="auto">
          <a:xfrm>
            <a:off x="3810000" y="1066800"/>
            <a:ext cx="2743200" cy="457200"/>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sz="1800" b="1">
                <a:solidFill>
                  <a:srgbClr val="0000CC"/>
                </a:solidFill>
                <a:latin typeface="Arial" charset="0"/>
              </a:rPr>
              <a:t>Empty</a:t>
            </a:r>
          </a:p>
        </p:txBody>
      </p:sp>
      <p:sp>
        <p:nvSpPr>
          <p:cNvPr id="168971" name="Rectangle 11"/>
          <p:cNvSpPr>
            <a:spLocks noChangeArrowheads="1"/>
          </p:cNvSpPr>
          <p:nvPr/>
        </p:nvSpPr>
        <p:spPr bwMode="auto">
          <a:xfrm>
            <a:off x="3810000" y="1524000"/>
            <a:ext cx="2743200" cy="990600"/>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3 (200k)</a:t>
            </a:r>
            <a:endParaRPr lang="en-US" sz="1800" dirty="0">
              <a:latin typeface="Arial" charset="0"/>
            </a:endParaRPr>
          </a:p>
        </p:txBody>
      </p:sp>
      <p:sp>
        <p:nvSpPr>
          <p:cNvPr id="168973" name="Text Box 13"/>
          <p:cNvSpPr txBox="1">
            <a:spLocks noChangeArrowheads="1"/>
          </p:cNvSpPr>
          <p:nvPr/>
        </p:nvSpPr>
        <p:spPr bwMode="auto">
          <a:xfrm>
            <a:off x="7213600" y="2336800"/>
            <a:ext cx="792163" cy="396875"/>
          </a:xfrm>
          <a:prstGeom prst="rect">
            <a:avLst/>
          </a:prstGeom>
          <a:noFill/>
          <a:ln w="9525">
            <a:noFill/>
            <a:miter lim="800000"/>
            <a:headEnd/>
            <a:tailEnd/>
          </a:ln>
          <a:effectLst/>
        </p:spPr>
        <p:txBody>
          <a:bodyPr wrap="none">
            <a:spAutoFit/>
          </a:bodyPr>
          <a:lstStyle/>
          <a:p>
            <a:pPr algn="ctr"/>
            <a:r>
              <a:rPr lang="en-US" sz="2000" b="1" dirty="0">
                <a:solidFill>
                  <a:srgbClr val="FF0000"/>
                </a:solidFill>
                <a:latin typeface="Arial" charset="0"/>
              </a:rPr>
              <a:t>Base</a:t>
            </a:r>
          </a:p>
        </p:txBody>
      </p:sp>
      <p:sp>
        <p:nvSpPr>
          <p:cNvPr id="168974" name="Text Box 14"/>
          <p:cNvSpPr txBox="1">
            <a:spLocks noChangeArrowheads="1"/>
          </p:cNvSpPr>
          <p:nvPr/>
        </p:nvSpPr>
        <p:spPr bwMode="auto">
          <a:xfrm>
            <a:off x="7215188" y="1346200"/>
            <a:ext cx="788987" cy="396875"/>
          </a:xfrm>
          <a:prstGeom prst="rect">
            <a:avLst/>
          </a:prstGeom>
          <a:noFill/>
          <a:ln w="9525">
            <a:noFill/>
            <a:miter lim="800000"/>
            <a:headEnd/>
            <a:tailEnd/>
          </a:ln>
          <a:effectLst/>
        </p:spPr>
        <p:txBody>
          <a:bodyPr wrap="none">
            <a:spAutoFit/>
          </a:bodyPr>
          <a:lstStyle/>
          <a:p>
            <a:pPr algn="ctr"/>
            <a:r>
              <a:rPr lang="en-US" sz="2000" b="1" dirty="0">
                <a:solidFill>
                  <a:srgbClr val="FF0000"/>
                </a:solidFill>
                <a:latin typeface="Arial" charset="0"/>
              </a:rPr>
              <a:t>Limit</a:t>
            </a:r>
          </a:p>
        </p:txBody>
      </p:sp>
      <p:sp>
        <p:nvSpPr>
          <p:cNvPr id="168975" name="Line 15"/>
          <p:cNvSpPr>
            <a:spLocks noChangeShapeType="1"/>
          </p:cNvSpPr>
          <p:nvPr/>
        </p:nvSpPr>
        <p:spPr bwMode="auto">
          <a:xfrm flipH="1">
            <a:off x="6553200" y="2514600"/>
            <a:ext cx="685800" cy="0"/>
          </a:xfrm>
          <a:prstGeom prst="line">
            <a:avLst/>
          </a:prstGeom>
          <a:noFill/>
          <a:ln w="9525">
            <a:solidFill>
              <a:schemeClr val="tx1"/>
            </a:solidFill>
            <a:round/>
            <a:headEnd/>
            <a:tailEnd type="triangle" w="med" len="med"/>
          </a:ln>
          <a:effectLst/>
        </p:spPr>
        <p:txBody>
          <a:bodyPr/>
          <a:lstStyle/>
          <a:p>
            <a:endParaRPr lang="en-AU"/>
          </a:p>
        </p:txBody>
      </p:sp>
      <p:sp>
        <p:nvSpPr>
          <p:cNvPr id="168976" name="Line 16"/>
          <p:cNvSpPr>
            <a:spLocks noChangeShapeType="1"/>
          </p:cNvSpPr>
          <p:nvPr/>
        </p:nvSpPr>
        <p:spPr bwMode="auto">
          <a:xfrm flipH="1">
            <a:off x="6553200" y="1524000"/>
            <a:ext cx="685800" cy="0"/>
          </a:xfrm>
          <a:prstGeom prst="line">
            <a:avLst/>
          </a:prstGeom>
          <a:noFill/>
          <a:ln w="9525">
            <a:solidFill>
              <a:schemeClr val="tx1"/>
            </a:solidFill>
            <a:round/>
            <a:headEnd/>
            <a:tailEnd type="triangle" w="med" len="med"/>
          </a:ln>
          <a:effectLst/>
        </p:spPr>
        <p:txBody>
          <a:bodyPr/>
          <a:lstStyle/>
          <a:p>
            <a:endParaRPr lang="en-AU"/>
          </a:p>
        </p:txBody>
      </p:sp>
      <p:sp>
        <p:nvSpPr>
          <p:cNvPr id="17" name="Rectangle 3"/>
          <p:cNvSpPr>
            <a:spLocks noChangeArrowheads="1"/>
          </p:cNvSpPr>
          <p:nvPr/>
        </p:nvSpPr>
        <p:spPr bwMode="auto">
          <a:xfrm>
            <a:off x="1907704" y="5805264"/>
            <a:ext cx="1441450" cy="366713"/>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a:latin typeface="Arial" charset="0"/>
              </a:rPr>
              <a:t>0x00000000</a:t>
            </a:r>
          </a:p>
        </p:txBody>
      </p:sp>
      <p:sp>
        <p:nvSpPr>
          <p:cNvPr id="18" name="Rectangle 5"/>
          <p:cNvSpPr>
            <a:spLocks noChangeArrowheads="1"/>
          </p:cNvSpPr>
          <p:nvPr/>
        </p:nvSpPr>
        <p:spPr bwMode="auto">
          <a:xfrm>
            <a:off x="1811291" y="3017168"/>
            <a:ext cx="1685077"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address </a:t>
            </a:r>
            <a:r>
              <a:rPr lang="en-US" sz="1800" dirty="0">
                <a:latin typeface="Arial" charset="0"/>
              </a:rPr>
              <a:t>space</a:t>
            </a:r>
          </a:p>
        </p:txBody>
      </p:sp>
      <p:sp>
        <p:nvSpPr>
          <p:cNvPr id="19" name="Line 6"/>
          <p:cNvSpPr>
            <a:spLocks noChangeShapeType="1"/>
          </p:cNvSpPr>
          <p:nvPr/>
        </p:nvSpPr>
        <p:spPr bwMode="auto">
          <a:xfrm flipV="1">
            <a:off x="2699792" y="1196752"/>
            <a:ext cx="0" cy="1800200"/>
          </a:xfrm>
          <a:prstGeom prst="line">
            <a:avLst/>
          </a:prstGeom>
          <a:noFill/>
          <a:ln w="12700">
            <a:solidFill>
              <a:schemeClr val="tx1"/>
            </a:solidFill>
            <a:round/>
            <a:headEnd/>
            <a:tailEnd type="triangle" w="med" len="med"/>
          </a:ln>
          <a:effectLst/>
        </p:spPr>
        <p:txBody>
          <a:bodyPr anchor="ctr"/>
          <a:lstStyle/>
          <a:p>
            <a:endParaRPr lang="en-AU"/>
          </a:p>
        </p:txBody>
      </p:sp>
      <p:sp>
        <p:nvSpPr>
          <p:cNvPr id="20" name="Line 36"/>
          <p:cNvSpPr>
            <a:spLocks noChangeShapeType="1"/>
          </p:cNvSpPr>
          <p:nvPr/>
        </p:nvSpPr>
        <p:spPr bwMode="auto">
          <a:xfrm>
            <a:off x="2699792" y="3501008"/>
            <a:ext cx="0" cy="2304256"/>
          </a:xfrm>
          <a:prstGeom prst="line">
            <a:avLst/>
          </a:prstGeom>
          <a:noFill/>
          <a:ln w="9525">
            <a:solidFill>
              <a:schemeClr val="tx1"/>
            </a:solidFill>
            <a:round/>
            <a:headEnd/>
            <a:tailEnd type="triangle" w="med" len="med"/>
          </a:ln>
          <a:effectLst/>
        </p:spPr>
        <p:txBody>
          <a:bodyPr/>
          <a:lstStyle/>
          <a:p>
            <a:endParaRPr lang="en-AU"/>
          </a:p>
        </p:txBody>
      </p:sp>
      <p:sp>
        <p:nvSpPr>
          <p:cNvPr id="21" name="Rectangle 4"/>
          <p:cNvSpPr>
            <a:spLocks noChangeArrowheads="1"/>
          </p:cNvSpPr>
          <p:nvPr/>
        </p:nvSpPr>
        <p:spPr bwMode="auto">
          <a:xfrm>
            <a:off x="1979712" y="836712"/>
            <a:ext cx="1531188" cy="369332"/>
          </a:xfrm>
          <a:prstGeom prst="rect">
            <a:avLst/>
          </a:prstGeom>
          <a:noFill/>
          <a:ln w="12700">
            <a:noFill/>
            <a:miter lim="800000"/>
            <a:headEnd/>
            <a:tailEnd/>
          </a:ln>
          <a:effectLst/>
        </p:spPr>
        <p:txBody>
          <a:bodyPr wrap="square">
            <a:spAutoFit/>
          </a:bodyPr>
          <a:lstStyle/>
          <a:p>
            <a:pPr algn="ctr" eaLnBrk="0" hangingPunct="0">
              <a:spcBef>
                <a:spcPct val="50000"/>
              </a:spcBef>
            </a:pPr>
            <a:r>
              <a:rPr lang="en-US" sz="1800" dirty="0" smtClean="0">
                <a:latin typeface="Arial" charset="0"/>
              </a:rPr>
              <a:t>0x000AFFFF</a:t>
            </a:r>
            <a:endParaRPr lang="en-US" sz="1800" dirty="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CS502 Spring 2006</a:t>
            </a:r>
          </a:p>
        </p:txBody>
      </p:sp>
      <p:sp>
        <p:nvSpPr>
          <p:cNvPr id="130052" name="Rectangle 4"/>
          <p:cNvSpPr>
            <a:spLocks noGrp="1" noChangeArrowheads="1"/>
          </p:cNvSpPr>
          <p:nvPr>
            <p:ph type="title"/>
          </p:nvPr>
        </p:nvSpPr>
        <p:spPr/>
        <p:txBody>
          <a:bodyPr>
            <a:normAutofit fontScale="90000"/>
          </a:bodyPr>
          <a:lstStyle/>
          <a:p>
            <a:r>
              <a:rPr lang="en-US" dirty="0" smtClean="0"/>
              <a:t>Partitioning (fixed size block) Strategy </a:t>
            </a:r>
            <a:endParaRPr lang="en-US" dirty="0"/>
          </a:p>
        </p:txBody>
      </p:sp>
      <p:sp>
        <p:nvSpPr>
          <p:cNvPr id="130053" name="Rectangle 5"/>
          <p:cNvSpPr>
            <a:spLocks noGrp="1" noChangeArrowheads="1"/>
          </p:cNvSpPr>
          <p:nvPr>
            <p:ph type="body" idx="1"/>
          </p:nvPr>
        </p:nvSpPr>
        <p:spPr/>
        <p:txBody>
          <a:bodyPr/>
          <a:lstStyle/>
          <a:p>
            <a:r>
              <a:rPr lang="en-US" sz="2800" dirty="0"/>
              <a:t>Fixed </a:t>
            </a:r>
            <a:r>
              <a:rPr lang="en-US" sz="2800" dirty="0" smtClean="0"/>
              <a:t>blocks (partitions) </a:t>
            </a:r>
            <a:r>
              <a:rPr lang="en-US" sz="2800" dirty="0"/>
              <a:t>– divide memory into equal sized pieces (except for OS)</a:t>
            </a:r>
          </a:p>
          <a:p>
            <a:pPr lvl="1"/>
            <a:r>
              <a:rPr lang="en-US" sz="2400" dirty="0" smtClean="0"/>
              <a:t>Simple </a:t>
            </a:r>
            <a:r>
              <a:rPr lang="en-US" sz="2400" dirty="0"/>
              <a:t>policy to implement </a:t>
            </a:r>
          </a:p>
          <a:p>
            <a:pPr lvl="2"/>
            <a:r>
              <a:rPr lang="en-US" sz="2000" dirty="0" smtClean="0"/>
              <a:t>Each process </a:t>
            </a:r>
            <a:r>
              <a:rPr lang="en-US" sz="2000" dirty="0"/>
              <a:t>must fit into </a:t>
            </a:r>
            <a:r>
              <a:rPr lang="en-US" sz="2000" dirty="0" smtClean="0"/>
              <a:t>a partition space (a block)</a:t>
            </a:r>
            <a:endParaRPr lang="en-US" sz="2000" dirty="0"/>
          </a:p>
          <a:p>
            <a:pPr lvl="2"/>
            <a:r>
              <a:rPr lang="en-US" sz="2000" dirty="0"/>
              <a:t>Find any free partition </a:t>
            </a:r>
            <a:r>
              <a:rPr lang="en-US" sz="2000" dirty="0" smtClean="0"/>
              <a:t>(block) and </a:t>
            </a:r>
            <a:r>
              <a:rPr lang="en-US" sz="2000" dirty="0"/>
              <a:t>load the </a:t>
            </a:r>
            <a:r>
              <a:rPr lang="en-US" sz="2000" dirty="0" smtClean="0"/>
              <a:t>process into that block</a:t>
            </a:r>
            <a:endParaRPr lang="en-US" sz="2000" dirty="0"/>
          </a:p>
          <a:p>
            <a:r>
              <a:rPr lang="en-US" sz="2800" dirty="0" smtClean="0"/>
              <a:t>Problems?</a:t>
            </a:r>
          </a:p>
          <a:p>
            <a:pPr lvl="1"/>
            <a:r>
              <a:rPr lang="en-US" sz="2400" dirty="0" smtClean="0"/>
              <a:t>Size: what </a:t>
            </a:r>
            <a:r>
              <a:rPr lang="en-US" sz="2400" dirty="0"/>
              <a:t>is the “right” </a:t>
            </a:r>
            <a:r>
              <a:rPr lang="en-US" sz="2400" dirty="0" smtClean="0"/>
              <a:t>block or partition </a:t>
            </a:r>
            <a:r>
              <a:rPr lang="en-US" sz="2400" dirty="0"/>
              <a:t>size?</a:t>
            </a:r>
          </a:p>
          <a:p>
            <a:pPr lvl="1"/>
            <a:r>
              <a:rPr lang="en-US" sz="2400" i="1" dirty="0" smtClean="0"/>
              <a:t>Internal Fragmentation</a:t>
            </a:r>
            <a:r>
              <a:rPr lang="en-US" sz="2400" i="1" dirty="0"/>
              <a:t>:</a:t>
            </a:r>
            <a:r>
              <a:rPr lang="en-US" sz="2400" dirty="0" smtClean="0"/>
              <a:t> </a:t>
            </a:r>
            <a:r>
              <a:rPr lang="en-US" sz="2400" dirty="0"/>
              <a:t>unused memory in a </a:t>
            </a:r>
            <a:r>
              <a:rPr lang="en-US" sz="2400" dirty="0" smtClean="0"/>
              <a:t>block </a:t>
            </a:r>
            <a:r>
              <a:rPr lang="en-US" sz="2400" dirty="0"/>
              <a:t>that is not available to other processes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CS502 Spring 2006</a:t>
            </a:r>
          </a:p>
        </p:txBody>
      </p:sp>
      <p:sp>
        <p:nvSpPr>
          <p:cNvPr id="151554" name="Rectangle 2"/>
          <p:cNvSpPr>
            <a:spLocks noGrp="1" noChangeArrowheads="1"/>
          </p:cNvSpPr>
          <p:nvPr>
            <p:ph type="title"/>
          </p:nvPr>
        </p:nvSpPr>
        <p:spPr/>
        <p:txBody>
          <a:bodyPr>
            <a:normAutofit/>
          </a:bodyPr>
          <a:lstStyle/>
          <a:p>
            <a:r>
              <a:rPr lang="en-US" dirty="0" smtClean="0"/>
              <a:t>MM: Variable size blocks</a:t>
            </a:r>
            <a:endParaRPr lang="en-US" dirty="0"/>
          </a:p>
        </p:txBody>
      </p:sp>
      <p:sp>
        <p:nvSpPr>
          <p:cNvPr id="151555" name="Rectangle 3"/>
          <p:cNvSpPr>
            <a:spLocks noGrp="1" noChangeArrowheads="1"/>
          </p:cNvSpPr>
          <p:nvPr>
            <p:ph type="body" idx="1"/>
          </p:nvPr>
        </p:nvSpPr>
        <p:spPr>
          <a:xfrm>
            <a:off x="990600" y="1268760"/>
            <a:ext cx="8153400" cy="4648200"/>
          </a:xfrm>
        </p:spPr>
        <p:txBody>
          <a:bodyPr/>
          <a:lstStyle/>
          <a:p>
            <a:r>
              <a:rPr lang="en-US" dirty="0" smtClean="0"/>
              <a:t>Memory allocation policy:</a:t>
            </a:r>
            <a:endParaRPr lang="en-US" dirty="0"/>
          </a:p>
          <a:p>
            <a:pPr lvl="1"/>
            <a:r>
              <a:rPr lang="en-US" i="1" dirty="0">
                <a:solidFill>
                  <a:srgbClr val="FF0000"/>
                </a:solidFill>
              </a:rPr>
              <a:t>First Fit:</a:t>
            </a:r>
            <a:r>
              <a:rPr lang="en-US" dirty="0">
                <a:solidFill>
                  <a:srgbClr val="FF0000"/>
                </a:solidFill>
              </a:rPr>
              <a:t> </a:t>
            </a:r>
            <a:r>
              <a:rPr lang="en-US" dirty="0"/>
              <a:t>scan free list and allocate first </a:t>
            </a:r>
            <a:r>
              <a:rPr lang="en-US" dirty="0" smtClean="0"/>
              <a:t>block </a:t>
            </a:r>
            <a:r>
              <a:rPr lang="en-US" dirty="0"/>
              <a:t>that is large enough </a:t>
            </a:r>
          </a:p>
          <a:p>
            <a:pPr lvl="1"/>
            <a:r>
              <a:rPr lang="en-US" i="1" dirty="0">
                <a:solidFill>
                  <a:srgbClr val="FF0000"/>
                </a:solidFill>
              </a:rPr>
              <a:t>Next Fit</a:t>
            </a:r>
            <a:r>
              <a:rPr lang="en-US" i="1" dirty="0"/>
              <a:t>:</a:t>
            </a:r>
            <a:r>
              <a:rPr lang="en-US" dirty="0"/>
              <a:t> </a:t>
            </a:r>
            <a:r>
              <a:rPr lang="en-US" dirty="0" smtClean="0"/>
              <a:t>start the </a:t>
            </a:r>
            <a:r>
              <a:rPr lang="en-US" dirty="0"/>
              <a:t>search from </a:t>
            </a:r>
            <a:r>
              <a:rPr lang="en-US" dirty="0" smtClean="0"/>
              <a:t>the end </a:t>
            </a:r>
            <a:r>
              <a:rPr lang="en-US" dirty="0"/>
              <a:t>of </a:t>
            </a:r>
            <a:r>
              <a:rPr lang="en-US" dirty="0" smtClean="0"/>
              <a:t>the </a:t>
            </a:r>
            <a:r>
              <a:rPr lang="en-US" i="1" dirty="0" smtClean="0"/>
              <a:t>last </a:t>
            </a:r>
            <a:r>
              <a:rPr lang="en-US" i="1" dirty="0"/>
              <a:t>allocation</a:t>
            </a:r>
          </a:p>
          <a:p>
            <a:pPr lvl="1"/>
            <a:r>
              <a:rPr lang="en-US" i="1" dirty="0">
                <a:solidFill>
                  <a:srgbClr val="FF0000"/>
                </a:solidFill>
              </a:rPr>
              <a:t>Best Fit:</a:t>
            </a:r>
            <a:r>
              <a:rPr lang="en-US" dirty="0">
                <a:solidFill>
                  <a:srgbClr val="FF0000"/>
                </a:solidFill>
              </a:rPr>
              <a:t> </a:t>
            </a:r>
            <a:r>
              <a:rPr lang="en-US" dirty="0"/>
              <a:t>find </a:t>
            </a:r>
            <a:r>
              <a:rPr lang="en-US" i="1" dirty="0" smtClean="0"/>
              <a:t>smallest block </a:t>
            </a:r>
            <a:r>
              <a:rPr lang="en-US" dirty="0"/>
              <a:t>that is </a:t>
            </a:r>
            <a:r>
              <a:rPr lang="en-US" dirty="0" smtClean="0"/>
              <a:t>adequate</a:t>
            </a:r>
            <a:endParaRPr lang="en-US" dirty="0"/>
          </a:p>
          <a:p>
            <a:pPr lvl="1"/>
            <a:r>
              <a:rPr lang="en-US" i="1" dirty="0">
                <a:solidFill>
                  <a:srgbClr val="FF0000"/>
                </a:solidFill>
              </a:rPr>
              <a:t>Worst fit:</a:t>
            </a:r>
            <a:r>
              <a:rPr lang="en-US" dirty="0">
                <a:solidFill>
                  <a:srgbClr val="FF0000"/>
                </a:solidFill>
              </a:rPr>
              <a:t> </a:t>
            </a:r>
            <a:r>
              <a:rPr lang="en-US" dirty="0"/>
              <a:t>find </a:t>
            </a:r>
            <a:r>
              <a:rPr lang="en-US" i="1" dirty="0"/>
              <a:t>largest </a:t>
            </a:r>
            <a:r>
              <a:rPr lang="en-US" i="1" dirty="0" smtClean="0"/>
              <a:t>block</a:t>
            </a:r>
          </a:p>
          <a:p>
            <a:pPr lvl="1"/>
            <a:endParaRPr lang="en-US" dirty="0" smtClean="0"/>
          </a:p>
          <a:p>
            <a:pPr lvl="1">
              <a:buNone/>
            </a:pPr>
            <a:r>
              <a:rPr lang="en-US" dirty="0" smtClean="0"/>
              <a:t>More work for the OS.</a:t>
            </a:r>
            <a:endParaRPr lang="en-US" dirty="0"/>
          </a:p>
          <a:p>
            <a:pPr>
              <a:buFontTx/>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Memory management</a:t>
            </a:r>
            <a:endParaRPr lang="en-AU" dirty="0"/>
          </a:p>
        </p:txBody>
      </p:sp>
      <p:sp>
        <p:nvSpPr>
          <p:cNvPr id="3" name="Content Placeholder 2"/>
          <p:cNvSpPr>
            <a:spLocks noGrp="1"/>
          </p:cNvSpPr>
          <p:nvPr>
            <p:ph idx="1"/>
          </p:nvPr>
        </p:nvSpPr>
        <p:spPr/>
        <p:txBody>
          <a:bodyPr/>
          <a:lstStyle/>
          <a:p>
            <a:r>
              <a:rPr lang="en-AU" sz="2000" dirty="0" smtClean="0"/>
              <a:t>1) If the OS partitions the main memory into many fixed-size (partitions) blocks and allocate fixed-size blocks to processes. What can be problems?</a:t>
            </a:r>
          </a:p>
          <a:p>
            <a:pPr lvl="1"/>
            <a:r>
              <a:rPr lang="en-AU" sz="1600" dirty="0" smtClean="0"/>
              <a:t>A process may not use up its block but the unused memory cannot be allocated to another process.</a:t>
            </a:r>
          </a:p>
          <a:p>
            <a:r>
              <a:rPr lang="en-AU" sz="2000" dirty="0" smtClean="0"/>
              <a:t>2) If the OS partitions the main memory into many variable size (partitions) blocks and allocate variable size blocks to processes. What can be problems?</a:t>
            </a:r>
          </a:p>
          <a:p>
            <a:pPr lvl="1"/>
            <a:r>
              <a:rPr lang="en-AU" sz="1600" dirty="0" smtClean="0"/>
              <a:t>The OS has to keep track of many variable size blocks and find the most-suitable block for a program. This can slow down the system performance.</a:t>
            </a:r>
          </a:p>
          <a:p>
            <a:r>
              <a:rPr lang="en-AU" sz="2000" dirty="0" smtClean="0"/>
              <a:t> So which one is a better solution?</a:t>
            </a:r>
          </a:p>
          <a:p>
            <a:r>
              <a:rPr lang="en-AU" sz="2000" dirty="0" smtClean="0"/>
              <a:t>Another issue that the OS has to resolve:  main memory is much smaller than the secondary memory.  If the OS wants to use its secondary memory as if it were part of the main memory then the OS has to provide a mechanism to map the addresses of the main memory and secondary memory. </a:t>
            </a:r>
            <a:endParaRPr lang="en-AU" sz="2000"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71588" y="280988"/>
            <a:ext cx="7851775" cy="1143000"/>
          </a:xfrm>
        </p:spPr>
        <p:txBody>
          <a:bodyPr vert="horz" wrap="square" lIns="91440" tIns="45720" rIns="91440" bIns="45720" numCol="1" anchorCtr="0" compatLnSpc="1">
            <a:prstTxWarp prst="textNoShape">
              <a:avLst/>
            </a:prstTxWarp>
            <a:normAutofit fontScale="90000"/>
          </a:bodyPr>
          <a:lstStyle/>
          <a:p>
            <a:pPr eaLnBrk="1" hangingPunct="1">
              <a:defRPr/>
            </a:pPr>
            <a:r>
              <a:rPr lang="en-US" sz="3900" smtClean="0">
                <a:effectLst>
                  <a:outerShdw blurRad="38100" dist="38100" dir="2700000" algn="tl">
                    <a:srgbClr val="C0C0C0"/>
                  </a:outerShdw>
                </a:effectLst>
              </a:rPr>
              <a:t>Fixed Versus Dynamic Partitioning</a:t>
            </a:r>
            <a:br>
              <a:rPr lang="en-US" sz="3900" smtClean="0">
                <a:effectLst>
                  <a:outerShdw blurRad="38100" dist="38100" dir="2700000" algn="tl">
                    <a:srgbClr val="C0C0C0"/>
                  </a:outerShdw>
                </a:effectLst>
              </a:rPr>
            </a:br>
            <a:endParaRPr lang="en-US" sz="3900" u="sng" smtClean="0">
              <a:effectLst>
                <a:outerShdw blurRad="38100" dist="38100" dir="2700000" algn="tl">
                  <a:srgbClr val="C0C0C0"/>
                </a:outerShdw>
              </a:effectLst>
            </a:endParaRPr>
          </a:p>
        </p:txBody>
      </p:sp>
      <p:sp>
        <p:nvSpPr>
          <p:cNvPr id="11267" name="Rectangle 3"/>
          <p:cNvSpPr>
            <a:spLocks noGrp="1" noChangeArrowheads="1"/>
          </p:cNvSpPr>
          <p:nvPr>
            <p:ph type="body" idx="1"/>
          </p:nvPr>
        </p:nvSpPr>
        <p:spPr>
          <a:xfrm>
            <a:off x="1428750" y="1066800"/>
            <a:ext cx="7486650" cy="5562600"/>
          </a:xfrm>
        </p:spPr>
        <p:txBody>
          <a:bodyPr/>
          <a:lstStyle/>
          <a:p>
            <a:pPr eaLnBrk="1" hangingPunct="1">
              <a:lnSpc>
                <a:spcPct val="90000"/>
              </a:lnSpc>
            </a:pPr>
            <a:r>
              <a:rPr lang="en-US" sz="2700" b="1" i="1" dirty="0" smtClean="0">
                <a:solidFill>
                  <a:srgbClr val="0070C0"/>
                </a:solidFill>
              </a:rPr>
              <a:t>Fixed Partitioning </a:t>
            </a:r>
            <a:r>
              <a:rPr lang="en-US" sz="2700" dirty="0" smtClean="0"/>
              <a:t>:</a:t>
            </a:r>
          </a:p>
          <a:p>
            <a:pPr lvl="1" eaLnBrk="1" hangingPunct="1">
              <a:lnSpc>
                <a:spcPct val="90000"/>
              </a:lnSpc>
            </a:pPr>
            <a:r>
              <a:rPr lang="en-US" sz="2300" dirty="0" smtClean="0"/>
              <a:t>main memory is divided into fix-sized partitions</a:t>
            </a:r>
          </a:p>
          <a:p>
            <a:pPr lvl="1" eaLnBrk="1" hangingPunct="1">
              <a:lnSpc>
                <a:spcPct val="90000"/>
              </a:lnSpc>
            </a:pPr>
            <a:r>
              <a:rPr lang="en-US" sz="2300" dirty="0" smtClean="0"/>
              <a:t>the partitions may be all equal in size, or be of different sizes. They </a:t>
            </a:r>
            <a:r>
              <a:rPr lang="en-US" sz="2300" i="1" dirty="0" smtClean="0">
                <a:solidFill>
                  <a:srgbClr val="00B050"/>
                </a:solidFill>
              </a:rPr>
              <a:t>do not change in real-time</a:t>
            </a:r>
            <a:r>
              <a:rPr lang="en-US" sz="2300" dirty="0" smtClean="0"/>
              <a:t>.</a:t>
            </a:r>
          </a:p>
          <a:p>
            <a:pPr lvl="1" eaLnBrk="1" hangingPunct="1">
              <a:lnSpc>
                <a:spcPct val="90000"/>
              </a:lnSpc>
            </a:pPr>
            <a:r>
              <a:rPr lang="en-US" sz="2300" dirty="0" smtClean="0"/>
              <a:t>simple implementation, but prone to </a:t>
            </a:r>
            <a:r>
              <a:rPr lang="en-US" sz="2300" b="1" i="1" dirty="0" smtClean="0"/>
              <a:t>Internal Fragmentation</a:t>
            </a:r>
            <a:r>
              <a:rPr lang="en-US" sz="2300" dirty="0" smtClean="0"/>
              <a:t> (</a:t>
            </a:r>
            <a:r>
              <a:rPr lang="en-US" sz="2300" b="1" i="1" dirty="0" smtClean="0"/>
              <a:t>allocated</a:t>
            </a:r>
            <a:r>
              <a:rPr lang="en-US" sz="2300" dirty="0" smtClean="0"/>
              <a:t> memory which cannot be used).</a:t>
            </a:r>
          </a:p>
          <a:p>
            <a:pPr lvl="1" eaLnBrk="1" hangingPunct="1">
              <a:lnSpc>
                <a:spcPct val="90000"/>
              </a:lnSpc>
            </a:pPr>
            <a:endParaRPr lang="en-US" sz="2300" dirty="0" smtClean="0"/>
          </a:p>
          <a:p>
            <a:pPr eaLnBrk="1" hangingPunct="1">
              <a:lnSpc>
                <a:spcPct val="90000"/>
              </a:lnSpc>
            </a:pPr>
            <a:r>
              <a:rPr lang="en-US" sz="2700" b="1" i="1" dirty="0" smtClean="0">
                <a:solidFill>
                  <a:srgbClr val="0070C0"/>
                </a:solidFill>
              </a:rPr>
              <a:t>Dynamic</a:t>
            </a:r>
            <a:r>
              <a:rPr lang="en-US" sz="2700" dirty="0" smtClean="0"/>
              <a:t> </a:t>
            </a:r>
            <a:r>
              <a:rPr lang="en-US" sz="2700" b="1" i="1" dirty="0" smtClean="0">
                <a:solidFill>
                  <a:srgbClr val="0070C0"/>
                </a:solidFill>
              </a:rPr>
              <a:t>Partitioning</a:t>
            </a:r>
            <a:r>
              <a:rPr lang="en-US" sz="2700" dirty="0" smtClean="0"/>
              <a:t> :</a:t>
            </a:r>
          </a:p>
          <a:p>
            <a:pPr lvl="1" eaLnBrk="1" hangingPunct="1">
              <a:lnSpc>
                <a:spcPct val="90000"/>
              </a:lnSpc>
            </a:pPr>
            <a:r>
              <a:rPr lang="en-US" sz="2300" dirty="0" smtClean="0"/>
              <a:t>main memory is dynamically divided into variable-sized partitions, which </a:t>
            </a:r>
            <a:r>
              <a:rPr lang="en-US" sz="2300" i="1" dirty="0" smtClean="0">
                <a:solidFill>
                  <a:srgbClr val="00B050"/>
                </a:solidFill>
              </a:rPr>
              <a:t>can be changed in real-time</a:t>
            </a:r>
            <a:r>
              <a:rPr lang="en-US" sz="2300" dirty="0" smtClean="0"/>
              <a:t>.</a:t>
            </a:r>
          </a:p>
          <a:p>
            <a:pPr lvl="1" eaLnBrk="1" hangingPunct="1">
              <a:lnSpc>
                <a:spcPct val="90000"/>
              </a:lnSpc>
            </a:pPr>
            <a:r>
              <a:rPr lang="en-US" sz="2300" dirty="0" smtClean="0"/>
              <a:t>more flexible, but more complex implementation, and prone to </a:t>
            </a:r>
            <a:r>
              <a:rPr lang="en-US" sz="2300" b="1" i="1" dirty="0" smtClean="0"/>
              <a:t>External Fragmentation</a:t>
            </a:r>
            <a:r>
              <a:rPr lang="en-US" sz="2300" dirty="0" smtClean="0"/>
              <a:t> (</a:t>
            </a:r>
            <a:r>
              <a:rPr lang="en-US" sz="2300" b="1" i="1" dirty="0" smtClean="0"/>
              <a:t>unallocated</a:t>
            </a:r>
            <a:r>
              <a:rPr lang="en-US" sz="2300" dirty="0" smtClean="0"/>
              <a:t> memory which cannot be used).</a:t>
            </a:r>
            <a:endParaRPr lang="en-US" sz="2700" dirty="0" smtClean="0"/>
          </a:p>
          <a:p>
            <a:pPr eaLnBrk="1" hangingPunct="1">
              <a:lnSpc>
                <a:spcPct val="90000"/>
              </a:lnSpc>
            </a:pPr>
            <a:endParaRPr lang="en-US" sz="3100" dirty="0" smtClean="0"/>
          </a:p>
        </p:txBody>
      </p:sp>
      <p:sp>
        <p:nvSpPr>
          <p:cNvPr id="11268" name="Slide Number Placeholder 3"/>
          <p:cNvSpPr>
            <a:spLocks noGrp="1"/>
          </p:cNvSpPr>
          <p:nvPr>
            <p:ph type="sldNum" sz="quarter" idx="12"/>
          </p:nvPr>
        </p:nvSpPr>
        <p:spPr bwMode="auto">
          <a:noFill/>
          <a:ln>
            <a:miter lim="800000"/>
            <a:headEnd/>
            <a:tailEnd/>
          </a:ln>
        </p:spPr>
        <p:txBody>
          <a:bodyPr/>
          <a:lstStyle/>
          <a:p>
            <a:fld id="{ABC56072-0829-4C4F-A8EB-4A7A84290704}"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Memory Fragmentations</a:t>
            </a:r>
            <a:endParaRPr lang="en-US" dirty="0">
              <a:solidFill>
                <a:schemeClr val="tx2">
                  <a:satMod val="130000"/>
                </a:schemeClr>
              </a:solidFill>
            </a:endParaRPr>
          </a:p>
        </p:txBody>
      </p:sp>
      <p:sp>
        <p:nvSpPr>
          <p:cNvPr id="9219" name="Rectangle 3"/>
          <p:cNvSpPr>
            <a:spLocks noGrp="1" noChangeArrowheads="1"/>
          </p:cNvSpPr>
          <p:nvPr>
            <p:ph type="body" idx="1"/>
          </p:nvPr>
        </p:nvSpPr>
        <p:spPr>
          <a:xfrm>
            <a:off x="1331913" y="1557338"/>
            <a:ext cx="7399337" cy="4787900"/>
          </a:xfrm>
        </p:spPr>
        <p:txBody>
          <a:bodyPr/>
          <a:lstStyle/>
          <a:p>
            <a:pPr eaLnBrk="1" hangingPunct="1">
              <a:lnSpc>
                <a:spcPct val="90000"/>
              </a:lnSpc>
            </a:pPr>
            <a:r>
              <a:rPr lang="en-US" sz="2300" dirty="0" smtClean="0"/>
              <a:t>Allowing multiple processes to reside in memory increases system performance but also creates the potential problem of </a:t>
            </a:r>
            <a:r>
              <a:rPr lang="en-US" sz="2300" b="1" i="1" dirty="0" smtClean="0">
                <a:solidFill>
                  <a:srgbClr val="00B050"/>
                </a:solidFill>
              </a:rPr>
              <a:t>Memory Fragmentation</a:t>
            </a:r>
            <a:r>
              <a:rPr lang="en-US" sz="2300" dirty="0" smtClean="0"/>
              <a:t> – sections of memory locations which are "free", but are not </a:t>
            </a:r>
            <a:r>
              <a:rPr lang="en-AU" sz="2400" dirty="0" smtClean="0"/>
              <a:t>contiguous (</a:t>
            </a:r>
            <a:r>
              <a:rPr lang="en-AU" sz="2400" dirty="0" err="1" smtClean="0"/>
              <a:t>ie</a:t>
            </a:r>
            <a:r>
              <a:rPr lang="en-AU" sz="2400" dirty="0" smtClean="0"/>
              <a:t>. the free spaces are scattered throughout the memory) or not big enough for use, leading to possible memory wastage</a:t>
            </a:r>
            <a:r>
              <a:rPr lang="en-US" sz="2300" dirty="0" smtClean="0"/>
              <a:t>.</a:t>
            </a:r>
            <a:br>
              <a:rPr lang="en-US" sz="2300" dirty="0" smtClean="0"/>
            </a:br>
            <a:endParaRPr lang="en-US" sz="2300" dirty="0" smtClean="0"/>
          </a:p>
          <a:p>
            <a:pPr eaLnBrk="1" hangingPunct="1">
              <a:lnSpc>
                <a:spcPct val="90000"/>
              </a:lnSpc>
            </a:pPr>
            <a:r>
              <a:rPr lang="en-US" sz="2300" i="1" dirty="0" smtClean="0">
                <a:solidFill>
                  <a:srgbClr val="00B050"/>
                </a:solidFill>
              </a:rPr>
              <a:t>External Fragmentation </a:t>
            </a:r>
            <a:r>
              <a:rPr lang="en-US" sz="2300" dirty="0" smtClean="0"/>
              <a:t>– memory which is unused but cannot be a</a:t>
            </a:r>
            <a:r>
              <a:rPr lang="en-US" sz="2300" b="1" dirty="0" smtClean="0"/>
              <a:t>llocated</a:t>
            </a:r>
            <a:r>
              <a:rPr lang="en-US" sz="2300" dirty="0" smtClean="0"/>
              <a:t> to any process.</a:t>
            </a:r>
          </a:p>
          <a:p>
            <a:pPr eaLnBrk="1" hangingPunct="1">
              <a:lnSpc>
                <a:spcPct val="90000"/>
              </a:lnSpc>
            </a:pPr>
            <a:r>
              <a:rPr lang="en-US" sz="2300" i="1" dirty="0" smtClean="0">
                <a:solidFill>
                  <a:srgbClr val="00B050"/>
                </a:solidFill>
              </a:rPr>
              <a:t>Internal Fragmentation </a:t>
            </a:r>
            <a:r>
              <a:rPr lang="en-US" sz="2300" dirty="0" smtClean="0"/>
              <a:t>– memory which is </a:t>
            </a:r>
            <a:r>
              <a:rPr lang="en-US" sz="2300" b="1" dirty="0" smtClean="0"/>
              <a:t>allocated</a:t>
            </a:r>
            <a:r>
              <a:rPr lang="en-US" sz="2300" dirty="0" smtClean="0"/>
              <a:t> (to a process) and but unused.</a:t>
            </a:r>
          </a:p>
          <a:p>
            <a:pPr eaLnBrk="1" hangingPunct="1">
              <a:lnSpc>
                <a:spcPct val="90000"/>
              </a:lnSpc>
            </a:pPr>
            <a:endParaRPr lang="en-US" sz="2300" dirty="0" smtClean="0"/>
          </a:p>
        </p:txBody>
      </p:sp>
      <p:sp>
        <p:nvSpPr>
          <p:cNvPr id="9220" name="Slide Number Placeholder 3"/>
          <p:cNvSpPr>
            <a:spLocks noGrp="1"/>
          </p:cNvSpPr>
          <p:nvPr>
            <p:ph type="sldNum" sz="quarter" idx="12"/>
          </p:nvPr>
        </p:nvSpPr>
        <p:spPr bwMode="auto">
          <a:noFill/>
          <a:ln>
            <a:miter lim="800000"/>
            <a:headEnd/>
            <a:tailEnd/>
          </a:ln>
        </p:spPr>
        <p:txBody>
          <a:bodyPr/>
          <a:lstStyle/>
          <a:p>
            <a:fld id="{47744678-1308-4FAC-B3A6-23C0A34D2568}"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403350" y="1503759"/>
            <a:ext cx="7362825" cy="5354241"/>
          </a:xfrm>
          <a:prstGeom prst="rect">
            <a:avLst/>
          </a:prstGeom>
          <a:noFill/>
          <a:ln w="12700">
            <a:noFill/>
            <a:miter lim="800000"/>
            <a:headEnd/>
            <a:tailEnd/>
          </a:ln>
        </p:spPr>
        <p:txBody>
          <a:bodyPr lIns="90488" tIns="44450" rIns="90488" bIns="44450"/>
          <a:lstStyle/>
          <a:p>
            <a:pPr marL="457200" indent="-457200" eaLnBrk="0" hangingPunct="0">
              <a:lnSpc>
                <a:spcPct val="90000"/>
              </a:lnSpc>
              <a:spcBef>
                <a:spcPct val="30000"/>
              </a:spcBef>
              <a:buSzPct val="100000"/>
            </a:pPr>
            <a:endParaRPr lang="en-US" sz="2000" dirty="0" smtClean="0"/>
          </a:p>
          <a:p>
            <a:pPr marL="457200" indent="-457200" eaLnBrk="0" hangingPunct="0">
              <a:lnSpc>
                <a:spcPct val="90000"/>
              </a:lnSpc>
              <a:spcBef>
                <a:spcPct val="30000"/>
              </a:spcBef>
              <a:buSzPct val="100000"/>
            </a:pPr>
            <a:endParaRPr lang="en-US" sz="2000" dirty="0" smtClean="0"/>
          </a:p>
          <a:p>
            <a:pPr marL="457200" indent="-457200" eaLnBrk="0" hangingPunct="0">
              <a:lnSpc>
                <a:spcPct val="90000"/>
              </a:lnSpc>
              <a:spcBef>
                <a:spcPct val="30000"/>
              </a:spcBef>
              <a:buSzPct val="100000"/>
            </a:pPr>
            <a:endParaRPr lang="en-US" sz="2000" dirty="0" smtClean="0"/>
          </a:p>
          <a:p>
            <a:pPr marL="457200" indent="-457200" eaLnBrk="0" hangingPunct="0">
              <a:lnSpc>
                <a:spcPct val="90000"/>
              </a:lnSpc>
              <a:spcBef>
                <a:spcPct val="30000"/>
              </a:spcBef>
              <a:buSzPct val="100000"/>
            </a:pPr>
            <a:r>
              <a:rPr lang="en-US" sz="2000" dirty="0" smtClean="0"/>
              <a:t>Advantages</a:t>
            </a:r>
            <a:r>
              <a:rPr lang="en-US" sz="2000" dirty="0"/>
              <a:t>:</a:t>
            </a:r>
          </a:p>
          <a:p>
            <a:pPr marL="914400" lvl="1" indent="-457200" eaLnBrk="0" hangingPunct="0">
              <a:lnSpc>
                <a:spcPct val="90000"/>
              </a:lnSpc>
              <a:spcBef>
                <a:spcPct val="30000"/>
              </a:spcBef>
              <a:buFontTx/>
              <a:buChar char="•"/>
            </a:pPr>
            <a:r>
              <a:rPr lang="en-US" sz="2000" dirty="0"/>
              <a:t>Provides a large logical memory space </a:t>
            </a:r>
            <a:r>
              <a:rPr lang="en-US" sz="2000" dirty="0" smtClean="0"/>
              <a:t>than main memory (disk space is logically addressed and used by MM).</a:t>
            </a:r>
            <a:endParaRPr lang="en-US" sz="2000" dirty="0"/>
          </a:p>
          <a:p>
            <a:pPr marL="914400" lvl="1" indent="-457200" eaLnBrk="0" hangingPunct="0">
              <a:lnSpc>
                <a:spcPct val="90000"/>
              </a:lnSpc>
              <a:spcBef>
                <a:spcPct val="30000"/>
              </a:spcBef>
              <a:buFontTx/>
              <a:buChar char="•"/>
            </a:pPr>
            <a:r>
              <a:rPr lang="en-US" sz="2000" dirty="0"/>
              <a:t>Allows more processes to run concurrently.</a:t>
            </a:r>
          </a:p>
          <a:p>
            <a:pPr marL="457200" indent="-457200" eaLnBrk="0" hangingPunct="0">
              <a:lnSpc>
                <a:spcPct val="90000"/>
              </a:lnSpc>
              <a:spcBef>
                <a:spcPct val="30000"/>
              </a:spcBef>
              <a:buSzPct val="100000"/>
            </a:pPr>
            <a:r>
              <a:rPr lang="en-US" sz="2000" dirty="0" smtClean="0"/>
              <a:t>Disadvantages</a:t>
            </a:r>
            <a:r>
              <a:rPr lang="en-US" sz="2000" dirty="0"/>
              <a:t>:</a:t>
            </a:r>
          </a:p>
          <a:p>
            <a:pPr marL="914400" lvl="1" indent="-457200" eaLnBrk="0" hangingPunct="0">
              <a:lnSpc>
                <a:spcPct val="90000"/>
              </a:lnSpc>
              <a:spcBef>
                <a:spcPct val="30000"/>
              </a:spcBef>
              <a:buSzPct val="100000"/>
              <a:buFontTx/>
              <a:buChar char="•"/>
            </a:pPr>
            <a:r>
              <a:rPr lang="en-US" sz="2000" dirty="0"/>
              <a:t>Adds complexity to memory management</a:t>
            </a:r>
          </a:p>
          <a:p>
            <a:pPr marL="914400" lvl="1" indent="-457200" eaLnBrk="0" hangingPunct="0">
              <a:lnSpc>
                <a:spcPct val="90000"/>
              </a:lnSpc>
              <a:spcBef>
                <a:spcPct val="30000"/>
              </a:spcBef>
              <a:buSzPct val="100000"/>
              <a:buFontTx/>
              <a:buChar char="•"/>
            </a:pPr>
            <a:r>
              <a:rPr lang="en-US" sz="2000" dirty="0"/>
              <a:t>Can cause performance </a:t>
            </a:r>
            <a:r>
              <a:rPr lang="en-US" sz="2000" dirty="0" smtClean="0"/>
              <a:t>degradation if not implemented properly </a:t>
            </a:r>
            <a:r>
              <a:rPr lang="en-US" sz="2000" dirty="0"/>
              <a:t>- </a:t>
            </a:r>
            <a:r>
              <a:rPr lang="en-US" sz="2000" dirty="0" err="1"/>
              <a:t>eg</a:t>
            </a:r>
            <a:r>
              <a:rPr lang="en-US" sz="2000" dirty="0"/>
              <a:t>. </a:t>
            </a:r>
            <a:r>
              <a:rPr lang="en-US" sz="2000" dirty="0" smtClean="0"/>
              <a:t>due </a:t>
            </a:r>
            <a:r>
              <a:rPr lang="en-US" sz="2000" dirty="0"/>
              <a:t>to excessive page </a:t>
            </a:r>
            <a:r>
              <a:rPr lang="en-US" sz="2000" dirty="0" smtClean="0"/>
              <a:t>faults (If a required page is not in the main memory then an interrupt called “</a:t>
            </a:r>
            <a:r>
              <a:rPr lang="en-US" sz="2000" dirty="0" smtClean="0">
                <a:solidFill>
                  <a:srgbClr val="003399"/>
                </a:solidFill>
              </a:rPr>
              <a:t>Page Fault”</a:t>
            </a:r>
            <a:r>
              <a:rPr lang="en-US" sz="2000" dirty="0" smtClean="0"/>
              <a:t> occurs).</a:t>
            </a:r>
            <a:endParaRPr lang="en-US" sz="2000" dirty="0"/>
          </a:p>
          <a:p>
            <a:pPr marL="914400" lvl="1" indent="-457200" eaLnBrk="0" hangingPunct="0">
              <a:lnSpc>
                <a:spcPct val="90000"/>
              </a:lnSpc>
              <a:spcBef>
                <a:spcPct val="30000"/>
              </a:spcBef>
              <a:buSzPct val="100000"/>
              <a:buFontTx/>
              <a:buAutoNum type="arabicPeriod"/>
            </a:pPr>
            <a:endParaRPr lang="en-US" sz="2000" dirty="0"/>
          </a:p>
        </p:txBody>
      </p:sp>
      <p:sp>
        <p:nvSpPr>
          <p:cNvPr id="28675" name="Rectangle 3"/>
          <p:cNvSpPr>
            <a:spLocks noChangeArrowheads="1"/>
          </p:cNvSpPr>
          <p:nvPr/>
        </p:nvSpPr>
        <p:spPr bwMode="auto">
          <a:xfrm>
            <a:off x="838200" y="477838"/>
            <a:ext cx="7162800" cy="6477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US" sz="3200" b="1">
                <a:solidFill>
                  <a:schemeClr val="tx2"/>
                </a:solidFill>
              </a:rPr>
              <a:t> Virtual Memory Technique </a:t>
            </a:r>
          </a:p>
        </p:txBody>
      </p:sp>
      <p:sp>
        <p:nvSpPr>
          <p:cNvPr id="28676" name="Slide Number Placeholder 3"/>
          <p:cNvSpPr>
            <a:spLocks noGrp="1"/>
          </p:cNvSpPr>
          <p:nvPr>
            <p:ph type="sldNum" sz="quarter" idx="12"/>
          </p:nvPr>
        </p:nvSpPr>
        <p:spPr bwMode="auto">
          <a:noFill/>
          <a:ln>
            <a:miter lim="800000"/>
            <a:headEnd/>
            <a:tailEnd/>
          </a:ln>
        </p:spPr>
        <p:txBody>
          <a:bodyPr/>
          <a:lstStyle/>
          <a:p>
            <a:fld id="{59EA3AE8-8144-4D6A-8185-1483F314E48F}" type="slidenum">
              <a:rPr lang="en-US"/>
              <a:pPr/>
              <a:t>16</a:t>
            </a:fld>
            <a:endParaRPr lang="en-US"/>
          </a:p>
        </p:txBody>
      </p:sp>
      <p:sp>
        <p:nvSpPr>
          <p:cNvPr id="5" name="Rectangle 4"/>
          <p:cNvSpPr/>
          <p:nvPr/>
        </p:nvSpPr>
        <p:spPr>
          <a:xfrm>
            <a:off x="1500166" y="1285860"/>
            <a:ext cx="6858048" cy="1089529"/>
          </a:xfrm>
          <a:prstGeom prst="rect">
            <a:avLst/>
          </a:prstGeom>
        </p:spPr>
        <p:txBody>
          <a:bodyPr wrap="square">
            <a:spAutoFit/>
          </a:bodyPr>
          <a:lstStyle/>
          <a:p>
            <a:pPr eaLnBrk="1" hangingPunct="1">
              <a:lnSpc>
                <a:spcPct val="90000"/>
              </a:lnSpc>
            </a:pPr>
            <a:r>
              <a:rPr lang="en-US" i="1" dirty="0" smtClean="0"/>
              <a:t>Fast </a:t>
            </a:r>
            <a:r>
              <a:rPr lang="en-US" i="1" dirty="0" smtClean="0">
                <a:solidFill>
                  <a:srgbClr val="FF0000"/>
                </a:solidFill>
              </a:rPr>
              <a:t>main</a:t>
            </a:r>
            <a:r>
              <a:rPr lang="en-US" i="1" dirty="0" smtClean="0"/>
              <a:t> memory (</a:t>
            </a:r>
            <a:r>
              <a:rPr lang="en-US" i="1" dirty="0" err="1" smtClean="0"/>
              <a:t>eg</a:t>
            </a:r>
            <a:r>
              <a:rPr lang="en-US" i="1" dirty="0" smtClean="0"/>
              <a:t>: RAM and cache) is directly accessed by CPU, however it is expensive and therefore limited.</a:t>
            </a:r>
          </a:p>
          <a:p>
            <a:pPr eaLnBrk="1" hangingPunct="1">
              <a:lnSpc>
                <a:spcPct val="90000"/>
              </a:lnSpc>
            </a:pPr>
            <a:r>
              <a:rPr lang="en-US" dirty="0" smtClean="0">
                <a:solidFill>
                  <a:srgbClr val="FF0000"/>
                </a:solidFill>
              </a:rPr>
              <a:t>To extend main memory or compensate for shortage of main memory, the concept of virtual memory is defined: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Virtual Memory - Another word </a:t>
            </a:r>
            <a:endParaRPr lang="en-US" dirty="0">
              <a:solidFill>
                <a:schemeClr val="tx2">
                  <a:satMod val="130000"/>
                </a:schemeClr>
              </a:solidFill>
            </a:endParaRPr>
          </a:p>
        </p:txBody>
      </p:sp>
      <p:sp>
        <p:nvSpPr>
          <p:cNvPr id="9219" name="Rectangle 3"/>
          <p:cNvSpPr>
            <a:spLocks noGrp="1" noChangeArrowheads="1"/>
          </p:cNvSpPr>
          <p:nvPr>
            <p:ph type="body" idx="1"/>
          </p:nvPr>
        </p:nvSpPr>
        <p:spPr>
          <a:xfrm>
            <a:off x="1331913" y="1557338"/>
            <a:ext cx="7399337" cy="4787900"/>
          </a:xfrm>
        </p:spPr>
        <p:txBody>
          <a:bodyPr/>
          <a:lstStyle/>
          <a:p>
            <a:pPr eaLnBrk="1" hangingPunct="1">
              <a:lnSpc>
                <a:spcPct val="90000"/>
              </a:lnSpc>
            </a:pPr>
            <a:r>
              <a:rPr lang="en-US" sz="2300" dirty="0" smtClean="0">
                <a:solidFill>
                  <a:srgbClr val="FF0000"/>
                </a:solidFill>
              </a:rPr>
              <a:t>Virtual Memory </a:t>
            </a:r>
            <a:r>
              <a:rPr lang="en-US" sz="2300" dirty="0" smtClean="0"/>
              <a:t>is a more complicated technique used to solve main memory shortage problem and problem caused by memory addresses referred to by programs. It allows </a:t>
            </a:r>
            <a:r>
              <a:rPr lang="en-US" sz="2300" i="1" dirty="0" smtClean="0">
                <a:solidFill>
                  <a:srgbClr val="0070C0"/>
                </a:solidFill>
              </a:rPr>
              <a:t>logical</a:t>
            </a:r>
            <a:r>
              <a:rPr lang="en-US" sz="2300" dirty="0" smtClean="0"/>
              <a:t> addresses to be used as if </a:t>
            </a:r>
            <a:r>
              <a:rPr lang="en-US" sz="2300" i="1" dirty="0" smtClean="0">
                <a:solidFill>
                  <a:srgbClr val="0070C0"/>
                </a:solidFill>
              </a:rPr>
              <a:t>physical</a:t>
            </a:r>
            <a:r>
              <a:rPr lang="en-US" sz="2300" dirty="0" smtClean="0"/>
              <a:t> addresses.</a:t>
            </a:r>
            <a:br>
              <a:rPr lang="en-US" sz="2300" dirty="0" smtClean="0"/>
            </a:br>
            <a:endParaRPr lang="en-US" sz="2300" dirty="0" smtClean="0"/>
          </a:p>
          <a:p>
            <a:pPr eaLnBrk="1" hangingPunct="1">
              <a:lnSpc>
                <a:spcPct val="90000"/>
              </a:lnSpc>
            </a:pPr>
            <a:r>
              <a:rPr lang="en-US" sz="2300" dirty="0" smtClean="0">
                <a:solidFill>
                  <a:srgbClr val="FF0000"/>
                </a:solidFill>
              </a:rPr>
              <a:t>Virtual memory </a:t>
            </a:r>
            <a:r>
              <a:rPr lang="en-US" sz="2300" dirty="0" smtClean="0"/>
              <a:t>is implemented using </a:t>
            </a:r>
            <a:r>
              <a:rPr lang="en-US" sz="2300" i="1" dirty="0" smtClean="0">
                <a:solidFill>
                  <a:srgbClr val="0070C0"/>
                </a:solidFill>
              </a:rPr>
              <a:t>paging</a:t>
            </a:r>
            <a:r>
              <a:rPr lang="en-US" sz="2300" dirty="0" smtClean="0"/>
              <a:t> and/or </a:t>
            </a:r>
            <a:r>
              <a:rPr lang="en-US" sz="2300" i="1" dirty="0" smtClean="0">
                <a:solidFill>
                  <a:srgbClr val="0070C0"/>
                </a:solidFill>
              </a:rPr>
              <a:t>segmentation</a:t>
            </a:r>
            <a:r>
              <a:rPr lang="en-US" sz="2300" dirty="0" smtClean="0"/>
              <a:t>. Therefore we need to learn how paging works.</a:t>
            </a:r>
          </a:p>
        </p:txBody>
      </p:sp>
      <p:sp>
        <p:nvSpPr>
          <p:cNvPr id="9220" name="Slide Number Placeholder 3"/>
          <p:cNvSpPr>
            <a:spLocks noGrp="1"/>
          </p:cNvSpPr>
          <p:nvPr>
            <p:ph type="sldNum" sz="quarter" idx="12"/>
          </p:nvPr>
        </p:nvSpPr>
        <p:spPr bwMode="auto">
          <a:noFill/>
          <a:ln>
            <a:miter lim="800000"/>
            <a:headEnd/>
            <a:tailEnd/>
          </a:ln>
        </p:spPr>
        <p:txBody>
          <a:bodyPr/>
          <a:lstStyle/>
          <a:p>
            <a:fld id="{47744678-1308-4FAC-B3A6-23C0A34D2568}" type="slidenum">
              <a:rPr lang="en-US"/>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CS502 Spring 2006</a:t>
            </a:r>
          </a:p>
        </p:txBody>
      </p:sp>
      <p:sp>
        <p:nvSpPr>
          <p:cNvPr id="133124" name="Rectangle 4"/>
          <p:cNvSpPr>
            <a:spLocks noGrp="1" noChangeArrowheads="1"/>
          </p:cNvSpPr>
          <p:nvPr>
            <p:ph type="title"/>
          </p:nvPr>
        </p:nvSpPr>
        <p:spPr/>
        <p:txBody>
          <a:bodyPr>
            <a:normAutofit/>
          </a:bodyPr>
          <a:lstStyle/>
          <a:p>
            <a:r>
              <a:rPr lang="en-US" dirty="0" smtClean="0"/>
              <a:t>Swapping </a:t>
            </a:r>
            <a:r>
              <a:rPr lang="en-US" dirty="0"/>
              <a:t>and Scheduling</a:t>
            </a:r>
          </a:p>
        </p:txBody>
      </p:sp>
      <p:sp>
        <p:nvSpPr>
          <p:cNvPr id="133125" name="Rectangle 5"/>
          <p:cNvSpPr>
            <a:spLocks noGrp="1" noChangeArrowheads="1"/>
          </p:cNvSpPr>
          <p:nvPr>
            <p:ph type="body" idx="1"/>
          </p:nvPr>
        </p:nvSpPr>
        <p:spPr/>
        <p:txBody>
          <a:bodyPr/>
          <a:lstStyle/>
          <a:p>
            <a:pPr>
              <a:lnSpc>
                <a:spcPct val="80000"/>
              </a:lnSpc>
            </a:pPr>
            <a:r>
              <a:rPr lang="en-US" sz="2400" dirty="0" smtClean="0"/>
              <a:t>In order to achieve maximum performance with multi-users and multi-tasking, the OS is designed to allow</a:t>
            </a:r>
            <a:endParaRPr lang="en-US" sz="2400" dirty="0"/>
          </a:p>
          <a:p>
            <a:pPr lvl="1">
              <a:lnSpc>
                <a:spcPct val="80000"/>
              </a:lnSpc>
            </a:pPr>
            <a:r>
              <a:rPr lang="en-US" sz="2000" dirty="0" smtClean="0"/>
              <a:t>a process to be moved from memory to disk (swap space) (for </a:t>
            </a:r>
            <a:r>
              <a:rPr lang="en-US" sz="2000" dirty="0" err="1" smtClean="0"/>
              <a:t>eg</a:t>
            </a:r>
            <a:r>
              <a:rPr lang="en-US" sz="2000" dirty="0" smtClean="0"/>
              <a:t>, while it is waiting for its I/O to complete (</a:t>
            </a:r>
            <a:r>
              <a:rPr lang="en-US" sz="1800" dirty="0" smtClean="0"/>
              <a:t>process is blocked or suspended)</a:t>
            </a:r>
          </a:p>
          <a:p>
            <a:pPr lvl="1">
              <a:lnSpc>
                <a:spcPct val="80000"/>
              </a:lnSpc>
            </a:pPr>
            <a:r>
              <a:rPr lang="en-US" sz="2000" dirty="0" smtClean="0"/>
              <a:t>a process to be moved to main memory from swap space (</a:t>
            </a:r>
            <a:r>
              <a:rPr lang="en-US" sz="1800" dirty="0" smtClean="0"/>
              <a:t>process is ready for CPU)</a:t>
            </a:r>
          </a:p>
          <a:p>
            <a:pPr lvl="1">
              <a:lnSpc>
                <a:spcPct val="80000"/>
              </a:lnSpc>
            </a:pPr>
            <a:r>
              <a:rPr lang="en-US" sz="2000" dirty="0" smtClean="0"/>
              <a:t>MM and process scheduler work together</a:t>
            </a:r>
          </a:p>
          <a:p>
            <a:pPr lvl="2">
              <a:lnSpc>
                <a:spcPct val="80000"/>
              </a:lnSpc>
            </a:pPr>
            <a:r>
              <a:rPr lang="en-US" sz="1800" dirty="0" smtClean="0"/>
              <a:t>Scheduler keeps track of all processes</a:t>
            </a:r>
          </a:p>
          <a:p>
            <a:pPr lvl="2">
              <a:lnSpc>
                <a:spcPct val="80000"/>
              </a:lnSpc>
            </a:pPr>
            <a:r>
              <a:rPr lang="en-US" sz="1800" dirty="0" smtClean="0"/>
              <a:t>MM keeps track of memory</a:t>
            </a:r>
          </a:p>
          <a:p>
            <a:pPr lvl="2">
              <a:lnSpc>
                <a:spcPct val="80000"/>
              </a:lnSpc>
            </a:pPr>
            <a:r>
              <a:rPr lang="en-US" sz="1800" dirty="0" smtClean="0"/>
              <a:t>Scheduler marks processes as swap-able and notifies MM to swap in processes</a:t>
            </a:r>
          </a:p>
          <a:p>
            <a:pPr lvl="2">
              <a:lnSpc>
                <a:spcPct val="80000"/>
              </a:lnSpc>
            </a:pPr>
            <a:r>
              <a:rPr lang="en-US" sz="1800" dirty="0" smtClean="0"/>
              <a:t>Scheduler policy must account for swapping overhead</a:t>
            </a:r>
          </a:p>
          <a:p>
            <a:pPr lvl="2">
              <a:lnSpc>
                <a:spcPct val="80000"/>
              </a:lnSpc>
            </a:pPr>
            <a:r>
              <a:rPr lang="en-US" sz="1800" dirty="0" smtClean="0"/>
              <a:t>MM policy must account for need to have memory space for ready processes</a:t>
            </a:r>
          </a:p>
          <a:p>
            <a:pPr lvl="2">
              <a:lnSpc>
                <a:spcPct val="80000"/>
              </a:lnSpc>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top </a:t>
            </a:r>
            <a:r>
              <a:rPr lang="en-US" dirty="0" err="1" smtClean="0"/>
              <a:t>cammand</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19</a:t>
            </a:fld>
            <a:endParaRPr lang="en-US"/>
          </a:p>
        </p:txBody>
      </p:sp>
      <p:pic>
        <p:nvPicPr>
          <p:cNvPr id="5" name="Content Placeholder 4"/>
          <p:cNvPicPr>
            <a:picLocks noGrp="1"/>
          </p:cNvPicPr>
          <p:nvPr>
            <p:ph idx="1"/>
          </p:nvPr>
        </p:nvPicPr>
        <p:blipFill>
          <a:blip r:embed="rId2" cstate="print"/>
          <a:srcRect/>
          <a:stretch>
            <a:fillRect/>
          </a:stretch>
        </p:blipFill>
        <p:spPr bwMode="auto">
          <a:xfrm>
            <a:off x="1435100" y="1738908"/>
            <a:ext cx="7499350" cy="421838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p:txBody>
          <a:bodyPr/>
          <a:lstStyle/>
          <a:p>
            <a:pPr>
              <a:buNone/>
            </a:pPr>
            <a:r>
              <a:rPr lang="en-US" dirty="0" smtClean="0">
                <a:latin typeface="Times New Roman" pitchFamily="18" charset="0"/>
              </a:rPr>
              <a:t>The need for efficient memory management</a:t>
            </a:r>
          </a:p>
          <a:p>
            <a:pPr>
              <a:buNone/>
            </a:pPr>
            <a:r>
              <a:rPr lang="en-US" dirty="0" smtClean="0">
                <a:latin typeface="Times New Roman" pitchFamily="18" charset="0"/>
              </a:rPr>
              <a:t>Memory types</a:t>
            </a:r>
          </a:p>
          <a:p>
            <a:pPr>
              <a:buNone/>
            </a:pPr>
            <a:r>
              <a:rPr lang="en-US" dirty="0" smtClean="0">
                <a:latin typeface="Times New Roman" pitchFamily="18" charset="0"/>
              </a:rPr>
              <a:t>Fixed and variable partitions</a:t>
            </a:r>
          </a:p>
          <a:p>
            <a:pPr>
              <a:buNone/>
            </a:pPr>
            <a:r>
              <a:rPr lang="en-US" dirty="0" smtClean="0">
                <a:latin typeface="Times New Roman" pitchFamily="18" charset="0"/>
              </a:rPr>
              <a:t>Virtual memory</a:t>
            </a:r>
          </a:p>
          <a:p>
            <a:pPr>
              <a:buNone/>
            </a:pPr>
            <a:r>
              <a:rPr lang="en-US" dirty="0" smtClean="0">
                <a:latin typeface="Times New Roman" pitchFamily="18" charset="0"/>
              </a:rPr>
              <a:t>Memory swapping</a:t>
            </a:r>
          </a:p>
          <a:p>
            <a:pPr>
              <a:buNone/>
            </a:pPr>
            <a:r>
              <a:rPr lang="en-US" dirty="0" smtClean="0">
                <a:latin typeface="Times New Roman" pitchFamily="18" charset="0"/>
              </a:rPr>
              <a:t>Memory paging</a:t>
            </a:r>
          </a:p>
          <a:p>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wrap="square" lIns="91440" tIns="45720" rIns="91440" bIns="45720" numCol="1" anchorCtr="0" compatLnSpc="1">
            <a:prstTxWarp prst="textNoShape">
              <a:avLst/>
            </a:prstTxWarp>
            <a:normAutofit fontScale="90000"/>
          </a:bodyPr>
          <a:lstStyle/>
          <a:p>
            <a:pPr eaLnBrk="1" hangingPunct="1">
              <a:defRPr/>
            </a:pPr>
            <a:r>
              <a:rPr lang="en-US" sz="3900" smtClean="0">
                <a:effectLst>
                  <a:outerShdw blurRad="38100" dist="38100" dir="2700000" algn="tl">
                    <a:srgbClr val="C0C0C0"/>
                  </a:outerShdw>
                </a:effectLst>
              </a:rPr>
              <a:t>Memory Management – Paging</a:t>
            </a:r>
            <a:br>
              <a:rPr lang="en-US" sz="3900" smtClean="0">
                <a:effectLst>
                  <a:outerShdw blurRad="38100" dist="38100" dir="2700000" algn="tl">
                    <a:srgbClr val="C0C0C0"/>
                  </a:outerShdw>
                </a:effectLst>
              </a:rPr>
            </a:br>
            <a:endParaRPr lang="en-US" sz="3900" u="sng" smtClean="0">
              <a:effectLst>
                <a:outerShdw blurRad="38100" dist="38100" dir="2700000" algn="tl">
                  <a:srgbClr val="C0C0C0"/>
                </a:outerShdw>
              </a:effectLst>
            </a:endParaRPr>
          </a:p>
        </p:txBody>
      </p:sp>
      <p:sp>
        <p:nvSpPr>
          <p:cNvPr id="10243" name="Rectangle 3"/>
          <p:cNvSpPr>
            <a:spLocks noGrp="1" noChangeArrowheads="1"/>
          </p:cNvSpPr>
          <p:nvPr>
            <p:ph type="body" idx="1"/>
          </p:nvPr>
        </p:nvSpPr>
        <p:spPr>
          <a:xfrm>
            <a:off x="1403350" y="1066800"/>
            <a:ext cx="7486650" cy="5562600"/>
          </a:xfrm>
        </p:spPr>
        <p:txBody>
          <a:bodyPr/>
          <a:lstStyle/>
          <a:p>
            <a:pPr eaLnBrk="1" hangingPunct="1">
              <a:lnSpc>
                <a:spcPct val="90000"/>
              </a:lnSpc>
            </a:pPr>
            <a:endParaRPr lang="en-US" sz="2400" b="1" i="1" dirty="0" smtClean="0">
              <a:solidFill>
                <a:srgbClr val="0070C0"/>
              </a:solidFill>
            </a:endParaRPr>
          </a:p>
          <a:p>
            <a:pPr eaLnBrk="1" hangingPunct="1">
              <a:lnSpc>
                <a:spcPct val="90000"/>
              </a:lnSpc>
            </a:pPr>
            <a:r>
              <a:rPr lang="en-US" sz="2400" b="1" i="1" dirty="0" smtClean="0">
                <a:solidFill>
                  <a:srgbClr val="0070C0"/>
                </a:solidFill>
              </a:rPr>
              <a:t>Paging</a:t>
            </a:r>
            <a:r>
              <a:rPr lang="en-US" sz="2400" dirty="0" smtClean="0"/>
              <a:t>: Programs/data (on disk) divided into logical sections called </a:t>
            </a:r>
            <a:r>
              <a:rPr lang="en-US" sz="2400" i="1" dirty="0" smtClean="0">
                <a:solidFill>
                  <a:srgbClr val="00B050"/>
                </a:solidFill>
              </a:rPr>
              <a:t>PAGES</a:t>
            </a:r>
            <a:r>
              <a:rPr lang="en-US" sz="2400" dirty="0" smtClean="0"/>
              <a:t> and </a:t>
            </a:r>
            <a:r>
              <a:rPr lang="en-US" sz="2400" i="1" dirty="0" smtClean="0"/>
              <a:t>main</a:t>
            </a:r>
            <a:r>
              <a:rPr lang="en-US" sz="2400" dirty="0" smtClean="0"/>
              <a:t> memory (RAM or Cache) divided into areas called page </a:t>
            </a:r>
            <a:r>
              <a:rPr lang="en-US" sz="2400" i="1" dirty="0" smtClean="0">
                <a:solidFill>
                  <a:srgbClr val="00B050"/>
                </a:solidFill>
              </a:rPr>
              <a:t>FRAMES</a:t>
            </a:r>
            <a:r>
              <a:rPr lang="en-US" sz="2400" dirty="0" smtClean="0"/>
              <a:t>. A </a:t>
            </a:r>
            <a:r>
              <a:rPr lang="en-US" sz="2400" b="1" i="1" dirty="0" smtClean="0">
                <a:solidFill>
                  <a:srgbClr val="0070C0"/>
                </a:solidFill>
              </a:rPr>
              <a:t>Page-Table</a:t>
            </a:r>
            <a:r>
              <a:rPr lang="en-US" sz="2400" dirty="0" smtClean="0"/>
              <a:t> then translates the pages to their corresponding frames at run-time.  We will mainly use term “page”. </a:t>
            </a:r>
          </a:p>
          <a:p>
            <a:pPr eaLnBrk="1" hangingPunct="1">
              <a:lnSpc>
                <a:spcPct val="90000"/>
              </a:lnSpc>
            </a:pPr>
            <a:r>
              <a:rPr lang="en-US" sz="2400" dirty="0" smtClean="0"/>
              <a:t>When a program is running, its pages are brought into memory as required – </a:t>
            </a:r>
            <a:r>
              <a:rPr lang="en-US" sz="2400" dirty="0" err="1" smtClean="0"/>
              <a:t>ie</a:t>
            </a:r>
            <a:r>
              <a:rPr lang="en-US" sz="2400" dirty="0" smtClean="0"/>
              <a:t>. only a portion of the program (and/or its data) is in the main memory, the rest stays on the disk.  That is only required pages are brought into the main memory.</a:t>
            </a:r>
          </a:p>
        </p:txBody>
      </p:sp>
      <p:sp>
        <p:nvSpPr>
          <p:cNvPr id="10244" name="Slide Number Placeholder 3"/>
          <p:cNvSpPr>
            <a:spLocks noGrp="1"/>
          </p:cNvSpPr>
          <p:nvPr>
            <p:ph type="sldNum" sz="quarter" idx="12"/>
          </p:nvPr>
        </p:nvSpPr>
        <p:spPr bwMode="auto">
          <a:noFill/>
          <a:ln>
            <a:miter lim="800000"/>
            <a:headEnd/>
            <a:tailEnd/>
          </a:ln>
        </p:spPr>
        <p:txBody>
          <a:bodyPr/>
          <a:lstStyle/>
          <a:p>
            <a:fld id="{A2EC621A-5A0D-427D-B122-FB2D7CFD973C}" type="slidenum">
              <a:rPr lang="en-US"/>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wrap="square" lIns="91440" tIns="45720" rIns="91440" bIns="45720" numCol="1" anchorCtr="0" compatLnSpc="1">
            <a:prstTxWarp prst="textNoShape">
              <a:avLst/>
            </a:prstTxWarp>
            <a:normAutofit fontScale="90000"/>
          </a:bodyPr>
          <a:lstStyle/>
          <a:p>
            <a:pPr eaLnBrk="1" hangingPunct="1">
              <a:defRPr/>
            </a:pPr>
            <a:r>
              <a:rPr lang="en-US" sz="3900" smtClean="0">
                <a:effectLst>
                  <a:outerShdw blurRad="38100" dist="38100" dir="2700000" algn="tl">
                    <a:srgbClr val="C0C0C0"/>
                  </a:outerShdw>
                </a:effectLst>
              </a:rPr>
              <a:t>Memory Management – Paging</a:t>
            </a:r>
            <a:br>
              <a:rPr lang="en-US" sz="3900" smtClean="0">
                <a:effectLst>
                  <a:outerShdw blurRad="38100" dist="38100" dir="2700000" algn="tl">
                    <a:srgbClr val="C0C0C0"/>
                  </a:outerShdw>
                </a:effectLst>
              </a:rPr>
            </a:br>
            <a:endParaRPr lang="en-US" sz="3900" u="sng" smtClean="0">
              <a:effectLst>
                <a:outerShdw blurRad="38100" dist="38100" dir="2700000" algn="tl">
                  <a:srgbClr val="C0C0C0"/>
                </a:outerShdw>
              </a:effectLst>
            </a:endParaRPr>
          </a:p>
        </p:txBody>
      </p:sp>
      <p:sp>
        <p:nvSpPr>
          <p:cNvPr id="10243" name="Rectangle 3"/>
          <p:cNvSpPr>
            <a:spLocks noGrp="1" noChangeArrowheads="1"/>
          </p:cNvSpPr>
          <p:nvPr>
            <p:ph type="body" idx="1"/>
          </p:nvPr>
        </p:nvSpPr>
        <p:spPr>
          <a:xfrm>
            <a:off x="1403350" y="1066800"/>
            <a:ext cx="7486650" cy="5562600"/>
          </a:xfrm>
        </p:spPr>
        <p:txBody>
          <a:bodyPr/>
          <a:lstStyle/>
          <a:p>
            <a:pPr eaLnBrk="1" hangingPunct="1">
              <a:lnSpc>
                <a:spcPct val="90000"/>
              </a:lnSpc>
            </a:pPr>
            <a:r>
              <a:rPr lang="en-US" sz="2400" dirty="0" smtClean="0"/>
              <a:t>Page size is typically in powers of 2 (e.g. 512Bytes, 1024Bytes,  etc) to aide address translation. </a:t>
            </a:r>
            <a:br>
              <a:rPr lang="en-US" sz="2400" dirty="0" smtClean="0"/>
            </a:br>
            <a:endParaRPr lang="en-US" sz="2400" dirty="0" smtClean="0"/>
          </a:p>
          <a:p>
            <a:pPr eaLnBrk="1" hangingPunct="1">
              <a:lnSpc>
                <a:spcPct val="90000"/>
              </a:lnSpc>
            </a:pPr>
            <a:r>
              <a:rPr lang="en-US" sz="2400" dirty="0" smtClean="0"/>
              <a:t>Large page sizes will :</a:t>
            </a:r>
          </a:p>
          <a:p>
            <a:pPr lvl="1" eaLnBrk="1" hangingPunct="1">
              <a:lnSpc>
                <a:spcPct val="90000"/>
              </a:lnSpc>
            </a:pPr>
            <a:r>
              <a:rPr lang="en-US" sz="2000" dirty="0" smtClean="0"/>
              <a:t>increase </a:t>
            </a:r>
            <a:r>
              <a:rPr lang="en-US" sz="2000" b="1" i="1" dirty="0" smtClean="0"/>
              <a:t>internal fragmentation, but can</a:t>
            </a:r>
            <a:endParaRPr lang="en-US" sz="2000" dirty="0" smtClean="0"/>
          </a:p>
          <a:p>
            <a:pPr lvl="1" eaLnBrk="1" hangingPunct="1">
              <a:lnSpc>
                <a:spcPct val="90000"/>
              </a:lnSpc>
            </a:pPr>
            <a:r>
              <a:rPr lang="en-US" sz="2000" dirty="0" smtClean="0"/>
              <a:t>reduce maintenance overhead of page tables since there are less pages to maintain</a:t>
            </a:r>
          </a:p>
          <a:p>
            <a:pPr lvl="1" eaLnBrk="1" hangingPunct="1">
              <a:lnSpc>
                <a:spcPct val="90000"/>
              </a:lnSpc>
            </a:pPr>
            <a:endParaRPr lang="en-US" sz="2000" dirty="0" smtClean="0"/>
          </a:p>
          <a:p>
            <a:pPr eaLnBrk="1" hangingPunct="1">
              <a:lnSpc>
                <a:spcPct val="90000"/>
              </a:lnSpc>
            </a:pPr>
            <a:r>
              <a:rPr lang="en-US" sz="2400" dirty="0" smtClean="0"/>
              <a:t>What if small page size is used? Will there be opposite effect?</a:t>
            </a:r>
          </a:p>
          <a:p>
            <a:pPr eaLnBrk="1" hangingPunct="1">
              <a:lnSpc>
                <a:spcPct val="90000"/>
              </a:lnSpc>
            </a:pPr>
            <a:endParaRPr lang="en-US" sz="2400" dirty="0" smtClean="0"/>
          </a:p>
          <a:p>
            <a:pPr eaLnBrk="1" hangingPunct="1">
              <a:lnSpc>
                <a:spcPct val="90000"/>
              </a:lnSpc>
            </a:pPr>
            <a:r>
              <a:rPr lang="en-US" sz="2400" dirty="0" smtClean="0"/>
              <a:t>So it's important to have the correct page size. But what is the correct page size?</a:t>
            </a:r>
          </a:p>
        </p:txBody>
      </p:sp>
      <p:sp>
        <p:nvSpPr>
          <p:cNvPr id="10244" name="Slide Number Placeholder 3"/>
          <p:cNvSpPr>
            <a:spLocks noGrp="1"/>
          </p:cNvSpPr>
          <p:nvPr>
            <p:ph type="sldNum" sz="quarter" idx="12"/>
          </p:nvPr>
        </p:nvSpPr>
        <p:spPr bwMode="auto">
          <a:noFill/>
          <a:ln>
            <a:miter lim="800000"/>
            <a:headEnd/>
            <a:tailEnd/>
          </a:ln>
        </p:spPr>
        <p:txBody>
          <a:bodyPr/>
          <a:lstStyle/>
          <a:p>
            <a:fld id="{A2EC621A-5A0D-427D-B122-FB2D7CFD973C}" type="slidenum">
              <a:rPr lang="en-US"/>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dirty="0" smtClean="0">
                <a:effectLst>
                  <a:outerShdw blurRad="38100" dist="38100" dir="2700000" algn="tl">
                    <a:srgbClr val="C0C0C0"/>
                  </a:outerShdw>
                </a:effectLst>
              </a:rPr>
              <a:t>Page Table</a:t>
            </a:r>
            <a:endParaRPr lang="en-US" u="sng" dirty="0" smtClean="0">
              <a:effectLst>
                <a:outerShdw blurRad="38100" dist="38100" dir="2700000" algn="tl">
                  <a:srgbClr val="C0C0C0"/>
                </a:outerShdw>
              </a:effectLst>
            </a:endParaRPr>
          </a:p>
        </p:txBody>
      </p:sp>
      <p:sp>
        <p:nvSpPr>
          <p:cNvPr id="16387" name="Rectangle 3"/>
          <p:cNvSpPr>
            <a:spLocks noGrp="1" noChangeArrowheads="1"/>
          </p:cNvSpPr>
          <p:nvPr>
            <p:ph type="body" idx="1"/>
          </p:nvPr>
        </p:nvSpPr>
        <p:spPr>
          <a:xfrm>
            <a:off x="1214438" y="1484313"/>
            <a:ext cx="7245994" cy="4873625"/>
          </a:xfrm>
        </p:spPr>
        <p:txBody>
          <a:bodyPr/>
          <a:lstStyle/>
          <a:p>
            <a:pPr eaLnBrk="1" hangingPunct="1">
              <a:lnSpc>
                <a:spcPct val="90000"/>
              </a:lnSpc>
            </a:pPr>
            <a:r>
              <a:rPr lang="en-US" sz="2800" b="1" i="1" dirty="0" smtClean="0"/>
              <a:t>The O/S maintains a </a:t>
            </a:r>
            <a:r>
              <a:rPr lang="en-US" sz="2800" b="1" i="1" dirty="0" smtClean="0">
                <a:solidFill>
                  <a:srgbClr val="00B050"/>
                </a:solidFill>
              </a:rPr>
              <a:t>Page Table </a:t>
            </a:r>
            <a:r>
              <a:rPr lang="en-US" sz="2800" b="1" i="1" dirty="0" smtClean="0"/>
              <a:t>for each process</a:t>
            </a:r>
            <a:r>
              <a:rPr lang="en-US" sz="2800" dirty="0" smtClean="0"/>
              <a:t>. A Page table has one entry for each page of a process. If a page table is large, it may need to be paged as well.</a:t>
            </a:r>
          </a:p>
          <a:p>
            <a:pPr eaLnBrk="1" hangingPunct="1">
              <a:lnSpc>
                <a:spcPct val="90000"/>
              </a:lnSpc>
            </a:pPr>
            <a:endParaRPr lang="en-US" sz="2800" dirty="0" smtClean="0"/>
          </a:p>
          <a:p>
            <a:pPr eaLnBrk="1" hangingPunct="1">
              <a:lnSpc>
                <a:spcPct val="90000"/>
              </a:lnSpc>
            </a:pPr>
            <a:r>
              <a:rPr lang="en-US" sz="2800" dirty="0" smtClean="0"/>
              <a:t>A page table also contains other data, such as whether page is in memory or on disk, whether a page has been modified, etc.</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p:txBody>
      </p:sp>
      <p:sp>
        <p:nvSpPr>
          <p:cNvPr id="16388" name="Slide Number Placeholder 3"/>
          <p:cNvSpPr>
            <a:spLocks noGrp="1"/>
          </p:cNvSpPr>
          <p:nvPr>
            <p:ph type="sldNum" sz="quarter" idx="12"/>
          </p:nvPr>
        </p:nvSpPr>
        <p:spPr bwMode="auto">
          <a:noFill/>
          <a:ln>
            <a:miter lim="800000"/>
            <a:headEnd/>
            <a:tailEnd/>
          </a:ln>
        </p:spPr>
        <p:txBody>
          <a:bodyPr/>
          <a:lstStyle/>
          <a:p>
            <a:fld id="{4AF46FE6-92F1-462E-A0DF-4FC8133D19A5}" type="slidenum">
              <a:rPr lang="en-US"/>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dirty="0" smtClean="0">
                <a:effectLst>
                  <a:outerShdw blurRad="38100" dist="38100" dir="2700000" algn="tl">
                    <a:srgbClr val="C0C0C0"/>
                  </a:outerShdw>
                </a:effectLst>
              </a:rPr>
              <a:t>Process Table</a:t>
            </a:r>
            <a:endParaRPr lang="en-US" u="sng" dirty="0" smtClean="0">
              <a:effectLst>
                <a:outerShdw blurRad="38100" dist="38100" dir="2700000" algn="tl">
                  <a:srgbClr val="C0C0C0"/>
                </a:outerShdw>
              </a:effectLst>
            </a:endParaRPr>
          </a:p>
        </p:txBody>
      </p:sp>
      <p:sp>
        <p:nvSpPr>
          <p:cNvPr id="16387" name="Rectangle 3"/>
          <p:cNvSpPr>
            <a:spLocks noGrp="1" noChangeArrowheads="1"/>
          </p:cNvSpPr>
          <p:nvPr>
            <p:ph type="body" idx="1"/>
          </p:nvPr>
        </p:nvSpPr>
        <p:spPr>
          <a:xfrm>
            <a:off x="1214438" y="1484313"/>
            <a:ext cx="7750050" cy="4873625"/>
          </a:xfrm>
        </p:spPr>
        <p:txBody>
          <a:bodyPr/>
          <a:lstStyle/>
          <a:p>
            <a:pPr eaLnBrk="1" hangingPunct="1">
              <a:lnSpc>
                <a:spcPct val="90000"/>
              </a:lnSpc>
            </a:pPr>
            <a:r>
              <a:rPr lang="en-US" sz="2800" b="1" i="1" dirty="0" smtClean="0"/>
              <a:t>The O/S also maintains a </a:t>
            </a:r>
            <a:r>
              <a:rPr lang="en-US" sz="2800" b="1" i="1" dirty="0" smtClean="0">
                <a:solidFill>
                  <a:srgbClr val="00B050"/>
                </a:solidFill>
              </a:rPr>
              <a:t>Process Table</a:t>
            </a:r>
            <a:r>
              <a:rPr lang="en-US" sz="2800" dirty="0" smtClean="0"/>
              <a:t> for all the processes. A </a:t>
            </a:r>
            <a:r>
              <a:rPr lang="en-US" sz="2800" i="1" dirty="0" smtClean="0"/>
              <a:t>Process Table</a:t>
            </a:r>
            <a:r>
              <a:rPr lang="en-US" sz="2800" dirty="0" smtClean="0"/>
              <a:t> contains entries called </a:t>
            </a:r>
            <a:r>
              <a:rPr lang="en-US" sz="2800" b="1" i="1" dirty="0" smtClean="0">
                <a:solidFill>
                  <a:srgbClr val="0070C0"/>
                </a:solidFill>
              </a:rPr>
              <a:t>Process Control Blocks</a:t>
            </a:r>
            <a:r>
              <a:rPr lang="en-US" sz="2800" dirty="0" smtClean="0"/>
              <a:t> (</a:t>
            </a:r>
            <a:r>
              <a:rPr lang="en-US" sz="2800" b="1" i="1" dirty="0" smtClean="0">
                <a:solidFill>
                  <a:srgbClr val="0070C0"/>
                </a:solidFill>
              </a:rPr>
              <a:t>PCB</a:t>
            </a:r>
            <a:r>
              <a:rPr lang="en-US" sz="2800" dirty="0" smtClean="0"/>
              <a:t>). Each PCB represents one process. </a:t>
            </a:r>
          </a:p>
          <a:p>
            <a:pPr eaLnBrk="1" hangingPunct="1">
              <a:lnSpc>
                <a:spcPct val="90000"/>
              </a:lnSpc>
            </a:pPr>
            <a:endParaRPr lang="en-US" sz="2800" dirty="0" smtClean="0"/>
          </a:p>
          <a:p>
            <a:pPr eaLnBrk="1" hangingPunct="1">
              <a:lnSpc>
                <a:spcPct val="90000"/>
              </a:lnSpc>
            </a:pPr>
            <a:r>
              <a:rPr lang="en-US" sz="2800" dirty="0" smtClean="0"/>
              <a:t>A typical PCB entry contains data such as :</a:t>
            </a:r>
          </a:p>
          <a:p>
            <a:pPr lvl="1" eaLnBrk="1" hangingPunct="1">
              <a:lnSpc>
                <a:spcPct val="90000"/>
              </a:lnSpc>
            </a:pPr>
            <a:r>
              <a:rPr lang="en-US" sz="2400" dirty="0" smtClean="0"/>
              <a:t>process state &amp; process ID</a:t>
            </a:r>
          </a:p>
          <a:p>
            <a:pPr lvl="1" eaLnBrk="1" hangingPunct="1">
              <a:lnSpc>
                <a:spcPct val="90000"/>
              </a:lnSpc>
            </a:pPr>
            <a:r>
              <a:rPr lang="en-US" sz="2400" dirty="0" smtClean="0"/>
              <a:t>program counter</a:t>
            </a:r>
          </a:p>
          <a:p>
            <a:pPr lvl="1" eaLnBrk="1" hangingPunct="1">
              <a:lnSpc>
                <a:spcPct val="90000"/>
              </a:lnSpc>
            </a:pPr>
            <a:r>
              <a:rPr lang="en-US" sz="2400" dirty="0" smtClean="0"/>
              <a:t>memory address of the Page Table</a:t>
            </a:r>
          </a:p>
          <a:p>
            <a:pPr lvl="1" eaLnBrk="1" hangingPunct="1">
              <a:lnSpc>
                <a:spcPct val="90000"/>
              </a:lnSpc>
            </a:pPr>
            <a:r>
              <a:rPr lang="en-US" sz="2400" dirty="0" smtClean="0"/>
              <a:t>resources needed</a:t>
            </a:r>
          </a:p>
          <a:p>
            <a:pPr lvl="1" eaLnBrk="1" hangingPunct="1">
              <a:lnSpc>
                <a:spcPct val="90000"/>
              </a:lnSpc>
            </a:pPr>
            <a:r>
              <a:rPr lang="en-US" sz="2400" dirty="0" smtClean="0"/>
              <a:t>etc</a:t>
            </a:r>
            <a:br>
              <a:rPr lang="en-US" sz="2400" dirty="0" smtClean="0"/>
            </a:br>
            <a:endParaRPr lang="en-US" sz="2400" dirty="0" smtClean="0"/>
          </a:p>
          <a:p>
            <a:pPr eaLnBrk="1" hangingPunct="1">
              <a:lnSpc>
                <a:spcPct val="90000"/>
              </a:lnSpc>
              <a:buNone/>
            </a:pPr>
            <a:endParaRPr lang="en-US" sz="2800" dirty="0" smtClean="0"/>
          </a:p>
        </p:txBody>
      </p:sp>
      <p:sp>
        <p:nvSpPr>
          <p:cNvPr id="16388" name="Slide Number Placeholder 3"/>
          <p:cNvSpPr>
            <a:spLocks noGrp="1"/>
          </p:cNvSpPr>
          <p:nvPr>
            <p:ph type="sldNum" sz="quarter" idx="12"/>
          </p:nvPr>
        </p:nvSpPr>
        <p:spPr bwMode="auto">
          <a:noFill/>
          <a:ln>
            <a:miter lim="800000"/>
            <a:headEnd/>
            <a:tailEnd/>
          </a:ln>
        </p:spPr>
        <p:txBody>
          <a:bodyPr/>
          <a:lstStyle/>
          <a:p>
            <a:fld id="{4AF46FE6-92F1-462E-A0DF-4FC8133D19A5}" type="slidenum">
              <a:rPr lang="en-US"/>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Page Placement/Swapping</a:t>
            </a:r>
            <a:endParaRPr lang="en-US" dirty="0">
              <a:solidFill>
                <a:schemeClr val="tx2">
                  <a:satMod val="130000"/>
                </a:schemeClr>
              </a:solidFill>
            </a:endParaRPr>
          </a:p>
        </p:txBody>
      </p:sp>
      <p:sp>
        <p:nvSpPr>
          <p:cNvPr id="19459" name="Rectangle 3"/>
          <p:cNvSpPr>
            <a:spLocks noGrp="1" noChangeArrowheads="1"/>
          </p:cNvSpPr>
          <p:nvPr>
            <p:ph type="body" idx="1"/>
          </p:nvPr>
        </p:nvSpPr>
        <p:spPr/>
        <p:txBody>
          <a:bodyPr/>
          <a:lstStyle/>
          <a:p>
            <a:pPr eaLnBrk="1" hangingPunct="1">
              <a:lnSpc>
                <a:spcPct val="90000"/>
              </a:lnSpc>
            </a:pPr>
            <a:r>
              <a:rPr lang="en-US" sz="2400" dirty="0" smtClean="0"/>
              <a:t>If a required page is not in memory then an interrupt called “</a:t>
            </a:r>
            <a:r>
              <a:rPr lang="en-US" sz="2400" dirty="0" smtClean="0">
                <a:solidFill>
                  <a:srgbClr val="003399"/>
                </a:solidFill>
              </a:rPr>
              <a:t>Page Fault”</a:t>
            </a:r>
            <a:r>
              <a:rPr lang="en-US" sz="2400" dirty="0" smtClean="0"/>
              <a:t> occurs. This causes the required page to be loaded into the main memory, and the page table updated. Page table indicates whether page is in memory by a "valid/invalid" </a:t>
            </a:r>
            <a:r>
              <a:rPr lang="en-US" sz="2400" i="1" dirty="0" smtClean="0"/>
              <a:t>bit</a:t>
            </a:r>
            <a:r>
              <a:rPr lang="en-US" sz="2400" dirty="0" smtClean="0"/>
              <a:t> entry. </a:t>
            </a:r>
            <a:br>
              <a:rPr lang="en-US" sz="2400" dirty="0" smtClean="0"/>
            </a:br>
            <a:endParaRPr lang="en-US" sz="2400" dirty="0" smtClean="0"/>
          </a:p>
          <a:p>
            <a:pPr eaLnBrk="1" hangingPunct="1">
              <a:lnSpc>
                <a:spcPct val="90000"/>
              </a:lnSpc>
            </a:pPr>
            <a:r>
              <a:rPr lang="en-US" sz="2400" dirty="0" smtClean="0"/>
              <a:t>If a process’ memory is full, but a page for it is needed, then, MM will p</a:t>
            </a:r>
            <a:r>
              <a:rPr lang="en-US" sz="2400" dirty="0" smtClean="0">
                <a:solidFill>
                  <a:srgbClr val="003399"/>
                </a:solidFill>
              </a:rPr>
              <a:t>age swapping</a:t>
            </a:r>
            <a:r>
              <a:rPr lang="en-US" sz="2400" dirty="0" smtClean="0"/>
              <a:t>.  Certainly page table gets updated.</a:t>
            </a:r>
          </a:p>
        </p:txBody>
      </p:sp>
      <p:sp>
        <p:nvSpPr>
          <p:cNvPr id="19460" name="Slide Number Placeholder 3"/>
          <p:cNvSpPr>
            <a:spLocks noGrp="1"/>
          </p:cNvSpPr>
          <p:nvPr>
            <p:ph type="sldNum" sz="quarter" idx="12"/>
          </p:nvPr>
        </p:nvSpPr>
        <p:spPr bwMode="auto">
          <a:noFill/>
          <a:ln>
            <a:miter lim="800000"/>
            <a:headEnd/>
            <a:tailEnd/>
          </a:ln>
        </p:spPr>
        <p:txBody>
          <a:bodyPr/>
          <a:lstStyle/>
          <a:p>
            <a:fld id="{1CAF5BC6-0B2D-41C8-B924-1FC185C4A5D7}" type="slidenum">
              <a:rPr lang="en-US"/>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defRPr/>
            </a:pPr>
            <a:r>
              <a:rPr lang="en-US" sz="3900" dirty="0" smtClean="0">
                <a:effectLst>
                  <a:outerShdw blurRad="38100" dist="38100" dir="2700000" algn="tl">
                    <a:srgbClr val="C0C0C0"/>
                  </a:outerShdw>
                </a:effectLst>
              </a:rPr>
              <a:t>Memory management - Paging</a:t>
            </a:r>
          </a:p>
        </p:txBody>
      </p:sp>
      <p:sp>
        <p:nvSpPr>
          <p:cNvPr id="14339" name="Rectangle 3"/>
          <p:cNvSpPr>
            <a:spLocks noGrp="1" noChangeArrowheads="1"/>
          </p:cNvSpPr>
          <p:nvPr>
            <p:ph type="body" idx="1"/>
          </p:nvPr>
        </p:nvSpPr>
        <p:spPr>
          <a:xfrm>
            <a:off x="1435100" y="1447800"/>
            <a:ext cx="7600950" cy="4800600"/>
          </a:xfrm>
        </p:spPr>
        <p:txBody>
          <a:bodyPr/>
          <a:lstStyle/>
          <a:p>
            <a:pPr eaLnBrk="1" hangingPunct="1">
              <a:lnSpc>
                <a:spcPct val="80000"/>
              </a:lnSpc>
            </a:pPr>
            <a:r>
              <a:rPr lang="en-US" sz="2000" dirty="0" smtClean="0"/>
              <a:t>Program logical addresses are converted to the form: </a:t>
            </a:r>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r>
              <a:rPr lang="en-US" sz="2000" b="1" i="1" dirty="0" err="1" smtClean="0">
                <a:solidFill>
                  <a:srgbClr val="0070C0"/>
                </a:solidFill>
              </a:rPr>
              <a:t>page_number</a:t>
            </a:r>
            <a:r>
              <a:rPr lang="en-US" sz="2000" b="1" i="1" dirty="0" smtClean="0"/>
              <a:t> : </a:t>
            </a:r>
            <a:r>
              <a:rPr lang="en-US" sz="2000" b="1" i="1" dirty="0" err="1" smtClean="0">
                <a:solidFill>
                  <a:srgbClr val="00B050"/>
                </a:solidFill>
              </a:rPr>
              <a:t>page_offset</a:t>
            </a:r>
            <a:r>
              <a:rPr lang="en-US" sz="2000" dirty="0" smtClean="0">
                <a:solidFill>
                  <a:srgbClr val="00B050"/>
                </a:solidFill>
              </a:rPr>
              <a:t> </a:t>
            </a:r>
            <a:r>
              <a:rPr lang="en-US" sz="2000" dirty="0" smtClean="0"/>
              <a:t> </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dirty="0" smtClean="0"/>
              <a:t>	e.g. a 32-bit address may use 21 bits for page # and11 bits for offset (so total of 2</a:t>
            </a:r>
            <a:r>
              <a:rPr lang="en-US" sz="2000" baseline="30000" dirty="0" smtClean="0"/>
              <a:t>21</a:t>
            </a:r>
            <a:r>
              <a:rPr lang="en-US" sz="2000" dirty="0" smtClean="0"/>
              <a:t>, or </a:t>
            </a:r>
            <a:r>
              <a:rPr lang="en-US" sz="2000" dirty="0" smtClean="0">
                <a:solidFill>
                  <a:srgbClr val="0070C0"/>
                </a:solidFill>
              </a:rPr>
              <a:t>~2.1million  </a:t>
            </a:r>
            <a:r>
              <a:rPr lang="en-US" sz="2000" dirty="0" smtClean="0"/>
              <a:t>pages).</a:t>
            </a:r>
            <a:br>
              <a:rPr lang="en-US" sz="2000" dirty="0" smtClean="0"/>
            </a:br>
            <a:endParaRPr lang="en-US" sz="2000" dirty="0" smtClean="0"/>
          </a:p>
          <a:p>
            <a:pPr eaLnBrk="1" hangingPunct="1">
              <a:lnSpc>
                <a:spcPct val="80000"/>
              </a:lnSpc>
            </a:pPr>
            <a:r>
              <a:rPr lang="en-US" sz="2000" dirty="0" smtClean="0"/>
              <a:t>A </a:t>
            </a:r>
            <a:r>
              <a:rPr lang="en-US" sz="2000" i="1" dirty="0" smtClean="0">
                <a:solidFill>
                  <a:srgbClr val="0070C0"/>
                </a:solidFill>
              </a:rPr>
              <a:t>Page #</a:t>
            </a:r>
            <a:r>
              <a:rPr lang="en-US" sz="2000" dirty="0" smtClean="0"/>
              <a:t> is used as an index into the Page Table, to find the corresponding </a:t>
            </a:r>
            <a:r>
              <a:rPr lang="en-US" sz="2000" i="1" dirty="0" smtClean="0">
                <a:solidFill>
                  <a:srgbClr val="0070C0"/>
                </a:solidFill>
              </a:rPr>
              <a:t>Frame #</a:t>
            </a:r>
            <a:r>
              <a:rPr lang="en-US" sz="2000" dirty="0" smtClean="0"/>
              <a:t>.</a:t>
            </a:r>
          </a:p>
          <a:p>
            <a:pPr eaLnBrk="1" hangingPunct="1">
              <a:lnSpc>
                <a:spcPct val="80000"/>
              </a:lnSpc>
            </a:pPr>
            <a:endParaRPr lang="en-US" sz="2000" dirty="0" smtClean="0"/>
          </a:p>
          <a:p>
            <a:pPr eaLnBrk="1" hangingPunct="1">
              <a:lnSpc>
                <a:spcPct val="80000"/>
              </a:lnSpc>
            </a:pPr>
            <a:r>
              <a:rPr lang="en-US" sz="2000" dirty="0" smtClean="0"/>
              <a:t>Page Tables reside in memory. </a:t>
            </a:r>
            <a:r>
              <a:rPr lang="en-US" sz="2000" b="1" i="1" dirty="0" smtClean="0"/>
              <a:t>Each process has its own Page Table.</a:t>
            </a:r>
          </a:p>
        </p:txBody>
      </p:sp>
      <p:sp>
        <p:nvSpPr>
          <p:cNvPr id="14340" name="Slide Number Placeholder 3"/>
          <p:cNvSpPr>
            <a:spLocks noGrp="1"/>
          </p:cNvSpPr>
          <p:nvPr>
            <p:ph type="sldNum" sz="quarter" idx="12"/>
          </p:nvPr>
        </p:nvSpPr>
        <p:spPr bwMode="auto">
          <a:noFill/>
          <a:ln>
            <a:miter lim="800000"/>
            <a:headEnd/>
            <a:tailEnd/>
          </a:ln>
        </p:spPr>
        <p:txBody>
          <a:bodyPr/>
          <a:lstStyle/>
          <a:p>
            <a:fld id="{7823FCC0-83E1-40A3-A8CB-CB6FD6382774}"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en-AU" dirty="0" smtClean="0">
                <a:solidFill>
                  <a:schemeClr val="tx2">
                    <a:satMod val="130000"/>
                  </a:schemeClr>
                </a:solidFill>
              </a:rPr>
              <a:t>Paging with Cache</a:t>
            </a:r>
            <a:endParaRPr lang="en-AU" dirty="0">
              <a:solidFill>
                <a:schemeClr val="tx2">
                  <a:satMod val="130000"/>
                </a:schemeClr>
              </a:solidFill>
            </a:endParaRPr>
          </a:p>
        </p:txBody>
      </p:sp>
      <p:sp>
        <p:nvSpPr>
          <p:cNvPr id="18435" name="Rectangle 3"/>
          <p:cNvSpPr>
            <a:spLocks noGrp="1" noChangeArrowheads="1"/>
          </p:cNvSpPr>
          <p:nvPr>
            <p:ph type="body" idx="1"/>
          </p:nvPr>
        </p:nvSpPr>
        <p:spPr/>
        <p:txBody>
          <a:bodyPr/>
          <a:lstStyle/>
          <a:p>
            <a:pPr eaLnBrk="1" hangingPunct="1">
              <a:lnSpc>
                <a:spcPct val="80000"/>
              </a:lnSpc>
            </a:pPr>
            <a:r>
              <a:rPr lang="en-US" sz="2000" b="1" i="1" dirty="0" smtClean="0"/>
              <a:t>Hit ratio</a:t>
            </a:r>
            <a:r>
              <a:rPr lang="en-US" sz="2000" dirty="0" smtClean="0"/>
              <a:t> = </a:t>
            </a:r>
            <a:r>
              <a:rPr lang="en-US" sz="2000" dirty="0" smtClean="0"/>
              <a:t>percentage </a:t>
            </a:r>
            <a:r>
              <a:rPr lang="en-US" sz="2000" dirty="0" smtClean="0"/>
              <a:t>of times a page is found in the cache. Highly-dependent on the number of registers in the cache. </a:t>
            </a:r>
            <a:br>
              <a:rPr lang="en-US" sz="2000" dirty="0" smtClean="0"/>
            </a:br>
            <a:endParaRPr lang="en-US" sz="2000" dirty="0" smtClean="0"/>
          </a:p>
          <a:p>
            <a:pPr eaLnBrk="1" hangingPunct="1">
              <a:lnSpc>
                <a:spcPct val="80000"/>
              </a:lnSpc>
            </a:pPr>
            <a:r>
              <a:rPr lang="en-US" sz="2000" dirty="0" err="1" smtClean="0"/>
              <a:t>Eg</a:t>
            </a:r>
            <a:r>
              <a:rPr lang="en-US" sz="2000" dirty="0" smtClean="0"/>
              <a:t>. If we use a16-register cache with an 80% hit rate, 50 ns cache access time and 750 ns memory access time, the comparative access </a:t>
            </a:r>
            <a:r>
              <a:rPr lang="en-US" sz="2000" dirty="0" smtClean="0"/>
              <a:t>times</a:t>
            </a:r>
            <a:r>
              <a:rPr lang="en-US" sz="2000" i="1" dirty="0" smtClean="0"/>
              <a:t> roughly </a:t>
            </a:r>
            <a:r>
              <a:rPr lang="en-US" sz="2000" dirty="0" smtClean="0"/>
              <a:t>would be: </a:t>
            </a:r>
            <a:br>
              <a:rPr lang="en-US" sz="2000" dirty="0" smtClean="0"/>
            </a:br>
            <a:r>
              <a:rPr lang="en-US" sz="2000" dirty="0" smtClean="0"/>
              <a:t>       </a:t>
            </a:r>
          </a:p>
          <a:p>
            <a:pPr lvl="1" eaLnBrk="1" hangingPunct="1">
              <a:lnSpc>
                <a:spcPct val="80000"/>
              </a:lnSpc>
              <a:buFont typeface="Verdana" pitchFamily="34" charset="0"/>
              <a:buNone/>
            </a:pPr>
            <a:r>
              <a:rPr lang="en-US" sz="2000" dirty="0" smtClean="0">
                <a:solidFill>
                  <a:schemeClr val="accent1"/>
                </a:solidFill>
              </a:rPr>
              <a:t>750</a:t>
            </a:r>
            <a:r>
              <a:rPr lang="en-US" sz="2000" dirty="0" smtClean="0"/>
              <a:t> + </a:t>
            </a:r>
            <a:r>
              <a:rPr lang="en-US" sz="2000" dirty="0" smtClean="0">
                <a:solidFill>
                  <a:schemeClr val="accent1"/>
                </a:solidFill>
              </a:rPr>
              <a:t>750</a:t>
            </a:r>
            <a:r>
              <a:rPr lang="en-US" sz="2000" dirty="0" smtClean="0"/>
              <a:t> = </a:t>
            </a:r>
            <a:r>
              <a:rPr lang="en-US" sz="2000" dirty="0" smtClean="0">
                <a:solidFill>
                  <a:srgbClr val="2804AA"/>
                </a:solidFill>
              </a:rPr>
              <a:t>1500 ns</a:t>
            </a:r>
            <a:r>
              <a:rPr lang="en-US" sz="2000" dirty="0" smtClean="0"/>
              <a:t> for every access </a:t>
            </a:r>
            <a:r>
              <a:rPr lang="en-US" sz="2000" i="1" u="sng" dirty="0" smtClean="0">
                <a:solidFill>
                  <a:srgbClr val="FF0000"/>
                </a:solidFill>
              </a:rPr>
              <a:t>with no caching</a:t>
            </a:r>
          </a:p>
          <a:p>
            <a:pPr lvl="1" eaLnBrk="1" hangingPunct="1">
              <a:lnSpc>
                <a:spcPct val="80000"/>
              </a:lnSpc>
              <a:buFont typeface="Verdana" pitchFamily="34" charset="0"/>
              <a:buNone/>
            </a:pPr>
            <a:endParaRPr lang="en-US" sz="2000" dirty="0" smtClean="0"/>
          </a:p>
          <a:p>
            <a:pPr lvl="1" eaLnBrk="1" hangingPunct="1">
              <a:lnSpc>
                <a:spcPct val="80000"/>
              </a:lnSpc>
              <a:buFont typeface="Verdana" pitchFamily="34" charset="0"/>
              <a:buNone/>
            </a:pPr>
            <a:r>
              <a:rPr lang="en-US" sz="2000" dirty="0" smtClean="0"/>
              <a:t>OR,</a:t>
            </a:r>
          </a:p>
          <a:p>
            <a:pPr lvl="1" eaLnBrk="1" hangingPunct="1">
              <a:lnSpc>
                <a:spcPct val="80000"/>
              </a:lnSpc>
              <a:buFont typeface="Verdana" pitchFamily="34" charset="0"/>
              <a:buNone/>
            </a:pPr>
            <a:endParaRPr lang="en-US" sz="2000" dirty="0" smtClean="0"/>
          </a:p>
          <a:p>
            <a:pPr lvl="1" eaLnBrk="1" hangingPunct="1">
              <a:lnSpc>
                <a:spcPct val="80000"/>
              </a:lnSpc>
              <a:buFont typeface="Verdana" pitchFamily="34" charset="0"/>
              <a:buNone/>
            </a:pPr>
            <a:r>
              <a:rPr lang="en-US" sz="2000" dirty="0" smtClean="0"/>
              <a:t>0.8 * (</a:t>
            </a:r>
            <a:r>
              <a:rPr lang="en-US" sz="2000" dirty="0" smtClean="0">
                <a:solidFill>
                  <a:srgbClr val="C0654C"/>
                </a:solidFill>
              </a:rPr>
              <a:t>50</a:t>
            </a:r>
            <a:r>
              <a:rPr lang="en-US" sz="2000" dirty="0" smtClean="0"/>
              <a:t> + </a:t>
            </a:r>
            <a:r>
              <a:rPr lang="en-US" sz="2000" dirty="0" smtClean="0">
                <a:solidFill>
                  <a:schemeClr val="accent1"/>
                </a:solidFill>
              </a:rPr>
              <a:t>750</a:t>
            </a:r>
            <a:r>
              <a:rPr lang="en-US" sz="2000" dirty="0" smtClean="0"/>
              <a:t>) +  0.2 * (</a:t>
            </a:r>
            <a:r>
              <a:rPr lang="en-US" sz="2000" dirty="0" smtClean="0">
                <a:solidFill>
                  <a:srgbClr val="C0654C"/>
                </a:solidFill>
              </a:rPr>
              <a:t>50</a:t>
            </a:r>
            <a:r>
              <a:rPr lang="en-US" sz="2000" dirty="0" smtClean="0"/>
              <a:t> + </a:t>
            </a:r>
            <a:r>
              <a:rPr lang="en-US" sz="2000" dirty="0" smtClean="0">
                <a:solidFill>
                  <a:schemeClr val="accent1"/>
                </a:solidFill>
              </a:rPr>
              <a:t>750</a:t>
            </a:r>
            <a:r>
              <a:rPr lang="en-US" sz="2000" dirty="0" smtClean="0"/>
              <a:t> + </a:t>
            </a:r>
            <a:r>
              <a:rPr lang="en-US" sz="2000" dirty="0" smtClean="0">
                <a:solidFill>
                  <a:schemeClr val="accent1"/>
                </a:solidFill>
              </a:rPr>
              <a:t>750</a:t>
            </a:r>
            <a:r>
              <a:rPr lang="en-US" sz="2000" dirty="0" smtClean="0"/>
              <a:t>) =&gt; </a:t>
            </a:r>
            <a:r>
              <a:rPr lang="en-US" sz="2000" dirty="0" smtClean="0">
                <a:solidFill>
                  <a:srgbClr val="2804AA"/>
                </a:solidFill>
              </a:rPr>
              <a:t>950 ns</a:t>
            </a:r>
            <a:r>
              <a:rPr lang="en-US" sz="2000" dirty="0" smtClean="0"/>
              <a:t> for every access </a:t>
            </a:r>
            <a:r>
              <a:rPr lang="en-US" sz="2000" i="1" u="sng" dirty="0" smtClean="0">
                <a:solidFill>
                  <a:srgbClr val="FF0000"/>
                </a:solidFill>
              </a:rPr>
              <a:t>with caching</a:t>
            </a:r>
          </a:p>
          <a:p>
            <a:pPr lvl="1" eaLnBrk="1" hangingPunct="1">
              <a:lnSpc>
                <a:spcPct val="80000"/>
              </a:lnSpc>
              <a:buFont typeface="Verdana" pitchFamily="34" charset="0"/>
              <a:buNone/>
            </a:pPr>
            <a:endParaRPr lang="en-US" sz="2000" dirty="0" smtClean="0"/>
          </a:p>
          <a:p>
            <a:pPr lvl="1" eaLnBrk="1" hangingPunct="1">
              <a:lnSpc>
                <a:spcPct val="80000"/>
              </a:lnSpc>
              <a:buFont typeface="Verdana" pitchFamily="34" charset="0"/>
              <a:buNone/>
            </a:pPr>
            <a:r>
              <a:rPr lang="en-US" sz="2000" dirty="0" smtClean="0"/>
              <a:t>Hence in this case, the use of caching results in approx. </a:t>
            </a:r>
            <a:r>
              <a:rPr lang="en-US" sz="2000" i="1" dirty="0" smtClean="0">
                <a:solidFill>
                  <a:srgbClr val="2804AA"/>
                </a:solidFill>
              </a:rPr>
              <a:t>36.7%</a:t>
            </a:r>
            <a:r>
              <a:rPr lang="en-US" sz="2000" dirty="0" smtClean="0"/>
              <a:t> decrease in single memory access time</a:t>
            </a:r>
          </a:p>
        </p:txBody>
      </p:sp>
      <p:sp>
        <p:nvSpPr>
          <p:cNvPr id="18436" name="Slide Number Placeholder 3"/>
          <p:cNvSpPr>
            <a:spLocks noGrp="1"/>
          </p:cNvSpPr>
          <p:nvPr>
            <p:ph type="sldNum" sz="quarter" idx="12"/>
          </p:nvPr>
        </p:nvSpPr>
        <p:spPr bwMode="auto">
          <a:noFill/>
          <a:ln>
            <a:miter lim="800000"/>
            <a:headEnd/>
            <a:tailEnd/>
          </a:ln>
        </p:spPr>
        <p:txBody>
          <a:bodyPr/>
          <a:lstStyle/>
          <a:p>
            <a:fld id="{A5E79FBC-53E0-43C1-89D3-1ABDFD434D65}" type="slidenum">
              <a:rPr lang="en-US"/>
              <a:pPr/>
              <a:t>26</a:t>
            </a:fld>
            <a:endParaRPr lang="en-US"/>
          </a:p>
        </p:txBody>
      </p:sp>
      <p:sp>
        <p:nvSpPr>
          <p:cNvPr id="5" name="Oval 4"/>
          <p:cNvSpPr/>
          <p:nvPr/>
        </p:nvSpPr>
        <p:spPr>
          <a:xfrm>
            <a:off x="5896470" y="2176463"/>
            <a:ext cx="1357313"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7" name="Straight Arrow Connector 6"/>
          <p:cNvCxnSpPr/>
          <p:nvPr/>
        </p:nvCxnSpPr>
        <p:spPr>
          <a:xfrm flipH="1">
            <a:off x="6688561" y="1052736"/>
            <a:ext cx="288029" cy="1080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7"/>
          <p:cNvSpPr txBox="1">
            <a:spLocks noChangeArrowheads="1"/>
          </p:cNvSpPr>
          <p:nvPr/>
        </p:nvSpPr>
        <p:spPr bwMode="auto">
          <a:xfrm>
            <a:off x="6238825" y="571500"/>
            <a:ext cx="1933575" cy="461963"/>
          </a:xfrm>
          <a:prstGeom prst="rect">
            <a:avLst/>
          </a:prstGeom>
          <a:noFill/>
          <a:ln w="9525">
            <a:noFill/>
            <a:miter lim="800000"/>
            <a:headEnd/>
            <a:tailEnd/>
          </a:ln>
        </p:spPr>
        <p:txBody>
          <a:bodyPr wrap="none">
            <a:spAutoFit/>
          </a:bodyPr>
          <a:lstStyle/>
          <a:p>
            <a:r>
              <a:rPr lang="en-US" sz="1200" dirty="0" err="1"/>
              <a:t>ie</a:t>
            </a:r>
            <a:r>
              <a:rPr lang="en-US" sz="1200" dirty="0"/>
              <a:t>. Pages are found in the</a:t>
            </a:r>
          </a:p>
          <a:p>
            <a:r>
              <a:rPr lang="en-US" sz="1200" dirty="0"/>
              <a:t>cache 80% of the time</a:t>
            </a:r>
            <a:endParaRPr lang="en-US" dirty="0"/>
          </a:p>
        </p:txBody>
      </p:sp>
      <p:cxnSp>
        <p:nvCxnSpPr>
          <p:cNvPr id="8" name="Straight Arrow Connector 7"/>
          <p:cNvCxnSpPr/>
          <p:nvPr/>
        </p:nvCxnSpPr>
        <p:spPr>
          <a:xfrm flipV="1">
            <a:off x="1000125" y="3500438"/>
            <a:ext cx="8572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1" name="TextBox 7"/>
          <p:cNvSpPr txBox="1">
            <a:spLocks noChangeArrowheads="1"/>
          </p:cNvSpPr>
          <p:nvPr/>
        </p:nvSpPr>
        <p:spPr bwMode="auto">
          <a:xfrm>
            <a:off x="0" y="3786188"/>
            <a:ext cx="1690688" cy="276225"/>
          </a:xfrm>
          <a:prstGeom prst="rect">
            <a:avLst/>
          </a:prstGeom>
          <a:noFill/>
          <a:ln w="9525">
            <a:noFill/>
            <a:miter lim="800000"/>
            <a:headEnd/>
            <a:tailEnd/>
          </a:ln>
        </p:spPr>
        <p:txBody>
          <a:bodyPr wrap="none">
            <a:spAutoFit/>
          </a:bodyPr>
          <a:lstStyle/>
          <a:p>
            <a:r>
              <a:rPr lang="en-US" sz="1200"/>
              <a:t>Assessing Page Table</a:t>
            </a:r>
            <a:endParaRPr lang="en-US"/>
          </a:p>
        </p:txBody>
      </p:sp>
      <p:cxnSp>
        <p:nvCxnSpPr>
          <p:cNvPr id="12" name="Straight Arrow Connector 11"/>
          <p:cNvCxnSpPr/>
          <p:nvPr/>
        </p:nvCxnSpPr>
        <p:spPr>
          <a:xfrm rot="10800000">
            <a:off x="2928938" y="3571875"/>
            <a:ext cx="142875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3" name="TextBox 7"/>
          <p:cNvSpPr txBox="1">
            <a:spLocks noChangeArrowheads="1"/>
          </p:cNvSpPr>
          <p:nvPr/>
        </p:nvSpPr>
        <p:spPr bwMode="auto">
          <a:xfrm>
            <a:off x="3357563" y="4000500"/>
            <a:ext cx="2641600" cy="276225"/>
          </a:xfrm>
          <a:prstGeom prst="rect">
            <a:avLst/>
          </a:prstGeom>
          <a:noFill/>
          <a:ln w="9525">
            <a:noFill/>
            <a:miter lim="800000"/>
            <a:headEnd/>
            <a:tailEnd/>
          </a:ln>
        </p:spPr>
        <p:txBody>
          <a:bodyPr wrap="none">
            <a:spAutoFit/>
          </a:bodyPr>
          <a:lstStyle/>
          <a:p>
            <a:r>
              <a:rPr lang="en-US" sz="1200"/>
              <a:t>Assessing physical Memory Frames</a:t>
            </a:r>
            <a:endParaRPr lang="en-US"/>
          </a:p>
        </p:txBody>
      </p:sp>
      <p:cxnSp>
        <p:nvCxnSpPr>
          <p:cNvPr id="15" name="Straight Arrow Connector 14"/>
          <p:cNvCxnSpPr/>
          <p:nvPr/>
        </p:nvCxnSpPr>
        <p:spPr>
          <a:xfrm rot="16200000" flipV="1">
            <a:off x="2500313" y="5143500"/>
            <a:ext cx="1500188" cy="92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5" name="TextBox 7"/>
          <p:cNvSpPr txBox="1">
            <a:spLocks noChangeArrowheads="1"/>
          </p:cNvSpPr>
          <p:nvPr/>
        </p:nvSpPr>
        <p:spPr bwMode="auto">
          <a:xfrm>
            <a:off x="2714625" y="6357938"/>
            <a:ext cx="1966913" cy="277812"/>
          </a:xfrm>
          <a:prstGeom prst="rect">
            <a:avLst/>
          </a:prstGeom>
          <a:noFill/>
          <a:ln w="9525">
            <a:noFill/>
            <a:miter lim="800000"/>
            <a:headEnd/>
            <a:tailEnd/>
          </a:ln>
        </p:spPr>
        <p:txBody>
          <a:bodyPr wrap="none">
            <a:spAutoFit/>
          </a:bodyPr>
          <a:lstStyle/>
          <a:p>
            <a:r>
              <a:rPr lang="en-US" sz="1200"/>
              <a:t>Assessing Cache memory</a:t>
            </a:r>
            <a:endParaRPr lang="en-US"/>
          </a:p>
        </p:txBody>
      </p:sp>
      <p:cxnSp>
        <p:nvCxnSpPr>
          <p:cNvPr id="18" name="Straight Arrow Connector 17"/>
          <p:cNvCxnSpPr/>
          <p:nvPr/>
        </p:nvCxnSpPr>
        <p:spPr>
          <a:xfrm rot="5400000" flipH="1" flipV="1">
            <a:off x="3602831" y="5190332"/>
            <a:ext cx="1500187"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3429000" y="4286250"/>
            <a:ext cx="928688"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86313" y="4286250"/>
            <a:ext cx="1285875"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5459413" y="4873625"/>
            <a:ext cx="1612900" cy="141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50" name="TextBox 7"/>
          <p:cNvSpPr txBox="1">
            <a:spLocks noChangeArrowheads="1"/>
          </p:cNvSpPr>
          <p:nvPr/>
        </p:nvSpPr>
        <p:spPr bwMode="auto">
          <a:xfrm>
            <a:off x="6072188" y="6286500"/>
            <a:ext cx="1690687" cy="277813"/>
          </a:xfrm>
          <a:prstGeom prst="rect">
            <a:avLst/>
          </a:prstGeom>
          <a:noFill/>
          <a:ln w="9525">
            <a:noFill/>
            <a:miter lim="800000"/>
            <a:headEnd/>
            <a:tailEnd/>
          </a:ln>
        </p:spPr>
        <p:txBody>
          <a:bodyPr wrap="none">
            <a:spAutoFit/>
          </a:bodyPr>
          <a:lstStyle/>
          <a:p>
            <a:r>
              <a:rPr lang="en-US" sz="1200"/>
              <a:t>Assessing Page Table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228600"/>
            <a:ext cx="7772400" cy="838200"/>
          </a:xfrm>
        </p:spPr>
        <p:txBody>
          <a:bodyPr vert="horz" wrap="square" lIns="91440" tIns="45720" rIns="91440" bIns="45720" numCol="1" anchorCtr="0" compatLnSpc="1">
            <a:prstTxWarp prst="textNoShape">
              <a:avLst/>
            </a:prstTxWarp>
          </a:bodyPr>
          <a:lstStyle/>
          <a:p>
            <a:pPr eaLnBrk="1" hangingPunct="1">
              <a:defRPr/>
            </a:pPr>
            <a:r>
              <a:rPr lang="en-US" b="1" dirty="0" smtClean="0">
                <a:effectLst>
                  <a:outerShdw blurRad="38100" dist="38100" dir="2700000" algn="tl">
                    <a:srgbClr val="C0C0C0"/>
                  </a:outerShdw>
                </a:effectLst>
              </a:rPr>
              <a:t>  </a:t>
            </a:r>
            <a:r>
              <a:rPr lang="en-US" dirty="0" smtClean="0">
                <a:effectLst>
                  <a:outerShdw blurRad="38100" dist="38100" dir="2700000" algn="tl">
                    <a:srgbClr val="C0C0C0"/>
                  </a:outerShdw>
                </a:effectLst>
              </a:rPr>
              <a:t>Paging Algorithms</a:t>
            </a:r>
            <a:endParaRPr lang="en-US" u="sng" dirty="0" smtClean="0">
              <a:effectLst>
                <a:outerShdw blurRad="38100" dist="38100" dir="2700000" algn="tl">
                  <a:srgbClr val="C0C0C0"/>
                </a:outerShdw>
              </a:effectLst>
            </a:endParaRPr>
          </a:p>
        </p:txBody>
      </p:sp>
      <p:sp>
        <p:nvSpPr>
          <p:cNvPr id="20483" name="Rectangle 3"/>
          <p:cNvSpPr>
            <a:spLocks noGrp="1" noChangeArrowheads="1"/>
          </p:cNvSpPr>
          <p:nvPr>
            <p:ph type="body" idx="1"/>
          </p:nvPr>
        </p:nvSpPr>
        <p:spPr>
          <a:xfrm>
            <a:off x="1331913" y="1066800"/>
            <a:ext cx="7704137" cy="5562600"/>
          </a:xfrm>
        </p:spPr>
        <p:txBody>
          <a:bodyPr/>
          <a:lstStyle/>
          <a:p>
            <a:pPr eaLnBrk="1" hangingPunct="1">
              <a:lnSpc>
                <a:spcPct val="80000"/>
              </a:lnSpc>
              <a:buFont typeface="Wingdings 2" pitchFamily="18" charset="2"/>
              <a:buNone/>
            </a:pPr>
            <a:endParaRPr lang="en-US" sz="2400" dirty="0" smtClean="0"/>
          </a:p>
          <a:p>
            <a:pPr eaLnBrk="1" hangingPunct="1">
              <a:lnSpc>
                <a:spcPct val="80000"/>
              </a:lnSpc>
              <a:buFont typeface="Wingdings 2" pitchFamily="18" charset="2"/>
              <a:buNone/>
            </a:pPr>
            <a:r>
              <a:rPr lang="en-US" sz="2400" dirty="0" smtClean="0"/>
              <a:t>Some common </a:t>
            </a:r>
            <a:r>
              <a:rPr lang="en-US" sz="2400" dirty="0" smtClean="0">
                <a:solidFill>
                  <a:srgbClr val="2804AA"/>
                </a:solidFill>
              </a:rPr>
              <a:t>Page replacement algorithms</a:t>
            </a:r>
            <a:r>
              <a:rPr lang="en-US" sz="2400" dirty="0" smtClean="0"/>
              <a:t> :</a:t>
            </a:r>
          </a:p>
          <a:p>
            <a:pPr eaLnBrk="1" hangingPunct="1">
              <a:lnSpc>
                <a:spcPct val="80000"/>
              </a:lnSpc>
              <a:buFont typeface="Wingdings 2" pitchFamily="18" charset="2"/>
              <a:buNone/>
            </a:pPr>
            <a:endParaRPr lang="en-US" sz="2400" dirty="0" smtClean="0"/>
          </a:p>
          <a:p>
            <a:pPr eaLnBrk="1" hangingPunct="1">
              <a:lnSpc>
                <a:spcPct val="80000"/>
              </a:lnSpc>
            </a:pPr>
            <a:r>
              <a:rPr lang="en-US" sz="2400" dirty="0" smtClean="0">
                <a:solidFill>
                  <a:srgbClr val="0070C0"/>
                </a:solidFill>
              </a:rPr>
              <a:t>Least Recently Used </a:t>
            </a:r>
            <a:r>
              <a:rPr lang="en-US" sz="2400" dirty="0" smtClean="0"/>
              <a:t>(</a:t>
            </a:r>
            <a:r>
              <a:rPr lang="en-US" sz="2400" dirty="0" smtClean="0">
                <a:solidFill>
                  <a:srgbClr val="0070C0"/>
                </a:solidFill>
              </a:rPr>
              <a:t>LRU</a:t>
            </a:r>
            <a:r>
              <a:rPr lang="en-US" sz="2400" dirty="0" smtClean="0"/>
              <a:t>) page swapped out - each access time stamped </a:t>
            </a:r>
            <a:r>
              <a:rPr lang="en-US" sz="2400" dirty="0" smtClean="0">
                <a:sym typeface="Wingdings" pitchFamily="2" charset="2"/>
              </a:rPr>
              <a:t> extra o</a:t>
            </a:r>
            <a:r>
              <a:rPr lang="en-US" sz="2400" dirty="0" smtClean="0"/>
              <a:t>verhead.</a:t>
            </a:r>
          </a:p>
          <a:p>
            <a:pPr eaLnBrk="1" hangingPunct="1">
              <a:lnSpc>
                <a:spcPct val="80000"/>
              </a:lnSpc>
            </a:pPr>
            <a:endParaRPr lang="en-US" sz="2400" dirty="0" smtClean="0"/>
          </a:p>
          <a:p>
            <a:pPr eaLnBrk="1" hangingPunct="1">
              <a:lnSpc>
                <a:spcPct val="80000"/>
              </a:lnSpc>
            </a:pPr>
            <a:r>
              <a:rPr lang="en-US" sz="2400" dirty="0" smtClean="0">
                <a:solidFill>
                  <a:srgbClr val="0070C0"/>
                </a:solidFill>
              </a:rPr>
              <a:t>Least Frequently Used </a:t>
            </a:r>
            <a:r>
              <a:rPr lang="en-US" sz="2400" dirty="0" smtClean="0"/>
              <a:t>(</a:t>
            </a:r>
            <a:r>
              <a:rPr lang="en-US" sz="2400" dirty="0" smtClean="0">
                <a:solidFill>
                  <a:srgbClr val="0070C0"/>
                </a:solidFill>
              </a:rPr>
              <a:t>LFU</a:t>
            </a:r>
            <a:r>
              <a:rPr lang="en-US" sz="2400" dirty="0" smtClean="0"/>
              <a:t>) page swapped out - each access adds to count, but this causes problems with new pages that have just been brought in (which would naturally have a low frequency count!)</a:t>
            </a:r>
          </a:p>
          <a:p>
            <a:pPr eaLnBrk="1" hangingPunct="1">
              <a:lnSpc>
                <a:spcPct val="80000"/>
              </a:lnSpc>
            </a:pPr>
            <a:endParaRPr lang="en-US" sz="2400" dirty="0" smtClean="0"/>
          </a:p>
          <a:p>
            <a:pPr eaLnBrk="1" hangingPunct="1">
              <a:lnSpc>
                <a:spcPct val="80000"/>
              </a:lnSpc>
            </a:pPr>
            <a:r>
              <a:rPr lang="en-US" sz="2400" dirty="0" smtClean="0">
                <a:solidFill>
                  <a:srgbClr val="0070C0"/>
                </a:solidFill>
              </a:rPr>
              <a:t>First In First Out </a:t>
            </a:r>
            <a:r>
              <a:rPr lang="en-US" sz="2400" dirty="0" smtClean="0"/>
              <a:t>(</a:t>
            </a:r>
            <a:r>
              <a:rPr lang="en-US" sz="2400" dirty="0" smtClean="0">
                <a:solidFill>
                  <a:srgbClr val="0070C0"/>
                </a:solidFill>
              </a:rPr>
              <a:t>F.I.F.O</a:t>
            </a:r>
            <a:r>
              <a:rPr lang="en-US" sz="2400" dirty="0" smtClean="0"/>
              <a:t>) - oldest page swapped out first; simple but has the disadvantage that the most heavily used page may be replaced. </a:t>
            </a:r>
          </a:p>
        </p:txBody>
      </p:sp>
      <p:sp>
        <p:nvSpPr>
          <p:cNvPr id="20484" name="Slide Number Placeholder 3"/>
          <p:cNvSpPr>
            <a:spLocks noGrp="1"/>
          </p:cNvSpPr>
          <p:nvPr>
            <p:ph type="sldNum" sz="quarter" idx="12"/>
          </p:nvPr>
        </p:nvSpPr>
        <p:spPr bwMode="auto">
          <a:noFill/>
          <a:ln>
            <a:miter lim="800000"/>
            <a:headEnd/>
            <a:tailEnd/>
          </a:ln>
        </p:spPr>
        <p:txBody>
          <a:bodyPr/>
          <a:lstStyle/>
          <a:p>
            <a:fld id="{045E6100-4072-4363-90B7-781925A215A3}" type="slidenum">
              <a:rPr lang="en-US"/>
              <a:pPr/>
              <a:t>27</a:t>
            </a:fld>
            <a:endParaRPr lang="en-US"/>
          </a:p>
        </p:txBody>
      </p:sp>
      <p:sp>
        <p:nvSpPr>
          <p:cNvPr id="5" name="Oval 4"/>
          <p:cNvSpPr/>
          <p:nvPr/>
        </p:nvSpPr>
        <p:spPr>
          <a:xfrm>
            <a:off x="1475656" y="2492896"/>
            <a:ext cx="3015192"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7" name="Straight Arrow Connector 6"/>
          <p:cNvCxnSpPr/>
          <p:nvPr/>
        </p:nvCxnSpPr>
        <p:spPr>
          <a:xfrm flipH="1" flipV="1">
            <a:off x="3050688" y="2970664"/>
            <a:ext cx="1296144" cy="3240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87" name="TextBox 8"/>
          <p:cNvSpPr txBox="1">
            <a:spLocks noChangeArrowheads="1"/>
          </p:cNvSpPr>
          <p:nvPr/>
        </p:nvSpPr>
        <p:spPr bwMode="auto">
          <a:xfrm>
            <a:off x="3841065" y="6260783"/>
            <a:ext cx="3036887" cy="461962"/>
          </a:xfrm>
          <a:prstGeom prst="rect">
            <a:avLst/>
          </a:prstGeom>
          <a:noFill/>
          <a:ln w="9525">
            <a:noFill/>
            <a:miter lim="800000"/>
            <a:headEnd/>
            <a:tailEnd/>
          </a:ln>
        </p:spPr>
        <p:txBody>
          <a:bodyPr wrap="none">
            <a:spAutoFit/>
          </a:bodyPr>
          <a:lstStyle/>
          <a:p>
            <a:r>
              <a:rPr lang="en-US" sz="1200"/>
              <a:t>ie. O/S would need to keep track</a:t>
            </a:r>
          </a:p>
          <a:p>
            <a:r>
              <a:rPr lang="en-US" sz="1200"/>
              <a:t>of all memory accesses with a time-stamp</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Paging Algorithm Variations</a:t>
            </a:r>
            <a:endParaRPr lang="en-US" dirty="0">
              <a:solidFill>
                <a:schemeClr val="tx2">
                  <a:satMod val="130000"/>
                </a:schemeClr>
              </a:solidFill>
            </a:endParaRPr>
          </a:p>
        </p:txBody>
      </p:sp>
      <p:sp>
        <p:nvSpPr>
          <p:cNvPr id="21507" name="Rectangle 3"/>
          <p:cNvSpPr>
            <a:spLocks noGrp="1" noChangeArrowheads="1"/>
          </p:cNvSpPr>
          <p:nvPr>
            <p:ph type="body" idx="1"/>
          </p:nvPr>
        </p:nvSpPr>
        <p:spPr/>
        <p:txBody>
          <a:bodyPr/>
          <a:lstStyle/>
          <a:p>
            <a:pPr eaLnBrk="1" hangingPunct="1">
              <a:lnSpc>
                <a:spcPct val="80000"/>
              </a:lnSpc>
            </a:pPr>
            <a:r>
              <a:rPr lang="en-US" sz="2400" dirty="0" smtClean="0"/>
              <a:t>Some algorithms use a "reference" bit which is set when page is used, but periodically reset by system.</a:t>
            </a:r>
            <a:br>
              <a:rPr lang="en-US" sz="2400" dirty="0" smtClean="0"/>
            </a:br>
            <a:endParaRPr lang="en-US" sz="2400" dirty="0" smtClean="0"/>
          </a:p>
          <a:p>
            <a:pPr eaLnBrk="1" hangingPunct="1">
              <a:lnSpc>
                <a:spcPct val="80000"/>
              </a:lnSpc>
            </a:pPr>
            <a:r>
              <a:rPr lang="en-US" sz="2400" dirty="0" smtClean="0">
                <a:solidFill>
                  <a:srgbClr val="0070C0"/>
                </a:solidFill>
              </a:rPr>
              <a:t>Not Used Recently </a:t>
            </a:r>
            <a:r>
              <a:rPr lang="en-US" sz="2400" dirty="0" smtClean="0"/>
              <a:t>(NUR) - modification of  LRU, that also looks at whether page has been modified (in addition to being accessed).</a:t>
            </a:r>
            <a:br>
              <a:rPr lang="en-US" sz="2400" dirty="0" smtClean="0"/>
            </a:br>
            <a:endParaRPr lang="en-US" sz="2400" dirty="0" smtClean="0"/>
          </a:p>
          <a:p>
            <a:pPr eaLnBrk="1" hangingPunct="1">
              <a:lnSpc>
                <a:spcPct val="80000"/>
              </a:lnSpc>
            </a:pPr>
            <a:r>
              <a:rPr lang="en-US" sz="2400" dirty="0" smtClean="0">
                <a:solidFill>
                  <a:srgbClr val="0070C0"/>
                </a:solidFill>
              </a:rPr>
              <a:t>Second Chance </a:t>
            </a:r>
            <a:r>
              <a:rPr lang="en-US" sz="2400" dirty="0" smtClean="0"/>
              <a:t>algorithms are modification of FIFO to allow second chance if reference bit is set. Page is time stamped again as though new. </a:t>
            </a:r>
          </a:p>
          <a:p>
            <a:pPr eaLnBrk="1" hangingPunct="1">
              <a:lnSpc>
                <a:spcPct val="80000"/>
              </a:lnSpc>
            </a:pPr>
            <a:endParaRPr lang="en-US" sz="2400" dirty="0" smtClean="0"/>
          </a:p>
          <a:p>
            <a:pPr eaLnBrk="1" hangingPunct="1">
              <a:lnSpc>
                <a:spcPct val="80000"/>
              </a:lnSpc>
            </a:pPr>
            <a:r>
              <a:rPr lang="en-US" sz="2400" dirty="0" smtClean="0"/>
              <a:t>Modern O/</a:t>
            </a:r>
            <a:r>
              <a:rPr lang="en-US" sz="2400" dirty="0" err="1" smtClean="0"/>
              <a:t>S'es</a:t>
            </a:r>
            <a:r>
              <a:rPr lang="en-US" sz="2400" dirty="0" smtClean="0"/>
              <a:t> often use a combination of different paging algorithms.</a:t>
            </a:r>
            <a:br>
              <a:rPr lang="en-US" sz="2400" dirty="0" smtClean="0"/>
            </a:br>
            <a:endParaRPr lang="en-US" sz="2400" dirty="0" smtClean="0"/>
          </a:p>
        </p:txBody>
      </p:sp>
      <p:sp>
        <p:nvSpPr>
          <p:cNvPr id="21508" name="Slide Number Placeholder 3"/>
          <p:cNvSpPr>
            <a:spLocks noGrp="1"/>
          </p:cNvSpPr>
          <p:nvPr>
            <p:ph type="sldNum" sz="quarter" idx="12"/>
          </p:nvPr>
        </p:nvSpPr>
        <p:spPr bwMode="auto">
          <a:noFill/>
          <a:ln>
            <a:miter lim="800000"/>
            <a:headEnd/>
            <a:tailEnd/>
          </a:ln>
        </p:spPr>
        <p:txBody>
          <a:bodyPr/>
          <a:lstStyle/>
          <a:p>
            <a:fld id="{AE52069E-4737-4279-8CCB-FEA0BB88BBFE}"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bwMode="auto">
          <a:noFill/>
        </p:spPr>
        <p:txBody>
          <a:bodyPr vert="horz" wrap="square" lIns="90488" tIns="44450" rIns="90488" bIns="44450" numCol="1" anchorCtr="0" compatLnSpc="1">
            <a:prstTxWarp prst="textNoShape">
              <a:avLst/>
            </a:prstTxWarp>
          </a:bodyPr>
          <a:lstStyle/>
          <a:p>
            <a:pPr eaLnBrk="1" hangingPunct="1"/>
            <a:r>
              <a:rPr lang="en-US" dirty="0" smtClean="0">
                <a:effectLst/>
              </a:rPr>
              <a:t>Page Replacement Policy</a:t>
            </a:r>
          </a:p>
        </p:txBody>
      </p:sp>
      <p:sp>
        <p:nvSpPr>
          <p:cNvPr id="25603" name="Rectangle 3"/>
          <p:cNvSpPr>
            <a:spLocks noGrp="1"/>
          </p:cNvSpPr>
          <p:nvPr>
            <p:ph type="body" idx="1"/>
          </p:nvPr>
        </p:nvSpPr>
        <p:spPr>
          <a:xfrm>
            <a:off x="1258888" y="1484313"/>
            <a:ext cx="7705600" cy="4724400"/>
          </a:xfrm>
          <a:noFill/>
        </p:spPr>
        <p:txBody>
          <a:bodyPr lIns="90488" tIns="44450" rIns="90488" bIns="44450"/>
          <a:lstStyle/>
          <a:p>
            <a:pPr marL="285750" indent="-285750" eaLnBrk="1" hangingPunct="1">
              <a:buFont typeface="Wingdings 2" pitchFamily="18" charset="2"/>
              <a:buNone/>
            </a:pPr>
            <a:r>
              <a:rPr lang="en-US" sz="2000" dirty="0" smtClean="0">
                <a:solidFill>
                  <a:srgbClr val="2804AA"/>
                </a:solidFill>
              </a:rPr>
              <a:t>Local </a:t>
            </a:r>
            <a:r>
              <a:rPr lang="en-US" sz="2000" dirty="0" err="1" smtClean="0">
                <a:solidFill>
                  <a:srgbClr val="2804AA"/>
                </a:solidFill>
              </a:rPr>
              <a:t>vs</a:t>
            </a:r>
            <a:r>
              <a:rPr lang="en-US" sz="2000" dirty="0" smtClean="0">
                <a:solidFill>
                  <a:srgbClr val="2804AA"/>
                </a:solidFill>
              </a:rPr>
              <a:t> Global Page Replacement Policies</a:t>
            </a:r>
            <a:r>
              <a:rPr lang="en-US" sz="2000" dirty="0" smtClean="0">
                <a:solidFill>
                  <a:srgbClr val="00FF00"/>
                </a:solidFill>
              </a:rPr>
              <a:t/>
            </a:r>
            <a:br>
              <a:rPr lang="en-US" sz="2000" dirty="0" smtClean="0">
                <a:solidFill>
                  <a:srgbClr val="00FF00"/>
                </a:solidFill>
              </a:rPr>
            </a:br>
            <a:endParaRPr lang="en-US" sz="2000" dirty="0" smtClean="0">
              <a:solidFill>
                <a:srgbClr val="00FF00"/>
              </a:solidFill>
            </a:endParaRPr>
          </a:p>
          <a:p>
            <a:pPr marL="285750" indent="-285750" eaLnBrk="1" hangingPunct="1"/>
            <a:r>
              <a:rPr lang="en-US" sz="2000" dirty="0" smtClean="0"/>
              <a:t>Whenever there is a need to replace pages in memory, what is the range of pages that the replacement policy is applied to?</a:t>
            </a:r>
          </a:p>
          <a:p>
            <a:pPr marL="685800" lvl="1" indent="-228600" eaLnBrk="1" hangingPunct="1">
              <a:buFontTx/>
              <a:buChar char="-"/>
            </a:pPr>
            <a:r>
              <a:rPr lang="en-US" sz="1800" dirty="0" smtClean="0">
                <a:solidFill>
                  <a:srgbClr val="2804AA"/>
                </a:solidFill>
              </a:rPr>
              <a:t>local</a:t>
            </a:r>
            <a:r>
              <a:rPr lang="en-US" sz="1800" dirty="0" smtClean="0"/>
              <a:t> - replaces pages actually owned by the process</a:t>
            </a:r>
          </a:p>
          <a:p>
            <a:pPr marL="685800" lvl="1" indent="-228600" eaLnBrk="1" hangingPunct="1">
              <a:buFontTx/>
              <a:buChar char="-"/>
            </a:pPr>
            <a:r>
              <a:rPr lang="en-US" sz="1800" dirty="0" smtClean="0">
                <a:solidFill>
                  <a:srgbClr val="2804AA"/>
                </a:solidFill>
              </a:rPr>
              <a:t>global</a:t>
            </a:r>
            <a:r>
              <a:rPr lang="en-US" sz="1800" dirty="0" smtClean="0">
                <a:solidFill>
                  <a:srgbClr val="00FF00"/>
                </a:solidFill>
              </a:rPr>
              <a:t> </a:t>
            </a:r>
            <a:r>
              <a:rPr lang="en-US" sz="1800" dirty="0" smtClean="0"/>
              <a:t>- replaces pages from any process</a:t>
            </a:r>
            <a:br>
              <a:rPr lang="en-US" sz="1800" dirty="0" smtClean="0"/>
            </a:br>
            <a:endParaRPr lang="en-US" sz="1800" dirty="0" smtClean="0"/>
          </a:p>
          <a:p>
            <a:pPr marL="285750" indent="-285750" eaLnBrk="1" hangingPunct="1"/>
            <a:r>
              <a:rPr lang="en-US" sz="2000" dirty="0" smtClean="0"/>
              <a:t>Global replacement is generally more flexible, because there is a larger set of replacement pages to choose from; </a:t>
            </a:r>
          </a:p>
          <a:p>
            <a:pPr marL="560388" lvl="1" indent="-285750" eaLnBrk="1" hangingPunct="1"/>
            <a:r>
              <a:rPr lang="en-US" sz="1600" dirty="0" smtClean="0"/>
              <a:t>disadvantage : can reduce the working set size (less memory) for unrelated processes. </a:t>
            </a:r>
          </a:p>
          <a:p>
            <a:pPr marL="285750" indent="-285750" eaLnBrk="1" hangingPunct="1"/>
            <a:endParaRPr lang="en-US" sz="2000" dirty="0" smtClean="0"/>
          </a:p>
          <a:p>
            <a:pPr marL="285750" indent="-285750" eaLnBrk="1" hangingPunct="1"/>
            <a:r>
              <a:rPr lang="en-US" sz="2000" dirty="0" smtClean="0"/>
              <a:t>Crucial pages (</a:t>
            </a:r>
            <a:r>
              <a:rPr lang="en-US" sz="2000" dirty="0" err="1" smtClean="0"/>
              <a:t>eg</a:t>
            </a:r>
            <a:r>
              <a:rPr lang="en-US" sz="2000" dirty="0" smtClean="0"/>
              <a:t>. the actual disk driver, video driver, etc) can be marked as “locked” so that they are never swapped out.</a:t>
            </a:r>
          </a:p>
        </p:txBody>
      </p:sp>
      <p:sp>
        <p:nvSpPr>
          <p:cNvPr id="25604" name="Slide Number Placeholder 3"/>
          <p:cNvSpPr>
            <a:spLocks noGrp="1"/>
          </p:cNvSpPr>
          <p:nvPr>
            <p:ph type="sldNum" sz="quarter" idx="12"/>
          </p:nvPr>
        </p:nvSpPr>
        <p:spPr bwMode="auto">
          <a:noFill/>
          <a:ln>
            <a:miter lim="800000"/>
            <a:headEnd/>
            <a:tailEnd/>
          </a:ln>
        </p:spPr>
        <p:txBody>
          <a:bodyPr/>
          <a:lstStyle/>
          <a:p>
            <a:fld id="{91D15AFE-83AF-411A-8C2C-237FEEB381F1}" type="slidenum">
              <a:rPr lang="en-US"/>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a:t>
            </a:r>
            <a:endParaRPr lang="en-AU" dirty="0"/>
          </a:p>
        </p:txBody>
      </p:sp>
      <p:sp>
        <p:nvSpPr>
          <p:cNvPr id="3" name="Content Placeholder 2"/>
          <p:cNvSpPr>
            <a:spLocks noGrp="1"/>
          </p:cNvSpPr>
          <p:nvPr>
            <p:ph idx="1"/>
          </p:nvPr>
        </p:nvSpPr>
        <p:spPr/>
        <p:txBody>
          <a:bodyPr/>
          <a:lstStyle/>
          <a:p>
            <a:r>
              <a:rPr lang="en-AU" dirty="0" smtClean="0"/>
              <a:t>Some diagrams are borrowed from other authors</a:t>
            </a:r>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bwMode="auto">
          <a:noFill/>
        </p:spPr>
        <p:txBody>
          <a:bodyPr vert="horz" wrap="square" lIns="91440" tIns="45720" rIns="91440" bIns="45720" numCol="1" anchorCtr="0" compatLnSpc="1">
            <a:prstTxWarp prst="textNoShape">
              <a:avLst/>
            </a:prstTxWarp>
          </a:bodyPr>
          <a:lstStyle/>
          <a:p>
            <a:pPr eaLnBrk="1" hangingPunct="1"/>
            <a:r>
              <a:rPr lang="en-AU" sz="3900" smtClean="0">
                <a:effectLst/>
              </a:rPr>
              <a:t>Some Useful Texts/Resources</a:t>
            </a:r>
          </a:p>
        </p:txBody>
      </p:sp>
      <p:sp>
        <p:nvSpPr>
          <p:cNvPr id="30723" name="Rectangle 3"/>
          <p:cNvSpPr>
            <a:spLocks noGrp="1"/>
          </p:cNvSpPr>
          <p:nvPr>
            <p:ph type="body" idx="1"/>
          </p:nvPr>
        </p:nvSpPr>
        <p:spPr>
          <a:xfrm>
            <a:off x="1116013" y="1628775"/>
            <a:ext cx="7499350" cy="4800600"/>
          </a:xfrm>
        </p:spPr>
        <p:txBody>
          <a:bodyPr/>
          <a:lstStyle/>
          <a:p>
            <a:pPr eaLnBrk="1" hangingPunct="1">
              <a:lnSpc>
                <a:spcPct val="80000"/>
              </a:lnSpc>
            </a:pPr>
            <a:endParaRPr lang="en-US" altLang="zh-CN" sz="2000" b="1" dirty="0" smtClean="0">
              <a:ea typeface="宋体" pitchFamily="2" charset="-122"/>
            </a:endParaRPr>
          </a:p>
          <a:p>
            <a:pPr eaLnBrk="1" hangingPunct="1">
              <a:lnSpc>
                <a:spcPct val="80000"/>
              </a:lnSpc>
            </a:pPr>
            <a:r>
              <a:rPr lang="en-US" altLang="zh-CN" sz="2000" b="1" dirty="0" smtClean="0">
                <a:ea typeface="宋体" pitchFamily="2" charset="-122"/>
              </a:rPr>
              <a:t>Harvey M. </a:t>
            </a:r>
            <a:r>
              <a:rPr lang="en-US" altLang="zh-CN" sz="2000" b="1" dirty="0" err="1" smtClean="0">
                <a:ea typeface="宋体" pitchFamily="2" charset="-122"/>
              </a:rPr>
              <a:t>Deitel</a:t>
            </a:r>
            <a:r>
              <a:rPr lang="en-US" altLang="zh-CN" sz="2000" b="1" dirty="0" smtClean="0">
                <a:ea typeface="宋体" pitchFamily="2" charset="-122"/>
              </a:rPr>
              <a:t>, Paul J. </a:t>
            </a:r>
            <a:r>
              <a:rPr lang="en-US" altLang="zh-CN" sz="2000" b="1" dirty="0" err="1" smtClean="0">
                <a:ea typeface="宋体" pitchFamily="2" charset="-122"/>
              </a:rPr>
              <a:t>Deitel</a:t>
            </a:r>
            <a:r>
              <a:rPr lang="en-US" altLang="zh-CN" sz="2000" b="1" dirty="0" smtClean="0">
                <a:ea typeface="宋体" pitchFamily="2" charset="-122"/>
              </a:rPr>
              <a:t> and David R. </a:t>
            </a:r>
            <a:r>
              <a:rPr lang="en-US" altLang="zh-CN" sz="2000" b="1" dirty="0" err="1" smtClean="0">
                <a:ea typeface="宋体" pitchFamily="2" charset="-122"/>
              </a:rPr>
              <a:t>Choffnes</a:t>
            </a:r>
            <a:r>
              <a:rPr lang="en-US" altLang="zh-CN" sz="2000" b="1" dirty="0" smtClean="0">
                <a:ea typeface="宋体" pitchFamily="2" charset="-122"/>
              </a:rPr>
              <a:t> - </a:t>
            </a:r>
            <a:r>
              <a:rPr lang="en-US" altLang="zh-CN" sz="2000" i="1" dirty="0" smtClean="0">
                <a:ea typeface="宋体" pitchFamily="2" charset="-122"/>
              </a:rPr>
              <a:t>Operating Systems (3rd Edition)</a:t>
            </a:r>
          </a:p>
          <a:p>
            <a:pPr eaLnBrk="1" hangingPunct="1">
              <a:lnSpc>
                <a:spcPct val="80000"/>
              </a:lnSpc>
            </a:pPr>
            <a:r>
              <a:rPr lang="en-US" altLang="zh-CN" sz="2000" b="1" dirty="0" smtClean="0">
                <a:ea typeface="宋体" pitchFamily="2" charset="-122"/>
              </a:rPr>
              <a:t>Lister A.M. &amp; Eager R.D. - </a:t>
            </a:r>
            <a:r>
              <a:rPr lang="en-US" altLang="zh-CN" sz="2000" i="1" dirty="0" smtClean="0">
                <a:ea typeface="宋体" pitchFamily="2" charset="-122"/>
              </a:rPr>
              <a:t>Fundamentals of Operating Systems, Macmillan</a:t>
            </a:r>
          </a:p>
          <a:p>
            <a:pPr eaLnBrk="1" hangingPunct="1">
              <a:lnSpc>
                <a:spcPct val="80000"/>
              </a:lnSpc>
            </a:pPr>
            <a:r>
              <a:rPr lang="en-US" altLang="zh-CN" sz="2000" b="1" dirty="0" smtClean="0">
                <a:ea typeface="宋体" pitchFamily="2" charset="-122"/>
              </a:rPr>
              <a:t>Andrew S. </a:t>
            </a:r>
            <a:r>
              <a:rPr lang="en-US" altLang="zh-CN" sz="2000" b="1" dirty="0" err="1" smtClean="0">
                <a:ea typeface="宋体" pitchFamily="2" charset="-122"/>
              </a:rPr>
              <a:t>Tanenbaum</a:t>
            </a:r>
            <a:r>
              <a:rPr lang="en-US" altLang="zh-CN" sz="2000" b="1" dirty="0" smtClean="0">
                <a:ea typeface="宋体" pitchFamily="2" charset="-122"/>
              </a:rPr>
              <a:t> and Albert S. Woodhull - </a:t>
            </a:r>
            <a:r>
              <a:rPr lang="en-US" altLang="zh-CN" sz="2000" i="1" dirty="0" smtClean="0">
                <a:ea typeface="宋体" pitchFamily="2" charset="-122"/>
              </a:rPr>
              <a:t>Operating Systems Design and Implementation (3rd Edition)</a:t>
            </a:r>
          </a:p>
          <a:p>
            <a:pPr eaLnBrk="1" hangingPunct="1">
              <a:lnSpc>
                <a:spcPct val="80000"/>
              </a:lnSpc>
            </a:pPr>
            <a:r>
              <a:rPr lang="en-AU" sz="2000" b="1" dirty="0" smtClean="0"/>
              <a:t>free online resources</a:t>
            </a:r>
            <a:r>
              <a:rPr lang="en-AU" sz="2000" dirty="0" smtClean="0"/>
              <a:t> : 	</a:t>
            </a:r>
            <a:r>
              <a:rPr lang="en-AU" sz="1800" i="1" dirty="0" smtClean="0"/>
              <a:t>http://www.linfo.org/virtual_memory.html</a:t>
            </a:r>
          </a:p>
          <a:p>
            <a:pPr eaLnBrk="1" hangingPunct="1">
              <a:lnSpc>
                <a:spcPct val="80000"/>
              </a:lnSpc>
              <a:buFont typeface="Wingdings 2" pitchFamily="18" charset="2"/>
              <a:buNone/>
            </a:pPr>
            <a:r>
              <a:rPr lang="en-AU" sz="1800" i="1" dirty="0" smtClean="0"/>
              <a:t>		http://www.faqs.org/docs/linux_admin/x1752.html</a:t>
            </a:r>
          </a:p>
          <a:p>
            <a:pPr eaLnBrk="1" hangingPunct="1">
              <a:lnSpc>
                <a:spcPct val="80000"/>
              </a:lnSpc>
              <a:buFont typeface="Wingdings 2" pitchFamily="18" charset="2"/>
              <a:buNone/>
            </a:pPr>
            <a:r>
              <a:rPr lang="en-AU" sz="1800" i="1" dirty="0" smtClean="0"/>
              <a:t>		http://www.linuxjournal.com/article/8178</a:t>
            </a:r>
          </a:p>
          <a:p>
            <a:pPr eaLnBrk="1" hangingPunct="1">
              <a:lnSpc>
                <a:spcPct val="80000"/>
              </a:lnSpc>
              <a:buFont typeface="Wingdings 2" pitchFamily="18" charset="2"/>
              <a:buNone/>
            </a:pPr>
            <a:r>
              <a:rPr lang="en-AU" sz="1800" i="1" dirty="0" smtClean="0"/>
              <a:t>		http://www.redhat.com/magazine/001nov04/features/vm/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4D1B99-38E0-4A91-99DF-3D0E4412B1CE}" type="slidenum">
              <a:rPr lang="en-US"/>
              <a:pPr/>
              <a:t>4</a:t>
            </a:fld>
            <a:endParaRPr lang="en-US"/>
          </a:p>
        </p:txBody>
      </p:sp>
      <p:sp>
        <p:nvSpPr>
          <p:cNvPr id="4098" name="Rectangle 2"/>
          <p:cNvSpPr>
            <a:spLocks noGrp="1" noChangeArrowheads="1"/>
          </p:cNvSpPr>
          <p:nvPr>
            <p:ph type="title"/>
          </p:nvPr>
        </p:nvSpPr>
        <p:spPr/>
        <p:txBody>
          <a:bodyPr/>
          <a:lstStyle/>
          <a:p>
            <a:r>
              <a:rPr lang="en-US"/>
              <a:t>Memory Management	</a:t>
            </a:r>
          </a:p>
        </p:txBody>
      </p:sp>
      <p:sp>
        <p:nvSpPr>
          <p:cNvPr id="4099" name="Rectangle 3"/>
          <p:cNvSpPr>
            <a:spLocks noGrp="1" noChangeArrowheads="1"/>
          </p:cNvSpPr>
          <p:nvPr>
            <p:ph type="body" idx="1"/>
          </p:nvPr>
        </p:nvSpPr>
        <p:spPr>
          <a:xfrm>
            <a:off x="1115617" y="1196752"/>
            <a:ext cx="8028384" cy="6156523"/>
          </a:xfrm>
        </p:spPr>
        <p:txBody>
          <a:bodyPr/>
          <a:lstStyle/>
          <a:p>
            <a:r>
              <a:rPr lang="en-US" sz="2000" dirty="0" smtClean="0"/>
              <a:t>Programs need </a:t>
            </a:r>
            <a:r>
              <a:rPr lang="en-US" sz="2000" dirty="0"/>
              <a:t>memory that is</a:t>
            </a:r>
          </a:p>
          <a:p>
            <a:pPr lvl="1"/>
            <a:r>
              <a:rPr lang="en-US" sz="2000" dirty="0" smtClean="0"/>
              <a:t>fast</a:t>
            </a:r>
          </a:p>
          <a:p>
            <a:pPr lvl="1"/>
            <a:r>
              <a:rPr lang="en-US" sz="1800" dirty="0" smtClean="0"/>
              <a:t>large enough</a:t>
            </a:r>
            <a:endParaRPr lang="en-US" sz="1800" dirty="0"/>
          </a:p>
          <a:p>
            <a:pPr lvl="1"/>
            <a:r>
              <a:rPr lang="en-US" sz="1800" dirty="0"/>
              <a:t>non </a:t>
            </a:r>
            <a:r>
              <a:rPr lang="en-US" sz="1800" dirty="0" smtClean="0"/>
              <a:t>volatile</a:t>
            </a:r>
          </a:p>
          <a:p>
            <a:pPr lvl="1"/>
            <a:r>
              <a:rPr lang="en-US" sz="1800" dirty="0" smtClean="0"/>
              <a:t>easy to get and no interference with other programs</a:t>
            </a:r>
            <a:endParaRPr lang="en-US" sz="1800" dirty="0"/>
          </a:p>
          <a:p>
            <a:pPr lvl="1"/>
            <a:endParaRPr lang="en-US" sz="2000" dirty="0"/>
          </a:p>
          <a:p>
            <a:r>
              <a:rPr lang="en-US" sz="2000" dirty="0" smtClean="0"/>
              <a:t>Computer memory types </a:t>
            </a:r>
            <a:endParaRPr lang="en-US" sz="2000" dirty="0"/>
          </a:p>
          <a:p>
            <a:pPr lvl="1"/>
            <a:r>
              <a:rPr lang="en-US" sz="1800" dirty="0"/>
              <a:t>small amount of fast, expensive </a:t>
            </a:r>
            <a:r>
              <a:rPr lang="en-US" sz="1800" dirty="0" smtClean="0"/>
              <a:t>memory: </a:t>
            </a:r>
            <a:r>
              <a:rPr lang="en-US" sz="1800" dirty="0"/>
              <a:t>cache </a:t>
            </a:r>
          </a:p>
          <a:p>
            <a:pPr lvl="1"/>
            <a:r>
              <a:rPr lang="en-US" sz="1800" dirty="0"/>
              <a:t>some </a:t>
            </a:r>
            <a:r>
              <a:rPr lang="en-US" sz="1800" dirty="0" smtClean="0"/>
              <a:t>medium-size and fast-speed and medium price:  </a:t>
            </a:r>
            <a:r>
              <a:rPr lang="en-US" sz="1800" dirty="0"/>
              <a:t>main memory</a:t>
            </a:r>
          </a:p>
          <a:p>
            <a:pPr lvl="1"/>
            <a:r>
              <a:rPr lang="en-US" sz="1800" dirty="0"/>
              <a:t>gigabytes of </a:t>
            </a:r>
            <a:r>
              <a:rPr lang="en-US" sz="1800" dirty="0" smtClean="0"/>
              <a:t>cheap and slow: </a:t>
            </a:r>
            <a:r>
              <a:rPr lang="en-US" sz="1800" dirty="0"/>
              <a:t>disk </a:t>
            </a:r>
            <a:r>
              <a:rPr lang="en-US" sz="1800" dirty="0" smtClean="0"/>
              <a:t>storage</a:t>
            </a:r>
          </a:p>
          <a:p>
            <a:r>
              <a:rPr lang="en-US" sz="2000" dirty="0" smtClean="0"/>
              <a:t>In order to use memories effectively, the OS Kernel must have an efficient way to address memories</a:t>
            </a:r>
          </a:p>
          <a:p>
            <a:pPr lvl="1"/>
            <a:endParaRPr lang="en-US" sz="2400" dirty="0" smtClean="0"/>
          </a:p>
          <a:p>
            <a:pPr lvl="1"/>
            <a:endParaRPr lang="en-US" sz="2400" dirty="0" smtClean="0"/>
          </a:p>
          <a:p>
            <a:pPr>
              <a:buNone/>
            </a:pPr>
            <a:endParaRPr lang="en-US" sz="2800" dirty="0" smtClean="0"/>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Memory  management</a:t>
            </a:r>
          </a:p>
        </p:txBody>
      </p:sp>
      <p:sp>
        <p:nvSpPr>
          <p:cNvPr id="9219" name="Rectangle 3"/>
          <p:cNvSpPr>
            <a:spLocks noGrp="1" noChangeArrowheads="1"/>
          </p:cNvSpPr>
          <p:nvPr>
            <p:ph type="body" idx="1"/>
          </p:nvPr>
        </p:nvSpPr>
        <p:spPr>
          <a:xfrm>
            <a:off x="1331640" y="1484784"/>
            <a:ext cx="7399337" cy="4787900"/>
          </a:xfrm>
        </p:spPr>
        <p:txBody>
          <a:bodyPr/>
          <a:lstStyle/>
          <a:p>
            <a:pPr eaLnBrk="1" hangingPunct="1">
              <a:lnSpc>
                <a:spcPct val="90000"/>
              </a:lnSpc>
            </a:pPr>
            <a:r>
              <a:rPr lang="en-US" sz="2300" dirty="0" smtClean="0"/>
              <a:t>OS needs to manage memory effectively so that processes can perform well. </a:t>
            </a:r>
          </a:p>
          <a:p>
            <a:pPr eaLnBrk="1" hangingPunct="1">
              <a:lnSpc>
                <a:spcPct val="90000"/>
              </a:lnSpc>
            </a:pPr>
            <a:r>
              <a:rPr lang="en-US" sz="2300" dirty="0" smtClean="0"/>
              <a:t>How does the OS manage memory to help processes:</a:t>
            </a:r>
          </a:p>
          <a:p>
            <a:pPr lvl="1" eaLnBrk="1" hangingPunct="1">
              <a:lnSpc>
                <a:spcPct val="90000"/>
              </a:lnSpc>
            </a:pPr>
            <a:r>
              <a:rPr lang="en-US" sz="2000" dirty="0" smtClean="0"/>
              <a:t>should the OS allocate the same memory size to all processes?</a:t>
            </a:r>
          </a:p>
          <a:p>
            <a:pPr lvl="1" eaLnBrk="1" hangingPunct="1">
              <a:lnSpc>
                <a:spcPct val="90000"/>
              </a:lnSpc>
            </a:pPr>
            <a:r>
              <a:rPr lang="en-US" sz="2000" dirty="0" smtClean="0"/>
              <a:t>where are processes located in the memory, relative to one other?</a:t>
            </a:r>
          </a:p>
          <a:p>
            <a:pPr lvl="1" eaLnBrk="1" hangingPunct="1">
              <a:lnSpc>
                <a:spcPct val="90000"/>
              </a:lnSpc>
            </a:pPr>
            <a:r>
              <a:rPr lang="en-US" sz="2000" dirty="0" smtClean="0"/>
              <a:t>does a process and its data need to be entirely brought into the main memory? </a:t>
            </a:r>
          </a:p>
          <a:p>
            <a:pPr lvl="1" eaLnBrk="1" hangingPunct="1">
              <a:lnSpc>
                <a:spcPct val="90000"/>
              </a:lnSpc>
            </a:pPr>
            <a:r>
              <a:rPr lang="en-US" sz="2000" dirty="0" smtClean="0"/>
              <a:t>can the OS know in advance how much memory a process will need?</a:t>
            </a:r>
          </a:p>
          <a:p>
            <a:pPr lvl="1" eaLnBrk="1" hangingPunct="1">
              <a:lnSpc>
                <a:spcPct val="90000"/>
              </a:lnSpc>
            </a:pPr>
            <a:r>
              <a:rPr lang="en-US" sz="2000" dirty="0" smtClean="0"/>
              <a:t>when a process is finished, what happens to the memory it used? how can the OS reclaim memory which is no longer used by any process?</a:t>
            </a:r>
          </a:p>
          <a:p>
            <a:pPr lvl="1" eaLnBrk="1" hangingPunct="1">
              <a:lnSpc>
                <a:spcPct val="90000"/>
              </a:lnSpc>
              <a:buNone/>
            </a:pPr>
            <a:endParaRPr lang="en-US" sz="1900" dirty="0" smtClean="0"/>
          </a:p>
        </p:txBody>
      </p:sp>
      <p:sp>
        <p:nvSpPr>
          <p:cNvPr id="9220" name="Slide Number Placeholder 3"/>
          <p:cNvSpPr>
            <a:spLocks noGrp="1"/>
          </p:cNvSpPr>
          <p:nvPr>
            <p:ph type="sldNum" sz="quarter" idx="12"/>
          </p:nvPr>
        </p:nvSpPr>
        <p:spPr bwMode="auto">
          <a:noFill/>
          <a:ln>
            <a:miter lim="800000"/>
            <a:headEnd/>
            <a:tailEnd/>
          </a:ln>
        </p:spPr>
        <p:txBody>
          <a:bodyPr/>
          <a:lstStyle/>
          <a:p>
            <a:fld id="{47744678-1308-4FAC-B3A6-23C0A34D2568}"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Memory management (MM)</a:t>
            </a:r>
            <a:endParaRPr lang="en-AU" dirty="0"/>
          </a:p>
        </p:txBody>
      </p:sp>
      <p:sp>
        <p:nvSpPr>
          <p:cNvPr id="3" name="Content Placeholder 2"/>
          <p:cNvSpPr>
            <a:spLocks noGrp="1"/>
          </p:cNvSpPr>
          <p:nvPr>
            <p:ph idx="1"/>
          </p:nvPr>
        </p:nvSpPr>
        <p:spPr>
          <a:xfrm>
            <a:off x="1435100" y="1447800"/>
            <a:ext cx="7529388" cy="5221560"/>
          </a:xfrm>
        </p:spPr>
        <p:txBody>
          <a:bodyPr/>
          <a:lstStyle/>
          <a:p>
            <a:pPr>
              <a:lnSpc>
                <a:spcPct val="90000"/>
              </a:lnSpc>
            </a:pPr>
            <a:r>
              <a:rPr lang="en-US" sz="2400" dirty="0" smtClean="0"/>
              <a:t>OS wants to have multiple processes in the memory (RAM or Cache), where the CPU can access, at the same time, because this </a:t>
            </a:r>
          </a:p>
          <a:p>
            <a:pPr lvl="1">
              <a:lnSpc>
                <a:spcPct val="90000"/>
              </a:lnSpc>
            </a:pPr>
            <a:r>
              <a:rPr lang="en-US" sz="2400" dirty="0" smtClean="0"/>
              <a:t>allows fast switching to a </a:t>
            </a:r>
            <a:r>
              <a:rPr lang="en-US" sz="2400" b="1" dirty="0" smtClean="0"/>
              <a:t>ready</a:t>
            </a:r>
            <a:r>
              <a:rPr lang="en-US" sz="2400" dirty="0" smtClean="0"/>
              <a:t> process (a process is put in a queue before it gets its next CPU).</a:t>
            </a:r>
          </a:p>
          <a:p>
            <a:pPr marL="365125" lvl="1" indent="-282575">
              <a:lnSpc>
                <a:spcPct val="90000"/>
              </a:lnSpc>
              <a:spcBef>
                <a:spcPts val="600"/>
              </a:spcBef>
              <a:buSzPct val="80000"/>
              <a:buFont typeface="Wingdings 2" pitchFamily="18" charset="2"/>
              <a:buChar char=""/>
            </a:pPr>
            <a:r>
              <a:rPr lang="en-US" sz="2400" dirty="0" smtClean="0"/>
              <a:t>OS divides memory (partitioning) into multiple pieces and allocate those memory pieces to processes. </a:t>
            </a:r>
            <a:endParaRPr lang="en-US" sz="2400" b="1" dirty="0" smtClean="0"/>
          </a:p>
          <a:p>
            <a:pPr>
              <a:lnSpc>
                <a:spcPct val="90000"/>
              </a:lnSpc>
            </a:pPr>
            <a:r>
              <a:rPr lang="en-US" sz="2800" dirty="0" smtClean="0"/>
              <a:t>If MM uses memory partitions (or blocks), then it has to provide</a:t>
            </a:r>
          </a:p>
          <a:p>
            <a:pPr lvl="1">
              <a:lnSpc>
                <a:spcPct val="90000"/>
              </a:lnSpc>
            </a:pPr>
            <a:r>
              <a:rPr lang="en-US" sz="2400" dirty="0" smtClean="0"/>
              <a:t>protection:  keep processes from interfering each other,  and</a:t>
            </a:r>
          </a:p>
          <a:p>
            <a:pPr lvl="1">
              <a:lnSpc>
                <a:spcPct val="90000"/>
              </a:lnSpc>
            </a:pPr>
            <a:r>
              <a:rPr lang="en-US" sz="2400" dirty="0" smtClean="0"/>
              <a:t>performance:  memory accesses should not be slowed by protection or switching.</a:t>
            </a:r>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1143000"/>
          </a:xfrm>
        </p:spPr>
        <p:txBody>
          <a:bodyPr>
            <a:normAutofit fontScale="90000"/>
          </a:bodyPr>
          <a:lstStyle/>
          <a:p>
            <a:r>
              <a:rPr lang="en-AU" dirty="0" smtClean="0"/>
              <a:t>EG: Main memory used by OS Kernel and processes</a:t>
            </a:r>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7</a:t>
            </a:fld>
            <a:endParaRPr lang="en-US"/>
          </a:p>
        </p:txBody>
      </p:sp>
      <p:sp>
        <p:nvSpPr>
          <p:cNvPr id="8" name="Rectangle 11"/>
          <p:cNvSpPr>
            <a:spLocks noChangeArrowheads="1"/>
          </p:cNvSpPr>
          <p:nvPr/>
        </p:nvSpPr>
        <p:spPr bwMode="auto">
          <a:xfrm>
            <a:off x="5004048" y="1268760"/>
            <a:ext cx="2743200" cy="1008112"/>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b="1" dirty="0" smtClean="0">
                <a:solidFill>
                  <a:srgbClr val="0000CC"/>
                </a:solidFill>
              </a:rPr>
              <a:t>Free</a:t>
            </a:r>
            <a:endParaRPr lang="en-US" sz="1800" b="1" dirty="0">
              <a:solidFill>
                <a:srgbClr val="0000CC"/>
              </a:solidFill>
              <a:latin typeface="Arial" charset="0"/>
            </a:endParaRPr>
          </a:p>
        </p:txBody>
      </p:sp>
      <p:sp>
        <p:nvSpPr>
          <p:cNvPr id="9" name="Rectangle 20"/>
          <p:cNvSpPr>
            <a:spLocks noChangeArrowheads="1"/>
          </p:cNvSpPr>
          <p:nvPr/>
        </p:nvSpPr>
        <p:spPr bwMode="auto">
          <a:xfrm>
            <a:off x="5004048" y="2276872"/>
            <a:ext cx="2743200" cy="990600"/>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dirty="0" smtClean="0"/>
              <a:t>2</a:t>
            </a:r>
            <a:r>
              <a:rPr lang="en-US" sz="1800" dirty="0" smtClean="0">
                <a:latin typeface="Arial" charset="0"/>
              </a:rPr>
              <a:t> (200K)</a:t>
            </a:r>
            <a:endParaRPr lang="en-US" sz="1800" dirty="0">
              <a:latin typeface="Arial" charset="0"/>
            </a:endParaRPr>
          </a:p>
        </p:txBody>
      </p:sp>
      <p:sp>
        <p:nvSpPr>
          <p:cNvPr id="10" name="Rectangle 3"/>
          <p:cNvSpPr>
            <a:spLocks noChangeArrowheads="1"/>
          </p:cNvSpPr>
          <p:nvPr/>
        </p:nvSpPr>
        <p:spPr bwMode="auto">
          <a:xfrm>
            <a:off x="2339752" y="6021288"/>
            <a:ext cx="1441450" cy="366713"/>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a:latin typeface="Arial" charset="0"/>
              </a:rPr>
              <a:t>0x00000000</a:t>
            </a:r>
          </a:p>
        </p:txBody>
      </p:sp>
      <p:sp>
        <p:nvSpPr>
          <p:cNvPr id="11" name="Rectangle 4"/>
          <p:cNvSpPr>
            <a:spLocks noChangeArrowheads="1"/>
          </p:cNvSpPr>
          <p:nvPr/>
        </p:nvSpPr>
        <p:spPr bwMode="auto">
          <a:xfrm>
            <a:off x="2392291" y="1124744"/>
            <a:ext cx="1531188"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0x000AFFFF</a:t>
            </a:r>
            <a:endParaRPr lang="en-US" sz="1800" dirty="0">
              <a:latin typeface="Arial" charset="0"/>
            </a:endParaRPr>
          </a:p>
        </p:txBody>
      </p:sp>
      <p:sp>
        <p:nvSpPr>
          <p:cNvPr id="12" name="Rectangle 5"/>
          <p:cNvSpPr>
            <a:spLocks noChangeArrowheads="1"/>
          </p:cNvSpPr>
          <p:nvPr/>
        </p:nvSpPr>
        <p:spPr bwMode="auto">
          <a:xfrm>
            <a:off x="2243339" y="3233192"/>
            <a:ext cx="1685077"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address </a:t>
            </a:r>
            <a:r>
              <a:rPr lang="en-US" sz="1800" dirty="0">
                <a:latin typeface="Arial" charset="0"/>
              </a:rPr>
              <a:t>space</a:t>
            </a:r>
          </a:p>
        </p:txBody>
      </p:sp>
      <p:sp>
        <p:nvSpPr>
          <p:cNvPr id="13" name="Line 6"/>
          <p:cNvSpPr>
            <a:spLocks noChangeShapeType="1"/>
          </p:cNvSpPr>
          <p:nvPr/>
        </p:nvSpPr>
        <p:spPr bwMode="auto">
          <a:xfrm flipV="1">
            <a:off x="3131840" y="1340768"/>
            <a:ext cx="0" cy="1944216"/>
          </a:xfrm>
          <a:prstGeom prst="line">
            <a:avLst/>
          </a:prstGeom>
          <a:noFill/>
          <a:ln w="12700">
            <a:solidFill>
              <a:schemeClr val="tx1"/>
            </a:solidFill>
            <a:round/>
            <a:headEnd/>
            <a:tailEnd type="triangle" w="med" len="med"/>
          </a:ln>
          <a:effectLst/>
        </p:spPr>
        <p:txBody>
          <a:bodyPr anchor="ctr"/>
          <a:lstStyle/>
          <a:p>
            <a:endParaRPr lang="en-AU"/>
          </a:p>
        </p:txBody>
      </p:sp>
      <p:sp>
        <p:nvSpPr>
          <p:cNvPr id="14" name="Line 36"/>
          <p:cNvSpPr>
            <a:spLocks noChangeShapeType="1"/>
          </p:cNvSpPr>
          <p:nvPr/>
        </p:nvSpPr>
        <p:spPr bwMode="auto">
          <a:xfrm>
            <a:off x="3131840" y="3717032"/>
            <a:ext cx="0" cy="2304256"/>
          </a:xfrm>
          <a:prstGeom prst="line">
            <a:avLst/>
          </a:prstGeom>
          <a:noFill/>
          <a:ln w="9525">
            <a:solidFill>
              <a:schemeClr val="tx1"/>
            </a:solidFill>
            <a:round/>
            <a:headEnd/>
            <a:tailEnd type="triangle" w="med" len="med"/>
          </a:ln>
          <a:effectLst/>
        </p:spPr>
        <p:txBody>
          <a:bodyPr/>
          <a:lstStyle/>
          <a:p>
            <a:endParaRPr lang="en-AU"/>
          </a:p>
        </p:txBody>
      </p:sp>
      <p:sp>
        <p:nvSpPr>
          <p:cNvPr id="15" name="Rectangle 20"/>
          <p:cNvSpPr>
            <a:spLocks noChangeArrowheads="1"/>
          </p:cNvSpPr>
          <p:nvPr/>
        </p:nvSpPr>
        <p:spPr bwMode="auto">
          <a:xfrm>
            <a:off x="5004048" y="3212976"/>
            <a:ext cx="2743200" cy="1152128"/>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dirty="0" smtClean="0"/>
              <a:t>3</a:t>
            </a:r>
            <a:r>
              <a:rPr lang="en-US" sz="1800" dirty="0" smtClean="0">
                <a:latin typeface="Arial" charset="0"/>
              </a:rPr>
              <a:t> (200k)</a:t>
            </a:r>
            <a:endParaRPr lang="en-US" sz="1800" dirty="0">
              <a:latin typeface="Arial" charset="0"/>
            </a:endParaRPr>
          </a:p>
        </p:txBody>
      </p:sp>
      <p:sp>
        <p:nvSpPr>
          <p:cNvPr id="16" name="Rectangle 20"/>
          <p:cNvSpPr>
            <a:spLocks noChangeArrowheads="1"/>
          </p:cNvSpPr>
          <p:nvPr/>
        </p:nvSpPr>
        <p:spPr bwMode="auto">
          <a:xfrm>
            <a:off x="5004048" y="5229200"/>
            <a:ext cx="2743200" cy="1062608"/>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dirty="0" smtClean="0"/>
              <a:t>OS kernel (MMS)</a:t>
            </a:r>
            <a:endParaRPr lang="en-US" sz="1800" dirty="0">
              <a:latin typeface="Arial" charset="0"/>
            </a:endParaRPr>
          </a:p>
        </p:txBody>
      </p:sp>
      <p:sp>
        <p:nvSpPr>
          <p:cNvPr id="17" name="Rectangle 20"/>
          <p:cNvSpPr>
            <a:spLocks noChangeArrowheads="1"/>
          </p:cNvSpPr>
          <p:nvPr/>
        </p:nvSpPr>
        <p:spPr bwMode="auto">
          <a:xfrm>
            <a:off x="5004048" y="4221088"/>
            <a:ext cx="2743200" cy="1008112"/>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1 (200K)</a:t>
            </a:r>
            <a:endParaRPr lang="en-US" sz="1800"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1143000"/>
          </a:xfrm>
        </p:spPr>
        <p:txBody>
          <a:bodyPr>
            <a:normAutofit fontScale="90000"/>
          </a:bodyPr>
          <a:lstStyle/>
          <a:p>
            <a:r>
              <a:rPr lang="en-AU" dirty="0" err="1" smtClean="0"/>
              <a:t>Eg</a:t>
            </a:r>
            <a:r>
              <a:rPr lang="en-AU" dirty="0" smtClean="0"/>
              <a:t>: Fixed size memory used by OS Kernel and processes</a:t>
            </a:r>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8</a:t>
            </a:fld>
            <a:endParaRPr lang="en-US"/>
          </a:p>
        </p:txBody>
      </p:sp>
      <p:sp>
        <p:nvSpPr>
          <p:cNvPr id="5" name="Rectangle 7"/>
          <p:cNvSpPr>
            <a:spLocks noChangeArrowheads="1"/>
          </p:cNvSpPr>
          <p:nvPr/>
        </p:nvSpPr>
        <p:spPr bwMode="auto">
          <a:xfrm>
            <a:off x="4932040" y="5517232"/>
            <a:ext cx="2743200" cy="990600"/>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r>
              <a:rPr lang="en-US" sz="1800">
                <a:latin typeface="Arial" charset="0"/>
              </a:rPr>
              <a:t>OS Kernel</a:t>
            </a:r>
          </a:p>
        </p:txBody>
      </p:sp>
      <p:sp>
        <p:nvSpPr>
          <p:cNvPr id="6" name="Rectangle 8"/>
          <p:cNvSpPr>
            <a:spLocks noChangeArrowheads="1"/>
          </p:cNvSpPr>
          <p:nvPr/>
        </p:nvSpPr>
        <p:spPr bwMode="auto">
          <a:xfrm>
            <a:off x="4932040" y="4365104"/>
            <a:ext cx="2743200" cy="1152128"/>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endParaRPr lang="en-US" sz="1800" dirty="0" smtClean="0">
              <a:latin typeface="Arial" charset="0"/>
            </a:endParaRPr>
          </a:p>
          <a:p>
            <a:pPr algn="ctr" eaLnBrk="0" hangingPunct="0">
              <a:spcBef>
                <a:spcPct val="10000"/>
              </a:spcBef>
            </a:pPr>
            <a:r>
              <a:rPr lang="en-US" sz="1800" dirty="0" smtClean="0">
                <a:latin typeface="Arial" charset="0"/>
              </a:rPr>
              <a:t>Process 1 (200k)</a:t>
            </a:r>
            <a:endParaRPr lang="en-US" sz="1800" dirty="0">
              <a:latin typeface="Arial" charset="0"/>
            </a:endParaRPr>
          </a:p>
          <a:p>
            <a:pPr algn="ctr" eaLnBrk="0" hangingPunct="0">
              <a:spcBef>
                <a:spcPct val="10000"/>
              </a:spcBef>
            </a:pPr>
            <a:endParaRPr lang="en-US" sz="1800" dirty="0">
              <a:latin typeface="Arial" charset="0"/>
            </a:endParaRPr>
          </a:p>
        </p:txBody>
      </p:sp>
      <p:sp>
        <p:nvSpPr>
          <p:cNvPr id="7" name="Rectangle 10"/>
          <p:cNvSpPr>
            <a:spLocks noChangeArrowheads="1"/>
          </p:cNvSpPr>
          <p:nvPr/>
        </p:nvSpPr>
        <p:spPr bwMode="auto">
          <a:xfrm>
            <a:off x="4932040" y="3284984"/>
            <a:ext cx="2736304" cy="1152128"/>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2 (200k)</a:t>
            </a:r>
            <a:endParaRPr lang="en-US" sz="1800" dirty="0">
              <a:latin typeface="Arial" charset="0"/>
            </a:endParaRPr>
          </a:p>
        </p:txBody>
      </p:sp>
      <p:sp>
        <p:nvSpPr>
          <p:cNvPr id="8" name="Rectangle 11"/>
          <p:cNvSpPr>
            <a:spLocks noChangeArrowheads="1"/>
          </p:cNvSpPr>
          <p:nvPr/>
        </p:nvSpPr>
        <p:spPr bwMode="auto">
          <a:xfrm>
            <a:off x="4932040" y="1196752"/>
            <a:ext cx="2743200" cy="1080120"/>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b="1" dirty="0" smtClean="0">
                <a:solidFill>
                  <a:srgbClr val="0000CC"/>
                </a:solidFill>
              </a:rPr>
              <a:t>free</a:t>
            </a:r>
            <a:endParaRPr lang="en-US" sz="1800" b="1" dirty="0">
              <a:solidFill>
                <a:srgbClr val="0000CC"/>
              </a:solidFill>
              <a:latin typeface="Arial" charset="0"/>
            </a:endParaRPr>
          </a:p>
        </p:txBody>
      </p:sp>
      <p:sp>
        <p:nvSpPr>
          <p:cNvPr id="9" name="Rectangle 20"/>
          <p:cNvSpPr>
            <a:spLocks noChangeArrowheads="1"/>
          </p:cNvSpPr>
          <p:nvPr/>
        </p:nvSpPr>
        <p:spPr bwMode="auto">
          <a:xfrm>
            <a:off x="4932040" y="2204864"/>
            <a:ext cx="2743200" cy="1080120"/>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3 (200k)</a:t>
            </a:r>
            <a:endParaRPr lang="en-US" sz="1800" dirty="0">
              <a:latin typeface="Arial" charset="0"/>
            </a:endParaRPr>
          </a:p>
        </p:txBody>
      </p:sp>
      <p:sp>
        <p:nvSpPr>
          <p:cNvPr id="10" name="Rectangle 3"/>
          <p:cNvSpPr>
            <a:spLocks noChangeArrowheads="1"/>
          </p:cNvSpPr>
          <p:nvPr/>
        </p:nvSpPr>
        <p:spPr bwMode="auto">
          <a:xfrm>
            <a:off x="2411760" y="6309320"/>
            <a:ext cx="1441450" cy="366713"/>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a:latin typeface="Arial" charset="0"/>
              </a:rPr>
              <a:t>0x00000000</a:t>
            </a:r>
          </a:p>
        </p:txBody>
      </p:sp>
      <p:sp>
        <p:nvSpPr>
          <p:cNvPr id="12" name="Rectangle 5"/>
          <p:cNvSpPr>
            <a:spLocks noChangeArrowheads="1"/>
          </p:cNvSpPr>
          <p:nvPr/>
        </p:nvSpPr>
        <p:spPr bwMode="auto">
          <a:xfrm>
            <a:off x="2195736" y="3356992"/>
            <a:ext cx="1685077"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address </a:t>
            </a:r>
            <a:r>
              <a:rPr lang="en-US" sz="1800" dirty="0">
                <a:latin typeface="Arial" charset="0"/>
              </a:rPr>
              <a:t>space</a:t>
            </a:r>
          </a:p>
        </p:txBody>
      </p:sp>
      <p:sp>
        <p:nvSpPr>
          <p:cNvPr id="13" name="Line 6"/>
          <p:cNvSpPr>
            <a:spLocks noChangeShapeType="1"/>
          </p:cNvSpPr>
          <p:nvPr/>
        </p:nvSpPr>
        <p:spPr bwMode="auto">
          <a:xfrm flipV="1">
            <a:off x="3059832" y="1484784"/>
            <a:ext cx="0" cy="1728192"/>
          </a:xfrm>
          <a:prstGeom prst="line">
            <a:avLst/>
          </a:prstGeom>
          <a:noFill/>
          <a:ln w="12700">
            <a:solidFill>
              <a:schemeClr val="tx1"/>
            </a:solidFill>
            <a:round/>
            <a:headEnd/>
            <a:tailEnd type="triangle" w="med" len="med"/>
          </a:ln>
          <a:effectLst/>
        </p:spPr>
        <p:txBody>
          <a:bodyPr anchor="ctr"/>
          <a:lstStyle/>
          <a:p>
            <a:endParaRPr lang="en-AU"/>
          </a:p>
        </p:txBody>
      </p:sp>
      <p:sp>
        <p:nvSpPr>
          <p:cNvPr id="14" name="Line 36"/>
          <p:cNvSpPr>
            <a:spLocks noChangeShapeType="1"/>
          </p:cNvSpPr>
          <p:nvPr/>
        </p:nvSpPr>
        <p:spPr bwMode="auto">
          <a:xfrm>
            <a:off x="3059832" y="3717032"/>
            <a:ext cx="0" cy="2664296"/>
          </a:xfrm>
          <a:prstGeom prst="line">
            <a:avLst/>
          </a:prstGeom>
          <a:noFill/>
          <a:ln w="9525">
            <a:solidFill>
              <a:schemeClr val="tx1"/>
            </a:solidFill>
            <a:round/>
            <a:headEnd/>
            <a:tailEnd type="triangle" w="med" len="med"/>
          </a:ln>
          <a:effectLst/>
        </p:spPr>
        <p:txBody>
          <a:bodyPr/>
          <a:lstStyle/>
          <a:p>
            <a:endParaRPr lang="en-AU"/>
          </a:p>
        </p:txBody>
      </p:sp>
      <p:sp>
        <p:nvSpPr>
          <p:cNvPr id="15" name="Rectangle 4"/>
          <p:cNvSpPr>
            <a:spLocks noChangeArrowheads="1"/>
          </p:cNvSpPr>
          <p:nvPr/>
        </p:nvSpPr>
        <p:spPr bwMode="auto">
          <a:xfrm>
            <a:off x="2392291" y="1124744"/>
            <a:ext cx="1531188"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0x000AFFFF</a:t>
            </a:r>
            <a:endParaRPr lang="en-US" sz="1800"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1143000"/>
          </a:xfrm>
        </p:spPr>
        <p:txBody>
          <a:bodyPr>
            <a:normAutofit fontScale="90000"/>
          </a:bodyPr>
          <a:lstStyle/>
          <a:p>
            <a:r>
              <a:rPr lang="en-AU" dirty="0" smtClean="0"/>
              <a:t>Variable size memory used by OS Kernel and processes</a:t>
            </a:r>
            <a:endParaRPr lang="en-AU" dirty="0"/>
          </a:p>
        </p:txBody>
      </p:sp>
      <p:sp>
        <p:nvSpPr>
          <p:cNvPr id="4" name="Slide Number Placeholder 3"/>
          <p:cNvSpPr>
            <a:spLocks noGrp="1"/>
          </p:cNvSpPr>
          <p:nvPr>
            <p:ph type="sldNum" sz="quarter" idx="12"/>
          </p:nvPr>
        </p:nvSpPr>
        <p:spPr/>
        <p:txBody>
          <a:bodyPr/>
          <a:lstStyle/>
          <a:p>
            <a:pPr>
              <a:defRPr/>
            </a:pPr>
            <a:fld id="{F83B019B-306C-4A54-A929-ED374CDAEB93}" type="slidenum">
              <a:rPr lang="en-US" smtClean="0"/>
              <a:pPr>
                <a:defRPr/>
              </a:pPr>
              <a:t>9</a:t>
            </a:fld>
            <a:endParaRPr lang="en-US"/>
          </a:p>
        </p:txBody>
      </p:sp>
      <p:sp>
        <p:nvSpPr>
          <p:cNvPr id="5" name="Rectangle 7"/>
          <p:cNvSpPr>
            <a:spLocks noChangeArrowheads="1"/>
          </p:cNvSpPr>
          <p:nvPr/>
        </p:nvSpPr>
        <p:spPr bwMode="auto">
          <a:xfrm>
            <a:off x="5004048" y="5589240"/>
            <a:ext cx="2743200" cy="990600"/>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r>
              <a:rPr lang="en-US" sz="1800">
                <a:latin typeface="Arial" charset="0"/>
              </a:rPr>
              <a:t>OS Kernel</a:t>
            </a:r>
          </a:p>
        </p:txBody>
      </p:sp>
      <p:sp>
        <p:nvSpPr>
          <p:cNvPr id="6" name="Rectangle 8"/>
          <p:cNvSpPr>
            <a:spLocks noChangeArrowheads="1"/>
          </p:cNvSpPr>
          <p:nvPr/>
        </p:nvSpPr>
        <p:spPr bwMode="auto">
          <a:xfrm>
            <a:off x="5004048" y="4581128"/>
            <a:ext cx="2743200" cy="1008112"/>
          </a:xfrm>
          <a:prstGeom prst="rect">
            <a:avLst/>
          </a:prstGeom>
          <a:noFill/>
          <a:ln w="12700">
            <a:solidFill>
              <a:schemeClr val="tx1"/>
            </a:solidFill>
            <a:miter lim="800000"/>
            <a:headEnd/>
            <a:tailEnd/>
          </a:ln>
          <a:effectLst/>
        </p:spPr>
        <p:txBody>
          <a:bodyPr wrap="none" anchor="ctr"/>
          <a:lstStyle/>
          <a:p>
            <a:pPr algn="ctr" eaLnBrk="0" hangingPunct="0">
              <a:spcBef>
                <a:spcPct val="10000"/>
              </a:spcBef>
            </a:pPr>
            <a:endParaRPr lang="en-US" sz="1800" dirty="0" smtClean="0">
              <a:latin typeface="Arial" charset="0"/>
            </a:endParaRPr>
          </a:p>
          <a:p>
            <a:pPr algn="ctr" eaLnBrk="0" hangingPunct="0">
              <a:spcBef>
                <a:spcPct val="10000"/>
              </a:spcBef>
            </a:pPr>
            <a:r>
              <a:rPr lang="en-US" sz="1800" dirty="0" smtClean="0">
                <a:latin typeface="Arial" charset="0"/>
              </a:rPr>
              <a:t>Process 1 (200k)</a:t>
            </a:r>
            <a:endParaRPr lang="en-US" sz="1800" dirty="0">
              <a:latin typeface="Arial" charset="0"/>
            </a:endParaRPr>
          </a:p>
          <a:p>
            <a:pPr algn="ctr" eaLnBrk="0" hangingPunct="0">
              <a:spcBef>
                <a:spcPct val="10000"/>
              </a:spcBef>
            </a:pPr>
            <a:endParaRPr lang="en-US" sz="1800" dirty="0">
              <a:latin typeface="Arial" charset="0"/>
            </a:endParaRPr>
          </a:p>
        </p:txBody>
      </p:sp>
      <p:sp>
        <p:nvSpPr>
          <p:cNvPr id="7" name="Rectangle 10"/>
          <p:cNvSpPr>
            <a:spLocks noChangeArrowheads="1"/>
          </p:cNvSpPr>
          <p:nvPr/>
        </p:nvSpPr>
        <p:spPr bwMode="auto">
          <a:xfrm>
            <a:off x="5004048" y="2996952"/>
            <a:ext cx="2736304" cy="576064"/>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2 (95k)</a:t>
            </a:r>
            <a:endParaRPr lang="en-US" sz="1800" dirty="0">
              <a:latin typeface="Arial" charset="0"/>
            </a:endParaRPr>
          </a:p>
        </p:txBody>
      </p:sp>
      <p:sp>
        <p:nvSpPr>
          <p:cNvPr id="8" name="Rectangle 11"/>
          <p:cNvSpPr>
            <a:spLocks noChangeArrowheads="1"/>
          </p:cNvSpPr>
          <p:nvPr/>
        </p:nvSpPr>
        <p:spPr bwMode="auto">
          <a:xfrm>
            <a:off x="5004048" y="1268760"/>
            <a:ext cx="2743200" cy="1080120"/>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b="1" dirty="0" smtClean="0">
                <a:solidFill>
                  <a:srgbClr val="0000CC"/>
                </a:solidFill>
              </a:rPr>
              <a:t>free</a:t>
            </a:r>
            <a:endParaRPr lang="en-US" sz="1800" b="1" dirty="0">
              <a:solidFill>
                <a:srgbClr val="0000CC"/>
              </a:solidFill>
              <a:latin typeface="Arial" charset="0"/>
            </a:endParaRPr>
          </a:p>
        </p:txBody>
      </p:sp>
      <p:sp>
        <p:nvSpPr>
          <p:cNvPr id="9" name="Rectangle 20"/>
          <p:cNvSpPr>
            <a:spLocks noChangeArrowheads="1"/>
          </p:cNvSpPr>
          <p:nvPr/>
        </p:nvSpPr>
        <p:spPr bwMode="auto">
          <a:xfrm>
            <a:off x="5004048" y="2204864"/>
            <a:ext cx="2743200" cy="792088"/>
          </a:xfrm>
          <a:prstGeom prst="rect">
            <a:avLst/>
          </a:prstGeom>
          <a:solidFill>
            <a:schemeClr val="bg1"/>
          </a:solidFill>
          <a:ln w="12700">
            <a:solidFill>
              <a:schemeClr val="tx1"/>
            </a:solidFill>
            <a:miter lim="800000"/>
            <a:headEnd/>
            <a:tailEnd/>
          </a:ln>
          <a:effectLst/>
        </p:spPr>
        <p:txBody>
          <a:bodyPr wrap="none" anchor="ctr"/>
          <a:lstStyle/>
          <a:p>
            <a:pPr algn="ctr" eaLnBrk="0" hangingPunct="0">
              <a:spcBef>
                <a:spcPct val="10000"/>
              </a:spcBef>
            </a:pPr>
            <a:r>
              <a:rPr lang="en-US" sz="1800" dirty="0">
                <a:latin typeface="Arial" charset="0"/>
              </a:rPr>
              <a:t>Process </a:t>
            </a:r>
            <a:r>
              <a:rPr lang="en-US" sz="1800" dirty="0" smtClean="0">
                <a:latin typeface="Arial" charset="0"/>
              </a:rPr>
              <a:t>3 (150k)</a:t>
            </a:r>
            <a:endParaRPr lang="en-US" sz="1800" dirty="0">
              <a:latin typeface="Arial" charset="0"/>
            </a:endParaRPr>
          </a:p>
        </p:txBody>
      </p:sp>
      <p:sp>
        <p:nvSpPr>
          <p:cNvPr id="10" name="Rectangle 3"/>
          <p:cNvSpPr>
            <a:spLocks noChangeArrowheads="1"/>
          </p:cNvSpPr>
          <p:nvPr/>
        </p:nvSpPr>
        <p:spPr bwMode="auto">
          <a:xfrm>
            <a:off x="2339752" y="6309320"/>
            <a:ext cx="1441450" cy="366713"/>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a:latin typeface="Arial" charset="0"/>
              </a:rPr>
              <a:t>0x00000000</a:t>
            </a:r>
          </a:p>
        </p:txBody>
      </p:sp>
      <p:sp>
        <p:nvSpPr>
          <p:cNvPr id="11" name="Rectangle 4"/>
          <p:cNvSpPr>
            <a:spLocks noChangeArrowheads="1"/>
          </p:cNvSpPr>
          <p:nvPr/>
        </p:nvSpPr>
        <p:spPr bwMode="auto">
          <a:xfrm>
            <a:off x="2411760" y="1124744"/>
            <a:ext cx="1659429"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0x0000AFFFF</a:t>
            </a:r>
            <a:endParaRPr lang="en-US" sz="1800" dirty="0">
              <a:latin typeface="Arial" charset="0"/>
            </a:endParaRPr>
          </a:p>
        </p:txBody>
      </p:sp>
      <p:sp>
        <p:nvSpPr>
          <p:cNvPr id="12" name="Rectangle 5"/>
          <p:cNvSpPr>
            <a:spLocks noChangeArrowheads="1"/>
          </p:cNvSpPr>
          <p:nvPr/>
        </p:nvSpPr>
        <p:spPr bwMode="auto">
          <a:xfrm>
            <a:off x="2267744" y="3501008"/>
            <a:ext cx="1685077" cy="369332"/>
          </a:xfrm>
          <a:prstGeom prst="rect">
            <a:avLst/>
          </a:prstGeom>
          <a:noFill/>
          <a:ln w="12700">
            <a:noFill/>
            <a:miter lim="800000"/>
            <a:headEnd/>
            <a:tailEnd/>
          </a:ln>
          <a:effectLst/>
        </p:spPr>
        <p:txBody>
          <a:bodyPr wrap="none">
            <a:spAutoFit/>
          </a:bodyPr>
          <a:lstStyle/>
          <a:p>
            <a:pPr algn="ctr" eaLnBrk="0" hangingPunct="0">
              <a:spcBef>
                <a:spcPct val="50000"/>
              </a:spcBef>
            </a:pPr>
            <a:r>
              <a:rPr lang="en-US" sz="1800" dirty="0" smtClean="0">
                <a:latin typeface="Arial" charset="0"/>
              </a:rPr>
              <a:t>address </a:t>
            </a:r>
            <a:r>
              <a:rPr lang="en-US" sz="1800" dirty="0">
                <a:latin typeface="Arial" charset="0"/>
              </a:rPr>
              <a:t>space</a:t>
            </a:r>
          </a:p>
        </p:txBody>
      </p:sp>
      <p:sp>
        <p:nvSpPr>
          <p:cNvPr id="13" name="Line 6"/>
          <p:cNvSpPr>
            <a:spLocks noChangeShapeType="1"/>
          </p:cNvSpPr>
          <p:nvPr/>
        </p:nvSpPr>
        <p:spPr bwMode="auto">
          <a:xfrm flipV="1">
            <a:off x="3131840" y="1484784"/>
            <a:ext cx="0" cy="2083296"/>
          </a:xfrm>
          <a:prstGeom prst="line">
            <a:avLst/>
          </a:prstGeom>
          <a:noFill/>
          <a:ln w="12700">
            <a:solidFill>
              <a:schemeClr val="tx1"/>
            </a:solidFill>
            <a:round/>
            <a:headEnd/>
            <a:tailEnd type="triangle" w="med" len="med"/>
          </a:ln>
          <a:effectLst/>
        </p:spPr>
        <p:txBody>
          <a:bodyPr anchor="ctr"/>
          <a:lstStyle/>
          <a:p>
            <a:endParaRPr lang="en-AU"/>
          </a:p>
        </p:txBody>
      </p:sp>
      <p:sp>
        <p:nvSpPr>
          <p:cNvPr id="14" name="Line 36"/>
          <p:cNvSpPr>
            <a:spLocks noChangeShapeType="1"/>
          </p:cNvSpPr>
          <p:nvPr/>
        </p:nvSpPr>
        <p:spPr bwMode="auto">
          <a:xfrm>
            <a:off x="3131840" y="3933056"/>
            <a:ext cx="29220" cy="2429272"/>
          </a:xfrm>
          <a:prstGeom prst="line">
            <a:avLst/>
          </a:prstGeom>
          <a:noFill/>
          <a:ln w="9525">
            <a:solidFill>
              <a:schemeClr val="tx1"/>
            </a:solidFill>
            <a:round/>
            <a:headEnd/>
            <a:tailEnd type="triangle" w="med" len="med"/>
          </a:ln>
          <a:effectLst/>
        </p:spPr>
        <p:txBody>
          <a:bodyPr/>
          <a:lstStyle/>
          <a:p>
            <a:endParaRPr lang="en-AU"/>
          </a:p>
        </p:txBody>
      </p:sp>
      <p:sp>
        <p:nvSpPr>
          <p:cNvPr id="15" name="Rectangle 11"/>
          <p:cNvSpPr>
            <a:spLocks noChangeArrowheads="1"/>
          </p:cNvSpPr>
          <p:nvPr/>
        </p:nvSpPr>
        <p:spPr bwMode="auto">
          <a:xfrm>
            <a:off x="5004048" y="3573016"/>
            <a:ext cx="2743200" cy="1080120"/>
          </a:xfrm>
          <a:prstGeom prst="rect">
            <a:avLst/>
          </a:prstGeom>
          <a:solidFill>
            <a:srgbClr val="C0C0C0"/>
          </a:solidFill>
          <a:ln w="12700">
            <a:solidFill>
              <a:schemeClr val="tx1"/>
            </a:solidFill>
            <a:miter lim="800000"/>
            <a:headEnd/>
            <a:tailEnd/>
          </a:ln>
          <a:effectLst/>
        </p:spPr>
        <p:txBody>
          <a:bodyPr wrap="none" anchor="ctr"/>
          <a:lstStyle/>
          <a:p>
            <a:pPr algn="ctr" eaLnBrk="0" hangingPunct="0">
              <a:spcBef>
                <a:spcPct val="10000"/>
              </a:spcBef>
            </a:pPr>
            <a:r>
              <a:rPr lang="en-US" b="1" dirty="0" smtClean="0">
                <a:solidFill>
                  <a:srgbClr val="0000CC"/>
                </a:solidFill>
              </a:rPr>
              <a:t>free</a:t>
            </a:r>
            <a:endParaRPr lang="en-US" sz="1800" b="1" dirty="0">
              <a:solidFill>
                <a:srgbClr val="0000CC"/>
              </a:solidFill>
              <a:latin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15267</TotalTime>
  <Words>1841</Words>
  <Application>Microsoft Office PowerPoint</Application>
  <PresentationFormat>On-screen Show (4:3)</PresentationFormat>
  <Paragraphs>277</Paragraphs>
  <Slides>30</Slides>
  <Notes>17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Slide 1</vt:lpstr>
      <vt:lpstr>Outline</vt:lpstr>
      <vt:lpstr>Acknowledgement</vt:lpstr>
      <vt:lpstr>Memory Management </vt:lpstr>
      <vt:lpstr>Memory  management</vt:lpstr>
      <vt:lpstr>Memory management (MM)</vt:lpstr>
      <vt:lpstr>EG: Main memory used by OS Kernel and processes</vt:lpstr>
      <vt:lpstr>Eg: Fixed size memory used by OS Kernel and processes</vt:lpstr>
      <vt:lpstr>Variable size memory used by OS Kernel and processes</vt:lpstr>
      <vt:lpstr>   Memory Addressed by Limit and Base </vt:lpstr>
      <vt:lpstr>Partitioning (fixed size block) Strategy </vt:lpstr>
      <vt:lpstr>MM: Variable size blocks</vt:lpstr>
      <vt:lpstr>Memory management</vt:lpstr>
      <vt:lpstr>Fixed Versus Dynamic Partitioning </vt:lpstr>
      <vt:lpstr>Memory Fragmentations</vt:lpstr>
      <vt:lpstr>Slide 16</vt:lpstr>
      <vt:lpstr>Virtual Memory - Another word </vt:lpstr>
      <vt:lpstr>Swapping and Scheduling</vt:lpstr>
      <vt:lpstr>Unix top cammand </vt:lpstr>
      <vt:lpstr>Memory Management – Paging </vt:lpstr>
      <vt:lpstr>Memory Management – Paging </vt:lpstr>
      <vt:lpstr>Page Table</vt:lpstr>
      <vt:lpstr>Process Table</vt:lpstr>
      <vt:lpstr>Page Placement/Swapping</vt:lpstr>
      <vt:lpstr>Memory management - Paging</vt:lpstr>
      <vt:lpstr>Paging with Cache</vt:lpstr>
      <vt:lpstr>  Paging Algorithms</vt:lpstr>
      <vt:lpstr>Paging Algorithm Variations</vt:lpstr>
      <vt:lpstr>Page Replacement Policy</vt:lpstr>
      <vt:lpstr>Some Useful Texts/Resources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fifisitu</dc:creator>
  <cp:lastModifiedBy>pdle</cp:lastModifiedBy>
  <cp:revision>370</cp:revision>
  <dcterms:created xsi:type="dcterms:W3CDTF">2008-07-10T22:13:35Z</dcterms:created>
  <dcterms:modified xsi:type="dcterms:W3CDTF">2016-04-07T01:32:50Z</dcterms:modified>
</cp:coreProperties>
</file>