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81" r:id="rId13"/>
    <p:sldId id="268" r:id="rId14"/>
    <p:sldId id="266" r:id="rId15"/>
    <p:sldId id="269" r:id="rId16"/>
    <p:sldId id="283" r:id="rId17"/>
    <p:sldId id="270" r:id="rId18"/>
    <p:sldId id="271" r:id="rId19"/>
    <p:sldId id="272" r:id="rId20"/>
    <p:sldId id="273" r:id="rId21"/>
    <p:sldId id="274" r:id="rId22"/>
    <p:sldId id="285" r:id="rId23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 autoAdjust="0"/>
    <p:restoredTop sz="83236" autoAdjust="0"/>
  </p:normalViewPr>
  <p:slideViewPr>
    <p:cSldViewPr>
      <p:cViewPr varScale="1">
        <p:scale>
          <a:sx n="63" d="100"/>
          <a:sy n="63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9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8" cy="3549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8" y="1"/>
            <a:ext cx="4434998" cy="3549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FBA4-5A18-4DAA-B7CC-EB3820961B06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104"/>
            <a:ext cx="4434998" cy="3549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8" y="6743104"/>
            <a:ext cx="4434998" cy="3549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B72B6-E330-463C-961A-A22A248828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5025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8" cy="3549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8" y="1"/>
            <a:ext cx="4434998" cy="3549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26CAA-29EF-4A61-AD36-213BF3864171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3" y="3372168"/>
            <a:ext cx="8187690" cy="3194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3104"/>
            <a:ext cx="4434998" cy="3549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8" y="6743104"/>
            <a:ext cx="4434998" cy="3549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F3496-EB5A-45ED-8A04-578600DD9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813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2571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5817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985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8680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8175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2545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1387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419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815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1362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4560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2615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092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804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363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64852-0C1C-4C2D-B8F6-C85C12968B7F}" type="datetime1">
              <a:rPr lang="en-US" smtClean="0"/>
              <a:pPr/>
              <a:t>4/12/2016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F395E-EC49-48DD-AC31-BF32D9C18BBD}" type="datetime1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9A0C55-CC5F-4B3E-97E5-A615073936E5}" type="datetime1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4270FE-2E81-4071-8B91-BD830F702976}" type="datetime1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604EDA-673F-4676-97D4-D46534992261}" type="datetime1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4FD51E-B792-47C8-8D7C-D6845B66DFA8}" type="datetime1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3F8C9-F7BD-45F7-B9E0-F52A55443FBC}" type="datetime1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F1933-D4AB-46D5-8D69-45A374854A1F}" type="datetime1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2163C5-68C2-4404-8D1C-CB1AFD065F89}" type="datetime1">
              <a:rPr lang="en-US" smtClean="0"/>
              <a:pPr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5467E8-D82D-48FA-AAF6-40F087B0D87E}" type="datetime1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9E76DC-CFE1-4DB5-8106-1D0AC42D5CAD}" type="datetime1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6F9C2E0-057A-46F0-B891-8AF34D1C4238}" type="datetime1">
              <a:rPr lang="en-US" smtClean="0"/>
              <a:pPr/>
              <a:t>4/12/2016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mprof\fit3129_files\infotech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428604"/>
            <a:ext cx="3267075" cy="7524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71670" y="2643182"/>
            <a:ext cx="6858048" cy="156966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effectLst>
            <a:outerShdw blurRad="50800" dist="1397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3000000">
              <a:rot lat="487347" lon="19532356" rev="0"/>
            </a:camera>
            <a:lightRig rig="sunset" dir="t"/>
          </a:scene3d>
          <a:sp3d z="114300" prstMaterial="powder">
            <a:bevelT prst="relaxedInset"/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Note 5</a:t>
            </a:r>
            <a:br>
              <a:rPr lang="en-US" sz="2400" b="1" dirty="0" smtClean="0">
                <a:latin typeface="Cambria" pitchFamily="18" charset="0"/>
              </a:rPr>
            </a:br>
            <a:r>
              <a:rPr lang="en-US" sz="2400" b="1" dirty="0" smtClean="0">
                <a:latin typeface="Cambria" pitchFamily="18" charset="0"/>
              </a:rPr>
              <a:t/>
            </a:r>
            <a:br>
              <a:rPr lang="en-US" sz="2400" b="1" dirty="0" smtClean="0">
                <a:latin typeface="Cambria" pitchFamily="18" charset="0"/>
              </a:rPr>
            </a:br>
            <a:r>
              <a:rPr lang="en-US" sz="2400" b="1" dirty="0" smtClean="0">
                <a:latin typeface="Cambria" pitchFamily="18" charset="0"/>
              </a:rPr>
              <a:t>Operating Systems :</a:t>
            </a:r>
            <a:br>
              <a:rPr lang="en-US" sz="2400" b="1" dirty="0" smtClean="0">
                <a:latin typeface="Cambria" pitchFamily="18" charset="0"/>
              </a:rPr>
            </a:br>
            <a:r>
              <a:rPr lang="en-US" sz="2400" b="1" dirty="0" smtClean="0">
                <a:latin typeface="Cambria" pitchFamily="18" charset="0"/>
              </a:rPr>
              <a:t>Process Management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259632" y="764704"/>
            <a:ext cx="7407275" cy="14716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FIT9134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AU" sz="4000" b="1" dirty="0" smtClean="0"/>
              <a:t>Computer architecture and operating systems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Short-term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290" y="1285860"/>
            <a:ext cx="7558110" cy="5286396"/>
          </a:xfrm>
        </p:spPr>
        <p:txBody>
          <a:bodyPr>
            <a:normAutofit fontScale="85000" lnSpcReduction="10000"/>
          </a:bodyPr>
          <a:lstStyle/>
          <a:p>
            <a:pPr>
              <a:buSzPct val="75000"/>
              <a:buFont typeface="Monotype Sorts" pitchFamily="2" charset="2"/>
              <a:buChar char="n"/>
            </a:pPr>
            <a:r>
              <a:rPr lang="en-US" b="1" i="1" dirty="0" smtClean="0">
                <a:solidFill>
                  <a:srgbClr val="00B050"/>
                </a:solidFill>
              </a:rPr>
              <a:t>Short-term </a:t>
            </a:r>
            <a:r>
              <a:rPr lang="en-US" dirty="0" smtClean="0"/>
              <a:t>(or </a:t>
            </a:r>
            <a:r>
              <a:rPr lang="en-US" b="1" i="1" dirty="0" smtClean="0">
                <a:solidFill>
                  <a:srgbClr val="00B050"/>
                </a:solidFill>
              </a:rPr>
              <a:t>low-level</a:t>
            </a:r>
            <a:r>
              <a:rPr lang="en-US" dirty="0" smtClean="0"/>
              <a:t>) </a:t>
            </a:r>
            <a:r>
              <a:rPr lang="en-US" dirty="0" smtClean="0"/>
              <a:t>scheduling </a:t>
            </a:r>
            <a:r>
              <a:rPr lang="en-US" dirty="0" smtClean="0"/>
              <a:t>works </a:t>
            </a:r>
            <a:r>
              <a:rPr lang="en-US" dirty="0"/>
              <a:t>with processes </a:t>
            </a:r>
            <a:r>
              <a:rPr lang="en-US" b="1" i="1" dirty="0"/>
              <a:t>already in memory</a:t>
            </a:r>
            <a:r>
              <a:rPr lang="en-US" dirty="0"/>
              <a:t> and ready to run. </a:t>
            </a:r>
            <a:r>
              <a:rPr lang="en-US" dirty="0" smtClean="0"/>
              <a:t> A </a:t>
            </a:r>
            <a:r>
              <a:rPr lang="en-US" b="1" i="1" dirty="0">
                <a:solidFill>
                  <a:srgbClr val="00B050"/>
                </a:solidFill>
              </a:rPr>
              <a:t>Dispatcher </a:t>
            </a:r>
            <a:r>
              <a:rPr lang="en-US" dirty="0" smtClean="0"/>
              <a:t>(a program) then </a:t>
            </a:r>
            <a:r>
              <a:rPr lang="en-US" dirty="0" smtClean="0"/>
              <a:t>decides </a:t>
            </a:r>
            <a:r>
              <a:rPr lang="en-US" dirty="0"/>
              <a:t>which one to run next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SzPct val="75000"/>
              <a:buFont typeface="Monotype Sorts" pitchFamily="2" charset="2"/>
              <a:buChar char="n"/>
            </a:pPr>
            <a:r>
              <a:rPr lang="en-US" dirty="0"/>
              <a:t>A process </a:t>
            </a:r>
            <a:r>
              <a:rPr lang="en-US" dirty="0" smtClean="0"/>
              <a:t>is suspended (or blocked) </a:t>
            </a:r>
            <a:r>
              <a:rPr lang="en-US" dirty="0"/>
              <a:t>for </a:t>
            </a:r>
            <a:r>
              <a:rPr lang="en-US" dirty="0" smtClean="0"/>
              <a:t>its I/O operation to be complete or </a:t>
            </a:r>
            <a:r>
              <a:rPr lang="en-US" dirty="0"/>
              <a:t>wait for some other </a:t>
            </a:r>
            <a:r>
              <a:rPr lang="en-US" dirty="0" smtClean="0"/>
              <a:t>operation completion.  </a:t>
            </a:r>
            <a:r>
              <a:rPr lang="en-US" dirty="0" smtClean="0"/>
              <a:t>The </a:t>
            </a:r>
            <a:r>
              <a:rPr lang="en-US" dirty="0"/>
              <a:t>dispatcher will then choose the next process to run. </a:t>
            </a:r>
            <a:br>
              <a:rPr lang="en-US" dirty="0"/>
            </a:br>
            <a:endParaRPr lang="en-US" dirty="0"/>
          </a:p>
          <a:p>
            <a:pPr>
              <a:buSzPct val="75000"/>
              <a:buFont typeface="Monotype Sorts" pitchFamily="2" charset="2"/>
              <a:buChar char="n"/>
            </a:pPr>
            <a:r>
              <a:rPr lang="en-US" dirty="0"/>
              <a:t>A system </a:t>
            </a:r>
            <a:r>
              <a:rPr lang="en-US" dirty="0" smtClean="0"/>
              <a:t>uses either </a:t>
            </a:r>
            <a:r>
              <a:rPr lang="en-US" b="1" i="1" dirty="0" smtClean="0"/>
              <a:t>pre-emptive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i="1" dirty="0" smtClean="0"/>
              <a:t>non-pre-emptive</a:t>
            </a:r>
            <a:r>
              <a:rPr lang="en-US" dirty="0" smtClean="0"/>
              <a:t> low-level </a:t>
            </a:r>
            <a:r>
              <a:rPr lang="en-US" dirty="0" smtClean="0"/>
              <a:t>scheduling to do its scheduling task. 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Scheduling algorithms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different </a:t>
            </a:r>
            <a:r>
              <a:rPr lang="en-AU" dirty="0"/>
              <a:t>algorithms favour different types of processes, and different criteria may be used to determine the “best” </a:t>
            </a:r>
            <a:r>
              <a:rPr lang="en-AU" dirty="0" smtClean="0"/>
              <a:t>algorithm.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  <a:p>
            <a:r>
              <a:rPr lang="en-AU" dirty="0" smtClean="0"/>
              <a:t>examples </a:t>
            </a:r>
            <a:r>
              <a:rPr lang="en-AU" dirty="0"/>
              <a:t>of </a:t>
            </a:r>
            <a:r>
              <a:rPr lang="en-AU" dirty="0">
                <a:solidFill>
                  <a:srgbClr val="00B050"/>
                </a:solidFill>
              </a:rPr>
              <a:t>criteria</a:t>
            </a:r>
            <a:r>
              <a:rPr lang="en-AU" dirty="0"/>
              <a:t> which may be used are: </a:t>
            </a:r>
            <a:endParaRPr lang="en-AU" dirty="0" smtClean="0"/>
          </a:p>
          <a:p>
            <a:pPr lvl="1"/>
            <a:r>
              <a:rPr lang="en-AU" dirty="0" smtClean="0"/>
              <a:t>minimize response time for interactive processes</a:t>
            </a:r>
          </a:p>
          <a:p>
            <a:pPr lvl="1"/>
            <a:r>
              <a:rPr lang="en-AU" dirty="0" smtClean="0"/>
              <a:t>ensure </a:t>
            </a:r>
            <a:r>
              <a:rPr lang="en-AU" dirty="0"/>
              <a:t>fairness for all </a:t>
            </a:r>
            <a:r>
              <a:rPr lang="en-AU" dirty="0" smtClean="0"/>
              <a:t>processes (all processes should have a fair share of CPU and system resources).</a:t>
            </a:r>
            <a:endParaRPr lang="en-AU" dirty="0"/>
          </a:p>
          <a:p>
            <a:pPr lvl="1"/>
            <a:r>
              <a:rPr lang="en-AU" dirty="0"/>
              <a:t>maximize </a:t>
            </a:r>
            <a:r>
              <a:rPr lang="en-AU" dirty="0" smtClean="0"/>
              <a:t>throughput (more processes can finish in certain interval time).</a:t>
            </a:r>
            <a:endParaRPr lang="en-AU" dirty="0"/>
          </a:p>
          <a:p>
            <a:pPr lvl="1"/>
            <a:r>
              <a:rPr lang="en-AU" dirty="0"/>
              <a:t>prevent </a:t>
            </a:r>
            <a:r>
              <a:rPr lang="en-AU" dirty="0" smtClean="0"/>
              <a:t>CPU </a:t>
            </a:r>
            <a:r>
              <a:rPr lang="en-AU" dirty="0" smtClean="0"/>
              <a:t>starvation ( a process should not wait indefinitely for CPU).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Pre-emptive Vs Non-Pre-emptive Scheduling</a:t>
            </a: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290" y="1714488"/>
            <a:ext cx="7558110" cy="485776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Non-Pre-emptive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/>
              <a:t>scheduling means system relies on </a:t>
            </a:r>
            <a:r>
              <a:rPr lang="en-US" dirty="0" smtClean="0"/>
              <a:t>a (</a:t>
            </a:r>
            <a:r>
              <a:rPr lang="en-US" dirty="0" smtClean="0"/>
              <a:t>well-predicted in time or prioritized) </a:t>
            </a:r>
            <a:r>
              <a:rPr lang="en-US" dirty="0" smtClean="0"/>
              <a:t>process </a:t>
            </a:r>
            <a:r>
              <a:rPr lang="en-US" dirty="0"/>
              <a:t>to relinquish </a:t>
            </a:r>
            <a:r>
              <a:rPr lang="en-US" dirty="0" smtClean="0"/>
              <a:t>CPU when it finishes.</a:t>
            </a:r>
          </a:p>
          <a:p>
            <a:pPr lvl="1"/>
            <a:r>
              <a:rPr lang="en-US" sz="2000" dirty="0" err="1" smtClean="0"/>
              <a:t>Eg</a:t>
            </a:r>
            <a:r>
              <a:rPr lang="en-US" sz="2000" dirty="0" smtClean="0"/>
              <a:t>. Windows 3.1, Windows 95 (16-bit), “Classic” </a:t>
            </a:r>
            <a:r>
              <a:rPr lang="en-US" sz="2000" dirty="0" err="1" smtClean="0"/>
              <a:t>MacOS</a:t>
            </a:r>
            <a:r>
              <a:rPr lang="en-US" sz="2000" dirty="0" smtClean="0"/>
              <a:t>, etc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Pre-emptive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/>
              <a:t>scheduling means the O/S controls how the CPU is shared by the </a:t>
            </a:r>
            <a:r>
              <a:rPr lang="en-US" dirty="0" smtClean="0"/>
              <a:t>processes (a process can be interrupted while it is running).</a:t>
            </a:r>
            <a:endParaRPr lang="en-US" dirty="0" smtClean="0"/>
          </a:p>
          <a:p>
            <a:pPr lvl="1"/>
            <a:r>
              <a:rPr lang="en-US" sz="2100" dirty="0" err="1" smtClean="0"/>
              <a:t>Eg</a:t>
            </a:r>
            <a:r>
              <a:rPr lang="en-US" sz="2100" dirty="0" smtClean="0"/>
              <a:t>. Unix, Linux, Windows NT/2000/XP/Vista/8/9/10, Mac OS X, etc </a:t>
            </a:r>
            <a:endParaRPr lang="en-US" sz="2100" dirty="0" smtClean="0"/>
          </a:p>
          <a:p>
            <a:pPr lvl="1">
              <a:buNone/>
            </a:pPr>
            <a:r>
              <a:rPr lang="en-US" sz="3300" dirty="0" smtClean="0"/>
              <a:t>An </a:t>
            </a:r>
            <a:r>
              <a:rPr lang="en-US" sz="3300" dirty="0" smtClean="0"/>
              <a:t>OS may use both algorithms.  </a:t>
            </a:r>
            <a:r>
              <a:rPr lang="en-US" sz="3300" dirty="0" err="1" smtClean="0"/>
              <a:t>eg</a:t>
            </a:r>
            <a:r>
              <a:rPr lang="en-US" sz="3300" dirty="0" smtClean="0"/>
              <a:t>, </a:t>
            </a:r>
            <a:r>
              <a:rPr lang="en-US" sz="3300" dirty="0" smtClean="0"/>
              <a:t>a scheduler or dispatcher should not be preempted.</a:t>
            </a:r>
          </a:p>
          <a:p>
            <a:pPr lvl="1"/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3" name="Rectangle 103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Non-pre-emptive </a:t>
            </a:r>
            <a:r>
              <a:rPr lang="en-US" dirty="0" smtClean="0"/>
              <a:t>algorithms are </a:t>
            </a:r>
            <a:r>
              <a:rPr lang="en-US" dirty="0"/>
              <a:t>more applicable to batch </a:t>
            </a:r>
            <a:r>
              <a:rPr lang="en-US" dirty="0" smtClean="0"/>
              <a:t>systems. </a:t>
            </a:r>
            <a:r>
              <a:rPr lang="en-US" dirty="0"/>
              <a:t>Differ from pre-emptive as processes will only stop executing when they need to stop.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Examples of non-pre-emptive algorithms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First-in, first-out, where processes are executed in </a:t>
            </a:r>
            <a:r>
              <a:rPr lang="en-US" dirty="0" smtClean="0"/>
              <a:t>the order </a:t>
            </a:r>
            <a:r>
              <a:rPr lang="en-US" dirty="0"/>
              <a:t>they </a:t>
            </a:r>
            <a:r>
              <a:rPr lang="en-US" dirty="0" smtClean="0"/>
              <a:t>arrive.</a:t>
            </a:r>
            <a:endParaRPr lang="en-US" dirty="0"/>
          </a:p>
          <a:p>
            <a:pPr lvl="1"/>
            <a:r>
              <a:rPr lang="en-US" dirty="0"/>
              <a:t>Shortest job first, which maximizes throughput, but may result in job </a:t>
            </a:r>
            <a:r>
              <a:rPr lang="en-US" dirty="0" smtClean="0"/>
              <a:t>starvation ( long processes may never have a chance to get CPU).</a:t>
            </a:r>
            <a:endParaRPr lang="en-US" dirty="0"/>
          </a:p>
          <a:p>
            <a:pPr lvl="1"/>
            <a:r>
              <a:rPr lang="en-US" dirty="0"/>
              <a:t>Priority scheduling, where priorities are assigned based on criteria such as resources requested, or </a:t>
            </a:r>
            <a:r>
              <a:rPr lang="en-US" dirty="0" smtClean="0"/>
              <a:t>system control criteria.   </a:t>
            </a:r>
          </a:p>
          <a:p>
            <a:pPr lvl="1"/>
            <a:endParaRPr lang="en-US" dirty="0" smtClean="0"/>
          </a:p>
        </p:txBody>
      </p:sp>
      <p:sp>
        <p:nvSpPr>
          <p:cNvPr id="80905" name="Rectangle 1033"/>
          <p:cNvSpPr>
            <a:spLocks noChangeArrowheads="1"/>
          </p:cNvSpPr>
          <p:nvPr/>
        </p:nvSpPr>
        <p:spPr bwMode="auto">
          <a:xfrm>
            <a:off x="1280478" y="249806"/>
            <a:ext cx="7612002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Non-pre-emptive scheduling algorithms</a:t>
            </a:r>
            <a:endParaRPr lang="en-US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Pre-emptive Scheduling</a:t>
            </a:r>
            <a:endParaRPr lang="en-AU" dirty="0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pre-emptive scheduling, </a:t>
            </a:r>
            <a:r>
              <a:rPr lang="en-US" dirty="0" smtClean="0"/>
              <a:t> the OS ensures </a:t>
            </a:r>
            <a:r>
              <a:rPr lang="en-US" dirty="0"/>
              <a:t>no process runs </a:t>
            </a:r>
            <a:r>
              <a:rPr lang="en-US" dirty="0" smtClean="0"/>
              <a:t>for too </a:t>
            </a:r>
            <a:r>
              <a:rPr lang="en-US" dirty="0"/>
              <a:t>long. Pre-emptive scheduling </a:t>
            </a:r>
            <a:r>
              <a:rPr lang="en-US" dirty="0" smtClean="0"/>
              <a:t>is more </a:t>
            </a:r>
            <a:r>
              <a:rPr lang="en-US" dirty="0"/>
              <a:t>common in interactive systems, but involves much more overhead</a:t>
            </a:r>
            <a:r>
              <a:rPr lang="en-US" dirty="0" smtClean="0"/>
              <a:t>.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Most modern O/S’s use pre-emptive scheduling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Different </a:t>
            </a:r>
            <a:r>
              <a:rPr lang="en-US" dirty="0" smtClean="0"/>
              <a:t>algorithms can be used to </a:t>
            </a:r>
            <a:r>
              <a:rPr lang="en-US" dirty="0"/>
              <a:t>achieve maximum efficiency and response.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Pre-emptive scheduling algorithms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4" y="1700234"/>
            <a:ext cx="7708392" cy="4800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b="1" i="1" dirty="0" smtClean="0"/>
              <a:t>Round Robin</a:t>
            </a:r>
            <a:r>
              <a:rPr lang="en-US" dirty="0" smtClean="0"/>
              <a:t> :</a:t>
            </a:r>
            <a:endParaRPr lang="en-US" dirty="0"/>
          </a:p>
          <a:p>
            <a:r>
              <a:rPr lang="en-US" dirty="0"/>
              <a:t> All processes </a:t>
            </a:r>
            <a:r>
              <a:rPr lang="en-US" dirty="0" smtClean="0"/>
              <a:t>are assigned an equal </a:t>
            </a:r>
            <a:r>
              <a:rPr lang="en-US" dirty="0"/>
              <a:t>time </a:t>
            </a:r>
            <a:r>
              <a:rPr lang="en-US" dirty="0" smtClean="0"/>
              <a:t>interval (or quantum or time slice) </a:t>
            </a:r>
            <a:r>
              <a:rPr lang="en-US" dirty="0" smtClean="0"/>
              <a:t>to run. </a:t>
            </a:r>
            <a:r>
              <a:rPr lang="en-US" dirty="0" smtClean="0"/>
              <a:t> All </a:t>
            </a:r>
            <a:r>
              <a:rPr lang="en-US" dirty="0" err="1"/>
              <a:t>runnable</a:t>
            </a:r>
            <a:r>
              <a:rPr lang="en-US" dirty="0"/>
              <a:t> </a:t>
            </a:r>
            <a:r>
              <a:rPr lang="en-US" dirty="0" smtClean="0"/>
              <a:t>(ready to run) processes </a:t>
            </a:r>
            <a:r>
              <a:rPr lang="en-US" dirty="0"/>
              <a:t>are maintained in circular </a:t>
            </a:r>
            <a:r>
              <a:rPr lang="en-US" dirty="0" smtClean="0"/>
              <a:t>linked </a:t>
            </a:r>
            <a:r>
              <a:rPr lang="en-US" dirty="0" smtClean="0"/>
              <a:t>list (or queue), </a:t>
            </a:r>
            <a:r>
              <a:rPr lang="en-US" dirty="0" smtClean="0"/>
              <a:t>and take turn to use CPU. 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long </a:t>
            </a:r>
            <a:r>
              <a:rPr lang="en-US" dirty="0" smtClean="0"/>
              <a:t>should a reasonable </a:t>
            </a:r>
            <a:r>
              <a:rPr lang="en-US" dirty="0"/>
              <a:t>time </a:t>
            </a:r>
            <a:r>
              <a:rPr lang="en-US" dirty="0" smtClean="0"/>
              <a:t>be</a:t>
            </a:r>
            <a:r>
              <a:rPr lang="en-US" dirty="0" smtClean="0"/>
              <a:t>? 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If process </a:t>
            </a:r>
            <a:r>
              <a:rPr lang="en-US" dirty="0" smtClean="0"/>
              <a:t>switching </a:t>
            </a:r>
            <a:r>
              <a:rPr lang="en-US" dirty="0"/>
              <a:t>takes 5msec, 20 ms </a:t>
            </a:r>
            <a:r>
              <a:rPr lang="en-US" dirty="0" smtClean="0"/>
              <a:t>means </a:t>
            </a:r>
            <a:r>
              <a:rPr lang="en-US" dirty="0"/>
              <a:t>25% of CPU time spent just </a:t>
            </a:r>
            <a:r>
              <a:rPr lang="en-US" dirty="0" smtClean="0"/>
              <a:t>for switching </a:t>
            </a:r>
            <a:r>
              <a:rPr lang="en-US" dirty="0"/>
              <a:t>processes.  </a:t>
            </a:r>
          </a:p>
          <a:p>
            <a:pPr lvl="1"/>
            <a:r>
              <a:rPr lang="en-US" dirty="0" smtClean="0"/>
              <a:t>If 500 </a:t>
            </a:r>
            <a:r>
              <a:rPr lang="en-US" dirty="0"/>
              <a:t>ms </a:t>
            </a:r>
            <a:r>
              <a:rPr lang="en-US" dirty="0" smtClean="0"/>
              <a:t>is </a:t>
            </a:r>
            <a:r>
              <a:rPr lang="en-US" dirty="0" smtClean="0"/>
              <a:t>used </a:t>
            </a:r>
            <a:r>
              <a:rPr lang="en-US" dirty="0" smtClean="0"/>
              <a:t>– this will result in very </a:t>
            </a:r>
            <a:r>
              <a:rPr lang="en-US" dirty="0"/>
              <a:t>slow response time to interactive users.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2035074" y="2723028"/>
            <a:ext cx="1511300" cy="901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3923928" y="1484784"/>
            <a:ext cx="1663700" cy="825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5436096" y="5301208"/>
            <a:ext cx="1663700" cy="901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6660232" y="2060848"/>
            <a:ext cx="1511300" cy="825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2555776" y="4869160"/>
            <a:ext cx="1663700" cy="901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4788024" y="4077072"/>
            <a:ext cx="1368152" cy="7053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00B050"/>
                </a:solidFill>
              </a:rPr>
              <a:t>CPU</a:t>
            </a:r>
            <a:endParaRPr lang="en-US" sz="4000" i="1" dirty="0">
              <a:solidFill>
                <a:srgbClr val="00B050"/>
              </a:solidFill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5436096" y="3645024"/>
            <a:ext cx="216024" cy="43204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Arc 16"/>
          <p:cNvSpPr>
            <a:spLocks/>
          </p:cNvSpPr>
          <p:nvPr/>
        </p:nvSpPr>
        <p:spPr bwMode="auto">
          <a:xfrm>
            <a:off x="7164288" y="4797152"/>
            <a:ext cx="812800" cy="812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2796944" y="5130904"/>
            <a:ext cx="12105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Process 5</a:t>
            </a:r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428728" y="0"/>
            <a:ext cx="7498080" cy="1143000"/>
          </a:xfrm>
        </p:spPr>
        <p:txBody>
          <a:bodyPr/>
          <a:lstStyle/>
          <a:p>
            <a:r>
              <a:rPr lang="en-AU" dirty="0" smtClean="0"/>
              <a:t>Round Robin Scheduling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43608" y="5949280"/>
            <a:ext cx="30003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Scheduler switches </a:t>
            </a:r>
            <a:r>
              <a:rPr lang="en-US" sz="1100" dirty="0" smtClean="0"/>
              <a:t>pr</a:t>
            </a:r>
            <a:r>
              <a:rPr lang="en-US" sz="1100" dirty="0" smtClean="0"/>
              <a:t>ocesses </a:t>
            </a:r>
            <a:r>
              <a:rPr lang="en-US" sz="1100" dirty="0" smtClean="0"/>
              <a:t>between the CPU in a cyclic order, based on pre-defined time </a:t>
            </a:r>
            <a:r>
              <a:rPr lang="en-US" sz="1100" dirty="0" smtClean="0"/>
              <a:t> </a:t>
            </a:r>
            <a:r>
              <a:rPr lang="en-US" sz="1100" dirty="0" smtClean="0"/>
              <a:t>slice</a:t>
            </a:r>
            <a:endParaRPr lang="en-US" sz="1050" dirty="0"/>
          </a:p>
        </p:txBody>
      </p:sp>
      <p:sp>
        <p:nvSpPr>
          <p:cNvPr id="29" name="Arc 16"/>
          <p:cNvSpPr>
            <a:spLocks/>
          </p:cNvSpPr>
          <p:nvPr/>
        </p:nvSpPr>
        <p:spPr bwMode="auto">
          <a:xfrm rot="3584345">
            <a:off x="4289376" y="5378624"/>
            <a:ext cx="812800" cy="812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rc 16"/>
          <p:cNvSpPr>
            <a:spLocks/>
          </p:cNvSpPr>
          <p:nvPr/>
        </p:nvSpPr>
        <p:spPr bwMode="auto">
          <a:xfrm rot="8097651">
            <a:off x="2364072" y="3885369"/>
            <a:ext cx="812800" cy="812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rc 16"/>
          <p:cNvSpPr>
            <a:spLocks/>
          </p:cNvSpPr>
          <p:nvPr/>
        </p:nvSpPr>
        <p:spPr bwMode="auto">
          <a:xfrm rot="11294939">
            <a:off x="3110960" y="1967960"/>
            <a:ext cx="812800" cy="812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rc 16"/>
          <p:cNvSpPr>
            <a:spLocks/>
          </p:cNvSpPr>
          <p:nvPr/>
        </p:nvSpPr>
        <p:spPr bwMode="auto">
          <a:xfrm rot="14166304">
            <a:off x="5771097" y="1434015"/>
            <a:ext cx="984444" cy="9868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2190392" y="2979016"/>
            <a:ext cx="12105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Process 6</a:t>
            </a:r>
            <a:endParaRPr lang="en-US" dirty="0"/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4147208" y="1689712"/>
            <a:ext cx="12105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5674256" y="5557624"/>
            <a:ext cx="12105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Process 4</a:t>
            </a:r>
            <a:endParaRPr lang="en-US" dirty="0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6826400" y="2293216"/>
            <a:ext cx="12105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7236296" y="3933056"/>
            <a:ext cx="1511300" cy="825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rc 16"/>
          <p:cNvSpPr>
            <a:spLocks/>
          </p:cNvSpPr>
          <p:nvPr/>
        </p:nvSpPr>
        <p:spPr bwMode="auto">
          <a:xfrm rot="17784016">
            <a:off x="7577264" y="3094388"/>
            <a:ext cx="733680" cy="57309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7402464" y="4165424"/>
            <a:ext cx="12105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Process 3</a:t>
            </a:r>
            <a:endParaRPr lang="en-US" dirty="0"/>
          </a:p>
        </p:txBody>
      </p:sp>
      <p:sp>
        <p:nvSpPr>
          <p:cNvPr id="40" name="Cloud 39"/>
          <p:cNvSpPr/>
          <p:nvPr/>
        </p:nvSpPr>
        <p:spPr>
          <a:xfrm>
            <a:off x="5076056" y="2636912"/>
            <a:ext cx="1418456" cy="10801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5200648" y="2914656"/>
            <a:ext cx="120577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43" name="Lightning Bolt 42"/>
          <p:cNvSpPr/>
          <p:nvPr/>
        </p:nvSpPr>
        <p:spPr>
          <a:xfrm rot="12178086">
            <a:off x="4903488" y="2311076"/>
            <a:ext cx="999967" cy="42589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Round Robin problems</a:t>
            </a:r>
            <a:endParaRPr lang="en-AU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447800"/>
            <a:ext cx="7565548" cy="4800600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Round Robin does not allow definition of “more important processes</a:t>
            </a:r>
            <a:r>
              <a:rPr lang="en-AU" dirty="0" smtClean="0"/>
              <a:t>”, </a:t>
            </a:r>
            <a:r>
              <a:rPr lang="en-AU" dirty="0" err="1" smtClean="0"/>
              <a:t>ie</a:t>
            </a:r>
            <a:r>
              <a:rPr lang="en-AU" dirty="0" smtClean="0"/>
              <a:t>. priority </a:t>
            </a:r>
            <a:r>
              <a:rPr lang="en-AU" dirty="0" smtClean="0"/>
              <a:t>(system processes should be treated differently)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  <a:p>
            <a:r>
              <a:rPr lang="en-AU" dirty="0"/>
              <a:t>Round </a:t>
            </a:r>
            <a:r>
              <a:rPr lang="en-AU" dirty="0" smtClean="0"/>
              <a:t>robin also indirectly penalizes </a:t>
            </a:r>
            <a:r>
              <a:rPr lang="en-AU" dirty="0"/>
              <a:t>processes that </a:t>
            </a:r>
            <a:r>
              <a:rPr lang="en-AU" dirty="0" smtClean="0"/>
              <a:t>frequently use </a:t>
            </a:r>
            <a:r>
              <a:rPr lang="en-AU" dirty="0"/>
              <a:t>I/O </a:t>
            </a:r>
            <a:r>
              <a:rPr lang="en-AU" dirty="0" smtClean="0"/>
              <a:t>resources, </a:t>
            </a:r>
            <a:r>
              <a:rPr lang="en-AU" dirty="0"/>
              <a:t>by always returning them to back of queue even if used only small % of </a:t>
            </a:r>
            <a:r>
              <a:rPr lang="en-AU" dirty="0" smtClean="0"/>
              <a:t>its time slice. </a:t>
            </a:r>
            <a:r>
              <a:rPr lang="en-AU" dirty="0" smtClean="0"/>
              <a:t>This is because </a:t>
            </a:r>
            <a:r>
              <a:rPr lang="en-US" dirty="0" smtClean="0"/>
              <a:t>I/O always takes longer to complete, hence such processes have higher chance of waiting/blocking.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Other Scheduling Algorithm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800" b="1" i="1" dirty="0" smtClean="0"/>
              <a:t>Priority Scheduling :</a:t>
            </a:r>
          </a:p>
          <a:p>
            <a:pPr>
              <a:buNone/>
            </a:pPr>
            <a:endParaRPr lang="en-US" b="1" i="1" dirty="0"/>
          </a:p>
          <a:p>
            <a:pPr>
              <a:buSzPct val="75000"/>
              <a:buFont typeface="Monotype Sorts" pitchFamily="2" charset="2"/>
              <a:buChar char="n"/>
            </a:pPr>
            <a:r>
              <a:rPr lang="en-US" dirty="0"/>
              <a:t>Processes given initial priority level. Usually multiple priority classes exist. </a:t>
            </a:r>
            <a:r>
              <a:rPr lang="en-US" dirty="0" err="1"/>
              <a:t>Runnable</a:t>
            </a:r>
            <a:r>
              <a:rPr lang="en-US" dirty="0"/>
              <a:t> processes </a:t>
            </a:r>
            <a:r>
              <a:rPr lang="en-US" dirty="0" smtClean="0"/>
              <a:t>maintained </a:t>
            </a:r>
            <a:r>
              <a:rPr lang="en-US" dirty="0"/>
              <a:t>in priority </a:t>
            </a:r>
            <a:r>
              <a:rPr lang="en-US" dirty="0" smtClean="0"/>
              <a:t>queues. </a:t>
            </a:r>
            <a:endParaRPr lang="en-US" dirty="0"/>
          </a:p>
          <a:p>
            <a:endParaRPr lang="en-US" dirty="0"/>
          </a:p>
          <a:p>
            <a:pPr>
              <a:buSzPct val="75000"/>
              <a:buFont typeface="Monotype Sorts" pitchFamily="2" charset="2"/>
              <a:buChar char="n"/>
            </a:pPr>
            <a:r>
              <a:rPr lang="en-US" dirty="0"/>
              <a:t>To prevent CPU starvation of low priority jobs,  </a:t>
            </a:r>
            <a:r>
              <a:rPr lang="en-US" dirty="0" smtClean="0"/>
              <a:t>OS may </a:t>
            </a:r>
            <a:r>
              <a:rPr lang="en-US" dirty="0" smtClean="0"/>
              <a:t>need </a:t>
            </a:r>
            <a:r>
              <a:rPr lang="en-US" dirty="0"/>
              <a:t>to </a:t>
            </a:r>
            <a:r>
              <a:rPr lang="en-US" dirty="0" smtClean="0"/>
              <a:t>temporarily boost priority (eg. if they have been waiting for long periods). </a:t>
            </a:r>
            <a:r>
              <a:rPr lang="en-US" dirty="0"/>
              <a:t>Once process has </a:t>
            </a:r>
            <a:r>
              <a:rPr lang="en-US" dirty="0" smtClean="0"/>
              <a:t>had its turn of </a:t>
            </a:r>
            <a:r>
              <a:rPr lang="en-US" dirty="0"/>
              <a:t>CPU, its priority </a:t>
            </a:r>
            <a:r>
              <a:rPr lang="en-US" dirty="0" smtClean="0"/>
              <a:t>drops </a:t>
            </a:r>
            <a:r>
              <a:rPr lang="en-US" dirty="0"/>
              <a:t>back to normal.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Dynamic Priority Scheduling</a:t>
            </a:r>
            <a:endParaRPr lang="en-US" dirty="0"/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SzPct val="75000"/>
              <a:buFont typeface="Monotype Sorts" pitchFamily="2" charset="2"/>
              <a:buChar char="n"/>
            </a:pPr>
            <a:r>
              <a:rPr lang="en-US" dirty="0"/>
              <a:t>Another variation of priority scheduling is to </a:t>
            </a:r>
            <a:r>
              <a:rPr lang="en-US" dirty="0" smtClean="0"/>
              <a:t>assign </a:t>
            </a:r>
            <a:r>
              <a:rPr lang="en-US" dirty="0"/>
              <a:t>priorities </a:t>
            </a:r>
            <a:r>
              <a:rPr lang="en-US" dirty="0" smtClean="0"/>
              <a:t>dynamically, using some formula.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buSzPct val="75000"/>
              <a:buFont typeface="Monotype Sorts" pitchFamily="2" charset="2"/>
              <a:buChar char="n"/>
            </a:pPr>
            <a:r>
              <a:rPr lang="en-US" dirty="0" smtClean="0"/>
              <a:t>For instance, based </a:t>
            </a:r>
            <a:r>
              <a:rPr lang="en-US" dirty="0"/>
              <a:t>on </a:t>
            </a:r>
            <a:r>
              <a:rPr lang="en-US" dirty="0" smtClean="0"/>
              <a:t>fraction </a:t>
            </a:r>
            <a:r>
              <a:rPr lang="en-US" dirty="0"/>
              <a:t>of </a:t>
            </a:r>
            <a:r>
              <a:rPr lang="en-US" dirty="0" smtClean="0"/>
              <a:t>the last </a:t>
            </a:r>
            <a:r>
              <a:rPr lang="en-US" dirty="0"/>
              <a:t>time </a:t>
            </a:r>
            <a:r>
              <a:rPr lang="en-US" dirty="0" smtClean="0"/>
              <a:t>its time slice </a:t>
            </a:r>
            <a:r>
              <a:rPr lang="en-US" dirty="0"/>
              <a:t>used (f</a:t>
            </a:r>
            <a:r>
              <a:rPr lang="en-US" dirty="0" smtClean="0"/>
              <a:t>), priorities could </a:t>
            </a:r>
            <a:r>
              <a:rPr lang="en-US" dirty="0"/>
              <a:t>be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1/f</a:t>
            </a:r>
            <a:r>
              <a:rPr lang="en-US" dirty="0" smtClean="0"/>
              <a:t> (</a:t>
            </a:r>
            <a:r>
              <a:rPr lang="en-US" dirty="0" err="1" smtClean="0"/>
              <a:t>ie</a:t>
            </a:r>
            <a:r>
              <a:rPr lang="en-US" dirty="0" smtClean="0"/>
              <a:t>. more time used now, </a:t>
            </a:r>
            <a:r>
              <a:rPr lang="en-US" dirty="0" smtClean="0">
                <a:sym typeface="Wingdings" pitchFamily="2" charset="2"/>
              </a:rPr>
              <a:t>lesser priority later).</a:t>
            </a:r>
            <a:r>
              <a:rPr lang="en-US" dirty="0" smtClean="0"/>
              <a:t> </a:t>
            </a:r>
            <a:r>
              <a:rPr lang="en-US" dirty="0"/>
              <a:t>This would </a:t>
            </a:r>
            <a:r>
              <a:rPr lang="en-US" dirty="0" err="1"/>
              <a:t>favour</a:t>
            </a:r>
            <a:r>
              <a:rPr lang="en-US" dirty="0"/>
              <a:t> interactive users and I/O bound jobs </a:t>
            </a:r>
            <a:r>
              <a:rPr lang="en-US" dirty="0" smtClean="0"/>
              <a:t>rather </a:t>
            </a:r>
            <a:r>
              <a:rPr lang="en-US" dirty="0"/>
              <a:t>than CPU bound jobs.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Process and thread definition</a:t>
            </a:r>
          </a:p>
          <a:p>
            <a:r>
              <a:rPr lang="en-AU" dirty="0" smtClean="0"/>
              <a:t>Process states</a:t>
            </a:r>
          </a:p>
          <a:p>
            <a:r>
              <a:rPr lang="en-AU" dirty="0" smtClean="0"/>
              <a:t>Process control block</a:t>
            </a:r>
          </a:p>
          <a:p>
            <a:r>
              <a:rPr lang="en-AU" dirty="0" smtClean="0"/>
              <a:t>Scheduling</a:t>
            </a:r>
          </a:p>
          <a:p>
            <a:r>
              <a:rPr lang="en-AU" dirty="0" smtClean="0"/>
              <a:t>Deadlock</a:t>
            </a:r>
          </a:p>
          <a:p>
            <a:r>
              <a:rPr lang="en-AU" dirty="0" smtClean="0"/>
              <a:t>Examples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Other  Mechanisms for Process Management 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buSzPct val="75000"/>
              <a:buFont typeface="Monotype Sorts" pitchFamily="2" charset="2"/>
              <a:buChar char="n"/>
            </a:pPr>
            <a:r>
              <a:rPr lang="en-US" dirty="0" smtClean="0"/>
              <a:t>When </a:t>
            </a:r>
            <a:r>
              <a:rPr lang="en-US" dirty="0"/>
              <a:t>dealing with multiple processes </a:t>
            </a:r>
            <a:r>
              <a:rPr lang="en-US" dirty="0" smtClean="0"/>
              <a:t>sharing the </a:t>
            </a:r>
            <a:r>
              <a:rPr lang="en-US" dirty="0"/>
              <a:t>same CPU, </a:t>
            </a:r>
            <a:r>
              <a:rPr lang="en-US" dirty="0" smtClean="0"/>
              <a:t>OS</a:t>
            </a:r>
            <a:r>
              <a:rPr lang="en-US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consider 3 important situations :  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 </a:t>
            </a:r>
          </a:p>
          <a:p>
            <a:pPr marL="916686" lvl="1" indent="-514350">
              <a:buFont typeface="+mj-lt"/>
              <a:buAutoNum type="arabicParenR"/>
            </a:pPr>
            <a:r>
              <a:rPr lang="en-US" b="1" i="1" dirty="0" smtClean="0">
                <a:solidFill>
                  <a:schemeClr val="folHlink"/>
                </a:solidFill>
              </a:rPr>
              <a:t>Mutual </a:t>
            </a:r>
            <a:r>
              <a:rPr lang="en-US" b="1" i="1" dirty="0">
                <a:solidFill>
                  <a:schemeClr val="folHlink"/>
                </a:solidFill>
              </a:rPr>
              <a:t>Exclusion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- ensuring that non shareable resources (e.g. printers) are accessed by only one process at a </a:t>
            </a:r>
            <a:r>
              <a:rPr lang="en-US" dirty="0" smtClean="0"/>
              <a:t>time.</a:t>
            </a:r>
          </a:p>
          <a:p>
            <a:pPr marL="916686" lvl="1" indent="-514350">
              <a:buFont typeface="+mj-lt"/>
              <a:buAutoNum type="arabicParenR"/>
            </a:pPr>
            <a:r>
              <a:rPr lang="en-US" b="1" i="1" dirty="0" smtClean="0">
                <a:solidFill>
                  <a:schemeClr val="folHlink"/>
                </a:solidFill>
              </a:rPr>
              <a:t>Synchronization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/>
              <a:t>- for </a:t>
            </a:r>
            <a:r>
              <a:rPr lang="en-US" dirty="0"/>
              <a:t>processes which must </a:t>
            </a:r>
            <a:r>
              <a:rPr lang="en-US" dirty="0" smtClean="0"/>
              <a:t>cooperate </a:t>
            </a:r>
            <a:r>
              <a:rPr lang="en-US" dirty="0"/>
              <a:t>(e.g. CPU sends output to print buffer and </a:t>
            </a:r>
            <a:r>
              <a:rPr lang="en-US" dirty="0" smtClean="0"/>
              <a:t>the spooler </a:t>
            </a:r>
            <a:r>
              <a:rPr lang="en-US" dirty="0"/>
              <a:t>process clears it).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916686" lvl="1" indent="-514350">
              <a:buFont typeface="+mj-lt"/>
              <a:buAutoNum type="arabicParenR" startAt="3"/>
            </a:pPr>
            <a:r>
              <a:rPr lang="en-US" b="1" i="1" dirty="0" smtClean="0">
                <a:solidFill>
                  <a:schemeClr val="folHlink"/>
                </a:solidFill>
              </a:rPr>
              <a:t>Deadlock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/>
              <a:t>- when </a:t>
            </a:r>
            <a:r>
              <a:rPr lang="en-US" dirty="0"/>
              <a:t>two or more processes want to use a </a:t>
            </a:r>
            <a:r>
              <a:rPr lang="en-US" dirty="0" smtClean="0"/>
              <a:t>non-shareable </a:t>
            </a:r>
            <a:r>
              <a:rPr lang="en-US" dirty="0"/>
              <a:t>resource held by </a:t>
            </a:r>
            <a:r>
              <a:rPr lang="en-US" dirty="0" smtClean="0"/>
              <a:t>each other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example:        </a:t>
            </a:r>
          </a:p>
          <a:p>
            <a:pPr lvl="3"/>
            <a:r>
              <a:rPr lang="en-US" dirty="0"/>
              <a:t>User A opens file1 </a:t>
            </a:r>
            <a:r>
              <a:rPr lang="en-US" dirty="0" smtClean="0"/>
              <a:t>and locks the file </a:t>
            </a:r>
            <a:r>
              <a:rPr lang="en-US" dirty="0" smtClean="0"/>
              <a:t>for its own use</a:t>
            </a:r>
            <a:endParaRPr lang="en-US" dirty="0"/>
          </a:p>
          <a:p>
            <a:pPr lvl="3"/>
            <a:r>
              <a:rPr lang="en-US" dirty="0"/>
              <a:t>User B opens file2 </a:t>
            </a:r>
            <a:r>
              <a:rPr lang="en-US" dirty="0" smtClean="0"/>
              <a:t>and locks the file for its own use </a:t>
            </a:r>
            <a:endParaRPr lang="en-US" dirty="0"/>
          </a:p>
          <a:p>
            <a:pPr lvl="3"/>
            <a:r>
              <a:rPr lang="en-US" dirty="0"/>
              <a:t>User A wants to open file2 but </a:t>
            </a:r>
            <a:r>
              <a:rPr lang="en-US" dirty="0" smtClean="0"/>
              <a:t>cannot..</a:t>
            </a:r>
            <a:endParaRPr lang="en-US" dirty="0"/>
          </a:p>
          <a:p>
            <a:pPr lvl="3"/>
            <a:r>
              <a:rPr lang="en-US" dirty="0"/>
              <a:t>User B wants to open file1 but </a:t>
            </a:r>
            <a:r>
              <a:rPr lang="en-US" dirty="0" smtClean="0"/>
              <a:t>cannot..</a:t>
            </a:r>
          </a:p>
          <a:p>
            <a:pPr lvl="1"/>
            <a:endParaRPr lang="en-US" dirty="0" smtClean="0"/>
          </a:p>
          <a:p>
            <a:pPr lvl="2">
              <a:buNone/>
            </a:pPr>
            <a:r>
              <a:rPr lang="en-US" dirty="0" smtClean="0">
                <a:sym typeface="Wingdings" pitchFamily="2" charset="2"/>
              </a:rPr>
              <a:t>	 "Deadlock" situation!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</a:t>
            </a:r>
          </a:p>
          <a:p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Some Unix commands for dealing with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top</a:t>
            </a:r>
          </a:p>
          <a:p>
            <a:r>
              <a:rPr lang="en-AU" dirty="0" err="1" smtClean="0"/>
              <a:t>ps</a:t>
            </a:r>
            <a:r>
              <a:rPr lang="en-AU" dirty="0" smtClean="0"/>
              <a:t> –</a:t>
            </a:r>
            <a:r>
              <a:rPr lang="en-AU" dirty="0" err="1" smtClean="0"/>
              <a:t>ef</a:t>
            </a:r>
            <a:endParaRPr lang="en-AU" dirty="0" smtClean="0"/>
          </a:p>
          <a:p>
            <a:r>
              <a:rPr lang="en-AU" dirty="0" smtClean="0"/>
              <a:t>kill </a:t>
            </a:r>
          </a:p>
          <a:p>
            <a:r>
              <a:rPr lang="en-AU" dirty="0" smtClean="0"/>
              <a:t>n</a:t>
            </a:r>
            <a:r>
              <a:rPr lang="en-AU" dirty="0" smtClean="0"/>
              <a:t>ice </a:t>
            </a:r>
          </a:p>
          <a:p>
            <a:r>
              <a:rPr lang="en-AU" dirty="0" smtClean="0"/>
              <a:t>j</a:t>
            </a:r>
            <a:r>
              <a:rPr lang="en-AU" dirty="0" smtClean="0"/>
              <a:t>obs</a:t>
            </a:r>
          </a:p>
          <a:p>
            <a:r>
              <a:rPr lang="en-AU" dirty="0" err="1" smtClean="0"/>
              <a:t>b</a:t>
            </a:r>
            <a:r>
              <a:rPr lang="en-AU" dirty="0" err="1" smtClean="0"/>
              <a:t>g</a:t>
            </a:r>
            <a:endParaRPr lang="en-AU" dirty="0" smtClean="0"/>
          </a:p>
          <a:p>
            <a:r>
              <a:rPr lang="en-AU" dirty="0" err="1" smtClean="0"/>
              <a:t>fg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Process and thread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166" y="1500174"/>
            <a:ext cx="7415234" cy="5129226"/>
          </a:xfrm>
          <a:noFill/>
          <a:ln/>
        </p:spPr>
        <p:txBody>
          <a:bodyPr>
            <a:normAutofit/>
          </a:bodyPr>
          <a:lstStyle/>
          <a:p>
            <a:pPr>
              <a:buSzPct val="75000"/>
              <a:buFont typeface="Monotype Sorts" pitchFamily="2" charset="2"/>
              <a:buChar char="n"/>
            </a:pPr>
            <a:r>
              <a:rPr lang="en-US" sz="2000" dirty="0" smtClean="0"/>
              <a:t>A process is a </a:t>
            </a:r>
            <a:r>
              <a:rPr lang="en-US" sz="2000" b="1" i="1" dirty="0" smtClean="0"/>
              <a:t>program in execution</a:t>
            </a:r>
            <a:r>
              <a:rPr lang="en-US" sz="2000" dirty="0" smtClean="0"/>
              <a:t>.  </a:t>
            </a:r>
          </a:p>
          <a:p>
            <a:pPr lvl="1">
              <a:buSzPct val="75000"/>
              <a:buFont typeface="Monotype Sorts" pitchFamily="2" charset="2"/>
              <a:buChar char="n"/>
            </a:pPr>
            <a:r>
              <a:rPr lang="en-US" sz="1600" dirty="0" smtClean="0"/>
              <a:t>consists of executable program, its data &amp; stack, its </a:t>
            </a:r>
            <a:r>
              <a:rPr lang="en-US" sz="1600" b="1" i="1" dirty="0" smtClean="0"/>
              <a:t>Program Counter</a:t>
            </a:r>
            <a:r>
              <a:rPr lang="en-US" sz="1600" dirty="0" smtClean="0"/>
              <a:t> (</a:t>
            </a:r>
            <a:r>
              <a:rPr lang="en-US" sz="1600" b="1" i="1" dirty="0" smtClean="0"/>
              <a:t>PC</a:t>
            </a:r>
            <a:r>
              <a:rPr lang="en-US" sz="1600" dirty="0" smtClean="0"/>
              <a:t>), </a:t>
            </a:r>
            <a:r>
              <a:rPr lang="en-US" sz="1600" b="1" i="1" dirty="0" smtClean="0"/>
              <a:t>Stack Counter</a:t>
            </a:r>
            <a:r>
              <a:rPr lang="en-US" sz="1600" dirty="0" smtClean="0"/>
              <a:t> (</a:t>
            </a:r>
            <a:r>
              <a:rPr lang="en-US" sz="1600" b="1" i="1" dirty="0" smtClean="0"/>
              <a:t>SP</a:t>
            </a:r>
            <a:r>
              <a:rPr lang="en-US" sz="1600" dirty="0" smtClean="0"/>
              <a:t>) and other info necessary to run (or restart) the program. </a:t>
            </a:r>
          </a:p>
          <a:p>
            <a:pPr>
              <a:buSzPct val="75000"/>
              <a:buFont typeface="Monotype Sorts" pitchFamily="2" charset="2"/>
              <a:buChar char="n"/>
            </a:pPr>
            <a:endParaRPr lang="en-US" sz="2000" dirty="0" smtClean="0"/>
          </a:p>
          <a:p>
            <a:pPr>
              <a:buSzPct val="75000"/>
              <a:buFont typeface="Monotype Sorts" pitchFamily="2" charset="2"/>
              <a:buChar char="n"/>
            </a:pPr>
            <a:r>
              <a:rPr lang="en-US" sz="2000" dirty="0" smtClean="0"/>
              <a:t>Process </a:t>
            </a:r>
            <a:r>
              <a:rPr lang="en-US" sz="2000" dirty="0"/>
              <a:t>control is an important part of </a:t>
            </a:r>
            <a:r>
              <a:rPr lang="en-US" sz="2000" dirty="0" smtClean="0"/>
              <a:t>O/S </a:t>
            </a:r>
            <a:r>
              <a:rPr lang="en-US" sz="2000" dirty="0"/>
              <a:t>- </a:t>
            </a:r>
            <a:r>
              <a:rPr lang="en-US" sz="2000" dirty="0" smtClean="0"/>
              <a:t>allocating </a:t>
            </a:r>
            <a:r>
              <a:rPr lang="en-US" sz="2000" dirty="0"/>
              <a:t>memory, </a:t>
            </a:r>
            <a:r>
              <a:rPr lang="en-US" sz="2000" dirty="0" smtClean="0"/>
              <a:t>CPU </a:t>
            </a:r>
            <a:r>
              <a:rPr lang="en-US" sz="2000" dirty="0"/>
              <a:t>time, </a:t>
            </a:r>
            <a:r>
              <a:rPr lang="en-US" sz="2000" dirty="0" smtClean="0"/>
              <a:t>I/O </a:t>
            </a:r>
            <a:r>
              <a:rPr lang="en-US" sz="2000" dirty="0" smtClean="0"/>
              <a:t>operations, </a:t>
            </a:r>
            <a:r>
              <a:rPr lang="en-US" sz="2000" dirty="0" smtClean="0"/>
              <a:t>etc.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buSzPct val="75000"/>
              <a:buFont typeface="Monotype Sorts" pitchFamily="2" charset="2"/>
              <a:buChar char="n"/>
            </a:pPr>
            <a:r>
              <a:rPr lang="en-US" sz="2000" dirty="0" smtClean="0"/>
              <a:t>O/S can break </a:t>
            </a:r>
            <a:r>
              <a:rPr lang="en-US" sz="2000" dirty="0"/>
              <a:t>processes down </a:t>
            </a:r>
            <a:r>
              <a:rPr lang="en-US" sz="2000" dirty="0" smtClean="0"/>
              <a:t>further </a:t>
            </a:r>
            <a:r>
              <a:rPr lang="en-US" sz="2000" dirty="0"/>
              <a:t>into </a:t>
            </a:r>
            <a:r>
              <a:rPr lang="en-US" sz="2000" dirty="0" smtClean="0"/>
              <a:t>threads (or lightweight process) – which are smaller </a:t>
            </a:r>
            <a:r>
              <a:rPr lang="en-US" sz="2000" dirty="0"/>
              <a:t>individually executable pieces of a </a:t>
            </a:r>
            <a:r>
              <a:rPr lang="en-US" sz="2000" dirty="0" smtClean="0"/>
              <a:t>process. </a:t>
            </a:r>
            <a:r>
              <a:rPr lang="en-US" sz="2000" dirty="0" smtClean="0"/>
              <a:t>Threads of a process share common resources acquired by the process.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buSzPct val="75000"/>
              <a:buFont typeface="Monotype Sorts" pitchFamily="2" charset="2"/>
              <a:buChar char="n"/>
            </a:pPr>
            <a:r>
              <a:rPr lang="en-US" sz="2000" dirty="0"/>
              <a:t>Information about processes is stored in </a:t>
            </a:r>
            <a:r>
              <a:rPr lang="en-US" sz="2000" dirty="0" smtClean="0"/>
              <a:t>a </a:t>
            </a:r>
            <a:r>
              <a:rPr lang="en-US" sz="2000" b="1" i="1" dirty="0" smtClean="0"/>
              <a:t>Process Table </a:t>
            </a:r>
            <a:r>
              <a:rPr lang="en-US" sz="2000" dirty="0"/>
              <a:t>(a data structure of O/S </a:t>
            </a:r>
            <a:r>
              <a:rPr lang="en-US" sz="20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1331640" y="2564904"/>
            <a:ext cx="863228" cy="901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2700782" y="3727028"/>
            <a:ext cx="1663700" cy="8255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5698324" y="3659972"/>
            <a:ext cx="1663700" cy="9017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8100392" y="3650828"/>
            <a:ext cx="836090" cy="825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700388" y="5479628"/>
            <a:ext cx="1663700" cy="9017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403648" y="2852936"/>
            <a:ext cx="90487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099234" y="3939754"/>
            <a:ext cx="97783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READY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5878523" y="3948898"/>
            <a:ext cx="125996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RUNNING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8251349" y="3868316"/>
            <a:ext cx="64113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4029068" y="5725704"/>
            <a:ext cx="111899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BLOCKED</a:t>
            </a: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051720" y="3429000"/>
            <a:ext cx="720080" cy="50405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4396232" y="4177878"/>
            <a:ext cx="1273048" cy="93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7414588" y="4114800"/>
            <a:ext cx="68580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Arc 15"/>
          <p:cNvSpPr>
            <a:spLocks/>
          </p:cNvSpPr>
          <p:nvPr/>
        </p:nvSpPr>
        <p:spPr bwMode="auto">
          <a:xfrm rot="6048410">
            <a:off x="2909521" y="4768060"/>
            <a:ext cx="1054592" cy="753267"/>
          </a:xfrm>
          <a:custGeom>
            <a:avLst/>
            <a:gdLst>
              <a:gd name="G0" fmla="+- 10894 0 0"/>
              <a:gd name="G1" fmla="+- 0 0 0"/>
              <a:gd name="G2" fmla="+- 21600 0 0"/>
              <a:gd name="T0" fmla="*/ 32494 w 32494"/>
              <a:gd name="T1" fmla="*/ 0 h 21600"/>
              <a:gd name="T2" fmla="*/ 0 w 32494"/>
              <a:gd name="T3" fmla="*/ 18652 h 21600"/>
              <a:gd name="T4" fmla="*/ 10894 w 3249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494" h="21600" fill="none" extrusionOk="0">
                <a:moveTo>
                  <a:pt x="32494" y="0"/>
                </a:moveTo>
                <a:cubicBezTo>
                  <a:pt x="32494" y="11929"/>
                  <a:pt x="22823" y="21600"/>
                  <a:pt x="10894" y="21600"/>
                </a:cubicBezTo>
                <a:cubicBezTo>
                  <a:pt x="7065" y="21600"/>
                  <a:pt x="3306" y="20582"/>
                  <a:pt x="0" y="18651"/>
                </a:cubicBezTo>
              </a:path>
              <a:path w="32494" h="21600" stroke="0" extrusionOk="0">
                <a:moveTo>
                  <a:pt x="32494" y="0"/>
                </a:moveTo>
                <a:cubicBezTo>
                  <a:pt x="32494" y="11929"/>
                  <a:pt x="22823" y="21600"/>
                  <a:pt x="10894" y="21600"/>
                </a:cubicBezTo>
                <a:cubicBezTo>
                  <a:pt x="7065" y="21600"/>
                  <a:pt x="3306" y="20582"/>
                  <a:pt x="0" y="18651"/>
                </a:cubicBezTo>
                <a:lnTo>
                  <a:pt x="10894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Arc 16"/>
          <p:cNvSpPr>
            <a:spLocks/>
          </p:cNvSpPr>
          <p:nvPr/>
        </p:nvSpPr>
        <p:spPr bwMode="auto">
          <a:xfrm>
            <a:off x="5292080" y="4581128"/>
            <a:ext cx="864096" cy="108012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87148" y="2389412"/>
            <a:ext cx="2566231" cy="1364576"/>
            <a:chOff x="2129" y="1409"/>
            <a:chExt cx="1551" cy="656"/>
          </a:xfrm>
        </p:grpSpPr>
        <p:sp>
          <p:nvSpPr>
            <p:cNvPr id="17425" name="Arc 17"/>
            <p:cNvSpPr>
              <a:spLocks/>
            </p:cNvSpPr>
            <p:nvPr/>
          </p:nvSpPr>
          <p:spPr bwMode="auto">
            <a:xfrm>
              <a:off x="2129" y="1409"/>
              <a:ext cx="656" cy="65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67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Arc 18"/>
            <p:cNvSpPr>
              <a:spLocks/>
            </p:cNvSpPr>
            <p:nvPr/>
          </p:nvSpPr>
          <p:spPr bwMode="auto">
            <a:xfrm>
              <a:off x="2784" y="1409"/>
              <a:ext cx="896" cy="6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144587" y="1000108"/>
            <a:ext cx="6933437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SzPct val="75000"/>
            </a:pPr>
            <a:r>
              <a:rPr lang="en-US" dirty="0" smtClean="0"/>
              <a:t> A </a:t>
            </a:r>
            <a:r>
              <a:rPr lang="en-US" dirty="0"/>
              <a:t>process can be in one of </a:t>
            </a:r>
            <a:r>
              <a:rPr lang="en-US" dirty="0" smtClean="0"/>
              <a:t>3 main “</a:t>
            </a:r>
            <a:r>
              <a:rPr lang="en-US" b="1" i="1" dirty="0" smtClean="0"/>
              <a:t>states</a:t>
            </a:r>
            <a:r>
              <a:rPr lang="en-US" dirty="0" smtClean="0"/>
              <a:t>” :</a:t>
            </a:r>
            <a:endParaRPr lang="en-US" dirty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eady</a:t>
            </a:r>
            <a:r>
              <a:rPr lang="en-US" dirty="0"/>
              <a:t>: </a:t>
            </a:r>
            <a:r>
              <a:rPr lang="en-US" dirty="0" smtClean="0"/>
              <a:t>     waiting </a:t>
            </a:r>
            <a:r>
              <a:rPr lang="en-US" dirty="0"/>
              <a:t>for </a:t>
            </a:r>
            <a:r>
              <a:rPr lang="en-US" dirty="0" smtClean="0"/>
              <a:t>CPU</a:t>
            </a:r>
            <a:endParaRPr lang="en-US" dirty="0"/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R</a:t>
            </a:r>
            <a:r>
              <a:rPr lang="en-US" b="1" i="1" dirty="0" smtClean="0">
                <a:solidFill>
                  <a:srgbClr val="0070C0"/>
                </a:solidFill>
              </a:rPr>
              <a:t>unning</a:t>
            </a:r>
            <a:r>
              <a:rPr lang="en-US" dirty="0"/>
              <a:t>: </a:t>
            </a:r>
            <a:r>
              <a:rPr lang="en-US" dirty="0" smtClean="0"/>
              <a:t>  instructions are being </a:t>
            </a:r>
            <a:r>
              <a:rPr lang="en-US" dirty="0"/>
              <a:t>executed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B</a:t>
            </a:r>
            <a:r>
              <a:rPr lang="en-US" b="1" i="1" dirty="0" smtClean="0">
                <a:solidFill>
                  <a:srgbClr val="C00000"/>
                </a:solidFill>
              </a:rPr>
              <a:t>locked</a:t>
            </a:r>
            <a:r>
              <a:rPr lang="en-US" b="1" i="1" dirty="0"/>
              <a:t>:</a:t>
            </a:r>
            <a:r>
              <a:rPr lang="en-US" dirty="0"/>
              <a:t> </a:t>
            </a:r>
            <a:r>
              <a:rPr lang="en-US" dirty="0" smtClean="0"/>
              <a:t>  waiting </a:t>
            </a:r>
            <a:r>
              <a:rPr lang="en-US" dirty="0"/>
              <a:t>for some </a:t>
            </a:r>
            <a:r>
              <a:rPr lang="en-US" dirty="0" smtClean="0"/>
              <a:t>event, </a:t>
            </a:r>
            <a:r>
              <a:rPr lang="en-US" dirty="0" err="1" smtClean="0"/>
              <a:t>eg</a:t>
            </a:r>
            <a:r>
              <a:rPr lang="en-US" dirty="0" smtClean="0"/>
              <a:t>.  </a:t>
            </a:r>
            <a:r>
              <a:rPr lang="en-US" dirty="0" smtClean="0"/>
              <a:t>Blocked until I/O </a:t>
            </a:r>
            <a:r>
              <a:rPr lang="en-US" dirty="0"/>
              <a:t>completion</a:t>
            </a:r>
            <a:endParaRPr lang="en-US" b="0" dirty="0">
              <a:latin typeface="Times New Roman" pitchFamily="18" charset="0"/>
            </a:endParaRP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010822" y="5092277"/>
            <a:ext cx="7934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2143084" y="5135936"/>
            <a:ext cx="9584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ake </a:t>
            </a:r>
            <a:r>
              <a:rPr lang="en-US" dirty="0"/>
              <a:t>up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7428667" y="3654002"/>
            <a:ext cx="52770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428728" y="0"/>
            <a:ext cx="7498080" cy="1143000"/>
          </a:xfrm>
        </p:spPr>
        <p:txBody>
          <a:bodyPr/>
          <a:lstStyle/>
          <a:p>
            <a:r>
              <a:rPr lang="en-US" dirty="0" smtClean="0"/>
              <a:t>Process States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68144" y="5622222"/>
            <a:ext cx="3000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Eg</a:t>
            </a:r>
            <a:r>
              <a:rPr lang="en-US" sz="1100" dirty="0" smtClean="0"/>
              <a:t>.  </a:t>
            </a:r>
          </a:p>
          <a:p>
            <a:r>
              <a:rPr lang="en-US" sz="1100" dirty="0" smtClean="0"/>
              <a:t>A process </a:t>
            </a:r>
            <a:r>
              <a:rPr lang="en-US" sz="1100" dirty="0" smtClean="0"/>
              <a:t>is moved </a:t>
            </a:r>
            <a:r>
              <a:rPr lang="en-US" sz="1100" dirty="0" smtClean="0"/>
              <a:t>from the </a:t>
            </a:r>
            <a:r>
              <a:rPr lang="en-US" sz="1100" b="1" i="1" dirty="0" smtClean="0">
                <a:solidFill>
                  <a:srgbClr val="0070C0"/>
                </a:solidFill>
              </a:rPr>
              <a:t>Running</a:t>
            </a:r>
            <a:r>
              <a:rPr lang="en-US" sz="1100" dirty="0" smtClean="0"/>
              <a:t> state to the </a:t>
            </a:r>
            <a:r>
              <a:rPr lang="en-US" sz="1100" b="1" i="1" dirty="0" smtClean="0">
                <a:solidFill>
                  <a:srgbClr val="C00000"/>
                </a:solidFill>
              </a:rPr>
              <a:t>Blocked</a:t>
            </a:r>
            <a:r>
              <a:rPr lang="en-US" sz="1100" dirty="0" smtClean="0"/>
              <a:t> state when it is waiting for an event, such as an I/O completion.</a:t>
            </a:r>
            <a:endParaRPr 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5940152" y="2348880"/>
            <a:ext cx="295232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Eg</a:t>
            </a:r>
            <a:r>
              <a:rPr lang="en-US" sz="1100" dirty="0" smtClean="0"/>
              <a:t>.  </a:t>
            </a:r>
          </a:p>
          <a:p>
            <a:r>
              <a:rPr lang="en-US" sz="1100" dirty="0" smtClean="0"/>
              <a:t>A process might move from the </a:t>
            </a:r>
            <a:r>
              <a:rPr lang="en-US" sz="1100" b="1" i="1" dirty="0" smtClean="0">
                <a:solidFill>
                  <a:srgbClr val="0070C0"/>
                </a:solidFill>
              </a:rPr>
              <a:t>Running</a:t>
            </a:r>
            <a:r>
              <a:rPr lang="en-US" sz="1100" dirty="0" smtClean="0"/>
              <a:t> state to the </a:t>
            </a:r>
            <a:r>
              <a:rPr lang="en-US" sz="1100" b="1" i="1" dirty="0" smtClean="0">
                <a:solidFill>
                  <a:srgbClr val="00B050"/>
                </a:solidFill>
              </a:rPr>
              <a:t>Ready</a:t>
            </a:r>
            <a:r>
              <a:rPr lang="en-US" sz="1100" dirty="0" smtClean="0"/>
              <a:t> state once its time on the CPU has expired or another higher priority process is scheduled to use the CPU.</a:t>
            </a:r>
            <a:endParaRPr lang="en-US" sz="1050" dirty="0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1706544" y="3689600"/>
            <a:ext cx="63350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3923928" y="2708920"/>
            <a:ext cx="1287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interrupted</a:t>
            </a:r>
            <a:endParaRPr lang="en-US" dirty="0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4358272" y="4270248"/>
            <a:ext cx="130035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dispatched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process may create a new process as it runs - this is called </a:t>
            </a:r>
            <a:r>
              <a:rPr lang="en-US" b="1" i="1" dirty="0"/>
              <a:t>forking</a:t>
            </a:r>
            <a:r>
              <a:rPr lang="en-US" dirty="0"/>
              <a:t> or </a:t>
            </a:r>
            <a:r>
              <a:rPr lang="en-US" b="1" i="1" dirty="0"/>
              <a:t>spawning</a:t>
            </a:r>
            <a:r>
              <a:rPr lang="en-US" dirty="0"/>
              <a:t> a new process. </a:t>
            </a:r>
            <a:r>
              <a:rPr lang="en-US" dirty="0" smtClean="0"/>
              <a:t> (see </a:t>
            </a:r>
            <a:r>
              <a:rPr lang="en-US" i="1" dirty="0" smtClean="0">
                <a:solidFill>
                  <a:srgbClr val="FF0000"/>
                </a:solidFill>
              </a:rPr>
              <a:t>fork</a:t>
            </a:r>
            <a:r>
              <a:rPr lang="en-US" dirty="0" smtClean="0"/>
              <a:t> function in Unix)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original process is called the </a:t>
            </a:r>
            <a:r>
              <a:rPr lang="en-US" b="1" i="1" dirty="0"/>
              <a:t>parent</a:t>
            </a:r>
            <a:r>
              <a:rPr lang="en-US" dirty="0"/>
              <a:t> process, the new one </a:t>
            </a:r>
            <a:r>
              <a:rPr lang="en-US" dirty="0" smtClean="0"/>
              <a:t>is the </a:t>
            </a:r>
            <a:r>
              <a:rPr lang="en-US" b="1" i="1" dirty="0"/>
              <a:t>child</a:t>
            </a:r>
            <a:r>
              <a:rPr lang="en-US" dirty="0"/>
              <a:t> process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 smtClean="0"/>
              <a:t>Unix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 smtClean="0"/>
              <a:t>  command can show information about currently running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4" y="1428736"/>
            <a:ext cx="7700986" cy="5200664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SzPct val="75000"/>
              <a:buFont typeface="Monotype Sorts" pitchFamily="2" charset="2"/>
              <a:buChar char="n"/>
            </a:pPr>
            <a:r>
              <a:rPr lang="en-US" sz="2400" dirty="0"/>
              <a:t>Usually </a:t>
            </a:r>
            <a:r>
              <a:rPr lang="en-US" sz="2400" dirty="0" smtClean="0"/>
              <a:t>there are more </a:t>
            </a:r>
            <a:r>
              <a:rPr lang="en-US" sz="2400" dirty="0"/>
              <a:t>processes than processors. </a:t>
            </a:r>
            <a:r>
              <a:rPr lang="en-US" sz="2400" dirty="0" smtClean="0"/>
              <a:t>Concurrency </a:t>
            </a:r>
            <a:r>
              <a:rPr lang="en-US" sz="2400" dirty="0"/>
              <a:t>achieved by</a:t>
            </a:r>
            <a:r>
              <a:rPr lang="en-US" sz="2400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interleaving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processes i.e. </a:t>
            </a:r>
            <a:r>
              <a:rPr lang="en-US" sz="2400" dirty="0" smtClean="0"/>
              <a:t>allocating each </a:t>
            </a:r>
            <a:r>
              <a:rPr lang="en-US" sz="2400" dirty="0"/>
              <a:t>process a </a:t>
            </a:r>
            <a:r>
              <a:rPr lang="en-US" sz="2400" dirty="0" smtClean="0"/>
              <a:t>fraction </a:t>
            </a:r>
            <a:r>
              <a:rPr lang="en-US" sz="2400" dirty="0"/>
              <a:t>of </a:t>
            </a:r>
            <a:r>
              <a:rPr lang="en-US" sz="2400" dirty="0" smtClean="0"/>
              <a:t>the CPU time.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buSzPct val="75000"/>
              <a:buFont typeface="Monotype Sorts" pitchFamily="2" charset="2"/>
              <a:buChar char="n"/>
            </a:pPr>
            <a:r>
              <a:rPr lang="en-US" sz="2400" dirty="0"/>
              <a:t>When a process is interrupted, </a:t>
            </a:r>
            <a:r>
              <a:rPr lang="en-US" sz="2400" dirty="0" smtClean="0"/>
              <a:t>its current </a:t>
            </a:r>
            <a:r>
              <a:rPr lang="en-US" sz="2400" dirty="0"/>
              <a:t>state must be </a:t>
            </a:r>
            <a:r>
              <a:rPr lang="en-US" sz="2400" dirty="0" smtClean="0"/>
              <a:t>saved, </a:t>
            </a:r>
            <a:r>
              <a:rPr lang="en-US" sz="2400" dirty="0"/>
              <a:t>for it to be </a:t>
            </a:r>
            <a:r>
              <a:rPr lang="en-US" sz="2400" dirty="0" smtClean="0"/>
              <a:t>resumed later.  This </a:t>
            </a:r>
            <a:r>
              <a:rPr lang="en-US" sz="2400" dirty="0"/>
              <a:t>info </a:t>
            </a:r>
            <a:r>
              <a:rPr lang="en-US" sz="2400" dirty="0" smtClean="0"/>
              <a:t>is stored </a:t>
            </a:r>
            <a:r>
              <a:rPr lang="en-US" sz="2400" dirty="0"/>
              <a:t>in </a:t>
            </a:r>
            <a:r>
              <a:rPr lang="en-US" sz="2400" dirty="0" smtClean="0"/>
              <a:t>a “</a:t>
            </a:r>
            <a:r>
              <a:rPr lang="en-US" sz="2400" dirty="0" smtClean="0">
                <a:solidFill>
                  <a:srgbClr val="0070C0"/>
                </a:solidFill>
              </a:rPr>
              <a:t>Process </a:t>
            </a:r>
            <a:r>
              <a:rPr lang="en-US" sz="2400" dirty="0">
                <a:solidFill>
                  <a:srgbClr val="0070C0"/>
                </a:solidFill>
              </a:rPr>
              <a:t>Control </a:t>
            </a:r>
            <a:r>
              <a:rPr lang="en-US" sz="2400" dirty="0" smtClean="0">
                <a:solidFill>
                  <a:srgbClr val="0070C0"/>
                </a:solidFill>
              </a:rPr>
              <a:t>Block</a:t>
            </a:r>
            <a:r>
              <a:rPr lang="en-US" sz="2400" dirty="0" smtClean="0"/>
              <a:t>”, which </a:t>
            </a:r>
            <a:r>
              <a:rPr lang="en-US" sz="2400" dirty="0"/>
              <a:t>forms one entry in </a:t>
            </a:r>
            <a:r>
              <a:rPr lang="en-US" sz="2400" dirty="0" smtClean="0"/>
              <a:t>the Process Table 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r>
              <a:rPr lang="en-US" sz="2400" u="sng" dirty="0">
                <a:solidFill>
                  <a:srgbClr val="0070C0"/>
                </a:solidFill>
              </a:rPr>
              <a:t>Process Control Block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(PCB)       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data structure created by O/S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identify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sed to store the </a:t>
            </a:r>
            <a:r>
              <a:rPr lang="en-US" dirty="0"/>
              <a:t>status of </a:t>
            </a:r>
            <a:r>
              <a:rPr lang="en-US" dirty="0" smtClean="0"/>
              <a:t>a process</a:t>
            </a:r>
            <a:endParaRPr lang="en-US" dirty="0"/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sed to store 'volatile </a:t>
            </a:r>
            <a:r>
              <a:rPr lang="en-US" dirty="0" smtClean="0"/>
              <a:t>or temporary environment</a:t>
            </a:r>
            <a:r>
              <a:rPr lang="en-US" dirty="0"/>
              <a:t>' </a:t>
            </a:r>
            <a:r>
              <a:rPr lang="en-US" dirty="0" smtClean="0"/>
              <a:t>of a process (e.g</a:t>
            </a:r>
            <a:r>
              <a:rPr lang="en-US" dirty="0"/>
              <a:t>. </a:t>
            </a:r>
            <a:r>
              <a:rPr lang="en-US" dirty="0" smtClean="0"/>
              <a:t>register </a:t>
            </a:r>
            <a:r>
              <a:rPr lang="en-US" dirty="0"/>
              <a:t>values) 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 (PCB)</a:t>
            </a:r>
            <a:endParaRPr 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5572132" y="1619264"/>
            <a:ext cx="3074640" cy="4800600"/>
          </a:xfrm>
          <a:noFill/>
          <a:ln/>
        </p:spPr>
        <p:txBody>
          <a:bodyPr>
            <a:normAutofit/>
          </a:bodyPr>
          <a:lstStyle/>
          <a:p>
            <a:pPr>
              <a:buSzPct val="75000"/>
              <a:buFont typeface="Monotype Sorts" pitchFamily="2" charset="2"/>
              <a:buChar char="n"/>
            </a:pPr>
            <a:r>
              <a:rPr lang="en-US" sz="2000" dirty="0"/>
              <a:t>A </a:t>
            </a:r>
            <a:r>
              <a:rPr lang="en-US" sz="2000" b="1" i="1" dirty="0"/>
              <a:t>PCB</a:t>
            </a:r>
            <a:r>
              <a:rPr lang="en-US" sz="2000" dirty="0"/>
              <a:t> exists for every process in the system. They may be linked together to form a list, or an array called a </a:t>
            </a:r>
            <a:r>
              <a:rPr lang="en-US" sz="2000" b="1" i="1" dirty="0"/>
              <a:t>Process </a:t>
            </a:r>
            <a:r>
              <a:rPr lang="en-US" sz="2000" b="1" i="1" dirty="0" smtClean="0"/>
              <a:t>Table</a:t>
            </a:r>
            <a:r>
              <a:rPr lang="en-US" sz="2000" dirty="0" smtClean="0"/>
              <a:t>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063750" y="1606550"/>
            <a:ext cx="3222630" cy="4711700"/>
            <a:chOff x="1300" y="1012"/>
            <a:chExt cx="2488" cy="2968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1300" y="1012"/>
              <a:ext cx="2488" cy="29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1300" y="2256"/>
              <a:ext cx="2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1300" y="2544"/>
              <a:ext cx="2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300" y="2880"/>
              <a:ext cx="2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1300" y="1632"/>
              <a:ext cx="2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1300" y="1920"/>
              <a:ext cx="2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1300" y="3216"/>
              <a:ext cx="2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1300" y="3552"/>
              <a:ext cx="2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1300" y="1344"/>
              <a:ext cx="2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2987824" y="1655763"/>
            <a:ext cx="106760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Identifier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3131840" y="2112963"/>
            <a:ext cx="72135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State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095501" y="2570163"/>
            <a:ext cx="90088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Priority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2798763" y="3103563"/>
            <a:ext cx="195245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Program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Counter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2150016" y="3606483"/>
            <a:ext cx="30963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Page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Table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memory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address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2387692" y="4094163"/>
            <a:ext cx="276037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Resources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used/required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2528044" y="4627563"/>
            <a:ext cx="23884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I/O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status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Information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2483768" y="5157192"/>
            <a:ext cx="254236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Accounting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Information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3332163" y="5762625"/>
            <a:ext cx="14523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etc</a:t>
            </a:r>
            <a:r>
              <a:rPr lang="en-US" sz="1800" dirty="0" smtClean="0">
                <a:solidFill>
                  <a:schemeClr val="folHlink"/>
                </a:solidFill>
              </a:rPr>
              <a:t>  </a:t>
            </a:r>
            <a:r>
              <a:rPr lang="en-US" dirty="0" smtClean="0">
                <a:solidFill>
                  <a:srgbClr val="00B050"/>
                </a:solidFill>
              </a:rPr>
              <a:t>.............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57290" y="0"/>
            <a:ext cx="7498080" cy="1143000"/>
          </a:xfrm>
          <a:noFill/>
          <a:ln/>
        </p:spPr>
        <p:txBody>
          <a:bodyPr/>
          <a:lstStyle/>
          <a:p>
            <a:r>
              <a:rPr lang="en-US" dirty="0" smtClean="0"/>
              <a:t>Process Scheduling</a:t>
            </a:r>
            <a:endParaRPr lang="en-US" dirty="0"/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85852" y="990600"/>
            <a:ext cx="7629548" cy="5638800"/>
          </a:xfrm>
          <a:noFill/>
          <a:ln/>
        </p:spPr>
        <p:txBody>
          <a:bodyPr>
            <a:normAutofit/>
          </a:bodyPr>
          <a:lstStyle/>
          <a:p>
            <a:r>
              <a:rPr lang="en-US" sz="2400" dirty="0"/>
              <a:t>CPU scheduling is divided into two separate </a:t>
            </a:r>
            <a:r>
              <a:rPr lang="en-US" sz="2400" dirty="0" smtClean="0"/>
              <a:t>components - </a:t>
            </a:r>
            <a:r>
              <a:rPr lang="en-US" sz="2400" dirty="0"/>
              <a:t>the </a:t>
            </a:r>
            <a:r>
              <a:rPr lang="en-US" sz="2400" b="1" i="1" dirty="0" smtClean="0">
                <a:solidFill>
                  <a:srgbClr val="0070C0"/>
                </a:solidFill>
              </a:rPr>
              <a:t>long-term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i="1" dirty="0" smtClean="0">
                <a:solidFill>
                  <a:srgbClr val="00B050"/>
                </a:solidFill>
              </a:rPr>
              <a:t>short-term</a:t>
            </a:r>
            <a:r>
              <a:rPr lang="en-US" sz="2400" dirty="0" smtClean="0"/>
              <a:t>.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b="1" i="1" dirty="0" smtClean="0"/>
              <a:t>Long-term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/>
              <a:t>decides which processes will be admitted </a:t>
            </a:r>
            <a:r>
              <a:rPr lang="en-US" sz="2400" dirty="0" smtClean="0"/>
              <a:t>into the system’s </a:t>
            </a:r>
            <a:r>
              <a:rPr lang="en-US" sz="2400" i="1" dirty="0" smtClean="0"/>
              <a:t>Ready Queue</a:t>
            </a:r>
            <a:r>
              <a:rPr lang="en-US" sz="2400" dirty="0" smtClean="0"/>
              <a:t>. </a:t>
            </a:r>
            <a:r>
              <a:rPr lang="en-US" sz="2400" dirty="0"/>
              <a:t>Decision </a:t>
            </a:r>
            <a:r>
              <a:rPr lang="en-US" sz="2400" dirty="0" smtClean="0"/>
              <a:t>mainly based </a:t>
            </a:r>
            <a:r>
              <a:rPr lang="en-US" sz="2400" dirty="0"/>
              <a:t>on memory availability and system load. </a:t>
            </a:r>
            <a:endParaRPr lang="en-US" sz="2400" dirty="0" smtClean="0"/>
          </a:p>
          <a:p>
            <a:r>
              <a:rPr lang="en-AU" sz="2400" b="1" dirty="0" smtClean="0"/>
              <a:t>Short</a:t>
            </a:r>
            <a:r>
              <a:rPr lang="en-AU" sz="2400" dirty="0" smtClean="0"/>
              <a:t>-</a:t>
            </a:r>
            <a:r>
              <a:rPr lang="en-AU" sz="2400" b="1" dirty="0" smtClean="0"/>
              <a:t>term:</a:t>
            </a:r>
            <a:r>
              <a:rPr lang="en-AU" sz="2400" dirty="0" smtClean="0"/>
              <a:t> </a:t>
            </a:r>
            <a:r>
              <a:rPr lang="en-AU" sz="2400" dirty="0" smtClean="0"/>
              <a:t>decides which of the ready processes is to be executed after a clock interrupt (expired time slice), </a:t>
            </a:r>
            <a:r>
              <a:rPr lang="en-AU" sz="2400" dirty="0" smtClean="0"/>
              <a:t>an </a:t>
            </a:r>
            <a:r>
              <a:rPr lang="en-AU" sz="2400" dirty="0" smtClean="0"/>
              <a:t>I/O interrupt, an system </a:t>
            </a:r>
            <a:r>
              <a:rPr lang="en-AU" sz="2400" dirty="0" smtClean="0"/>
              <a:t>call, </a:t>
            </a:r>
            <a:r>
              <a:rPr lang="en-AU" sz="2400" dirty="0" smtClean="0"/>
              <a:t>or some other </a:t>
            </a:r>
            <a:r>
              <a:rPr lang="en-AU" sz="2400" dirty="0" smtClean="0"/>
              <a:t>interrupt.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Long-term </a:t>
            </a:r>
            <a:r>
              <a:rPr lang="en-AU" dirty="0" smtClean="0"/>
              <a:t>Scheduling</a:t>
            </a:r>
            <a:endParaRPr lang="en-AU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447800"/>
            <a:ext cx="7632848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</a:t>
            </a:r>
            <a:r>
              <a:rPr lang="en-US" dirty="0" smtClean="0"/>
              <a:t>there is not </a:t>
            </a:r>
            <a:r>
              <a:rPr lang="en-US" dirty="0"/>
              <a:t>enough memory to hold all processes, </a:t>
            </a:r>
            <a:r>
              <a:rPr lang="en-US" dirty="0" smtClean="0"/>
              <a:t> the </a:t>
            </a:r>
            <a:r>
              <a:rPr lang="en-US" dirty="0" smtClean="0"/>
              <a:t>scheduler (a program) </a:t>
            </a:r>
            <a:r>
              <a:rPr lang="en-US" dirty="0"/>
              <a:t>will swap </a:t>
            </a:r>
            <a:r>
              <a:rPr lang="en-US" dirty="0" smtClean="0"/>
              <a:t>a process </a:t>
            </a:r>
            <a:r>
              <a:rPr lang="en-US" dirty="0"/>
              <a:t>from </a:t>
            </a:r>
            <a:r>
              <a:rPr lang="en-US" dirty="0" smtClean="0"/>
              <a:t>main memory to disk. If there is available memory for another process, then a new program or a swapped-out process from disk is loaded into the main memory.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SzPct val="75000"/>
              <a:buFont typeface="Monotype Sorts" pitchFamily="2" charset="2"/>
              <a:buChar char="n"/>
            </a:pPr>
            <a:r>
              <a:rPr lang="en-US" dirty="0"/>
              <a:t>Criteria that the </a:t>
            </a:r>
            <a:r>
              <a:rPr lang="en-US" dirty="0" smtClean="0"/>
              <a:t>high-level </a:t>
            </a:r>
            <a:r>
              <a:rPr lang="en-US" dirty="0" smtClean="0"/>
              <a:t>scheduling </a:t>
            </a:r>
            <a:r>
              <a:rPr lang="en-US" dirty="0"/>
              <a:t>could </a:t>
            </a:r>
            <a:r>
              <a:rPr lang="en-US" dirty="0" smtClean="0"/>
              <a:t>use may </a:t>
            </a:r>
            <a:r>
              <a:rPr lang="en-US" dirty="0"/>
              <a:t>include:</a:t>
            </a:r>
          </a:p>
          <a:p>
            <a:endParaRPr lang="en-US" dirty="0"/>
          </a:p>
          <a:p>
            <a:pPr lvl="1"/>
            <a:r>
              <a:rPr lang="en-US" dirty="0"/>
              <a:t>how long the process has been swapped in/out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much CPU time has the process recently had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high is the </a:t>
            </a:r>
            <a:r>
              <a:rPr lang="en-US" dirty="0" smtClean="0"/>
              <a:t>process’ </a:t>
            </a:r>
            <a:r>
              <a:rPr lang="en-US" dirty="0" smtClean="0"/>
              <a:t>priority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3586</TotalTime>
  <Words>994</Words>
  <Application>Microsoft Office PowerPoint</Application>
  <PresentationFormat>On-screen Show (4:3)</PresentationFormat>
  <Paragraphs>191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Slide 1</vt:lpstr>
      <vt:lpstr>Outline</vt:lpstr>
      <vt:lpstr>Process and thread</vt:lpstr>
      <vt:lpstr>Process States</vt:lpstr>
      <vt:lpstr>Processes</vt:lpstr>
      <vt:lpstr>Process Control Block</vt:lpstr>
      <vt:lpstr>Process control block (PCB)</vt:lpstr>
      <vt:lpstr>Process Scheduling</vt:lpstr>
      <vt:lpstr>Long-term Scheduling</vt:lpstr>
      <vt:lpstr>Short-term Scheduling</vt:lpstr>
      <vt:lpstr>Scheduling algorithms</vt:lpstr>
      <vt:lpstr>Pre-emptive Vs Non-Pre-emptive Scheduling</vt:lpstr>
      <vt:lpstr>Slide 13</vt:lpstr>
      <vt:lpstr>Pre-emptive Scheduling</vt:lpstr>
      <vt:lpstr>Pre-emptive scheduling algorithms</vt:lpstr>
      <vt:lpstr>Round Robin Scheduling</vt:lpstr>
      <vt:lpstr>Round Robin problems</vt:lpstr>
      <vt:lpstr>Other Scheduling Algorithm</vt:lpstr>
      <vt:lpstr>Dynamic Priority Scheduling</vt:lpstr>
      <vt:lpstr>Other  Mechanisms for Process Management </vt:lpstr>
      <vt:lpstr>Process Management</vt:lpstr>
      <vt:lpstr>Some Unix commands for dealing with 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AndyCheng</dc:creator>
  <cp:lastModifiedBy>pdle</cp:lastModifiedBy>
  <cp:revision>296</cp:revision>
  <dcterms:created xsi:type="dcterms:W3CDTF">2008-07-10T22:13:35Z</dcterms:created>
  <dcterms:modified xsi:type="dcterms:W3CDTF">2016-04-12T01:13:33Z</dcterms:modified>
</cp:coreProperties>
</file>