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327" r:id="rId2"/>
    <p:sldId id="340" r:id="rId3"/>
    <p:sldId id="332" r:id="rId4"/>
    <p:sldId id="330" r:id="rId5"/>
    <p:sldId id="328" r:id="rId6"/>
    <p:sldId id="336" r:id="rId7"/>
    <p:sldId id="337" r:id="rId8"/>
    <p:sldId id="260" r:id="rId9"/>
    <p:sldId id="261" r:id="rId10"/>
    <p:sldId id="262" r:id="rId11"/>
    <p:sldId id="263" r:id="rId12"/>
    <p:sldId id="264" r:id="rId13"/>
    <p:sldId id="274" r:id="rId14"/>
    <p:sldId id="265" r:id="rId15"/>
    <p:sldId id="266" r:id="rId16"/>
    <p:sldId id="267" r:id="rId17"/>
    <p:sldId id="268" r:id="rId18"/>
    <p:sldId id="338" r:id="rId19"/>
    <p:sldId id="334" r:id="rId20"/>
    <p:sldId id="271" r:id="rId21"/>
    <p:sldId id="272" r:id="rId22"/>
    <p:sldId id="273" r:id="rId23"/>
    <p:sldId id="275" r:id="rId24"/>
    <p:sldId id="276" r:id="rId25"/>
    <p:sldId id="269" r:id="rId26"/>
    <p:sldId id="333" r:id="rId27"/>
    <p:sldId id="278" r:id="rId28"/>
    <p:sldId id="339" r:id="rId29"/>
    <p:sldId id="279" r:id="rId30"/>
    <p:sldId id="283" r:id="rId31"/>
    <p:sldId id="284" r:id="rId32"/>
    <p:sldId id="335" r:id="rId33"/>
  </p:sldIdLst>
  <p:sldSz cx="9144000" cy="6858000" type="screen4x3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0544" autoAdjust="0"/>
  </p:normalViewPr>
  <p:slideViewPr>
    <p:cSldViewPr>
      <p:cViewPr varScale="1">
        <p:scale>
          <a:sx n="61" d="100"/>
          <a:sy n="61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D1ACE7D-4470-47DC-B88F-725D0A3EC112}" type="datetimeFigureOut">
              <a:rPr lang="en-AU" smtClean="0"/>
              <a:pPr/>
              <a:t>13/04/2016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2567E8A-AFA9-4AE1-9903-A8678A83342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574529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1EBC36F-977F-40D6-B1FC-0882893E933C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2167"/>
            <a:ext cx="8187690" cy="3194685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5305C59-C8CC-48E7-AA83-2D59A6683F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8965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876EE5-22DC-4B74-8322-53043298902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1485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21D73-8833-44D1-8045-4B3BE1E8A6EA}" type="slidenum">
              <a:rPr lang="en-US"/>
              <a:pPr/>
              <a:t>11</a:t>
            </a:fld>
            <a:endParaRPr lang="en-US"/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5797247" y="6821515"/>
            <a:ext cx="4432628" cy="2777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214" tIns="47951" rIns="92214" bIns="47951" anchor="b">
            <a:spAutoFit/>
          </a:bodyPr>
          <a:lstStyle/>
          <a:p>
            <a:pPr algn="r" defTabSz="467726">
              <a:lnSpc>
                <a:spcPct val="98000"/>
              </a:lnSpc>
              <a:buClr>
                <a:srgbClr val="000000"/>
              </a:buClr>
              <a:buSzPct val="100000"/>
              <a:tabLst>
                <a:tab pos="0" algn="l"/>
                <a:tab pos="937172" algn="l"/>
                <a:tab pos="1874342" algn="l"/>
                <a:tab pos="2811514" algn="l"/>
                <a:tab pos="3746965" algn="l"/>
                <a:tab pos="4684136" algn="l"/>
                <a:tab pos="5621308" algn="l"/>
                <a:tab pos="6558478" algn="l"/>
                <a:tab pos="7495650" algn="l"/>
                <a:tab pos="8432820" algn="l"/>
                <a:tab pos="9368272" algn="l"/>
                <a:tab pos="10305443" algn="l"/>
              </a:tabLst>
            </a:pPr>
            <a:fld id="{EDE19BC5-DE71-4788-836F-F74079A9539C}" type="slidenum">
              <a:rPr lang="en-GB" sz="1200">
                <a:solidFill>
                  <a:srgbClr val="000000"/>
                </a:solidFill>
                <a:latin typeface="Times New Roman" pitchFamily="18" charset="0"/>
              </a:rPr>
              <a:pPr algn="r" defTabSz="467726">
                <a:lnSpc>
                  <a:spcPct val="98000"/>
                </a:lnSpc>
                <a:buClr>
                  <a:srgbClr val="000000"/>
                </a:buClr>
                <a:buSzPct val="100000"/>
                <a:tabLst>
                  <a:tab pos="0" algn="l"/>
                  <a:tab pos="937172" algn="l"/>
                  <a:tab pos="1874342" algn="l"/>
                  <a:tab pos="2811514" algn="l"/>
                  <a:tab pos="3746965" algn="l"/>
                  <a:tab pos="4684136" algn="l"/>
                  <a:tab pos="5621308" algn="l"/>
                  <a:tab pos="6558478" algn="l"/>
                  <a:tab pos="7495650" algn="l"/>
                  <a:tab pos="8432820" algn="l"/>
                  <a:tab pos="9368272" algn="l"/>
                  <a:tab pos="10305443" algn="l"/>
                </a:tabLst>
              </a:pPr>
              <a:t>11</a:t>
            </a:fld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1577838" y="534913"/>
            <a:ext cx="7105002" cy="24847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en-US"/>
          </a:p>
        </p:txBody>
      </p:sp>
      <p:sp>
        <p:nvSpPr>
          <p:cNvPr id="83972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1362248" y="3372168"/>
            <a:ext cx="7505382" cy="3197150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9263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A5D6AD-0E35-4636-BA02-75B78ECD4D9C}" type="slidenum">
              <a:rPr lang="en-US"/>
              <a:pPr/>
              <a:t>12</a:t>
            </a:fld>
            <a:endParaRPr lang="en-US"/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797247" y="6821515"/>
            <a:ext cx="4432628" cy="2777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214" tIns="47951" rIns="92214" bIns="47951" anchor="b">
            <a:spAutoFit/>
          </a:bodyPr>
          <a:lstStyle/>
          <a:p>
            <a:pPr algn="r" defTabSz="467726">
              <a:lnSpc>
                <a:spcPct val="98000"/>
              </a:lnSpc>
              <a:buClr>
                <a:srgbClr val="000000"/>
              </a:buClr>
              <a:buSzPct val="100000"/>
              <a:tabLst>
                <a:tab pos="0" algn="l"/>
                <a:tab pos="937172" algn="l"/>
                <a:tab pos="1874342" algn="l"/>
                <a:tab pos="2811514" algn="l"/>
                <a:tab pos="3746965" algn="l"/>
                <a:tab pos="4684136" algn="l"/>
                <a:tab pos="5621308" algn="l"/>
                <a:tab pos="6558478" algn="l"/>
                <a:tab pos="7495650" algn="l"/>
                <a:tab pos="8432820" algn="l"/>
                <a:tab pos="9368272" algn="l"/>
                <a:tab pos="10305443" algn="l"/>
              </a:tabLst>
            </a:pPr>
            <a:fld id="{BBF885D8-C5A2-4302-B594-DB2A22505E46}" type="slidenum">
              <a:rPr lang="en-GB" sz="1200">
                <a:solidFill>
                  <a:srgbClr val="000000"/>
                </a:solidFill>
                <a:latin typeface="Times New Roman" pitchFamily="18" charset="0"/>
              </a:rPr>
              <a:pPr algn="r" defTabSz="467726">
                <a:lnSpc>
                  <a:spcPct val="98000"/>
                </a:lnSpc>
                <a:buClr>
                  <a:srgbClr val="000000"/>
                </a:buClr>
                <a:buSzPct val="100000"/>
                <a:tabLst>
                  <a:tab pos="0" algn="l"/>
                  <a:tab pos="937172" algn="l"/>
                  <a:tab pos="1874342" algn="l"/>
                  <a:tab pos="2811514" algn="l"/>
                  <a:tab pos="3746965" algn="l"/>
                  <a:tab pos="4684136" algn="l"/>
                  <a:tab pos="5621308" algn="l"/>
                  <a:tab pos="6558478" algn="l"/>
                  <a:tab pos="7495650" algn="l"/>
                  <a:tab pos="8432820" algn="l"/>
                  <a:tab pos="9368272" algn="l"/>
                  <a:tab pos="10305443" algn="l"/>
                </a:tabLst>
              </a:pPr>
              <a:t>12</a:t>
            </a:fld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19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1362248" y="3372168"/>
            <a:ext cx="7505382" cy="3197150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577838" y="534913"/>
            <a:ext cx="7105002" cy="24847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3569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B7E78-3625-4613-8E6A-56581855CC63}" type="slidenum">
              <a:rPr lang="en-US"/>
              <a:pPr/>
              <a:t>13</a:t>
            </a:fld>
            <a:endParaRPr 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4617" y="3374633"/>
            <a:ext cx="7505382" cy="2987622"/>
          </a:xfrm>
          <a:ln/>
        </p:spPr>
        <p:txBody>
          <a:bodyPr lIns="98017" tIns="48148" rIns="98017" bIns="48148"/>
          <a:lstStyle/>
          <a:p>
            <a:pPr>
              <a:spcBef>
                <a:spcPct val="0"/>
              </a:spcBef>
            </a:pPr>
            <a:r>
              <a:rPr lang="en-US" sz="2600" b="1" dirty="0" smtClean="0"/>
              <a:t>cat  f1  f2  &gt;  f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 - if permitted, the system will open f1 for writing first, emptying its content, then f1 will end up with &lt;empty&gt;+&lt;f2&gt;</a:t>
            </a:r>
            <a:endParaRPr lang="en-US" sz="2600" dirty="0"/>
          </a:p>
        </p:txBody>
      </p:sp>
      <p:sp>
        <p:nvSpPr>
          <p:cNvPr id="2293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75038" y="536575"/>
            <a:ext cx="3308350" cy="2481263"/>
          </a:xfrm>
          <a:ln>
            <a:noFill/>
          </a:ln>
        </p:spPr>
      </p:sp>
    </p:spTree>
    <p:extLst>
      <p:ext uri="{BB962C8B-B14F-4D97-AF65-F5344CB8AC3E}">
        <p14:creationId xmlns="" xmlns:p14="http://schemas.microsoft.com/office/powerpoint/2010/main" val="2438559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B599A1-46AC-4EBD-8F05-0EBD1DB48D78}" type="slidenum">
              <a:rPr lang="en-US"/>
              <a:pPr/>
              <a:t>14</a:t>
            </a:fld>
            <a:endParaRPr lang="en-US"/>
          </a:p>
        </p:txBody>
      </p:sp>
      <p:sp>
        <p:nvSpPr>
          <p:cNvPr id="8806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  <p:sp>
        <p:nvSpPr>
          <p:cNvPr id="880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362248" y="3372168"/>
            <a:ext cx="7505382" cy="3197150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9619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1FCDB1-575B-4FDE-AF2F-BB2F627741F4}" type="slidenum">
              <a:rPr lang="en-US"/>
              <a:pPr/>
              <a:t>15</a:t>
            </a:fld>
            <a:endParaRPr lang="en-US"/>
          </a:p>
        </p:txBody>
      </p:sp>
      <p:sp>
        <p:nvSpPr>
          <p:cNvPr id="9216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326710" y="3660577"/>
            <a:ext cx="7299270" cy="3468304"/>
          </a:xfrm>
          <a:ln/>
        </p:spPr>
        <p:txBody>
          <a:bodyPr wrap="none" anchor="ctr"/>
          <a:lstStyle/>
          <a:p>
            <a:endParaRPr lang="en-US"/>
          </a:p>
        </p:txBody>
      </p:sp>
      <p:sp>
        <p:nvSpPr>
          <p:cNvPr id="92163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192463" y="581025"/>
            <a:ext cx="3594100" cy="2695575"/>
          </a:xfrm>
          <a:solidFill>
            <a:srgbClr val="FFFFFF"/>
          </a:solidFill>
          <a:ln/>
        </p:spPr>
      </p:sp>
    </p:spTree>
    <p:extLst>
      <p:ext uri="{BB962C8B-B14F-4D97-AF65-F5344CB8AC3E}">
        <p14:creationId xmlns="" xmlns:p14="http://schemas.microsoft.com/office/powerpoint/2010/main" val="2147612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357324-DDC7-46FF-9E26-81705201879C}" type="slidenum">
              <a:rPr lang="en-US"/>
              <a:pPr/>
              <a:t>16</a:t>
            </a:fld>
            <a:endParaRPr lang="en-US"/>
          </a:p>
        </p:txBody>
      </p:sp>
      <p:sp>
        <p:nvSpPr>
          <p:cNvPr id="94210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1326710" y="3665507"/>
            <a:ext cx="7299270" cy="1309120"/>
          </a:xfrm>
          <a:noFill/>
          <a:ln/>
        </p:spPr>
        <p:txBody>
          <a:bodyPr lIns="97878" tIns="47964" rIns="97878" bIns="47964">
            <a:spAutoFit/>
          </a:bodyPr>
          <a:lstStyle/>
          <a:p>
            <a:pPr defTabSz="495239">
              <a:lnSpc>
                <a:spcPct val="101000"/>
              </a:lnSpc>
              <a:spcBef>
                <a:spcPct val="0"/>
              </a:spcBef>
              <a:tabLst>
                <a:tab pos="0" algn="l"/>
                <a:tab pos="990478" algn="l"/>
                <a:tab pos="1980956" algn="l"/>
                <a:tab pos="2971434" algn="l"/>
                <a:tab pos="3961912" algn="l"/>
                <a:tab pos="4952390" algn="l"/>
                <a:tab pos="5942868" algn="l"/>
                <a:tab pos="6933347" algn="l"/>
                <a:tab pos="7923825" algn="l"/>
                <a:tab pos="8914303" algn="l"/>
                <a:tab pos="9904781" algn="l"/>
                <a:tab pos="10895259" algn="l"/>
              </a:tabLst>
            </a:pPr>
            <a:r>
              <a:rPr lang="en-GB" sz="2600" dirty="0">
                <a:cs typeface="Arial" charset="0"/>
              </a:rPr>
              <a:t>Discuss echo - </a:t>
            </a:r>
            <a:r>
              <a:rPr lang="en-GB" sz="2600" dirty="0" err="1">
                <a:cs typeface="Arial" charset="0"/>
              </a:rPr>
              <a:t>echos</a:t>
            </a:r>
            <a:r>
              <a:rPr lang="en-GB" sz="2600" dirty="0">
                <a:cs typeface="Arial" charset="0"/>
              </a:rPr>
              <a:t> to standard output</a:t>
            </a:r>
          </a:p>
          <a:p>
            <a:pPr defTabSz="495239">
              <a:lnSpc>
                <a:spcPct val="101000"/>
              </a:lnSpc>
              <a:spcBef>
                <a:spcPct val="0"/>
              </a:spcBef>
              <a:tabLst>
                <a:tab pos="0" algn="l"/>
                <a:tab pos="990478" algn="l"/>
                <a:tab pos="1980956" algn="l"/>
                <a:tab pos="2971434" algn="l"/>
                <a:tab pos="3961912" algn="l"/>
                <a:tab pos="4952390" algn="l"/>
                <a:tab pos="5942868" algn="l"/>
                <a:tab pos="6933347" algn="l"/>
                <a:tab pos="7923825" algn="l"/>
                <a:tab pos="8914303" algn="l"/>
                <a:tab pos="9904781" algn="l"/>
                <a:tab pos="10895259" algn="l"/>
              </a:tabLst>
            </a:pPr>
            <a:r>
              <a:rPr lang="en-GB" sz="2600" dirty="0">
                <a:cs typeface="Arial" charset="0"/>
              </a:rPr>
              <a:t>	the shell expands ambiguous file references before passing the parameters to echo. </a:t>
            </a:r>
          </a:p>
        </p:txBody>
      </p:sp>
      <p:sp>
        <p:nvSpPr>
          <p:cNvPr id="94211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192463" y="581025"/>
            <a:ext cx="3594100" cy="2695575"/>
          </a:xfrm>
          <a:solidFill>
            <a:srgbClr val="FFFFFF"/>
          </a:solidFill>
          <a:ln/>
        </p:spPr>
      </p:sp>
    </p:spTree>
    <p:extLst>
      <p:ext uri="{BB962C8B-B14F-4D97-AF65-F5344CB8AC3E}">
        <p14:creationId xmlns="" xmlns:p14="http://schemas.microsoft.com/office/powerpoint/2010/main" val="1861659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6FE09-054C-42B8-93A8-7C8BF8C6496B}" type="slidenum">
              <a:rPr lang="en-US"/>
              <a:pPr/>
              <a:t>17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4425" y="563563"/>
            <a:ext cx="3081338" cy="2311400"/>
          </a:xfrm>
          <a:ln w="12700" cap="flat">
            <a:solidFill>
              <a:schemeClr val="tx1"/>
            </a:solidFill>
          </a:ln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  <a:ln/>
        </p:spPr>
        <p:txBody>
          <a:bodyPr lIns="98003" tIns="48141" rIns="98003" bIns="48141"/>
          <a:lstStyle/>
          <a:p>
            <a:pPr>
              <a:spcBef>
                <a:spcPct val="0"/>
              </a:spcBef>
            </a:pPr>
            <a:endParaRPr lang="en-AU" sz="2600" dirty="0"/>
          </a:p>
        </p:txBody>
      </p:sp>
    </p:spTree>
    <p:extLst>
      <p:ext uri="{BB962C8B-B14F-4D97-AF65-F5344CB8AC3E}">
        <p14:creationId xmlns="" xmlns:p14="http://schemas.microsoft.com/office/powerpoint/2010/main" val="964341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6FE09-054C-42B8-93A8-7C8BF8C6496B}" type="slidenum">
              <a:rPr lang="en-US"/>
              <a:pPr/>
              <a:t>18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4425" y="563563"/>
            <a:ext cx="3081338" cy="2311400"/>
          </a:xfrm>
          <a:ln w="12700" cap="flat">
            <a:solidFill>
              <a:schemeClr val="tx1"/>
            </a:solidFill>
          </a:ln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  <a:ln/>
        </p:spPr>
        <p:txBody>
          <a:bodyPr lIns="98003" tIns="48141" rIns="98003" bIns="48141"/>
          <a:lstStyle/>
          <a:p>
            <a:pPr>
              <a:spcBef>
                <a:spcPct val="0"/>
              </a:spcBef>
            </a:pPr>
            <a:endParaRPr lang="en-AU" sz="2600" dirty="0"/>
          </a:p>
        </p:txBody>
      </p:sp>
    </p:spTree>
    <p:extLst>
      <p:ext uri="{BB962C8B-B14F-4D97-AF65-F5344CB8AC3E}">
        <p14:creationId xmlns="" xmlns:p14="http://schemas.microsoft.com/office/powerpoint/2010/main" val="3980702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83332-B51E-46B0-98BE-CD04A577A313}" type="slidenum">
              <a:rPr lang="en-US"/>
              <a:pPr/>
              <a:t>19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4425" y="563563"/>
            <a:ext cx="3081338" cy="2311400"/>
          </a:xfrm>
          <a:ln w="12700" cap="flat">
            <a:solidFill>
              <a:schemeClr val="tx1"/>
            </a:solidFill>
          </a:ln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  <a:ln/>
        </p:spPr>
        <p:txBody>
          <a:bodyPr lIns="98003" tIns="48141" rIns="98003" bIns="48141"/>
          <a:lstStyle/>
          <a:p>
            <a:pPr>
              <a:spcBef>
                <a:spcPct val="0"/>
              </a:spcBef>
            </a:pPr>
            <a:endParaRPr lang="en-AU" sz="2600" dirty="0"/>
          </a:p>
        </p:txBody>
      </p:sp>
    </p:spTree>
    <p:extLst>
      <p:ext uri="{BB962C8B-B14F-4D97-AF65-F5344CB8AC3E}">
        <p14:creationId xmlns="" xmlns:p14="http://schemas.microsoft.com/office/powerpoint/2010/main" val="1073374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825539-D382-4901-B041-C105F50C1A9F}" type="slidenum">
              <a:rPr lang="en-US"/>
              <a:pPr/>
              <a:t>20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4425" y="563563"/>
            <a:ext cx="3081338" cy="2311400"/>
          </a:xfrm>
          <a:ln w="12700" cap="flat">
            <a:solidFill>
              <a:schemeClr val="tx1"/>
            </a:solidFill>
          </a:ln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  <a:ln/>
        </p:spPr>
        <p:txBody>
          <a:bodyPr lIns="98003" tIns="48141" rIns="98003" bIns="48141"/>
          <a:lstStyle/>
          <a:p>
            <a:pPr>
              <a:spcBef>
                <a:spcPct val="0"/>
              </a:spcBef>
            </a:pPr>
            <a:endParaRPr lang="en-AU" sz="2600" dirty="0"/>
          </a:p>
        </p:txBody>
      </p:sp>
    </p:spTree>
    <p:extLst>
      <p:ext uri="{BB962C8B-B14F-4D97-AF65-F5344CB8AC3E}">
        <p14:creationId xmlns="" xmlns:p14="http://schemas.microsoft.com/office/powerpoint/2010/main" val="2908711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9FC67F-B0FF-4202-8082-6754840FCD35}" type="slidenum">
              <a:rPr lang="en-US"/>
              <a:pPr/>
              <a:t>3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8945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6A3B44-08B7-4E97-B8C3-A36AC955C3AE}" type="slidenum">
              <a:rPr lang="en-US"/>
              <a:pPr/>
              <a:t>21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  <a:noFill/>
          <a:ln/>
        </p:spPr>
        <p:txBody>
          <a:bodyPr lIns="98003" tIns="48141" rIns="98003" bIns="48141"/>
          <a:lstStyle/>
          <a:p>
            <a:pPr>
              <a:spcBef>
                <a:spcPct val="0"/>
              </a:spcBef>
            </a:pPr>
            <a:r>
              <a:rPr lang="en-US" sz="2600" dirty="0"/>
              <a:t>CDPATH affects the operation of the CD command. If CDPATH is not set, the CD command assumes the directory to change to is in the </a:t>
            </a:r>
            <a:r>
              <a:rPr lang="en-US" sz="2600" dirty="0" err="1"/>
              <a:t>pwd</a:t>
            </a:r>
            <a:r>
              <a:rPr lang="en-US" sz="2600" dirty="0"/>
              <a:t>. If CDPATH is set the list of directories is searched, and if the required one is on the list it becomes the </a:t>
            </a:r>
            <a:r>
              <a:rPr lang="en-US" sz="2600" dirty="0" err="1"/>
              <a:t>pwd</a:t>
            </a:r>
            <a:r>
              <a:rPr lang="en-US" sz="2600" dirty="0"/>
              <a:t>. usually starts with a colon so that </a:t>
            </a:r>
            <a:r>
              <a:rPr lang="en-US" sz="2600" dirty="0" err="1"/>
              <a:t>pwd</a:t>
            </a:r>
            <a:r>
              <a:rPr lang="en-US" sz="2600" dirty="0"/>
              <a:t> is searched first. </a:t>
            </a:r>
          </a:p>
        </p:txBody>
      </p:sp>
      <p:sp>
        <p:nvSpPr>
          <p:cNvPr id="1167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4425" y="563563"/>
            <a:ext cx="3081338" cy="23114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="" xmlns:p14="http://schemas.microsoft.com/office/powerpoint/2010/main" val="3796263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66E19E-B465-411F-99C3-35D66438165F}" type="slidenum">
              <a:rPr lang="en-US"/>
              <a:pPr/>
              <a:t>22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  <a:ln/>
        </p:spPr>
        <p:txBody>
          <a:bodyPr lIns="98003" tIns="48141" rIns="98003" bIns="48141"/>
          <a:lstStyle/>
          <a:p>
            <a:pPr>
              <a:spcBef>
                <a:spcPct val="0"/>
              </a:spcBef>
            </a:pPr>
            <a:endParaRPr lang="en-AU" sz="2600" dirty="0"/>
          </a:p>
        </p:txBody>
      </p:sp>
      <p:sp>
        <p:nvSpPr>
          <p:cNvPr id="1187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4425" y="563563"/>
            <a:ext cx="3081338" cy="23114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="" xmlns:p14="http://schemas.microsoft.com/office/powerpoint/2010/main" val="3170834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46836-0F85-448F-A0EA-EEDD0FAA2FBD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9657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B8040-A65C-4575-B991-1A796A512525}" type="slidenum">
              <a:rPr lang="en-US"/>
              <a:pPr/>
              <a:t>24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4425" y="563563"/>
            <a:ext cx="3082925" cy="2311400"/>
          </a:xfrm>
          <a:ln w="12700" cap="flat">
            <a:solidFill>
              <a:schemeClr val="tx1"/>
            </a:solidFill>
          </a:ln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  <a:ln/>
        </p:spPr>
        <p:txBody>
          <a:bodyPr lIns="98017" tIns="48148" rIns="98017" bIns="48148"/>
          <a:lstStyle/>
          <a:p>
            <a:pPr>
              <a:spcBef>
                <a:spcPct val="0"/>
              </a:spcBef>
            </a:pPr>
            <a:endParaRPr lang="en-AU" sz="2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2721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865606-8205-4A3C-BF1B-D2C801018021}" type="slidenum">
              <a:rPr lang="en-US"/>
              <a:pPr/>
              <a:t>25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4425" y="563563"/>
            <a:ext cx="3081338" cy="2311400"/>
          </a:xfrm>
          <a:ln w="12700" cap="flat">
            <a:solidFill>
              <a:schemeClr val="tx1"/>
            </a:solidFill>
          </a:ln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  <a:ln/>
        </p:spPr>
        <p:txBody>
          <a:bodyPr lIns="98003" tIns="48141" rIns="98003" bIns="48141"/>
          <a:lstStyle/>
          <a:p>
            <a:pPr>
              <a:spcBef>
                <a:spcPct val="0"/>
              </a:spcBef>
            </a:pPr>
            <a:endParaRPr lang="en-AU" sz="2600" dirty="0"/>
          </a:p>
        </p:txBody>
      </p:sp>
    </p:spTree>
    <p:extLst>
      <p:ext uri="{BB962C8B-B14F-4D97-AF65-F5344CB8AC3E}">
        <p14:creationId xmlns="" xmlns:p14="http://schemas.microsoft.com/office/powerpoint/2010/main" val="3938892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865606-8205-4A3C-BF1B-D2C801018021}" type="slidenum">
              <a:rPr lang="en-US"/>
              <a:pPr/>
              <a:t>26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4425" y="563563"/>
            <a:ext cx="3081338" cy="2311400"/>
          </a:xfrm>
          <a:ln w="12700" cap="flat">
            <a:solidFill>
              <a:schemeClr val="tx1"/>
            </a:solidFill>
          </a:ln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3071" y="3372168"/>
            <a:ext cx="7268471" cy="3197150"/>
          </a:xfrm>
          <a:ln/>
        </p:spPr>
        <p:txBody>
          <a:bodyPr lIns="98003" tIns="48141" rIns="98003" bIns="48141"/>
          <a:lstStyle/>
          <a:p>
            <a:pPr>
              <a:spcBef>
                <a:spcPct val="0"/>
              </a:spcBef>
            </a:pPr>
            <a:endParaRPr lang="en-AU" sz="2600" dirty="0"/>
          </a:p>
        </p:txBody>
      </p:sp>
    </p:spTree>
    <p:extLst>
      <p:ext uri="{BB962C8B-B14F-4D97-AF65-F5344CB8AC3E}">
        <p14:creationId xmlns="" xmlns:p14="http://schemas.microsoft.com/office/powerpoint/2010/main" val="32030843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25C7F9-14AF-4AEC-8225-6698DD208D1C}" type="slidenum">
              <a:rPr lang="en-US"/>
              <a:pPr/>
              <a:t>27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617" y="3372167"/>
            <a:ext cx="7505382" cy="319468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2933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25C7F9-14AF-4AEC-8225-6698DD208D1C}" type="slidenum">
              <a:rPr lang="en-US"/>
              <a:pPr/>
              <a:t>28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617" y="3372167"/>
            <a:ext cx="7505382" cy="319468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95393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F3492-CBDD-43D8-87E4-96102ED14AA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617" y="3372167"/>
            <a:ext cx="7505382" cy="319468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72343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4559F-BAB5-473D-A708-C48703753688}" type="slidenum">
              <a:rPr lang="en-US"/>
              <a:pPr/>
              <a:t>30</a:t>
            </a:fld>
            <a:endParaRPr lang="en-U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4617" y="3374634"/>
            <a:ext cx="7505382" cy="2991320"/>
          </a:xfrm>
          <a:ln/>
        </p:spPr>
        <p:txBody>
          <a:bodyPr lIns="98017" tIns="48148" rIns="98017" bIns="48148"/>
          <a:lstStyle/>
          <a:p>
            <a:pPr>
              <a:spcBef>
                <a:spcPct val="0"/>
              </a:spcBef>
            </a:pPr>
            <a:endParaRPr lang="en-US" sz="2600" dirty="0"/>
          </a:p>
        </p:txBody>
      </p:sp>
      <p:sp>
        <p:nvSpPr>
          <p:cNvPr id="2600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2338" y="620713"/>
            <a:ext cx="3311525" cy="24828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="" xmlns:p14="http://schemas.microsoft.com/office/powerpoint/2010/main" val="3658787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9FC67F-B0FF-4202-8082-6754840FCD35}" type="slidenum">
              <a:rPr lang="en-US"/>
              <a:pPr/>
              <a:t>4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74078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E1FF2-7FB9-4BAB-8F7F-FFBDF9558B09}" type="slidenum">
              <a:rPr lang="en-US"/>
              <a:pPr/>
              <a:t>31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9868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9FC67F-B0FF-4202-8082-6754840FCD35}" type="slidenum">
              <a:rPr lang="en-US"/>
              <a:pPr/>
              <a:t>5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differences are primarily in syntax – also in job control etc, typically Bourne shell scripts will not run in CSH variants and vice versa</a:t>
            </a:r>
          </a:p>
          <a:p>
            <a:r>
              <a:rPr lang="en-US"/>
              <a:t>Tcsh – was the default shell on early Mac OS X versions</a:t>
            </a:r>
          </a:p>
        </p:txBody>
      </p:sp>
    </p:spTree>
    <p:extLst>
      <p:ext uri="{BB962C8B-B14F-4D97-AF65-F5344CB8AC3E}">
        <p14:creationId xmlns="" xmlns:p14="http://schemas.microsoft.com/office/powerpoint/2010/main" val="3127511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9FC67F-B0FF-4202-8082-6754840FCD35}" type="slidenum">
              <a:rPr lang="en-US"/>
              <a:pPr/>
              <a:t>6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differences are primarily in syntax – also in job control etc, typically Bourne shell scripts will not run in CSH variants and vice versa</a:t>
            </a:r>
          </a:p>
          <a:p>
            <a:r>
              <a:rPr lang="en-US"/>
              <a:t>Tcsh – was the default shell on early Mac OS X versions</a:t>
            </a:r>
          </a:p>
        </p:txBody>
      </p:sp>
    </p:spTree>
    <p:extLst>
      <p:ext uri="{BB962C8B-B14F-4D97-AF65-F5344CB8AC3E}">
        <p14:creationId xmlns="" xmlns:p14="http://schemas.microsoft.com/office/powerpoint/2010/main" val="3850640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9FC67F-B0FF-4202-8082-6754840FCD35}" type="slidenum">
              <a:rPr lang="en-US"/>
              <a:pPr/>
              <a:t>7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differences are primarily in syntax – also in job control etc, typically Bourne shell scripts will not run in CSH variants and vice versa</a:t>
            </a:r>
          </a:p>
          <a:p>
            <a:r>
              <a:rPr lang="en-US"/>
              <a:t>Tcsh – was the default shell on early Mac OS X versions</a:t>
            </a:r>
          </a:p>
        </p:txBody>
      </p:sp>
    </p:spTree>
    <p:extLst>
      <p:ext uri="{BB962C8B-B14F-4D97-AF65-F5344CB8AC3E}">
        <p14:creationId xmlns="" xmlns:p14="http://schemas.microsoft.com/office/powerpoint/2010/main" val="2541542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61F207-E168-485B-8474-844D6CEE6679}" type="slidenum">
              <a:rPr lang="en-US"/>
              <a:pPr/>
              <a:t>8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During the time between the termination of the child and the parent receiving the termination status (by calling the wait system call), the child is a </a:t>
            </a:r>
            <a:r>
              <a:rPr lang="en-US" i="1"/>
              <a:t>zombie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754697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3C31B5-2441-4482-AE45-D24C5F65DE7D}" type="slidenum">
              <a:rPr lang="en-US"/>
              <a:pPr/>
              <a:t>9</a:t>
            </a:fld>
            <a:endParaRPr lang="en-US"/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5797247" y="6821515"/>
            <a:ext cx="4432628" cy="2777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214" tIns="47951" rIns="92214" bIns="47951" anchor="b">
            <a:spAutoFit/>
          </a:bodyPr>
          <a:lstStyle/>
          <a:p>
            <a:pPr algn="r" defTabSz="467726">
              <a:lnSpc>
                <a:spcPct val="98000"/>
              </a:lnSpc>
              <a:buClr>
                <a:srgbClr val="000000"/>
              </a:buClr>
              <a:buSzPct val="100000"/>
              <a:tabLst>
                <a:tab pos="0" algn="l"/>
                <a:tab pos="937172" algn="l"/>
                <a:tab pos="1874342" algn="l"/>
                <a:tab pos="2811514" algn="l"/>
                <a:tab pos="3746965" algn="l"/>
                <a:tab pos="4684136" algn="l"/>
                <a:tab pos="5621308" algn="l"/>
                <a:tab pos="6558478" algn="l"/>
                <a:tab pos="7495650" algn="l"/>
                <a:tab pos="8432820" algn="l"/>
                <a:tab pos="9368272" algn="l"/>
                <a:tab pos="10305443" algn="l"/>
              </a:tabLst>
            </a:pPr>
            <a:fld id="{EB988019-D914-476A-8430-389C073DC37D}" type="slidenum">
              <a:rPr lang="en-GB" sz="1200">
                <a:solidFill>
                  <a:srgbClr val="000000"/>
                </a:solidFill>
                <a:latin typeface="Times New Roman" pitchFamily="18" charset="0"/>
              </a:rPr>
              <a:pPr algn="r" defTabSz="467726">
                <a:lnSpc>
                  <a:spcPct val="98000"/>
                </a:lnSpc>
                <a:buClr>
                  <a:srgbClr val="000000"/>
                </a:buClr>
                <a:buSzPct val="100000"/>
                <a:tabLst>
                  <a:tab pos="0" algn="l"/>
                  <a:tab pos="937172" algn="l"/>
                  <a:tab pos="1874342" algn="l"/>
                  <a:tab pos="2811514" algn="l"/>
                  <a:tab pos="3746965" algn="l"/>
                  <a:tab pos="4684136" algn="l"/>
                  <a:tab pos="5621308" algn="l"/>
                  <a:tab pos="6558478" algn="l"/>
                  <a:tab pos="7495650" algn="l"/>
                  <a:tab pos="8432820" algn="l"/>
                  <a:tab pos="9368272" algn="l"/>
                  <a:tab pos="10305443" algn="l"/>
                </a:tabLst>
              </a:pPr>
              <a:t>9</a:t>
            </a:fld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875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1362248" y="3338890"/>
            <a:ext cx="7505382" cy="4368885"/>
          </a:xfrm>
          <a:noFill/>
          <a:ln/>
        </p:spPr>
        <p:txBody>
          <a:bodyPr lIns="92583" tIns="45369" rIns="92583" bIns="45369">
            <a:spAutoFit/>
          </a:bodyPr>
          <a:lstStyle/>
          <a:p>
            <a:pPr defTabSz="495239">
              <a:lnSpc>
                <a:spcPct val="98000"/>
              </a:lnSpc>
              <a:spcBef>
                <a:spcPct val="0"/>
              </a:spcBef>
              <a:tabLst>
                <a:tab pos="0" algn="l"/>
                <a:tab pos="495239" algn="l"/>
                <a:tab pos="990478" algn="l"/>
                <a:tab pos="1485717" algn="l"/>
                <a:tab pos="1980956" algn="l"/>
                <a:tab pos="2476195" algn="l"/>
                <a:tab pos="2971434" algn="l"/>
                <a:tab pos="3466673" algn="l"/>
                <a:tab pos="3961912" algn="l"/>
                <a:tab pos="4457151" algn="l"/>
                <a:tab pos="4952390" algn="l"/>
                <a:tab pos="5447629" algn="l"/>
                <a:tab pos="5942868" algn="l"/>
                <a:tab pos="6438108" algn="l"/>
                <a:tab pos="6933347" algn="l"/>
                <a:tab pos="7428586" algn="l"/>
                <a:tab pos="7923825" algn="l"/>
                <a:tab pos="8419064" algn="l"/>
                <a:tab pos="8914303" algn="l"/>
                <a:tab pos="9409542" algn="l"/>
                <a:tab pos="9904781" algn="l"/>
              </a:tabLst>
            </a:pPr>
            <a:r>
              <a:rPr lang="en-GB" sz="2600" dirty="0"/>
              <a:t>In Unix everything is a file, including the terminal and keyboard.</a:t>
            </a:r>
          </a:p>
          <a:p>
            <a:pPr defTabSz="495239">
              <a:lnSpc>
                <a:spcPct val="97000"/>
              </a:lnSpc>
              <a:spcBef>
                <a:spcPct val="0"/>
              </a:spcBef>
              <a:tabLst>
                <a:tab pos="0" algn="l"/>
                <a:tab pos="495239" algn="l"/>
                <a:tab pos="990478" algn="l"/>
                <a:tab pos="1485717" algn="l"/>
                <a:tab pos="1980956" algn="l"/>
                <a:tab pos="2476195" algn="l"/>
                <a:tab pos="2971434" algn="l"/>
                <a:tab pos="3466673" algn="l"/>
                <a:tab pos="3961912" algn="l"/>
                <a:tab pos="4457151" algn="l"/>
                <a:tab pos="4952390" algn="l"/>
                <a:tab pos="5447629" algn="l"/>
                <a:tab pos="5942868" algn="l"/>
                <a:tab pos="6438108" algn="l"/>
                <a:tab pos="6933347" algn="l"/>
                <a:tab pos="7428586" algn="l"/>
                <a:tab pos="7923825" algn="l"/>
                <a:tab pos="8419064" algn="l"/>
                <a:tab pos="8914303" algn="l"/>
                <a:tab pos="9409542" algn="l"/>
                <a:tab pos="9904781" algn="l"/>
              </a:tabLst>
            </a:pPr>
            <a:endParaRPr lang="en-GB" sz="2600" dirty="0"/>
          </a:p>
          <a:p>
            <a:pPr defTabSz="495239">
              <a:lnSpc>
                <a:spcPct val="97000"/>
              </a:lnSpc>
              <a:spcBef>
                <a:spcPct val="0"/>
              </a:spcBef>
              <a:tabLst>
                <a:tab pos="0" algn="l"/>
                <a:tab pos="495239" algn="l"/>
                <a:tab pos="990478" algn="l"/>
                <a:tab pos="1485717" algn="l"/>
                <a:tab pos="1980956" algn="l"/>
                <a:tab pos="2476195" algn="l"/>
                <a:tab pos="2971434" algn="l"/>
                <a:tab pos="3466673" algn="l"/>
                <a:tab pos="3961912" algn="l"/>
                <a:tab pos="4457151" algn="l"/>
                <a:tab pos="4952390" algn="l"/>
                <a:tab pos="5447629" algn="l"/>
                <a:tab pos="5942868" algn="l"/>
                <a:tab pos="6438108" algn="l"/>
                <a:tab pos="6933347" algn="l"/>
                <a:tab pos="7428586" algn="l"/>
                <a:tab pos="7923825" algn="l"/>
                <a:tab pos="8419064" algn="l"/>
                <a:tab pos="8914303" algn="l"/>
                <a:tab pos="9409542" algn="l"/>
                <a:tab pos="9904781" algn="l"/>
              </a:tabLst>
            </a:pPr>
            <a:r>
              <a:rPr lang="en-GB" sz="2600" dirty="0"/>
              <a:t>All commands requiring input take it by default from standard input;</a:t>
            </a:r>
          </a:p>
          <a:p>
            <a:pPr defTabSz="495239">
              <a:lnSpc>
                <a:spcPct val="97000"/>
              </a:lnSpc>
              <a:spcBef>
                <a:spcPct val="0"/>
              </a:spcBef>
              <a:tabLst>
                <a:tab pos="0" algn="l"/>
                <a:tab pos="495239" algn="l"/>
                <a:tab pos="990478" algn="l"/>
                <a:tab pos="1485717" algn="l"/>
                <a:tab pos="1980956" algn="l"/>
                <a:tab pos="2476195" algn="l"/>
                <a:tab pos="2971434" algn="l"/>
                <a:tab pos="3466673" algn="l"/>
                <a:tab pos="3961912" algn="l"/>
                <a:tab pos="4457151" algn="l"/>
                <a:tab pos="4952390" algn="l"/>
                <a:tab pos="5447629" algn="l"/>
                <a:tab pos="5942868" algn="l"/>
                <a:tab pos="6438108" algn="l"/>
                <a:tab pos="6933347" algn="l"/>
                <a:tab pos="7428586" algn="l"/>
                <a:tab pos="7923825" algn="l"/>
                <a:tab pos="8419064" algn="l"/>
                <a:tab pos="8914303" algn="l"/>
                <a:tab pos="9409542" algn="l"/>
                <a:tab pos="9904781" algn="l"/>
              </a:tabLst>
            </a:pPr>
            <a:r>
              <a:rPr lang="en-GB" sz="2600" dirty="0"/>
              <a:t>ditto for standard output</a:t>
            </a:r>
          </a:p>
          <a:p>
            <a:pPr defTabSz="495239">
              <a:lnSpc>
                <a:spcPct val="97000"/>
              </a:lnSpc>
              <a:spcBef>
                <a:spcPct val="0"/>
              </a:spcBef>
              <a:tabLst>
                <a:tab pos="0" algn="l"/>
                <a:tab pos="495239" algn="l"/>
                <a:tab pos="990478" algn="l"/>
                <a:tab pos="1485717" algn="l"/>
                <a:tab pos="1980956" algn="l"/>
                <a:tab pos="2476195" algn="l"/>
                <a:tab pos="2971434" algn="l"/>
                <a:tab pos="3466673" algn="l"/>
                <a:tab pos="3961912" algn="l"/>
                <a:tab pos="4457151" algn="l"/>
                <a:tab pos="4952390" algn="l"/>
                <a:tab pos="5447629" algn="l"/>
                <a:tab pos="5942868" algn="l"/>
                <a:tab pos="6438108" algn="l"/>
                <a:tab pos="6933347" algn="l"/>
                <a:tab pos="7428586" algn="l"/>
                <a:tab pos="7923825" algn="l"/>
                <a:tab pos="8419064" algn="l"/>
                <a:tab pos="8914303" algn="l"/>
                <a:tab pos="9409542" algn="l"/>
                <a:tab pos="9904781" algn="l"/>
              </a:tabLst>
            </a:pPr>
            <a:endParaRPr lang="en-GB" sz="2600" dirty="0"/>
          </a:p>
          <a:p>
            <a:pPr defTabSz="495239">
              <a:lnSpc>
                <a:spcPct val="97000"/>
              </a:lnSpc>
              <a:spcBef>
                <a:spcPct val="0"/>
              </a:spcBef>
              <a:tabLst>
                <a:tab pos="0" algn="l"/>
                <a:tab pos="495239" algn="l"/>
                <a:tab pos="990478" algn="l"/>
                <a:tab pos="1485717" algn="l"/>
                <a:tab pos="1980956" algn="l"/>
                <a:tab pos="2476195" algn="l"/>
                <a:tab pos="2971434" algn="l"/>
                <a:tab pos="3466673" algn="l"/>
                <a:tab pos="3961912" algn="l"/>
                <a:tab pos="4457151" algn="l"/>
                <a:tab pos="4952390" algn="l"/>
                <a:tab pos="5447629" algn="l"/>
                <a:tab pos="5942868" algn="l"/>
                <a:tab pos="6438108" algn="l"/>
                <a:tab pos="6933347" algn="l"/>
                <a:tab pos="7428586" algn="l"/>
                <a:tab pos="7923825" algn="l"/>
                <a:tab pos="8419064" algn="l"/>
                <a:tab pos="8914303" algn="l"/>
                <a:tab pos="9409542" algn="l"/>
                <a:tab pos="9904781" algn="l"/>
              </a:tabLst>
            </a:pPr>
            <a:r>
              <a:rPr lang="en-GB" sz="2600" dirty="0"/>
              <a:t>Input and output can be redirected to usually other file</a:t>
            </a:r>
          </a:p>
          <a:p>
            <a:pPr defTabSz="495239">
              <a:lnSpc>
                <a:spcPct val="97000"/>
              </a:lnSpc>
              <a:spcBef>
                <a:spcPct val="0"/>
              </a:spcBef>
              <a:tabLst>
                <a:tab pos="0" algn="l"/>
                <a:tab pos="495239" algn="l"/>
                <a:tab pos="990478" algn="l"/>
                <a:tab pos="1485717" algn="l"/>
                <a:tab pos="1980956" algn="l"/>
                <a:tab pos="2476195" algn="l"/>
                <a:tab pos="2971434" algn="l"/>
                <a:tab pos="3466673" algn="l"/>
                <a:tab pos="3961912" algn="l"/>
                <a:tab pos="4457151" algn="l"/>
                <a:tab pos="4952390" algn="l"/>
                <a:tab pos="5447629" algn="l"/>
                <a:tab pos="5942868" algn="l"/>
                <a:tab pos="6438108" algn="l"/>
                <a:tab pos="6933347" algn="l"/>
                <a:tab pos="7428586" algn="l"/>
                <a:tab pos="7923825" algn="l"/>
                <a:tab pos="8419064" algn="l"/>
                <a:tab pos="8914303" algn="l"/>
                <a:tab pos="9409542" algn="l"/>
                <a:tab pos="9904781" algn="l"/>
              </a:tabLst>
            </a:pPr>
            <a:endParaRPr lang="en-GB" sz="2600" dirty="0"/>
          </a:p>
          <a:p>
            <a:pPr defTabSz="495239">
              <a:lnSpc>
                <a:spcPct val="97000"/>
              </a:lnSpc>
              <a:spcBef>
                <a:spcPct val="0"/>
              </a:spcBef>
              <a:tabLst>
                <a:tab pos="0" algn="l"/>
                <a:tab pos="495239" algn="l"/>
                <a:tab pos="990478" algn="l"/>
                <a:tab pos="1485717" algn="l"/>
                <a:tab pos="1980956" algn="l"/>
                <a:tab pos="2476195" algn="l"/>
                <a:tab pos="2971434" algn="l"/>
                <a:tab pos="3466673" algn="l"/>
                <a:tab pos="3961912" algn="l"/>
                <a:tab pos="4457151" algn="l"/>
                <a:tab pos="4952390" algn="l"/>
                <a:tab pos="5447629" algn="l"/>
                <a:tab pos="5942868" algn="l"/>
                <a:tab pos="6438108" algn="l"/>
                <a:tab pos="6933347" algn="l"/>
                <a:tab pos="7428586" algn="l"/>
                <a:tab pos="7923825" algn="l"/>
                <a:tab pos="8419064" algn="l"/>
                <a:tab pos="8914303" algn="l"/>
                <a:tab pos="9409542" algn="l"/>
                <a:tab pos="9904781" algn="l"/>
              </a:tabLst>
            </a:pPr>
            <a:endParaRPr lang="en-GB" sz="2600" dirty="0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577838" y="534913"/>
            <a:ext cx="7105002" cy="24847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3160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4F227A-BDDC-4930-A237-EBEC4F98CD2C}" type="slidenum">
              <a:rPr lang="en-US"/>
              <a:pPr/>
              <a:t>10</a:t>
            </a:fld>
            <a:endParaRPr lang="en-US"/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5797247" y="6821515"/>
            <a:ext cx="4432628" cy="2777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214" tIns="47951" rIns="92214" bIns="47951" anchor="b">
            <a:spAutoFit/>
          </a:bodyPr>
          <a:lstStyle/>
          <a:p>
            <a:pPr algn="r" defTabSz="467726">
              <a:lnSpc>
                <a:spcPct val="98000"/>
              </a:lnSpc>
              <a:buClr>
                <a:srgbClr val="000000"/>
              </a:buClr>
              <a:buSzPct val="100000"/>
              <a:tabLst>
                <a:tab pos="0" algn="l"/>
                <a:tab pos="937172" algn="l"/>
                <a:tab pos="1874342" algn="l"/>
                <a:tab pos="2811514" algn="l"/>
                <a:tab pos="3746965" algn="l"/>
                <a:tab pos="4684136" algn="l"/>
                <a:tab pos="5621308" algn="l"/>
                <a:tab pos="6558478" algn="l"/>
                <a:tab pos="7495650" algn="l"/>
                <a:tab pos="8432820" algn="l"/>
                <a:tab pos="9368272" algn="l"/>
                <a:tab pos="10305443" algn="l"/>
              </a:tabLst>
            </a:pPr>
            <a:fld id="{65DA43EF-5CF3-4796-9510-A53673FB17F8}" type="slidenum">
              <a:rPr lang="en-GB" sz="1200">
                <a:solidFill>
                  <a:srgbClr val="000000"/>
                </a:solidFill>
                <a:latin typeface="Times New Roman" pitchFamily="18" charset="0"/>
              </a:rPr>
              <a:pPr algn="r" defTabSz="467726">
                <a:lnSpc>
                  <a:spcPct val="98000"/>
                </a:lnSpc>
                <a:buClr>
                  <a:srgbClr val="000000"/>
                </a:buClr>
                <a:buSzPct val="100000"/>
                <a:tabLst>
                  <a:tab pos="0" algn="l"/>
                  <a:tab pos="937172" algn="l"/>
                  <a:tab pos="1874342" algn="l"/>
                  <a:tab pos="2811514" algn="l"/>
                  <a:tab pos="3746965" algn="l"/>
                  <a:tab pos="4684136" algn="l"/>
                  <a:tab pos="5621308" algn="l"/>
                  <a:tab pos="6558478" algn="l"/>
                  <a:tab pos="7495650" algn="l"/>
                  <a:tab pos="8432820" algn="l"/>
                  <a:tab pos="9368272" algn="l"/>
                  <a:tab pos="10305443" algn="l"/>
                </a:tabLst>
              </a:pPr>
              <a:t>10</a:t>
            </a:fld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1577838" y="534913"/>
            <a:ext cx="7105002" cy="24847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en-US"/>
          </a:p>
        </p:txBody>
      </p:sp>
      <p:sp>
        <p:nvSpPr>
          <p:cNvPr id="81924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1362248" y="3372168"/>
            <a:ext cx="7505382" cy="3197150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636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1F1381-E47B-432A-8AA4-168712AA6382}" type="datetime1">
              <a:rPr lang="en-US" smtClean="0"/>
              <a:pPr/>
              <a:t>4/13/2016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92781C-4F41-4749-BECB-69208696CF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EEFEE-1F39-4E33-954A-8C44BD2E65CB}" type="datetime1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92781C-4F41-4749-BECB-69208696CF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2C381-07F0-4E02-AA9A-A9C9155568E8}" type="datetime1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92781C-4F41-4749-BECB-69208696CF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14861-DABB-4490-B9C1-62C302056E30}" type="datetime1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92781C-4F41-4749-BECB-69208696CF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3ABA5A-56CF-4A76-BACD-A7A40B143ED5}" type="datetime1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92781C-4F41-4749-BECB-69208696CF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FCC7E-0A3B-4BB4-A3E6-6773F5FD1D4E}" type="datetime1">
              <a:rPr lang="en-US" smtClean="0"/>
              <a:pPr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92781C-4F41-4749-BECB-69208696CF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80C86C-F808-47D4-A504-7510EAA38AD9}" type="datetime1">
              <a:rPr lang="en-US" smtClean="0"/>
              <a:pPr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92781C-4F41-4749-BECB-69208696CF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ADF183-7ACD-4CB0-9D94-C808A76661ED}" type="datetime1">
              <a:rPr lang="en-US" smtClean="0"/>
              <a:pPr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92781C-4F41-4749-BECB-69208696CF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512C21-36D2-4D00-8C7A-E50E9F9535C7}" type="datetime1">
              <a:rPr lang="en-US" smtClean="0"/>
              <a:pPr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92781C-4F41-4749-BECB-69208696CF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6328A0-593D-49DB-8ED6-53DC0762B085}" type="datetime1">
              <a:rPr lang="en-US" smtClean="0"/>
              <a:pPr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92781C-4F41-4749-BECB-69208696CF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23409-D42A-40D1-9E54-FAEA1A00CD4D}" type="datetime1">
              <a:rPr lang="en-US" smtClean="0"/>
              <a:pPr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92781C-4F41-4749-BECB-69208696CF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F6FD1DF-575F-45E5-B284-EF88FD20E780}" type="datetime1">
              <a:rPr lang="en-US" smtClean="0"/>
              <a:pPr/>
              <a:t>4/13/2016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C92781C-4F41-4749-BECB-69208696CF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2" descr="C:\mprof\fit3129_files\infotech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28625"/>
            <a:ext cx="32670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00166" y="2643182"/>
            <a:ext cx="6858048" cy="1200329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effectLst>
            <a:outerShdw blurRad="50800" dist="1397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3000000">
              <a:rot lat="487347" lon="19532356" rev="0"/>
            </a:camera>
            <a:lightRig rig="sunset" dir="t"/>
          </a:scene3d>
          <a:sp3d z="114300" prstMaterial="powder">
            <a:bevelT prst="relaxedInset"/>
            <a:bevelB w="152400" h="50800" prst="softRound"/>
          </a:sp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latin typeface="Cambria" pitchFamily="18" charset="0"/>
              </a:rPr>
              <a:t>Note 6</a:t>
            </a:r>
            <a:r>
              <a:rPr lang="en-US" sz="2400" b="1" dirty="0">
                <a:latin typeface="Cambria" pitchFamily="18" charset="0"/>
              </a:rPr>
              <a:t/>
            </a:r>
            <a:br>
              <a:rPr lang="en-US" sz="2400" b="1" dirty="0">
                <a:latin typeface="Cambria" pitchFamily="18" charset="0"/>
              </a:rPr>
            </a:br>
            <a:r>
              <a:rPr lang="en-US" sz="2400" b="1" dirty="0" smtClean="0">
                <a:latin typeface="Cambria" pitchFamily="18" charset="0"/>
              </a:rPr>
              <a:t>Operating System </a:t>
            </a:r>
            <a:r>
              <a:rPr lang="en-US" sz="2400" b="1" dirty="0">
                <a:latin typeface="Cambria" pitchFamily="18" charset="0"/>
              </a:rPr>
              <a:t/>
            </a:r>
            <a:br>
              <a:rPr lang="en-US" sz="2400" b="1" dirty="0">
                <a:latin typeface="Cambria" pitchFamily="18" charset="0"/>
              </a:rPr>
            </a:br>
            <a:r>
              <a:rPr lang="en-US" sz="2400" b="1" dirty="0" smtClean="0">
                <a:latin typeface="Cambria" pitchFamily="18" charset="0"/>
              </a:rPr>
              <a:t>Unix </a:t>
            </a:r>
            <a:r>
              <a:rPr lang="en-US" sz="2400" b="1" dirty="0" smtClean="0">
                <a:latin typeface="Cambria" pitchFamily="18" charset="0"/>
              </a:rPr>
              <a:t>Shell basics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1403648" y="764704"/>
            <a:ext cx="7407275" cy="14716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300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9pPr>
            <a:extLst/>
          </a:lstStyle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FIT9134</a:t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AU" sz="4000" b="1" dirty="0" smtClean="0"/>
              <a:t>Computer architecture and operating systems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188913"/>
            <a:ext cx="9004300" cy="737936"/>
          </a:xfrm>
          <a:ln/>
          <a:effectLst/>
        </p:spPr>
        <p:txBody>
          <a:bodyPr lIns="90360" tIns="44280" rIns="90360" bIns="44280">
            <a:spAutoFit/>
          </a:bodyPr>
          <a:lstStyle/>
          <a:p>
            <a:pPr defTabSz="457200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Output </a:t>
            </a:r>
            <a:r>
              <a:rPr lang="en-GB" dirty="0" smtClean="0"/>
              <a:t>redirection  (</a:t>
            </a:r>
            <a:r>
              <a:rPr lang="en-GB" b="1" dirty="0" smtClean="0"/>
              <a:t>&gt;</a:t>
            </a:r>
            <a:r>
              <a:rPr lang="en-GB" dirty="0" smtClean="0"/>
              <a:t> symbol)</a:t>
            </a:r>
            <a:endParaRPr lang="en-GB" dirty="0"/>
          </a:p>
        </p:txBody>
      </p:sp>
      <p:sp>
        <p:nvSpPr>
          <p:cNvPr id="80900" name="Rectangle 4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708392" cy="48006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Unix commands generally send output to </a:t>
            </a:r>
            <a:r>
              <a:rPr lang="en-GB" sz="2400" b="1" i="1" dirty="0" err="1" smtClean="0"/>
              <a:t>stdout</a:t>
            </a:r>
            <a:endParaRPr lang="en-GB" sz="2400" b="1" i="1" dirty="0" smtClean="0"/>
          </a:p>
          <a:p>
            <a:r>
              <a:rPr lang="en-GB" sz="2400" dirty="0" smtClean="0"/>
              <a:t>The output can be "</a:t>
            </a:r>
            <a:r>
              <a:rPr lang="en-GB" sz="2400" i="1" dirty="0" smtClean="0"/>
              <a:t>redirected"</a:t>
            </a:r>
            <a:r>
              <a:rPr lang="en-GB" sz="2400" dirty="0" smtClean="0"/>
              <a:t> to a file using the symbol </a:t>
            </a:r>
            <a:r>
              <a:rPr lang="en-GB" sz="2400" b="1" dirty="0" smtClean="0">
                <a:solidFill>
                  <a:srgbClr val="FF0000"/>
                </a:solidFill>
              </a:rPr>
              <a:t>&gt;</a:t>
            </a:r>
            <a:r>
              <a:rPr lang="en-GB" sz="2400" dirty="0" smtClean="0"/>
              <a:t>, </a:t>
            </a:r>
            <a:r>
              <a:rPr lang="en-GB" sz="2400" dirty="0" err="1" smtClean="0"/>
              <a:t>eg</a:t>
            </a:r>
            <a:r>
              <a:rPr lang="en-GB" sz="2400" dirty="0" smtClean="0"/>
              <a:t> :</a:t>
            </a:r>
          </a:p>
          <a:p>
            <a:pPr lvl="2">
              <a:spcBef>
                <a:spcPts val="500"/>
              </a:spcBef>
              <a:buFontTx/>
              <a:buNone/>
            </a:pPr>
            <a:r>
              <a:rPr lang="en-GB" sz="1800" b="1" dirty="0" smtClean="0"/>
              <a:t>$  </a:t>
            </a:r>
            <a:r>
              <a:rPr lang="en-GB" sz="1800" b="1" dirty="0" err="1" smtClean="0"/>
              <a:t>ls</a:t>
            </a:r>
            <a:r>
              <a:rPr lang="en-GB" sz="1800" b="1" dirty="0" smtClean="0"/>
              <a:t>  -l   /etc/</a:t>
            </a:r>
            <a:r>
              <a:rPr lang="en-GB" sz="1800" b="1" dirty="0" err="1" smtClean="0"/>
              <a:t>passwd</a:t>
            </a:r>
            <a:r>
              <a:rPr lang="en-GB" sz="1800" b="1" dirty="0" smtClean="0"/>
              <a:t>  </a:t>
            </a:r>
            <a:r>
              <a:rPr lang="en-GB" sz="1800" b="1" dirty="0" smtClean="0">
                <a:solidFill>
                  <a:srgbClr val="FF0000"/>
                </a:solidFill>
              </a:rPr>
              <a:t> &gt;   </a:t>
            </a:r>
            <a:r>
              <a:rPr lang="en-GB" sz="1800" b="1" dirty="0" err="1" smtClean="0"/>
              <a:t>tempfile</a:t>
            </a:r>
            <a:endParaRPr lang="en-GB" sz="1800" b="1" dirty="0" smtClean="0"/>
          </a:p>
          <a:p>
            <a:pPr lvl="2">
              <a:spcBef>
                <a:spcPts val="500"/>
              </a:spcBef>
              <a:buFontTx/>
              <a:buNone/>
            </a:pPr>
            <a:r>
              <a:rPr lang="en-GB" sz="1800" b="1" dirty="0" smtClean="0"/>
              <a:t>$  cat  </a:t>
            </a:r>
            <a:r>
              <a:rPr lang="en-GB" sz="1800" b="1" dirty="0" err="1" smtClean="0"/>
              <a:t>tempfile</a:t>
            </a:r>
            <a:endParaRPr lang="en-GB" sz="1800" b="1" dirty="0" smtClean="0"/>
          </a:p>
          <a:p>
            <a:pPr lvl="2">
              <a:spcBef>
                <a:spcPts val="500"/>
              </a:spcBef>
              <a:buFontTx/>
              <a:buNone/>
            </a:pPr>
            <a:r>
              <a:rPr lang="en-GB" sz="1600" dirty="0" smtClean="0"/>
              <a:t>-</a:t>
            </a:r>
            <a:r>
              <a:rPr lang="en-GB" sz="1600" dirty="0" err="1" smtClean="0"/>
              <a:t>rw</a:t>
            </a:r>
            <a:r>
              <a:rPr lang="en-GB" sz="1600" dirty="0" smtClean="0"/>
              <a:t>-r--r--   1  root  </a:t>
            </a:r>
            <a:r>
              <a:rPr lang="en-GB" sz="1600" dirty="0" err="1" smtClean="0"/>
              <a:t>root</a:t>
            </a:r>
            <a:r>
              <a:rPr lang="en-GB" sz="1600" dirty="0" smtClean="0"/>
              <a:t>  29757  Jul 23 9:05  /etc/</a:t>
            </a:r>
            <a:r>
              <a:rPr lang="en-GB" sz="1600" dirty="0" err="1" smtClean="0"/>
              <a:t>passwd</a:t>
            </a:r>
            <a:endParaRPr lang="en-GB" sz="1600" dirty="0" smtClean="0"/>
          </a:p>
          <a:p>
            <a:pPr lvl="1">
              <a:spcBef>
                <a:spcPts val="500"/>
              </a:spcBef>
              <a:buFontTx/>
              <a:buNone/>
            </a:pPr>
            <a:endParaRPr lang="en-GB" sz="2000" b="1" dirty="0" smtClean="0"/>
          </a:p>
          <a:p>
            <a:r>
              <a:rPr lang="en-GB" sz="2400" dirty="0" smtClean="0"/>
              <a:t>While </a:t>
            </a:r>
            <a:r>
              <a:rPr lang="en-GB" sz="2400" b="1" dirty="0" smtClean="0">
                <a:solidFill>
                  <a:srgbClr val="FF0000"/>
                </a:solidFill>
              </a:rPr>
              <a:t>&gt;</a:t>
            </a:r>
            <a:r>
              <a:rPr lang="en-GB" sz="2400" dirty="0" smtClean="0"/>
              <a:t> </a:t>
            </a:r>
            <a:r>
              <a:rPr lang="en-GB" sz="2400" i="1" dirty="0" smtClean="0">
                <a:solidFill>
                  <a:schemeClr val="accent1">
                    <a:lumMod val="75000"/>
                  </a:schemeClr>
                </a:solidFill>
              </a:rPr>
              <a:t>overwrites</a:t>
            </a:r>
            <a:r>
              <a:rPr lang="en-GB" sz="2400" dirty="0" smtClean="0"/>
              <a:t> the existing contents of the file, </a:t>
            </a:r>
            <a:r>
              <a:rPr lang="en-GB" sz="2400" b="1" dirty="0" smtClean="0">
                <a:solidFill>
                  <a:srgbClr val="FF0000"/>
                </a:solidFill>
              </a:rPr>
              <a:t>&gt;&gt;</a:t>
            </a:r>
            <a:r>
              <a:rPr lang="en-GB" sz="2400" dirty="0" smtClean="0"/>
              <a:t> will </a:t>
            </a:r>
            <a:r>
              <a:rPr lang="en-GB" sz="2400" i="1" dirty="0" smtClean="0">
                <a:solidFill>
                  <a:schemeClr val="accent1">
                    <a:lumMod val="75000"/>
                  </a:schemeClr>
                </a:solidFill>
              </a:rPr>
              <a:t>append</a:t>
            </a:r>
            <a:r>
              <a:rPr lang="en-GB" sz="2400" dirty="0" smtClean="0"/>
              <a:t> to the end of the file, </a:t>
            </a:r>
            <a:r>
              <a:rPr lang="en-GB" sz="2400" dirty="0" err="1" smtClean="0"/>
              <a:t>eg</a:t>
            </a:r>
            <a:r>
              <a:rPr lang="en-GB" sz="2400" dirty="0" smtClean="0"/>
              <a:t> :</a:t>
            </a:r>
          </a:p>
          <a:p>
            <a:pPr lvl="2">
              <a:spcBef>
                <a:spcPts val="500"/>
              </a:spcBef>
              <a:buFontTx/>
              <a:buNone/>
            </a:pPr>
            <a:r>
              <a:rPr lang="en-GB" sz="1800" b="1" dirty="0" smtClean="0"/>
              <a:t>$  </a:t>
            </a:r>
            <a:r>
              <a:rPr lang="en-GB" sz="1800" b="1" dirty="0" err="1" smtClean="0"/>
              <a:t>ls</a:t>
            </a:r>
            <a:r>
              <a:rPr lang="en-GB" sz="1800" b="1" dirty="0" smtClean="0"/>
              <a:t>  -l   /</a:t>
            </a:r>
            <a:r>
              <a:rPr lang="en-GB" sz="1800" b="1" dirty="0" err="1" smtClean="0"/>
              <a:t>usr</a:t>
            </a:r>
            <a:r>
              <a:rPr lang="en-GB" sz="1800" b="1" dirty="0" smtClean="0"/>
              <a:t>/bin/</a:t>
            </a:r>
            <a:r>
              <a:rPr lang="en-GB" sz="1800" b="1" dirty="0" err="1" smtClean="0"/>
              <a:t>passwd</a:t>
            </a:r>
            <a:r>
              <a:rPr lang="en-GB" sz="1800" b="1" dirty="0" smtClean="0"/>
              <a:t>   </a:t>
            </a:r>
            <a:r>
              <a:rPr lang="en-GB" sz="1800" b="1" dirty="0" smtClean="0">
                <a:solidFill>
                  <a:srgbClr val="FF0000"/>
                </a:solidFill>
              </a:rPr>
              <a:t>&gt;&gt;</a:t>
            </a:r>
            <a:r>
              <a:rPr lang="en-GB" sz="1800" b="1" dirty="0" smtClean="0"/>
              <a:t>   </a:t>
            </a:r>
            <a:r>
              <a:rPr lang="en-GB" sz="1800" b="1" dirty="0" err="1" smtClean="0"/>
              <a:t>tempfile</a:t>
            </a:r>
            <a:endParaRPr lang="en-GB" sz="1800" b="1" dirty="0" smtClean="0"/>
          </a:p>
          <a:p>
            <a:pPr lvl="2">
              <a:spcBef>
                <a:spcPts val="500"/>
              </a:spcBef>
              <a:buFontTx/>
              <a:buNone/>
            </a:pPr>
            <a:r>
              <a:rPr lang="en-GB" sz="1800" b="1" dirty="0" smtClean="0"/>
              <a:t>$  cat   </a:t>
            </a:r>
            <a:r>
              <a:rPr lang="en-GB" sz="1800" b="1" dirty="0" err="1" smtClean="0"/>
              <a:t>tempfile</a:t>
            </a:r>
            <a:endParaRPr lang="en-GB" sz="1800" b="1" dirty="0" smtClean="0"/>
          </a:p>
          <a:p>
            <a:pPr lvl="2">
              <a:spcBef>
                <a:spcPts val="500"/>
              </a:spcBef>
              <a:buFontTx/>
              <a:buNone/>
            </a:pPr>
            <a:r>
              <a:rPr lang="en-GB" sz="1600" dirty="0" smtClean="0"/>
              <a:t>-</a:t>
            </a:r>
            <a:r>
              <a:rPr lang="en-GB" sz="1600" dirty="0" err="1" smtClean="0"/>
              <a:t>rw</a:t>
            </a:r>
            <a:r>
              <a:rPr lang="en-GB" sz="1600" dirty="0" smtClean="0"/>
              <a:t>-r--r--   1  root  </a:t>
            </a:r>
            <a:r>
              <a:rPr lang="en-GB" sz="1600" dirty="0" err="1" smtClean="0"/>
              <a:t>root</a:t>
            </a:r>
            <a:r>
              <a:rPr lang="en-GB" sz="1600" dirty="0" smtClean="0"/>
              <a:t>  29757  Jul 23 9:05  /etc/</a:t>
            </a:r>
            <a:r>
              <a:rPr lang="en-GB" sz="1600" dirty="0" err="1" smtClean="0"/>
              <a:t>passwd</a:t>
            </a:r>
            <a:endParaRPr lang="en-GB" sz="1600" dirty="0" smtClean="0"/>
          </a:p>
          <a:p>
            <a:pPr lvl="2">
              <a:spcBef>
                <a:spcPts val="500"/>
              </a:spcBef>
              <a:buFontTx/>
              <a:buNone/>
            </a:pPr>
            <a:r>
              <a:rPr lang="en-GB" sz="1600" dirty="0" smtClean="0"/>
              <a:t>-r-s--x--x 1  root  </a:t>
            </a:r>
            <a:r>
              <a:rPr lang="en-GB" sz="1600" dirty="0" err="1" smtClean="0"/>
              <a:t>root</a:t>
            </a:r>
            <a:r>
              <a:rPr lang="en-GB" sz="1600" dirty="0" smtClean="0"/>
              <a:t>   13044  Jan 6  2001  /</a:t>
            </a:r>
            <a:r>
              <a:rPr lang="en-GB" sz="1600" dirty="0" err="1" smtClean="0"/>
              <a:t>usr</a:t>
            </a:r>
            <a:r>
              <a:rPr lang="en-GB" sz="1600" dirty="0" smtClean="0"/>
              <a:t>/bin/</a:t>
            </a:r>
            <a:r>
              <a:rPr lang="en-GB" sz="1600" dirty="0" err="1" smtClean="0"/>
              <a:t>passwd</a:t>
            </a:r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3050" y="188913"/>
            <a:ext cx="7600950" cy="753004"/>
          </a:xfrm>
          <a:ln/>
          <a:effectLst/>
        </p:spPr>
        <p:txBody>
          <a:bodyPr lIns="90360" tIns="44280" rIns="90360" bIns="44280">
            <a:spAutoFit/>
          </a:bodyPr>
          <a:lstStyle/>
          <a:p>
            <a:pPr defTabSz="457200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 dirty="0"/>
              <a:t>Input </a:t>
            </a:r>
            <a:r>
              <a:rPr lang="en-GB" sz="4400" dirty="0" smtClean="0"/>
              <a:t>redirection  (</a:t>
            </a:r>
            <a:r>
              <a:rPr lang="en-GB" sz="4400" b="1" dirty="0" smtClean="0"/>
              <a:t>&lt;</a:t>
            </a:r>
            <a:r>
              <a:rPr lang="en-GB" sz="4400" dirty="0" smtClean="0"/>
              <a:t> symbol)</a:t>
            </a:r>
            <a:endParaRPr lang="en-GB" sz="4400" dirty="0"/>
          </a:p>
        </p:txBody>
      </p:sp>
      <p:sp>
        <p:nvSpPr>
          <p:cNvPr id="8294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700"/>
              </a:spcBef>
            </a:pPr>
            <a:r>
              <a:rPr lang="en-GB" sz="2400" dirty="0"/>
              <a:t>The symbol </a:t>
            </a:r>
            <a:r>
              <a:rPr lang="en-GB" sz="2400" b="1" dirty="0">
                <a:solidFill>
                  <a:srgbClr val="FF0000"/>
                </a:solidFill>
              </a:rPr>
              <a:t>&lt;</a:t>
            </a:r>
            <a:r>
              <a:rPr lang="en-GB" sz="2400" dirty="0"/>
              <a:t> means </a:t>
            </a:r>
            <a:r>
              <a:rPr lang="en-GB" sz="2400" dirty="0" smtClean="0"/>
              <a:t>“</a:t>
            </a:r>
            <a:r>
              <a:rPr lang="en-GB" sz="2400" i="1" dirty="0" smtClean="0"/>
              <a:t>take </a:t>
            </a:r>
            <a:r>
              <a:rPr lang="en-GB" sz="2400" i="1" dirty="0"/>
              <a:t>the input for a program from a file instead of from the </a:t>
            </a:r>
            <a:r>
              <a:rPr lang="en-GB" sz="2400" i="1" dirty="0" smtClean="0"/>
              <a:t>terminal</a:t>
            </a:r>
            <a:r>
              <a:rPr lang="en-GB" sz="2400" dirty="0" smtClean="0"/>
              <a:t>” (</a:t>
            </a:r>
            <a:r>
              <a:rPr lang="en-GB" sz="2400" b="1" i="1" dirty="0" err="1" smtClean="0"/>
              <a:t>stdout</a:t>
            </a:r>
            <a:r>
              <a:rPr lang="en-GB" sz="2400" dirty="0" smtClean="0"/>
              <a:t>),  </a:t>
            </a:r>
            <a:r>
              <a:rPr lang="en-GB" sz="2400" dirty="0" err="1" smtClean="0"/>
              <a:t>eg</a:t>
            </a:r>
            <a:r>
              <a:rPr lang="en-GB" sz="2400" dirty="0" smtClean="0"/>
              <a:t> :</a:t>
            </a:r>
            <a:endParaRPr lang="en-GB" sz="2400" dirty="0"/>
          </a:p>
          <a:p>
            <a:pPr lvl="2">
              <a:spcBef>
                <a:spcPts val="600"/>
              </a:spcBef>
              <a:buFontTx/>
              <a:buNone/>
            </a:pPr>
            <a:r>
              <a:rPr lang="en-GB" sz="1800" b="1" dirty="0"/>
              <a:t>$  </a:t>
            </a:r>
            <a:r>
              <a:rPr lang="en-GB" sz="1800" b="1" dirty="0" err="1" smtClean="0"/>
              <a:t>wc</a:t>
            </a:r>
            <a:r>
              <a:rPr lang="en-GB" sz="1800" b="1" dirty="0" smtClean="0"/>
              <a:t>  –l    </a:t>
            </a:r>
            <a:r>
              <a:rPr lang="en-GB" sz="1800" dirty="0" smtClean="0"/>
              <a:t>                           </a:t>
            </a:r>
            <a:r>
              <a:rPr lang="en-GB" sz="1800" dirty="0" smtClean="0">
                <a:solidFill>
                  <a:srgbClr val="0070C0"/>
                </a:solidFill>
              </a:rPr>
              <a:t>(reads </a:t>
            </a:r>
            <a:r>
              <a:rPr lang="en-GB" sz="1800" dirty="0">
                <a:solidFill>
                  <a:srgbClr val="0070C0"/>
                </a:solidFill>
              </a:rPr>
              <a:t>from number of lines </a:t>
            </a:r>
            <a:r>
              <a:rPr lang="en-GB" sz="1800" dirty="0" smtClean="0">
                <a:solidFill>
                  <a:srgbClr val="0070C0"/>
                </a:solidFill>
              </a:rPr>
              <a:t>typed at </a:t>
            </a:r>
            <a:r>
              <a:rPr lang="en-GB" sz="1800" dirty="0">
                <a:solidFill>
                  <a:srgbClr val="0070C0"/>
                </a:solidFill>
              </a:rPr>
              <a:t>the </a:t>
            </a:r>
            <a:endParaRPr lang="en-GB" sz="1800" dirty="0" smtClean="0">
              <a:solidFill>
                <a:srgbClr val="0070C0"/>
              </a:solidFill>
            </a:endParaRPr>
          </a:p>
          <a:p>
            <a:pPr lvl="2">
              <a:spcBef>
                <a:spcPts val="600"/>
              </a:spcBef>
              <a:buFontTx/>
              <a:buNone/>
            </a:pPr>
            <a:r>
              <a:rPr lang="en-GB" sz="1800" dirty="0">
                <a:solidFill>
                  <a:srgbClr val="0070C0"/>
                </a:solidFill>
              </a:rPr>
              <a:t> </a:t>
            </a:r>
            <a:r>
              <a:rPr lang="en-GB" sz="1800" dirty="0" smtClean="0">
                <a:solidFill>
                  <a:srgbClr val="0070C0"/>
                </a:solidFill>
              </a:rPr>
              <a:t>                                            keyboard)</a:t>
            </a:r>
          </a:p>
          <a:p>
            <a:pPr lvl="2">
              <a:spcBef>
                <a:spcPts val="600"/>
              </a:spcBef>
              <a:buFontTx/>
              <a:buNone/>
            </a:pPr>
            <a:r>
              <a:rPr lang="en-GB" sz="1800" b="1" dirty="0" smtClean="0"/>
              <a:t>$  </a:t>
            </a:r>
            <a:r>
              <a:rPr lang="en-GB" sz="1800" b="1" dirty="0" err="1"/>
              <a:t>wc</a:t>
            </a:r>
            <a:r>
              <a:rPr lang="en-GB" sz="1800" b="1" dirty="0"/>
              <a:t> </a:t>
            </a:r>
            <a:r>
              <a:rPr lang="en-GB" sz="1800" b="1" dirty="0" smtClean="0"/>
              <a:t> –l  &lt; </a:t>
            </a:r>
            <a:r>
              <a:rPr lang="en-GB" sz="1800" dirty="0"/>
              <a:t> </a:t>
            </a:r>
            <a:r>
              <a:rPr lang="en-GB" sz="1800" b="1" dirty="0" err="1" smtClean="0"/>
              <a:t>mynotes</a:t>
            </a:r>
            <a:r>
              <a:rPr lang="en-GB" sz="1800" dirty="0" smtClean="0"/>
              <a:t>           </a:t>
            </a:r>
            <a:r>
              <a:rPr lang="en-GB" sz="1800" dirty="0" smtClean="0">
                <a:solidFill>
                  <a:srgbClr val="0070C0"/>
                </a:solidFill>
              </a:rPr>
              <a:t>(counts the number of lines in the </a:t>
            </a:r>
            <a:r>
              <a:rPr lang="en-GB" sz="1800" dirty="0">
                <a:solidFill>
                  <a:srgbClr val="0070C0"/>
                </a:solidFill>
              </a:rPr>
              <a:t> </a:t>
            </a:r>
            <a:r>
              <a:rPr lang="en-GB" sz="1800" dirty="0" smtClean="0">
                <a:solidFill>
                  <a:srgbClr val="0070C0"/>
                </a:solidFill>
              </a:rPr>
              <a:t>                                                        </a:t>
            </a:r>
          </a:p>
          <a:p>
            <a:pPr lvl="2">
              <a:spcBef>
                <a:spcPts val="600"/>
              </a:spcBef>
              <a:buFontTx/>
              <a:buNone/>
            </a:pPr>
            <a:r>
              <a:rPr lang="en-GB" sz="1800" dirty="0">
                <a:solidFill>
                  <a:srgbClr val="0070C0"/>
                </a:solidFill>
              </a:rPr>
              <a:t> </a:t>
            </a:r>
            <a:r>
              <a:rPr lang="en-GB" sz="1800" dirty="0" smtClean="0">
                <a:solidFill>
                  <a:srgbClr val="0070C0"/>
                </a:solidFill>
              </a:rPr>
              <a:t>                                            file “</a:t>
            </a:r>
            <a:r>
              <a:rPr lang="en-GB" sz="1800" dirty="0" err="1" smtClean="0">
                <a:solidFill>
                  <a:srgbClr val="0070C0"/>
                </a:solidFill>
              </a:rPr>
              <a:t>mynotes</a:t>
            </a:r>
            <a:r>
              <a:rPr lang="en-GB" sz="1800" dirty="0" smtClean="0">
                <a:solidFill>
                  <a:srgbClr val="0070C0"/>
                </a:solidFill>
              </a:rPr>
              <a:t>”)</a:t>
            </a:r>
            <a:r>
              <a:rPr lang="en-GB" sz="1800" b="1" dirty="0" smtClean="0">
                <a:solidFill>
                  <a:srgbClr val="0070C0"/>
                </a:solidFill>
              </a:rPr>
              <a:t> </a:t>
            </a:r>
            <a:endParaRPr lang="en-GB" sz="1800" b="1" dirty="0">
              <a:solidFill>
                <a:srgbClr val="0070C0"/>
              </a:solidFill>
            </a:endParaRPr>
          </a:p>
          <a:p>
            <a:pPr>
              <a:spcBef>
                <a:spcPts val="700"/>
              </a:spcBef>
            </a:pPr>
            <a:r>
              <a:rPr lang="en-GB" sz="2400" dirty="0" smtClean="0"/>
              <a:t>Another example - </a:t>
            </a:r>
            <a:r>
              <a:rPr lang="en-GB" sz="2400" dirty="0"/>
              <a:t>display the list of </a:t>
            </a:r>
            <a:r>
              <a:rPr lang="en-GB" sz="2400" dirty="0" smtClean="0"/>
              <a:t>logged-in users </a:t>
            </a:r>
            <a:r>
              <a:rPr lang="en-GB" sz="2400" dirty="0"/>
              <a:t>in sorted </a:t>
            </a:r>
            <a:r>
              <a:rPr lang="en-GB" sz="2400" dirty="0" smtClean="0"/>
              <a:t>order :</a:t>
            </a:r>
            <a:endParaRPr lang="en-GB" sz="2400" dirty="0"/>
          </a:p>
          <a:p>
            <a:pPr lvl="2">
              <a:spcBef>
                <a:spcPts val="600"/>
              </a:spcBef>
              <a:buFontTx/>
              <a:buNone/>
            </a:pPr>
            <a:r>
              <a:rPr lang="en-GB" sz="1800" b="1" dirty="0"/>
              <a:t>$  who </a:t>
            </a:r>
            <a:r>
              <a:rPr lang="en-GB" sz="1800" b="1" dirty="0" smtClean="0"/>
              <a:t> </a:t>
            </a:r>
            <a:r>
              <a:rPr lang="en-GB" sz="1800" b="1" dirty="0" smtClean="0">
                <a:solidFill>
                  <a:srgbClr val="FF0000"/>
                </a:solidFill>
              </a:rPr>
              <a:t>&gt;</a:t>
            </a:r>
            <a:r>
              <a:rPr lang="en-GB" sz="1800" b="1" dirty="0" smtClean="0"/>
              <a:t>  temp 	            </a:t>
            </a:r>
            <a:r>
              <a:rPr lang="en-GB" sz="1800" dirty="0" smtClean="0">
                <a:solidFill>
                  <a:srgbClr val="0070C0"/>
                </a:solidFill>
              </a:rPr>
              <a:t>(writes output to “temp”)</a:t>
            </a:r>
            <a:endParaRPr lang="en-GB" sz="1800" b="1" dirty="0"/>
          </a:p>
          <a:p>
            <a:pPr lvl="2">
              <a:spcBef>
                <a:spcPts val="600"/>
              </a:spcBef>
              <a:buFontTx/>
              <a:buNone/>
            </a:pPr>
            <a:r>
              <a:rPr lang="en-GB" sz="1800" b="1" dirty="0"/>
              <a:t>$  sort </a:t>
            </a:r>
            <a:r>
              <a:rPr lang="en-GB" sz="1800" b="1" dirty="0" smtClean="0"/>
              <a:t> </a:t>
            </a:r>
            <a:r>
              <a:rPr lang="en-GB" sz="1800" b="1" dirty="0" smtClean="0">
                <a:solidFill>
                  <a:srgbClr val="FF0000"/>
                </a:solidFill>
              </a:rPr>
              <a:t>&lt;</a:t>
            </a:r>
            <a:r>
              <a:rPr lang="en-GB" sz="1800" b="1" dirty="0" smtClean="0"/>
              <a:t>  temp                   </a:t>
            </a:r>
            <a:r>
              <a:rPr lang="en-GB" sz="1800" dirty="0" smtClean="0">
                <a:solidFill>
                  <a:srgbClr val="0070C0"/>
                </a:solidFill>
              </a:rPr>
              <a:t>(reads input from </a:t>
            </a:r>
            <a:r>
              <a:rPr lang="en-GB" sz="1800" dirty="0">
                <a:solidFill>
                  <a:srgbClr val="0070C0"/>
                </a:solidFill>
              </a:rPr>
              <a:t>“temp”)</a:t>
            </a:r>
            <a:r>
              <a:rPr lang="en-GB" sz="1800" b="1" dirty="0" smtClean="0"/>
              <a:t>  </a:t>
            </a:r>
            <a:endParaRPr lang="en-GB" sz="1800" b="1" dirty="0"/>
          </a:p>
          <a:p>
            <a:pPr lvl="2">
              <a:spcBef>
                <a:spcPts val="600"/>
              </a:spcBef>
            </a:pPr>
            <a:r>
              <a:rPr lang="en-GB" sz="1800" dirty="0" smtClean="0"/>
              <a:t>this </a:t>
            </a:r>
            <a:r>
              <a:rPr lang="en-GB" sz="1800" dirty="0"/>
              <a:t>could </a:t>
            </a:r>
            <a:r>
              <a:rPr lang="en-GB" sz="1800" dirty="0" smtClean="0"/>
              <a:t>also be achieved with a single command, using a pipe :</a:t>
            </a:r>
            <a:endParaRPr lang="en-GB" sz="1800" dirty="0"/>
          </a:p>
          <a:p>
            <a:pPr lvl="3">
              <a:spcBef>
                <a:spcPts val="500"/>
              </a:spcBef>
              <a:buFontTx/>
              <a:buNone/>
            </a:pPr>
            <a:r>
              <a:rPr lang="en-GB" sz="1600" b="1" dirty="0"/>
              <a:t>$  who </a:t>
            </a:r>
            <a:r>
              <a:rPr lang="en-GB" sz="1600" b="1" dirty="0" smtClean="0">
                <a:solidFill>
                  <a:srgbClr val="0070C0"/>
                </a:solidFill>
              </a:rPr>
              <a:t> |  </a:t>
            </a:r>
            <a:r>
              <a:rPr lang="en-GB" sz="1600" b="1" dirty="0" smtClean="0"/>
              <a:t>sort</a:t>
            </a:r>
            <a:r>
              <a:rPr lang="en-GB" sz="1600" dirty="0">
                <a:solidFill>
                  <a:srgbClr val="0070C0"/>
                </a:solidFill>
              </a:rPr>
              <a:t> </a:t>
            </a:r>
            <a:r>
              <a:rPr lang="en-GB" sz="1600" dirty="0" smtClean="0">
                <a:solidFill>
                  <a:srgbClr val="0070C0"/>
                </a:solidFill>
              </a:rPr>
              <a:t>                      (the 2 commands are connected by a pipe,</a:t>
            </a:r>
          </a:p>
          <a:p>
            <a:pPr lvl="3">
              <a:spcBef>
                <a:spcPts val="500"/>
              </a:spcBef>
              <a:buFontTx/>
              <a:buNone/>
            </a:pPr>
            <a:r>
              <a:rPr lang="en-GB" sz="1600" dirty="0">
                <a:solidFill>
                  <a:srgbClr val="0070C0"/>
                </a:solidFill>
              </a:rPr>
              <a:t> </a:t>
            </a:r>
            <a:r>
              <a:rPr lang="en-GB" sz="1600" dirty="0" smtClean="0">
                <a:solidFill>
                  <a:srgbClr val="0070C0"/>
                </a:solidFill>
              </a:rPr>
              <a:t>                                              hence no temporary file is needed)</a:t>
            </a:r>
            <a:endParaRPr lang="en-GB" sz="1600" b="1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551987"/>
            <a:ext cx="7772400" cy="692667"/>
          </a:xfrm>
          <a:ln/>
          <a:effectLst/>
        </p:spPr>
        <p:txBody>
          <a:bodyPr lIns="90360" tIns="44280" rIns="90360" bIns="44280">
            <a:spAutoFit/>
          </a:bodyPr>
          <a:lstStyle/>
          <a:p>
            <a:pPr defTabSz="457200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dirty="0"/>
              <a:t>Error </a:t>
            </a:r>
            <a:r>
              <a:rPr lang="en-GB" sz="4000" dirty="0" smtClean="0"/>
              <a:t>Redirection ( 2&gt;  symbol)</a:t>
            </a:r>
            <a:endParaRPr lang="en-GB" sz="40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1214415" y="1618766"/>
            <a:ext cx="7715304" cy="3964716"/>
          </a:xfrm>
          <a:ln/>
        </p:spPr>
        <p:txBody>
          <a:bodyPr wrap="square" lIns="90360" tIns="44280" rIns="90360" bIns="44280">
            <a:spAutoFit/>
          </a:bodyPr>
          <a:lstStyle/>
          <a:p>
            <a:pPr marL="284163" indent="-284163" defTabSz="457200">
              <a:lnSpc>
                <a:spcPct val="88000"/>
              </a:lnSpc>
              <a:spcBef>
                <a:spcPts val="600"/>
              </a:spcBef>
              <a:tabLst>
                <a:tab pos="398463" algn="l"/>
                <a:tab pos="855663" algn="l"/>
                <a:tab pos="1312863" algn="l"/>
                <a:tab pos="1770063" algn="l"/>
                <a:tab pos="2227263" algn="l"/>
                <a:tab pos="2684463" algn="l"/>
                <a:tab pos="3141663" algn="l"/>
                <a:tab pos="3598863" algn="l"/>
                <a:tab pos="4056063" algn="l"/>
                <a:tab pos="4513263" algn="l"/>
                <a:tab pos="4970463" algn="l"/>
                <a:tab pos="5427663" algn="l"/>
                <a:tab pos="5884863" algn="l"/>
                <a:tab pos="6342063" algn="l"/>
                <a:tab pos="6799263" algn="l"/>
                <a:tab pos="7256463" algn="l"/>
                <a:tab pos="7713663" algn="l"/>
                <a:tab pos="8170863" algn="l"/>
                <a:tab pos="8628063" algn="l"/>
                <a:tab pos="9085263" algn="l"/>
              </a:tabLst>
            </a:pPr>
            <a:r>
              <a:rPr lang="en-GB" sz="1800" dirty="0"/>
              <a:t>Any command that produces </a:t>
            </a:r>
            <a:r>
              <a:rPr lang="en-GB" sz="1800" dirty="0">
                <a:solidFill>
                  <a:srgbClr val="C00000"/>
                </a:solidFill>
              </a:rPr>
              <a:t>error messages </a:t>
            </a:r>
            <a:r>
              <a:rPr lang="en-GB" sz="1800" dirty="0"/>
              <a:t>on </a:t>
            </a:r>
            <a:r>
              <a:rPr lang="en-GB" sz="1800" b="1" i="1" dirty="0" err="1"/>
              <a:t>stderr</a:t>
            </a:r>
            <a:r>
              <a:rPr lang="en-GB" sz="1800" dirty="0"/>
              <a:t> can have the messages redirected to another </a:t>
            </a:r>
            <a:r>
              <a:rPr lang="en-GB" sz="1800" dirty="0" smtClean="0"/>
              <a:t>file. Some examples are :</a:t>
            </a:r>
          </a:p>
          <a:p>
            <a:pPr marL="284163" indent="-284163" defTabSz="457200">
              <a:lnSpc>
                <a:spcPct val="88000"/>
              </a:lnSpc>
              <a:spcBef>
                <a:spcPts val="600"/>
              </a:spcBef>
              <a:buNone/>
              <a:tabLst>
                <a:tab pos="398463" algn="l"/>
                <a:tab pos="855663" algn="l"/>
                <a:tab pos="1312863" algn="l"/>
                <a:tab pos="1770063" algn="l"/>
                <a:tab pos="2227263" algn="l"/>
                <a:tab pos="2684463" algn="l"/>
                <a:tab pos="3141663" algn="l"/>
                <a:tab pos="3598863" algn="l"/>
                <a:tab pos="4056063" algn="l"/>
                <a:tab pos="4513263" algn="l"/>
                <a:tab pos="4970463" algn="l"/>
                <a:tab pos="5427663" algn="l"/>
                <a:tab pos="5884863" algn="l"/>
                <a:tab pos="6342063" algn="l"/>
                <a:tab pos="6799263" algn="l"/>
                <a:tab pos="7256463" algn="l"/>
                <a:tab pos="7713663" algn="l"/>
                <a:tab pos="8170863" algn="l"/>
                <a:tab pos="8628063" algn="l"/>
                <a:tab pos="9085263" algn="l"/>
              </a:tabLst>
            </a:pPr>
            <a:endParaRPr lang="en-GB" sz="1800" dirty="0"/>
          </a:p>
          <a:p>
            <a:pPr marL="284163" indent="-284163" defTabSz="457200">
              <a:lnSpc>
                <a:spcPct val="83000"/>
              </a:lnSpc>
              <a:spcBef>
                <a:spcPts val="600"/>
              </a:spcBef>
              <a:buClr>
                <a:srgbClr val="003399"/>
              </a:buClr>
              <a:buFont typeface="Arial" charset="0"/>
              <a:buNone/>
              <a:tabLst>
                <a:tab pos="398463" algn="l"/>
                <a:tab pos="855663" algn="l"/>
                <a:tab pos="1312863" algn="l"/>
                <a:tab pos="1770063" algn="l"/>
                <a:tab pos="2227263" algn="l"/>
                <a:tab pos="2684463" algn="l"/>
                <a:tab pos="3141663" algn="l"/>
                <a:tab pos="3598863" algn="l"/>
                <a:tab pos="4056063" algn="l"/>
                <a:tab pos="4513263" algn="l"/>
                <a:tab pos="4970463" algn="l"/>
                <a:tab pos="5427663" algn="l"/>
                <a:tab pos="5884863" algn="l"/>
                <a:tab pos="6342063" algn="l"/>
                <a:tab pos="6799263" algn="l"/>
                <a:tab pos="7256463" algn="l"/>
                <a:tab pos="7713663" algn="l"/>
                <a:tab pos="8170863" algn="l"/>
                <a:tab pos="8628063" algn="l"/>
                <a:tab pos="9085263" algn="l"/>
              </a:tabLst>
            </a:pPr>
            <a:r>
              <a:rPr lang="en-GB" sz="1800" dirty="0"/>
              <a:t>	</a:t>
            </a:r>
            <a:r>
              <a:rPr lang="en-GB" sz="1800" b="1" dirty="0">
                <a:latin typeface="Arial" pitchFamily="34" charset="0"/>
                <a:cs typeface="Arial" pitchFamily="34" charset="0"/>
              </a:rPr>
              <a:t>$ </a:t>
            </a:r>
            <a:r>
              <a:rPr lang="en-GB" sz="1800" b="1" dirty="0" smtClean="0">
                <a:latin typeface="Arial" pitchFamily="34" charset="0"/>
                <a:cs typeface="Arial" pitchFamily="34" charset="0"/>
              </a:rPr>
              <a:t>cat  </a:t>
            </a:r>
            <a:r>
              <a:rPr lang="en-GB" sz="1800" b="1" dirty="0">
                <a:latin typeface="Arial" pitchFamily="34" charset="0"/>
                <a:cs typeface="Arial" pitchFamily="34" charset="0"/>
              </a:rPr>
              <a:t>y				$ cat </a:t>
            </a:r>
            <a:r>
              <a:rPr lang="en-GB" sz="1800" b="1" dirty="0" smtClean="0">
                <a:latin typeface="Arial" pitchFamily="34" charset="0"/>
                <a:cs typeface="Arial" pitchFamily="34" charset="0"/>
              </a:rPr>
              <a:t> y  &gt;  file1</a:t>
            </a:r>
            <a:r>
              <a:rPr lang="en-GB" sz="1800" b="1" dirty="0">
                <a:latin typeface="Arial" pitchFamily="34" charset="0"/>
                <a:cs typeface="Arial" pitchFamily="34" charset="0"/>
              </a:rPr>
              <a:t/>
            </a:r>
            <a:br>
              <a:rPr lang="en-GB" sz="1800" b="1" dirty="0">
                <a:latin typeface="Arial" pitchFamily="34" charset="0"/>
                <a:cs typeface="Arial" pitchFamily="34" charset="0"/>
              </a:rPr>
            </a:br>
            <a:r>
              <a:rPr lang="en-GB" sz="18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This is y</a:t>
            </a:r>
          </a:p>
          <a:p>
            <a:pPr marL="284163" indent="-284163" defTabSz="457200">
              <a:lnSpc>
                <a:spcPct val="83000"/>
              </a:lnSpc>
              <a:spcBef>
                <a:spcPts val="600"/>
              </a:spcBef>
              <a:buClr>
                <a:srgbClr val="003399"/>
              </a:buClr>
              <a:buFont typeface="Arial" charset="0"/>
              <a:buNone/>
              <a:tabLst>
                <a:tab pos="398463" algn="l"/>
                <a:tab pos="855663" algn="l"/>
                <a:tab pos="1312863" algn="l"/>
                <a:tab pos="1770063" algn="l"/>
                <a:tab pos="2227263" algn="l"/>
                <a:tab pos="2684463" algn="l"/>
                <a:tab pos="3141663" algn="l"/>
                <a:tab pos="3598863" algn="l"/>
                <a:tab pos="4056063" algn="l"/>
                <a:tab pos="4513263" algn="l"/>
                <a:tab pos="4970463" algn="l"/>
                <a:tab pos="5427663" algn="l"/>
                <a:tab pos="5884863" algn="l"/>
                <a:tab pos="6342063" algn="l"/>
                <a:tab pos="6799263" algn="l"/>
                <a:tab pos="7256463" algn="l"/>
                <a:tab pos="7713663" algn="l"/>
                <a:tab pos="8170863" algn="l"/>
                <a:tab pos="8628063" algn="l"/>
                <a:tab pos="9085263" algn="l"/>
              </a:tabLst>
            </a:pPr>
            <a:r>
              <a:rPr lang="en-GB" sz="1800" b="1" dirty="0">
                <a:latin typeface="Arial" pitchFamily="34" charset="0"/>
                <a:cs typeface="Arial" pitchFamily="34" charset="0"/>
              </a:rPr>
              <a:t>     $ </a:t>
            </a:r>
            <a:r>
              <a:rPr lang="en-GB" sz="1800" b="1" dirty="0" smtClean="0">
                <a:latin typeface="Arial" pitchFamily="34" charset="0"/>
                <a:cs typeface="Arial" pitchFamily="34" charset="0"/>
              </a:rPr>
              <a:t>cat  x  </a:t>
            </a:r>
            <a:r>
              <a:rPr lang="en-GB" sz="1800" b="1" dirty="0">
                <a:latin typeface="Arial" pitchFamily="34" charset="0"/>
                <a:cs typeface="Arial" pitchFamily="34" charset="0"/>
              </a:rPr>
              <a:t>y			$ cat </a:t>
            </a:r>
            <a:r>
              <a:rPr lang="en-GB" sz="1800" b="1" dirty="0" smtClean="0">
                <a:latin typeface="Arial" pitchFamily="34" charset="0"/>
                <a:cs typeface="Arial" pitchFamily="34" charset="0"/>
              </a:rPr>
              <a:t> x  y  &gt;  file2</a:t>
            </a:r>
            <a:r>
              <a:rPr lang="en-GB" sz="1800" b="1" dirty="0">
                <a:latin typeface="Arial" pitchFamily="34" charset="0"/>
                <a:cs typeface="Arial" pitchFamily="34" charset="0"/>
              </a:rPr>
              <a:t/>
            </a:r>
            <a:br>
              <a:rPr lang="en-GB" sz="1800" b="1" dirty="0">
                <a:latin typeface="Arial" pitchFamily="34" charset="0"/>
                <a:cs typeface="Arial" pitchFamily="34" charset="0"/>
              </a:rPr>
            </a:br>
            <a:r>
              <a:rPr lang="en-GB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cat: cannot open </a:t>
            </a:r>
            <a:r>
              <a:rPr lang="en-GB" sz="1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GB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cat: cannot open x</a:t>
            </a:r>
            <a:r>
              <a:rPr lang="en-GB" sz="1800" b="1" dirty="0">
                <a:latin typeface="Arial" pitchFamily="34" charset="0"/>
                <a:cs typeface="Arial" pitchFamily="34" charset="0"/>
              </a:rPr>
              <a:t/>
            </a:r>
            <a:br>
              <a:rPr lang="en-GB" sz="1800" b="1" dirty="0">
                <a:latin typeface="Arial" pitchFamily="34" charset="0"/>
                <a:cs typeface="Arial" pitchFamily="34" charset="0"/>
              </a:rPr>
            </a:br>
            <a:r>
              <a:rPr lang="en-GB" sz="18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This is y</a:t>
            </a:r>
          </a:p>
          <a:p>
            <a:pPr marL="284163" indent="-284163" defTabSz="457200">
              <a:lnSpc>
                <a:spcPct val="83000"/>
              </a:lnSpc>
              <a:spcBef>
                <a:spcPts val="600"/>
              </a:spcBef>
              <a:buClr>
                <a:srgbClr val="003399"/>
              </a:buClr>
              <a:buFont typeface="Arial" charset="0"/>
              <a:buNone/>
              <a:tabLst>
                <a:tab pos="398463" algn="l"/>
                <a:tab pos="855663" algn="l"/>
                <a:tab pos="1312863" algn="l"/>
                <a:tab pos="1770063" algn="l"/>
                <a:tab pos="2227263" algn="l"/>
                <a:tab pos="2684463" algn="l"/>
                <a:tab pos="3141663" algn="l"/>
                <a:tab pos="3598863" algn="l"/>
                <a:tab pos="4056063" algn="l"/>
                <a:tab pos="4513263" algn="l"/>
                <a:tab pos="4970463" algn="l"/>
                <a:tab pos="5427663" algn="l"/>
                <a:tab pos="5884863" algn="l"/>
                <a:tab pos="6342063" algn="l"/>
                <a:tab pos="6799263" algn="l"/>
                <a:tab pos="7256463" algn="l"/>
                <a:tab pos="7713663" algn="l"/>
                <a:tab pos="8170863" algn="l"/>
                <a:tab pos="8628063" algn="l"/>
                <a:tab pos="9085263" algn="l"/>
              </a:tabLst>
            </a:pPr>
            <a:r>
              <a:rPr lang="en-GB" sz="1800" b="1" dirty="0" smtClean="0">
                <a:latin typeface="Arial" pitchFamily="34" charset="0"/>
                <a:cs typeface="Arial" pitchFamily="34" charset="0"/>
              </a:rPr>
              <a:t>     </a:t>
            </a:r>
            <a:br>
              <a:rPr lang="en-GB" sz="1800" b="1" dirty="0" smtClean="0">
                <a:latin typeface="Arial" pitchFamily="34" charset="0"/>
                <a:cs typeface="Arial" pitchFamily="34" charset="0"/>
              </a:rPr>
            </a:br>
            <a:r>
              <a:rPr lang="en-GB" sz="1800" b="1" dirty="0" smtClean="0">
                <a:latin typeface="Arial" pitchFamily="34" charset="0"/>
                <a:cs typeface="Arial" pitchFamily="34" charset="0"/>
              </a:rPr>
              <a:t>$ cat  x  y  1&gt;  file1  2&gt;  file2	</a:t>
            </a:r>
            <a:br>
              <a:rPr lang="en-GB" sz="1800" b="1" dirty="0" smtClean="0">
                <a:latin typeface="Arial" pitchFamily="34" charset="0"/>
                <a:cs typeface="Arial" pitchFamily="34" charset="0"/>
              </a:rPr>
            </a:br>
            <a:r>
              <a:rPr lang="en-GB" sz="1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GB" sz="1800" b="1" dirty="0" smtClean="0">
                <a:latin typeface="Arial" pitchFamily="34" charset="0"/>
                <a:cs typeface="Arial" pitchFamily="34" charset="0"/>
              </a:rPr>
            </a:br>
            <a:r>
              <a:rPr lang="en-GB" sz="1800" b="1" dirty="0" smtClean="0">
                <a:latin typeface="Arial" pitchFamily="34" charset="0"/>
                <a:cs typeface="Arial" pitchFamily="34" charset="0"/>
              </a:rPr>
              <a:t>$ cat  file1				</a:t>
            </a:r>
            <a:br>
              <a:rPr lang="en-GB" sz="1800" b="1" dirty="0" smtClean="0">
                <a:latin typeface="Arial" pitchFamily="34" charset="0"/>
                <a:cs typeface="Arial" pitchFamily="34" charset="0"/>
              </a:rPr>
            </a:br>
            <a:r>
              <a:rPr lang="en-GB" sz="1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This is y</a:t>
            </a:r>
            <a:r>
              <a:rPr lang="en-GB" sz="1800" b="1" dirty="0" smtClean="0">
                <a:latin typeface="Arial" pitchFamily="34" charset="0"/>
                <a:cs typeface="Arial" pitchFamily="34" charset="0"/>
              </a:rPr>
              <a:t>				</a:t>
            </a:r>
          </a:p>
          <a:p>
            <a:pPr marL="284163" indent="-284163" defTabSz="457200">
              <a:lnSpc>
                <a:spcPct val="83000"/>
              </a:lnSpc>
              <a:spcBef>
                <a:spcPts val="600"/>
              </a:spcBef>
              <a:buClr>
                <a:srgbClr val="003399"/>
              </a:buClr>
              <a:buFont typeface="Arial" charset="0"/>
              <a:buNone/>
              <a:tabLst>
                <a:tab pos="398463" algn="l"/>
                <a:tab pos="855663" algn="l"/>
                <a:tab pos="1312863" algn="l"/>
                <a:tab pos="1770063" algn="l"/>
                <a:tab pos="2227263" algn="l"/>
                <a:tab pos="2684463" algn="l"/>
                <a:tab pos="3141663" algn="l"/>
                <a:tab pos="3598863" algn="l"/>
                <a:tab pos="4056063" algn="l"/>
                <a:tab pos="4513263" algn="l"/>
                <a:tab pos="4970463" algn="l"/>
                <a:tab pos="5427663" algn="l"/>
                <a:tab pos="5884863" algn="l"/>
                <a:tab pos="6342063" algn="l"/>
                <a:tab pos="6799263" algn="l"/>
                <a:tab pos="7256463" algn="l"/>
                <a:tab pos="7713663" algn="l"/>
                <a:tab pos="8170863" algn="l"/>
                <a:tab pos="8628063" algn="l"/>
                <a:tab pos="9085263" algn="l"/>
              </a:tabLst>
            </a:pPr>
            <a:r>
              <a:rPr lang="en-GB" sz="1800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GB" sz="1800" b="1" dirty="0">
                <a:latin typeface="Arial" pitchFamily="34" charset="0"/>
                <a:cs typeface="Arial" pitchFamily="34" charset="0"/>
              </a:rPr>
              <a:t>$ cat </a:t>
            </a:r>
            <a:r>
              <a:rPr lang="en-GB" sz="1800" b="1" dirty="0" smtClean="0">
                <a:latin typeface="Arial" pitchFamily="34" charset="0"/>
                <a:cs typeface="Arial" pitchFamily="34" charset="0"/>
              </a:rPr>
              <a:t> file2</a:t>
            </a:r>
            <a:r>
              <a:rPr lang="en-GB" sz="1800" b="1" dirty="0">
                <a:latin typeface="Arial" pitchFamily="34" charset="0"/>
                <a:cs typeface="Arial" pitchFamily="34" charset="0"/>
              </a:rPr>
              <a:t/>
            </a:r>
            <a:br>
              <a:rPr lang="en-GB" sz="1800" b="1" dirty="0">
                <a:latin typeface="Arial" pitchFamily="34" charset="0"/>
                <a:cs typeface="Arial" pitchFamily="34" charset="0"/>
              </a:rPr>
            </a:br>
            <a:r>
              <a:rPr lang="en-GB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cat: cannot open </a:t>
            </a:r>
            <a:r>
              <a:rPr lang="en-GB" sz="1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x</a:t>
            </a:r>
            <a:endParaRPr lang="en-GB" sz="1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7950" y="4421152"/>
            <a:ext cx="2560316" cy="738664"/>
          </a:xfrm>
          <a:prstGeom prst="rect">
            <a:avLst/>
          </a:prstGeom>
          <a:solidFill>
            <a:schemeClr val="accent1">
              <a:alpha val="42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 this example,</a:t>
            </a:r>
          </a:p>
          <a:p>
            <a:r>
              <a:rPr lang="en-US" sz="1400" dirty="0" smtClean="0"/>
              <a:t>the file </a:t>
            </a:r>
            <a:r>
              <a:rPr lang="en-US" sz="1400" b="1" dirty="0" smtClean="0"/>
              <a:t>y</a:t>
            </a:r>
            <a:r>
              <a:rPr lang="en-US" sz="1400" dirty="0" smtClean="0"/>
              <a:t> contains “</a:t>
            </a:r>
            <a:r>
              <a:rPr lang="en-US" sz="1400" b="1" dirty="0" smtClean="0"/>
              <a:t>This is y</a:t>
            </a:r>
            <a:r>
              <a:rPr lang="en-US" sz="1400" dirty="0" smtClean="0"/>
              <a:t>”, </a:t>
            </a:r>
          </a:p>
          <a:p>
            <a:r>
              <a:rPr lang="en-US" sz="1400" dirty="0" smtClean="0"/>
              <a:t>the file </a:t>
            </a:r>
            <a:r>
              <a:rPr lang="en-US" sz="1400" b="1" dirty="0" smtClean="0"/>
              <a:t>x</a:t>
            </a:r>
            <a:r>
              <a:rPr lang="en-US" sz="1400" dirty="0" smtClean="0"/>
              <a:t> does </a:t>
            </a:r>
            <a:r>
              <a:rPr lang="en-US" sz="1400" u="sng" dirty="0" smtClean="0"/>
              <a:t>not</a:t>
            </a:r>
            <a:r>
              <a:rPr lang="en-US" sz="1400" dirty="0" smtClean="0"/>
              <a:t> exist</a:t>
            </a:r>
            <a:endParaRPr lang="en-AU" sz="1400" b="1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5786446" y="2635202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6072198" y="2778078"/>
            <a:ext cx="78581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29454" y="2492326"/>
            <a:ext cx="20537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What are the contents</a:t>
            </a:r>
          </a:p>
          <a:p>
            <a:r>
              <a:rPr lang="en-US" sz="1400" dirty="0" smtClean="0"/>
              <a:t>of  </a:t>
            </a:r>
            <a:r>
              <a:rPr lang="en-US" sz="1400" b="1" dirty="0" smtClean="0"/>
              <a:t>file1</a:t>
            </a:r>
            <a:r>
              <a:rPr lang="en-US" sz="1400" dirty="0" smtClean="0"/>
              <a:t> &amp; </a:t>
            </a:r>
            <a:r>
              <a:rPr lang="en-US" sz="1400" b="1" dirty="0" smtClean="0"/>
              <a:t>file2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after these commands?</a:t>
            </a:r>
            <a:endParaRPr lang="en-A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932040" y="5733256"/>
            <a:ext cx="1861378" cy="738664"/>
          </a:xfrm>
          <a:prstGeom prst="rect">
            <a:avLst/>
          </a:prstGeom>
          <a:solidFill>
            <a:srgbClr val="FFFF00">
              <a:alpha val="16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Abbreviations :</a:t>
            </a:r>
          </a:p>
          <a:p>
            <a:r>
              <a:rPr lang="en-US" sz="1400" b="1" dirty="0" smtClean="0"/>
              <a:t>&lt;0 </a:t>
            </a:r>
            <a:r>
              <a:rPr lang="en-US" sz="1400" dirty="0" smtClean="0"/>
              <a:t> is the same as  </a:t>
            </a:r>
            <a:r>
              <a:rPr lang="en-US" sz="1400" b="1" dirty="0" smtClean="0"/>
              <a:t>&lt;</a:t>
            </a:r>
          </a:p>
          <a:p>
            <a:r>
              <a:rPr lang="en-US" sz="1400" b="1" dirty="0" smtClean="0">
                <a:latin typeface="Arial Black" pitchFamily="34" charset="0"/>
              </a:rPr>
              <a:t>1</a:t>
            </a:r>
            <a:r>
              <a:rPr lang="en-US" sz="1400" b="1" dirty="0" smtClean="0"/>
              <a:t>&gt;</a:t>
            </a:r>
            <a:r>
              <a:rPr lang="en-US" sz="1400" dirty="0" smtClean="0"/>
              <a:t>  is the same as  </a:t>
            </a:r>
            <a:r>
              <a:rPr lang="en-US" sz="1400" b="1" dirty="0" smtClean="0"/>
              <a:t>&gt;</a:t>
            </a:r>
            <a:endParaRPr lang="en-AU" sz="14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1562" y="2420888"/>
            <a:ext cx="2172614" cy="142876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29058" y="2420888"/>
            <a:ext cx="2643206" cy="142876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28877" y="3992523"/>
            <a:ext cx="3328875" cy="155239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188913"/>
            <a:ext cx="7740650" cy="766762"/>
          </a:xfrm>
          <a:noFill/>
          <a:ln/>
          <a:effectLst/>
        </p:spPr>
        <p:txBody>
          <a:bodyPr lIns="90488" tIns="44450" rIns="90488" bIns="44450">
            <a:normAutofit/>
          </a:bodyPr>
          <a:lstStyle/>
          <a:p>
            <a:r>
              <a:rPr lang="en-US" sz="3600" dirty="0"/>
              <a:t>Be Careful with Output Redirection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>
            <a:normAutofit fontScale="85000" lnSpcReduction="20000"/>
          </a:bodyPr>
          <a:lstStyle/>
          <a:p>
            <a:pPr marL="285750" indent="-285750">
              <a:buFont typeface="Wingdings" pitchFamily="2" charset="2"/>
              <a:buChar char="M"/>
            </a:pPr>
            <a:r>
              <a:rPr lang="en-US" dirty="0" smtClean="0"/>
              <a:t>Do </a:t>
            </a:r>
            <a:r>
              <a:rPr lang="en-US" dirty="0"/>
              <a:t>not use the same file name as an argument to a command </a:t>
            </a:r>
            <a:r>
              <a:rPr lang="en-US" b="1" i="1" dirty="0" smtClean="0"/>
              <a:t>AND</a:t>
            </a:r>
            <a:r>
              <a:rPr lang="en-US" dirty="0" smtClean="0"/>
              <a:t> as </a:t>
            </a:r>
            <a:r>
              <a:rPr lang="en-US" dirty="0"/>
              <a:t>the output file </a:t>
            </a:r>
            <a:r>
              <a:rPr lang="en-US" dirty="0" smtClean="0"/>
              <a:t>destination at the same time. </a:t>
            </a:r>
            <a:r>
              <a:rPr lang="en-US" dirty="0"/>
              <a:t>You will not get the correct output file, and you </a:t>
            </a:r>
            <a:r>
              <a:rPr lang="en-US" dirty="0" smtClean="0"/>
              <a:t>may destroy </a:t>
            </a:r>
            <a:r>
              <a:rPr lang="en-US" dirty="0"/>
              <a:t>the original </a:t>
            </a:r>
            <a:r>
              <a:rPr lang="en-US" dirty="0" smtClean="0"/>
              <a:t>file, </a:t>
            </a:r>
            <a:r>
              <a:rPr lang="en-US" dirty="0" err="1" smtClean="0"/>
              <a:t>eg</a:t>
            </a:r>
            <a:r>
              <a:rPr lang="en-US" dirty="0" smtClean="0"/>
              <a:t> :</a:t>
            </a:r>
          </a:p>
          <a:p>
            <a:pPr marL="285750" indent="-285750">
              <a:buNone/>
            </a:pPr>
            <a:endParaRPr lang="en-US" dirty="0"/>
          </a:p>
          <a:p>
            <a:pPr marL="285750" indent="-285750">
              <a:buFontTx/>
              <a:buChar char="$"/>
            </a:pPr>
            <a:r>
              <a:rPr lang="en-US" b="1" dirty="0"/>
              <a:t>cat </a:t>
            </a:r>
            <a:r>
              <a:rPr lang="en-US" b="1" dirty="0" smtClean="0"/>
              <a:t> </a:t>
            </a:r>
            <a:r>
              <a:rPr lang="en-US" b="1" dirty="0" smtClean="0"/>
              <a:t>f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en-US" b="1" dirty="0" smtClean="0"/>
              <a:t> f2  </a:t>
            </a:r>
            <a:r>
              <a:rPr lang="en-US" b="1" dirty="0" smtClean="0"/>
              <a:t>&gt;  f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pPr marL="285750" indent="-28575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f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 may end up with the contents of just </a:t>
            </a:r>
            <a:r>
              <a:rPr lang="en-US" b="1" dirty="0" smtClean="0">
                <a:solidFill>
                  <a:srgbClr val="0070C0"/>
                </a:solidFill>
              </a:rPr>
              <a:t>f2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marL="285750" indent="-285750"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None/>
            </a:pPr>
            <a:r>
              <a:rPr lang="en-US" dirty="0" smtClean="0"/>
              <a:t>The safe way is :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$"/>
            </a:pPr>
            <a:r>
              <a:rPr lang="en-US" b="1" dirty="0" smtClean="0"/>
              <a:t>cat  f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 smtClean="0"/>
              <a:t>  f2  &gt;  temp</a:t>
            </a:r>
          </a:p>
          <a:p>
            <a:pPr marL="285750" indent="-285750">
              <a:buFontTx/>
              <a:buChar char="$"/>
            </a:pPr>
            <a:r>
              <a:rPr lang="en-US" b="1" dirty="0" err="1" smtClean="0"/>
              <a:t>mv</a:t>
            </a:r>
            <a:r>
              <a:rPr lang="en-US" b="1" dirty="0" smtClean="0"/>
              <a:t>  temp  f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pPr marL="285750" indent="-285750">
              <a:buFont typeface="Courier New" pitchFamily="49" charset="0"/>
              <a:buChar char="$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72264" y="5000636"/>
            <a:ext cx="22190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Result will be highly</a:t>
            </a:r>
          </a:p>
          <a:p>
            <a:r>
              <a:rPr lang="en-AU" dirty="0" smtClean="0"/>
              <a:t>unpredictable.  Some</a:t>
            </a:r>
          </a:p>
          <a:p>
            <a:r>
              <a:rPr lang="en-AU" b="1" dirty="0" smtClean="0"/>
              <a:t>Shell</a:t>
            </a:r>
            <a:r>
              <a:rPr lang="en-AU" dirty="0" smtClean="0"/>
              <a:t> may </a:t>
            </a:r>
            <a:r>
              <a:rPr lang="en-AU" dirty="0" smtClean="0"/>
              <a:t>be smart </a:t>
            </a:r>
          </a:p>
          <a:p>
            <a:r>
              <a:rPr lang="en-AU" dirty="0" smtClean="0"/>
              <a:t>enough to reject such</a:t>
            </a:r>
          </a:p>
          <a:p>
            <a:r>
              <a:rPr lang="en-AU" dirty="0" smtClean="0"/>
              <a:t>a command.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211960" y="3429000"/>
            <a:ext cx="236030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188913"/>
            <a:ext cx="7772400" cy="740645"/>
          </a:xfrm>
          <a:ln/>
          <a:effectLst/>
        </p:spPr>
        <p:txBody>
          <a:bodyPr lIns="76320" tIns="38160" rIns="76320" bIns="38160" anchor="b">
            <a:spAutoFit/>
          </a:bodyPr>
          <a:lstStyle/>
          <a:p>
            <a:pPr defTabSz="457200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 dirty="0" smtClean="0"/>
              <a:t>Unix Pipes </a:t>
            </a:r>
            <a:r>
              <a:rPr lang="en-GB" sz="4400" dirty="0"/>
              <a:t>( | symbol )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8000"/>
              </a:lnSpc>
            </a:pPr>
            <a:r>
              <a:rPr lang="en-GB" i="1" dirty="0" smtClean="0"/>
              <a:t>Unix </a:t>
            </a:r>
            <a:r>
              <a:rPr lang="en-GB" b="1" i="1" dirty="0" smtClean="0"/>
              <a:t>pipes</a:t>
            </a:r>
            <a:r>
              <a:rPr lang="en-GB" dirty="0" smtClean="0"/>
              <a:t> </a:t>
            </a:r>
            <a:r>
              <a:rPr lang="en-GB" dirty="0"/>
              <a:t>allow you to use the output of one command directly as input of another </a:t>
            </a:r>
            <a:r>
              <a:rPr lang="en-GB" dirty="0" smtClean="0"/>
              <a:t>command, </a:t>
            </a:r>
            <a:r>
              <a:rPr lang="en-GB" dirty="0" err="1" smtClean="0"/>
              <a:t>ie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78000"/>
              </a:lnSpc>
              <a:buFontTx/>
              <a:buNone/>
            </a:pPr>
            <a:r>
              <a:rPr lang="en-GB" dirty="0"/>
              <a:t>					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 smtClean="0"/>
              <a:t>	</a:t>
            </a:r>
            <a:r>
              <a:rPr lang="en-GB" b="1" dirty="0" smtClean="0"/>
              <a:t>cmd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GB" b="1" dirty="0" smtClean="0"/>
              <a:t>   |   cmd2   |   cmd3   </a:t>
            </a:r>
            <a:r>
              <a:rPr lang="en-GB" b="1" dirty="0"/>
              <a:t>| </a:t>
            </a:r>
            <a:r>
              <a:rPr lang="en-GB" b="1" dirty="0" smtClean="0"/>
              <a:t> …..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Example:  </a:t>
            </a:r>
            <a:endParaRPr lang="en-GB" dirty="0" smtClean="0"/>
          </a:p>
          <a:p>
            <a:pPr>
              <a:lnSpc>
                <a:spcPct val="78000"/>
              </a:lnSpc>
              <a:buFontTx/>
              <a:buNone/>
            </a:pPr>
            <a:endParaRPr lang="en-GB" sz="3600" b="1" dirty="0" smtClean="0"/>
          </a:p>
          <a:p>
            <a:pPr>
              <a:lnSpc>
                <a:spcPct val="78000"/>
              </a:lnSpc>
              <a:buFontTx/>
              <a:buNone/>
            </a:pPr>
            <a:r>
              <a:rPr lang="en-GB" sz="3600" b="1" dirty="0" smtClean="0"/>
              <a:t>		who  |  sort  |  less</a:t>
            </a:r>
            <a:endParaRPr lang="en-GB" sz="36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0"/>
            <a:ext cx="8229600" cy="850900"/>
          </a:xfrm>
          <a:ln/>
        </p:spPr>
        <p:txBody>
          <a:bodyPr lIns="90360" tIns="44280" rIns="90360" bIns="4428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Pattern </a:t>
            </a:r>
            <a:r>
              <a:rPr lang="en-GB" dirty="0" smtClean="0"/>
              <a:t>matching (wildcards)</a:t>
            </a:r>
            <a:endParaRPr lang="en-GB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1285852" y="1458913"/>
            <a:ext cx="7643866" cy="5399087"/>
          </a:xfrm>
          <a:ln/>
        </p:spPr>
        <p:txBody>
          <a:bodyPr lIns="90360" tIns="44280" rIns="90360" bIns="44280"/>
          <a:lstStyle/>
          <a:p>
            <a:pPr marL="284163" indent="-284163" defTabSz="457200"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Special characters </a:t>
            </a:r>
            <a:r>
              <a:rPr lang="en-GB" b="1" dirty="0" smtClean="0">
                <a:solidFill>
                  <a:srgbClr val="0070C0"/>
                </a:solidFill>
              </a:rPr>
              <a:t>*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0070C0"/>
                </a:solidFill>
              </a:rPr>
              <a:t>?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rgbClr val="0070C0"/>
                </a:solidFill>
              </a:rPr>
              <a:t>[ ]</a:t>
            </a:r>
            <a:r>
              <a:rPr lang="en-GB" dirty="0"/>
              <a:t> can be used to abbreviate filenames.  The </a:t>
            </a:r>
            <a:r>
              <a:rPr lang="en-GB" dirty="0" smtClean="0"/>
              <a:t>shell then </a:t>
            </a:r>
            <a:r>
              <a:rPr lang="en-GB" dirty="0"/>
              <a:t>generates the complete filenames.</a:t>
            </a:r>
          </a:p>
          <a:p>
            <a:pPr marL="284163" indent="-284163" defTabSz="457200"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b="1" dirty="0">
                <a:solidFill>
                  <a:srgbClr val="0070C0"/>
                </a:solidFill>
              </a:rPr>
              <a:t>?</a:t>
            </a:r>
            <a:r>
              <a:rPr lang="en-GB" dirty="0"/>
              <a:t> matches any single character</a:t>
            </a:r>
          </a:p>
          <a:p>
            <a:pPr marL="284163" indent="-284163" defTabSz="457200"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b="1" dirty="0">
                <a:solidFill>
                  <a:srgbClr val="0070C0"/>
                </a:solidFill>
              </a:rPr>
              <a:t>*</a:t>
            </a:r>
            <a:r>
              <a:rPr lang="en-GB" dirty="0"/>
              <a:t> matches any group of characters (except a leading period)</a:t>
            </a:r>
          </a:p>
          <a:p>
            <a:pPr marL="284163" indent="-284163" defTabSz="457200"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b="1" dirty="0">
                <a:solidFill>
                  <a:srgbClr val="0070C0"/>
                </a:solidFill>
              </a:rPr>
              <a:t>[ ] </a:t>
            </a:r>
            <a:r>
              <a:rPr lang="en-GB" dirty="0"/>
              <a:t>surrounding a group of characters causes the shell to match filenames containing the individual characters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6915150" cy="866775"/>
          </a:xfrm>
          <a:ln/>
        </p:spPr>
        <p:txBody>
          <a:bodyPr lIns="90360" tIns="44280" rIns="90360" bIns="44280" anchor="b">
            <a:norm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Pattern matching: Examples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1142984"/>
            <a:ext cx="8110114" cy="5354637"/>
          </a:xfrm>
          <a:ln/>
        </p:spPr>
        <p:txBody>
          <a:bodyPr lIns="90360" tIns="44280" rIns="90360" bIns="44280">
            <a:normAutofit lnSpcReduction="10000"/>
          </a:bodyPr>
          <a:lstStyle/>
          <a:p>
            <a:pPr marL="284163" indent="-284163" defTabSz="457200">
              <a:lnSpc>
                <a:spcPct val="89000"/>
              </a:lnSpc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b="1" dirty="0">
                <a:latin typeface="Arial Narrow" pitchFamily="34" charset="0"/>
              </a:rPr>
              <a:t>ls</a:t>
            </a:r>
            <a:br>
              <a:rPr lang="en-GB" b="1" dirty="0">
                <a:latin typeface="Arial Narrow" pitchFamily="34" charset="0"/>
              </a:rPr>
            </a:br>
            <a:r>
              <a:rPr lang="pt-BR" sz="2800" b="1" i="1" dirty="0">
                <a:solidFill>
                  <a:srgbClr val="0070C0"/>
                </a:solidFill>
                <a:latin typeface="Arial Narrow" pitchFamily="34" charset="0"/>
              </a:rPr>
              <a:t>amemo  mem  memo  memo.0612  memoa  memorandum  memosally  sallymemo  </a:t>
            </a:r>
            <a:r>
              <a:rPr lang="pt-BR" sz="2800" b="1" i="1" dirty="0" smtClean="0">
                <a:solidFill>
                  <a:srgbClr val="0070C0"/>
                </a:solidFill>
                <a:latin typeface="Arial Narrow" pitchFamily="34" charset="0"/>
              </a:rPr>
              <a:t>user.memo</a:t>
            </a:r>
            <a:endParaRPr lang="en-GB" sz="2800" b="1" i="1" dirty="0" smtClean="0">
              <a:solidFill>
                <a:srgbClr val="0070C0"/>
              </a:solidFill>
              <a:latin typeface="Arial Narrow" pitchFamily="34" charset="0"/>
            </a:endParaRPr>
          </a:p>
          <a:p>
            <a:pPr marL="284163" indent="-284163" defTabSz="457200">
              <a:lnSpc>
                <a:spcPct val="89000"/>
              </a:lnSpc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b="1" i="1" dirty="0">
              <a:solidFill>
                <a:srgbClr val="FF0000"/>
              </a:solidFill>
              <a:latin typeface="Arial Narrow" pitchFamily="34" charset="0"/>
            </a:endParaRPr>
          </a:p>
          <a:p>
            <a:pPr marL="284163" indent="-284163" defTabSz="457200">
              <a:lnSpc>
                <a:spcPct val="89000"/>
              </a:lnSpc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b="1" dirty="0" err="1">
                <a:latin typeface="Arial Narrow" pitchFamily="34" charset="0"/>
              </a:rPr>
              <a:t>ls</a:t>
            </a:r>
            <a:r>
              <a:rPr lang="en-GB" b="1" dirty="0">
                <a:latin typeface="Arial Narrow" pitchFamily="34" charset="0"/>
              </a:rPr>
              <a:t> </a:t>
            </a:r>
            <a:r>
              <a:rPr lang="en-GB" b="1" dirty="0" smtClean="0">
                <a:latin typeface="Arial Narrow" pitchFamily="34" charset="0"/>
              </a:rPr>
              <a:t> memo</a:t>
            </a:r>
            <a:r>
              <a:rPr lang="en-GB" b="1" dirty="0">
                <a:solidFill>
                  <a:srgbClr val="00B050"/>
                </a:solidFill>
                <a:latin typeface="Arial Narrow" pitchFamily="34" charset="0"/>
              </a:rPr>
              <a:t>?</a:t>
            </a:r>
            <a:r>
              <a:rPr lang="en-GB" b="1" dirty="0">
                <a:latin typeface="Arial Narrow" pitchFamily="34" charset="0"/>
              </a:rPr>
              <a:t/>
            </a:r>
            <a:br>
              <a:rPr lang="en-GB" b="1" dirty="0">
                <a:latin typeface="Arial Narrow" pitchFamily="34" charset="0"/>
              </a:rPr>
            </a:br>
            <a:r>
              <a:rPr lang="en-GB" sz="2800" b="1" i="1" dirty="0" err="1">
                <a:solidFill>
                  <a:srgbClr val="0070C0"/>
                </a:solidFill>
                <a:latin typeface="Arial Narrow" pitchFamily="34" charset="0"/>
              </a:rPr>
              <a:t>memo</a:t>
            </a:r>
            <a:r>
              <a:rPr lang="en-GB" sz="2800" b="1" i="1" dirty="0" err="1">
                <a:solidFill>
                  <a:srgbClr val="00B050"/>
                </a:solidFill>
                <a:latin typeface="Arial Narrow" pitchFamily="34" charset="0"/>
              </a:rPr>
              <a:t>a</a:t>
            </a:r>
            <a:r>
              <a:rPr lang="en-GB" sz="2800" b="1" i="1" dirty="0">
                <a:solidFill>
                  <a:srgbClr val="0070C0"/>
                </a:solidFill>
                <a:latin typeface="Arial Narrow" pitchFamily="34" charset="0"/>
              </a:rPr>
              <a:t> </a:t>
            </a:r>
            <a:endParaRPr lang="en-GB" sz="2800" b="1" i="1" dirty="0" smtClean="0">
              <a:solidFill>
                <a:srgbClr val="0070C0"/>
              </a:solidFill>
              <a:latin typeface="Arial Narrow" pitchFamily="34" charset="0"/>
            </a:endParaRPr>
          </a:p>
          <a:p>
            <a:pPr marL="284163" indent="-284163" defTabSz="457200">
              <a:lnSpc>
                <a:spcPct val="89000"/>
              </a:lnSpc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b="1" i="1" dirty="0">
              <a:solidFill>
                <a:srgbClr val="FF0000"/>
              </a:solidFill>
              <a:latin typeface="Arial Narrow" pitchFamily="34" charset="0"/>
            </a:endParaRPr>
          </a:p>
          <a:p>
            <a:pPr marL="284163" indent="-284163" defTabSz="457200">
              <a:lnSpc>
                <a:spcPct val="89000"/>
              </a:lnSpc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b="1" dirty="0">
                <a:latin typeface="Arial Narrow" pitchFamily="34" charset="0"/>
              </a:rPr>
              <a:t>ls </a:t>
            </a:r>
            <a:r>
              <a:rPr lang="en-GB" b="1" dirty="0" smtClean="0">
                <a:latin typeface="Arial Narrow" pitchFamily="34" charset="0"/>
              </a:rPr>
              <a:t> memo</a:t>
            </a:r>
            <a:r>
              <a:rPr lang="en-GB" b="1" dirty="0">
                <a:solidFill>
                  <a:srgbClr val="00B050"/>
                </a:solidFill>
                <a:latin typeface="Arial Narrow" pitchFamily="34" charset="0"/>
              </a:rPr>
              <a:t>*</a:t>
            </a:r>
            <a:r>
              <a:rPr lang="en-GB" b="1" dirty="0">
                <a:latin typeface="Arial Narrow" pitchFamily="34" charset="0"/>
              </a:rPr>
              <a:t/>
            </a:r>
            <a:br>
              <a:rPr lang="en-GB" b="1" dirty="0">
                <a:latin typeface="Arial Narrow" pitchFamily="34" charset="0"/>
              </a:rPr>
            </a:br>
            <a:r>
              <a:rPr lang="en-GB" sz="2800" b="1" i="1" dirty="0">
                <a:solidFill>
                  <a:srgbClr val="0070C0"/>
                </a:solidFill>
                <a:latin typeface="Arial Narrow" pitchFamily="34" charset="0"/>
              </a:rPr>
              <a:t>memo  memo.0612  </a:t>
            </a:r>
            <a:r>
              <a:rPr lang="en-GB" sz="2800" b="1" i="1" dirty="0" err="1">
                <a:solidFill>
                  <a:srgbClr val="0070C0"/>
                </a:solidFill>
                <a:latin typeface="Arial Narrow" pitchFamily="34" charset="0"/>
              </a:rPr>
              <a:t>memoa</a:t>
            </a:r>
            <a:r>
              <a:rPr lang="en-GB" sz="2800" b="1" i="1" dirty="0">
                <a:solidFill>
                  <a:srgbClr val="0070C0"/>
                </a:solidFill>
                <a:latin typeface="Arial Narrow" pitchFamily="34" charset="0"/>
              </a:rPr>
              <a:t>  memorandum  </a:t>
            </a:r>
            <a:r>
              <a:rPr lang="en-GB" sz="2800" b="1" i="1" dirty="0" err="1" smtClean="0">
                <a:solidFill>
                  <a:srgbClr val="0070C0"/>
                </a:solidFill>
                <a:latin typeface="Arial Narrow" pitchFamily="34" charset="0"/>
              </a:rPr>
              <a:t>memosally</a:t>
            </a:r>
            <a:endParaRPr lang="en-GB" sz="2800" b="1" i="1" dirty="0" smtClean="0">
              <a:solidFill>
                <a:srgbClr val="00B050"/>
              </a:solidFill>
              <a:latin typeface="Arial Narrow" pitchFamily="34" charset="0"/>
            </a:endParaRPr>
          </a:p>
          <a:p>
            <a:pPr marL="284163" indent="-284163" defTabSz="457200">
              <a:lnSpc>
                <a:spcPct val="89000"/>
              </a:lnSpc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b="1" i="1" dirty="0">
              <a:solidFill>
                <a:srgbClr val="FF0000"/>
              </a:solidFill>
              <a:latin typeface="Arial Narrow" pitchFamily="34" charset="0"/>
            </a:endParaRPr>
          </a:p>
          <a:p>
            <a:pPr marL="284163" indent="-284163" defTabSz="457200">
              <a:lnSpc>
                <a:spcPct val="89000"/>
              </a:lnSpc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b="1" dirty="0" err="1">
                <a:latin typeface="Arial Narrow" pitchFamily="34" charset="0"/>
              </a:rPr>
              <a:t>ls</a:t>
            </a:r>
            <a:r>
              <a:rPr lang="en-GB" b="1" dirty="0">
                <a:latin typeface="Arial Narrow" pitchFamily="34" charset="0"/>
              </a:rPr>
              <a:t> </a:t>
            </a:r>
            <a:r>
              <a:rPr lang="en-GB" b="1" dirty="0" smtClean="0">
                <a:latin typeface="Arial Narrow" pitchFamily="34" charset="0"/>
              </a:rPr>
              <a:t> memo</a:t>
            </a:r>
            <a:r>
              <a:rPr lang="en-GB" b="1" dirty="0" smtClean="0">
                <a:solidFill>
                  <a:srgbClr val="00B050"/>
                </a:solidFill>
                <a:latin typeface="Arial Narrow" pitchFamily="34" charset="0"/>
              </a:rPr>
              <a:t>[</a:t>
            </a:r>
            <a:r>
              <a:rPr lang="en-GB" b="1" dirty="0" err="1" smtClean="0">
                <a:solidFill>
                  <a:srgbClr val="00B050"/>
                </a:solidFill>
                <a:latin typeface="Arial Narrow" pitchFamily="34" charset="0"/>
              </a:rPr>
              <a:t>ar</a:t>
            </a:r>
            <a:r>
              <a:rPr lang="en-GB" b="1" dirty="0">
                <a:solidFill>
                  <a:srgbClr val="00B050"/>
                </a:solidFill>
                <a:latin typeface="Arial Narrow" pitchFamily="34" charset="0"/>
              </a:rPr>
              <a:t>]</a:t>
            </a:r>
            <a:r>
              <a:rPr lang="en-GB" b="1" dirty="0">
                <a:solidFill>
                  <a:srgbClr val="C00000"/>
                </a:solidFill>
                <a:latin typeface="Arial Narrow" pitchFamily="34" charset="0"/>
              </a:rPr>
              <a:t>*</a:t>
            </a:r>
            <a:r>
              <a:rPr lang="en-GB" b="1" dirty="0">
                <a:latin typeface="Arial Narrow" pitchFamily="34" charset="0"/>
              </a:rPr>
              <a:t/>
            </a:r>
            <a:br>
              <a:rPr lang="en-GB" b="1" dirty="0">
                <a:latin typeface="Arial Narrow" pitchFamily="34" charset="0"/>
              </a:rPr>
            </a:br>
            <a:r>
              <a:rPr lang="en-GB" sz="2800" b="1" i="1" dirty="0" err="1" smtClean="0">
                <a:solidFill>
                  <a:srgbClr val="0070C0"/>
                </a:solidFill>
                <a:latin typeface="Arial Narrow" pitchFamily="34" charset="0"/>
              </a:rPr>
              <a:t>memo</a:t>
            </a:r>
            <a:r>
              <a:rPr lang="en-GB" sz="2800" b="1" i="1" dirty="0" err="1" smtClean="0">
                <a:solidFill>
                  <a:srgbClr val="00B050"/>
                </a:solidFill>
                <a:latin typeface="Arial Narrow" pitchFamily="34" charset="0"/>
              </a:rPr>
              <a:t>a</a:t>
            </a:r>
            <a:r>
              <a:rPr lang="en-GB" sz="2800" b="1" i="1" dirty="0" smtClean="0">
                <a:solidFill>
                  <a:srgbClr val="0070C0"/>
                </a:solidFill>
                <a:latin typeface="Arial Narrow" pitchFamily="34" charset="0"/>
              </a:rPr>
              <a:t>  memo</a:t>
            </a:r>
            <a:r>
              <a:rPr lang="en-GB" sz="2800" b="1" i="1" dirty="0" smtClean="0">
                <a:solidFill>
                  <a:srgbClr val="00B050"/>
                </a:solidFill>
                <a:latin typeface="Arial Narrow" pitchFamily="34" charset="0"/>
              </a:rPr>
              <a:t>r</a:t>
            </a:r>
            <a:r>
              <a:rPr lang="en-GB" sz="2800" b="1" i="1" dirty="0" smtClean="0">
                <a:solidFill>
                  <a:srgbClr val="C00000"/>
                </a:solidFill>
                <a:latin typeface="Arial Narrow" pitchFamily="34" charset="0"/>
              </a:rPr>
              <a:t>andum</a:t>
            </a:r>
            <a:endParaRPr lang="en-GB" sz="2800" b="1" i="1" dirty="0">
              <a:solidFill>
                <a:srgbClr val="C00000"/>
              </a:solidFill>
              <a:latin typeface="Arial Narrow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4850" y="6305550"/>
            <a:ext cx="457200" cy="476250"/>
          </a:xfrm>
        </p:spPr>
        <p:txBody>
          <a:bodyPr/>
          <a:lstStyle/>
          <a:p>
            <a:fld id="{DC92781C-4F41-4749-BECB-69208696CF0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26133" y="2708921"/>
            <a:ext cx="1463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listing all files in current directory</a:t>
            </a:r>
            <a:endParaRPr lang="en-AU" sz="1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201394" y="2420888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89226" y="3356992"/>
            <a:ext cx="1607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"filtering" the results using wildcards</a:t>
            </a:r>
            <a:endParaRPr lang="en-AU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12359" y="3284983"/>
            <a:ext cx="1704859" cy="216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753124" y="3789040"/>
            <a:ext cx="93610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185172" y="3861048"/>
            <a:ext cx="936102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143000"/>
          </a:xfrm>
          <a:noFill/>
          <a:ln/>
          <a:effectLst/>
        </p:spPr>
        <p:txBody>
          <a:bodyPr lIns="90488" tIns="44450" rIns="90488" bIns="44450">
            <a:noAutofit/>
          </a:bodyPr>
          <a:lstStyle/>
          <a:p>
            <a:r>
              <a:rPr lang="en-US" sz="3600" dirty="0"/>
              <a:t>Command </a:t>
            </a:r>
            <a:r>
              <a:rPr lang="en-US" sz="3600" dirty="0" smtClean="0"/>
              <a:t>Substitution</a:t>
            </a:r>
            <a:endParaRPr lang="en-US" sz="3600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1000100" y="1628775"/>
            <a:ext cx="7834338" cy="466725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When a command is enclosed between two grave accent marks (or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backquotes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backticks</a:t>
            </a:r>
            <a:r>
              <a:rPr lang="en-US" sz="2400" dirty="0"/>
              <a:t>) (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` </a:t>
            </a:r>
            <a:r>
              <a:rPr lang="en-US" sz="2400" dirty="0"/>
              <a:t>), the shell </a:t>
            </a:r>
            <a:r>
              <a:rPr lang="en-US" sz="2400" i="1" dirty="0" smtClean="0">
                <a:solidFill>
                  <a:srgbClr val="0070C0"/>
                </a:solidFill>
              </a:rPr>
              <a:t>substitutes it with </a:t>
            </a:r>
            <a:r>
              <a:rPr lang="en-US" sz="2400" i="1" dirty="0">
                <a:solidFill>
                  <a:srgbClr val="0070C0"/>
                </a:solidFill>
              </a:rPr>
              <a:t>the output of the command</a:t>
            </a:r>
            <a:r>
              <a:rPr lang="en-US" sz="2400" dirty="0"/>
              <a:t>.  </a:t>
            </a:r>
            <a:r>
              <a:rPr lang="en-US" sz="2400" dirty="0" smtClean="0"/>
              <a:t>For instance, the </a:t>
            </a:r>
            <a:r>
              <a:rPr lang="en-US" sz="2400" dirty="0"/>
              <a:t>following </a:t>
            </a:r>
            <a:r>
              <a:rPr lang="en-US" sz="2400" dirty="0" smtClean="0"/>
              <a:t>command :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    </a:t>
            </a:r>
            <a:r>
              <a:rPr lang="en-US" sz="2000" b="1" dirty="0"/>
              <a:t>$  </a:t>
            </a:r>
            <a:r>
              <a:rPr lang="en-US" sz="2000" b="1" i="1" dirty="0">
                <a:solidFill>
                  <a:schemeClr val="tx2"/>
                </a:solidFill>
              </a:rPr>
              <a:t>echo</a:t>
            </a:r>
            <a:r>
              <a:rPr lang="en-US" sz="2000" b="1" dirty="0"/>
              <a:t> </a:t>
            </a:r>
            <a:r>
              <a:rPr lang="en-US" sz="2000" b="1" dirty="0" smtClean="0"/>
              <a:t> there  are   </a:t>
            </a:r>
            <a:r>
              <a:rPr lang="en-US" sz="2000" b="1" i="1" dirty="0">
                <a:solidFill>
                  <a:schemeClr val="tx2"/>
                </a:solidFill>
              </a:rPr>
              <a:t>`</a:t>
            </a:r>
            <a:r>
              <a:rPr lang="en-US" sz="2000" b="1" i="1" dirty="0" err="1" smtClean="0">
                <a:solidFill>
                  <a:schemeClr val="tx2"/>
                </a:solidFill>
              </a:rPr>
              <a:t>ls</a:t>
            </a:r>
            <a:r>
              <a:rPr lang="en-US" sz="2000" b="1" i="1" dirty="0" smtClean="0">
                <a:solidFill>
                  <a:schemeClr val="tx2"/>
                </a:solidFill>
              </a:rPr>
              <a:t>  |  </a:t>
            </a:r>
            <a:r>
              <a:rPr lang="en-US" sz="2000" b="1" i="1" dirty="0" err="1" smtClean="0">
                <a:solidFill>
                  <a:schemeClr val="tx2"/>
                </a:solidFill>
              </a:rPr>
              <a:t>wc</a:t>
            </a:r>
            <a:r>
              <a:rPr lang="en-US" sz="2000" b="1" i="1" dirty="0" smtClean="0">
                <a:solidFill>
                  <a:schemeClr val="tx2"/>
                </a:solidFill>
              </a:rPr>
              <a:t>  </a:t>
            </a:r>
            <a:r>
              <a:rPr lang="en-US" sz="2000" b="1" i="1" dirty="0">
                <a:solidFill>
                  <a:schemeClr val="tx2"/>
                </a:solidFill>
              </a:rPr>
              <a:t>-l`</a:t>
            </a:r>
            <a:r>
              <a:rPr lang="en-US" sz="2000" b="1" dirty="0"/>
              <a:t> </a:t>
            </a:r>
            <a:r>
              <a:rPr lang="en-US" sz="2000" b="1" dirty="0" smtClean="0"/>
              <a:t>  files  in  my  </a:t>
            </a:r>
            <a:r>
              <a:rPr lang="en-US" sz="2000" b="1" dirty="0"/>
              <a:t>directory</a:t>
            </a:r>
            <a:endParaRPr lang="en-US" sz="24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    would output something like</a:t>
            </a:r>
            <a:r>
              <a:rPr lang="en-US" sz="2400" dirty="0" smtClean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</a:t>
            </a:r>
            <a:r>
              <a:rPr lang="en-US" sz="2000" b="1" dirty="0" smtClean="0">
                <a:solidFill>
                  <a:schemeClr val="tx2"/>
                </a:solidFill>
              </a:rPr>
              <a:t>there  are  52  files  in  my  </a:t>
            </a:r>
            <a:r>
              <a:rPr lang="en-US" sz="2000" b="1" dirty="0">
                <a:solidFill>
                  <a:schemeClr val="tx2"/>
                </a:solidFill>
              </a:rPr>
              <a:t>directory</a:t>
            </a:r>
            <a:r>
              <a:rPr lang="en-US" sz="2400" dirty="0">
                <a:solidFill>
                  <a:schemeClr val="tx2"/>
                </a:solidFill>
              </a:rPr>
              <a:t/>
            </a:r>
            <a:br>
              <a:rPr lang="en-US" sz="2400" dirty="0">
                <a:solidFill>
                  <a:schemeClr val="tx2"/>
                </a:solidFill>
              </a:rPr>
            </a:b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516216" y="4005064"/>
            <a:ext cx="237626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the </a:t>
            </a:r>
            <a:r>
              <a:rPr lang="en-AU" sz="1400" b="1" dirty="0" smtClean="0"/>
              <a:t>echo</a:t>
            </a:r>
            <a:r>
              <a:rPr lang="en-AU" sz="1400" dirty="0" smtClean="0"/>
              <a:t> command simply prints its arguments on the terminal</a:t>
            </a:r>
            <a:endParaRPr lang="en-AU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79912" y="3068960"/>
            <a:ext cx="1584176" cy="500066"/>
          </a:xfrm>
          <a:prstGeom prst="ellipse">
            <a:avLst/>
          </a:prstGeom>
          <a:solidFill>
            <a:schemeClr val="accent1">
              <a:lumMod val="20000"/>
              <a:lumOff val="8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78572" y="4579368"/>
            <a:ext cx="357190" cy="500066"/>
          </a:xfrm>
          <a:prstGeom prst="ellipse">
            <a:avLst/>
          </a:prstGeom>
          <a:solidFill>
            <a:schemeClr val="accent1">
              <a:lumMod val="20000"/>
              <a:lumOff val="8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19872" y="3612988"/>
            <a:ext cx="690853" cy="9681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6292" y="5791426"/>
            <a:ext cx="47920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Do not confuse the </a:t>
            </a:r>
            <a:r>
              <a:rPr lang="en-AU" sz="1400" b="1" i="1" dirty="0" err="1" smtClean="0"/>
              <a:t>backquote</a:t>
            </a:r>
            <a:r>
              <a:rPr lang="en-AU" sz="1400" dirty="0" smtClean="0"/>
              <a:t> (</a:t>
            </a:r>
            <a:r>
              <a:rPr lang="en-US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`</a:t>
            </a:r>
            <a:r>
              <a:rPr lang="en-AU" sz="1400" dirty="0" smtClean="0"/>
              <a:t>) with the </a:t>
            </a:r>
            <a:r>
              <a:rPr lang="en-AU" sz="1400" b="1" i="1" dirty="0" smtClean="0"/>
              <a:t>single quote </a:t>
            </a:r>
            <a:r>
              <a:rPr lang="en-AU" sz="1400" dirty="0" smtClean="0"/>
              <a:t>(</a:t>
            </a:r>
            <a:r>
              <a:rPr lang="en-US" sz="1400" b="1" dirty="0">
                <a:solidFill>
                  <a:srgbClr val="0070C0"/>
                </a:solidFill>
                <a:latin typeface="Arial Narrow" pitchFamily="34" charset="0"/>
              </a:rPr>
              <a:t>'</a:t>
            </a:r>
            <a:r>
              <a:rPr lang="en-AU" sz="1400" dirty="0" smtClean="0"/>
              <a:t>)!</a:t>
            </a:r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12897" y="4253119"/>
            <a:ext cx="99565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rgbClr val="0070C0"/>
                </a:solidFill>
              </a:rPr>
              <a:t>substitutes</a:t>
            </a:r>
            <a:endParaRPr lang="en-AU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143000"/>
          </a:xfrm>
          <a:noFill/>
          <a:ln/>
          <a:effectLst/>
        </p:spPr>
        <p:txBody>
          <a:bodyPr lIns="90488" tIns="44450" rIns="90488" bIns="44450">
            <a:noAutofit/>
          </a:bodyPr>
          <a:lstStyle/>
          <a:p>
            <a:r>
              <a:rPr lang="en-US" sz="3600" dirty="0" smtClean="0"/>
              <a:t>Command </a:t>
            </a:r>
            <a:r>
              <a:rPr lang="en-US" sz="3600" dirty="0"/>
              <a:t>Sequences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1268760"/>
            <a:ext cx="7834338" cy="466725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800" dirty="0"/>
              <a:t>We can execute several commands </a:t>
            </a:r>
            <a:r>
              <a:rPr lang="en-US" sz="2800" dirty="0" smtClean="0"/>
              <a:t>in sequence using the “</a:t>
            </a:r>
            <a:r>
              <a:rPr lang="en-US" sz="2800" b="1" dirty="0" smtClean="0">
                <a:solidFill>
                  <a:srgbClr val="0070C0"/>
                </a:solidFill>
              </a:rPr>
              <a:t>;</a:t>
            </a:r>
            <a:r>
              <a:rPr lang="en-US" sz="2800" dirty="0" smtClean="0"/>
              <a:t>” operator: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i="1" dirty="0">
                <a:solidFill>
                  <a:schemeClr val="tx2"/>
                </a:solidFill>
              </a:rPr>
              <a:t>date ; </a:t>
            </a:r>
            <a:r>
              <a:rPr lang="en-US" sz="2400" b="1" i="1" dirty="0" smtClean="0">
                <a:solidFill>
                  <a:schemeClr val="tx2"/>
                </a:solidFill>
              </a:rPr>
              <a:t> who </a:t>
            </a:r>
            <a:r>
              <a:rPr lang="en-US" sz="2400" b="1" i="1" dirty="0">
                <a:solidFill>
                  <a:schemeClr val="tx2"/>
                </a:solidFill>
              </a:rPr>
              <a:t>; </a:t>
            </a:r>
            <a:r>
              <a:rPr lang="en-US" sz="2400" b="1" i="1" dirty="0" smtClean="0">
                <a:solidFill>
                  <a:schemeClr val="tx2"/>
                </a:solidFill>
              </a:rPr>
              <a:t>  </a:t>
            </a:r>
            <a:r>
              <a:rPr lang="en-US" sz="2400" b="1" i="1" dirty="0" err="1" smtClean="0">
                <a:solidFill>
                  <a:schemeClr val="tx2"/>
                </a:solidFill>
              </a:rPr>
              <a:t>ps</a:t>
            </a:r>
            <a:r>
              <a:rPr lang="en-US" sz="2400" b="1" i="1" dirty="0" smtClean="0">
                <a:solidFill>
                  <a:schemeClr val="tx2"/>
                </a:solidFill>
              </a:rPr>
              <a:t>   -</a:t>
            </a:r>
            <a:r>
              <a:rPr lang="en-US" sz="2400" b="1" i="1" dirty="0" err="1" smtClean="0">
                <a:solidFill>
                  <a:schemeClr val="tx2"/>
                </a:solidFill>
              </a:rPr>
              <a:t>ael</a:t>
            </a:r>
            <a:endParaRPr lang="en-US" sz="2400" b="1" i="1" dirty="0" smtClean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2400" b="1" i="1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/>
              <a:t>(display today’s date; </a:t>
            </a:r>
            <a:r>
              <a:rPr lang="en-US" sz="2400" dirty="0" smtClean="0"/>
              <a:t> </a:t>
            </a:r>
            <a:r>
              <a:rPr lang="en-US" sz="2400" i="1" dirty="0" smtClean="0"/>
              <a:t>then</a:t>
            </a:r>
            <a:r>
              <a:rPr lang="en-US" sz="2400" dirty="0" smtClean="0"/>
              <a:t> displays </a:t>
            </a:r>
            <a:r>
              <a:rPr lang="en-US" sz="2400" dirty="0"/>
              <a:t>who is on the system; </a:t>
            </a:r>
            <a:r>
              <a:rPr lang="en-US" sz="2400" dirty="0" smtClean="0"/>
              <a:t> </a:t>
            </a:r>
            <a:r>
              <a:rPr lang="en-US" sz="2400" i="1" dirty="0" smtClean="0"/>
              <a:t>then</a:t>
            </a:r>
            <a:r>
              <a:rPr lang="en-US" sz="2400" dirty="0" smtClean="0"/>
              <a:t> find what processes are running. The 3 commands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are not connected.)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This is an example of </a:t>
            </a:r>
            <a:r>
              <a:rPr lang="en-US" sz="2400" b="1" i="1" dirty="0"/>
              <a:t>unconditional </a:t>
            </a:r>
            <a:r>
              <a:rPr lang="en-US" sz="2400" b="1" dirty="0"/>
              <a:t>sequencing</a:t>
            </a:r>
            <a:r>
              <a:rPr lang="en-US" sz="2400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0"/>
            <a:ext cx="7772400" cy="1143000"/>
          </a:xfrm>
          <a:noFill/>
          <a:ln/>
          <a:effectLst/>
        </p:spPr>
        <p:txBody>
          <a:bodyPr lIns="60325" tIns="30162" rIns="60325" bIns="30162"/>
          <a:lstStyle/>
          <a:p>
            <a:pPr marL="80963" defTabSz="612775"/>
            <a:r>
              <a:rPr lang="en-US" dirty="0" err="1"/>
              <a:t>Metacharacters</a:t>
            </a: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1071538" y="1052736"/>
            <a:ext cx="8072462" cy="4784725"/>
          </a:xfrm>
          <a:noFill/>
          <a:ln/>
          <a:effectLst/>
        </p:spPr>
        <p:txBody>
          <a:bodyPr lIns="100012" tIns="49212" rIns="100012" bIns="49212">
            <a:normAutofit/>
          </a:bodyPr>
          <a:lstStyle/>
          <a:p>
            <a:pPr marL="317500" indent="-219075" defTabSz="1014413">
              <a:lnSpc>
                <a:spcPct val="120000"/>
              </a:lnSpc>
              <a:tabLst>
                <a:tab pos="1522413" algn="l"/>
              </a:tabLst>
            </a:pPr>
            <a:r>
              <a:rPr lang="en-US" sz="2000" dirty="0"/>
              <a:t>The shell has many </a:t>
            </a:r>
            <a:r>
              <a:rPr lang="en-US" sz="2000" b="1" i="1" dirty="0" err="1"/>
              <a:t>metacharacters</a:t>
            </a:r>
            <a:r>
              <a:rPr lang="en-US" sz="2000" dirty="0"/>
              <a:t> with special meanings – some we have already </a:t>
            </a:r>
            <a:r>
              <a:rPr lang="en-US" sz="2000" dirty="0" smtClean="0"/>
              <a:t>seen or used :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87624" y="1988840"/>
          <a:ext cx="7776864" cy="455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6480720"/>
              </a:tblGrid>
              <a:tr h="149736">
                <a:tc>
                  <a:txBody>
                    <a:bodyPr/>
                    <a:lstStyle/>
                    <a:p>
                      <a:r>
                        <a:rPr lang="en-AU" sz="1200" dirty="0" err="1" smtClean="0"/>
                        <a:t>Metacharacter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Meaning</a:t>
                      </a:r>
                      <a:endParaRPr lang="en-A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&gt;</a:t>
                      </a:r>
                      <a:endParaRPr lang="en-A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output redirection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&lt;</a:t>
                      </a:r>
                      <a:endParaRPr lang="en-A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input redirection</a:t>
                      </a:r>
                      <a:endParaRPr lang="en-A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*</a:t>
                      </a:r>
                      <a:endParaRPr lang="en-A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wild card : matches zero or more characters</a:t>
                      </a:r>
                      <a:endParaRPr lang="en-A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?</a:t>
                      </a:r>
                      <a:endParaRPr lang="en-A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wild card : matches any </a:t>
                      </a:r>
                      <a:r>
                        <a:rPr lang="en-US" sz="1200" b="1" i="1" dirty="0" smtClean="0">
                          <a:solidFill>
                            <a:schemeClr val="tx2"/>
                          </a:solidFill>
                        </a:rPr>
                        <a:t>single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 character</a:t>
                      </a:r>
                      <a:endParaRPr lang="en-A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[...]</a:t>
                      </a:r>
                      <a:endParaRPr lang="en-A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wild card : matches any </a:t>
                      </a:r>
                      <a:r>
                        <a:rPr lang="en-US" sz="1200" b="1" i="1" dirty="0" smtClean="0">
                          <a:solidFill>
                            <a:schemeClr val="tx2"/>
                          </a:solidFill>
                        </a:rPr>
                        <a:t>single 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character (from the set of characters within the brackets</a:t>
                      </a:r>
                      <a:r>
                        <a:rPr lang="en-US" sz="1200" baseline="0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en-A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Pipe symbol </a:t>
                      </a:r>
                      <a:endParaRPr lang="en-A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$</a:t>
                      </a:r>
                      <a:endParaRPr lang="en-A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access the </a:t>
                      </a:r>
                      <a:r>
                        <a:rPr lang="en-US" sz="1200" b="1" i="1" dirty="0" smtClean="0">
                          <a:solidFill>
                            <a:schemeClr val="tx2"/>
                          </a:solidFill>
                        </a:rPr>
                        <a:t>value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 (</a:t>
                      </a:r>
                      <a:r>
                        <a:rPr lang="en-US" sz="1200" dirty="0" err="1" smtClean="0">
                          <a:solidFill>
                            <a:schemeClr val="tx2"/>
                          </a:solidFill>
                        </a:rPr>
                        <a:t>ie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. content) of a variable</a:t>
                      </a:r>
                      <a:endParaRPr lang="en-A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\</a:t>
                      </a:r>
                      <a:endParaRPr lang="en-A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2"/>
                          </a:solidFill>
                        </a:rPr>
                        <a:t>remove the special meaning of the character immediately following the back-slash character</a:t>
                      </a:r>
                      <a:endParaRPr lang="en-A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`command`</a:t>
                      </a:r>
                    </a:p>
                    <a:p>
                      <a:r>
                        <a:rPr lang="en-AU" sz="1200" b="0" dirty="0" smtClean="0"/>
                        <a:t>(</a:t>
                      </a:r>
                      <a:r>
                        <a:rPr lang="en-AU" sz="1200" b="0" dirty="0" err="1" smtClean="0"/>
                        <a:t>backquotes</a:t>
                      </a:r>
                      <a:r>
                        <a:rPr lang="en-AU" sz="1200" b="0" dirty="0" smtClean="0"/>
                        <a:t>)</a:t>
                      </a:r>
                      <a:endParaRPr lang="en-A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Command Substitution;  the </a:t>
                      </a:r>
                      <a:r>
                        <a:rPr lang="en-US" sz="1200" b="1" i="1" dirty="0" err="1" smtClean="0">
                          <a:solidFill>
                            <a:schemeClr val="tx2"/>
                          </a:solidFill>
                        </a:rPr>
                        <a:t>backquotes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 will</a:t>
                      </a:r>
                      <a:r>
                        <a:rPr lang="en-US" sz="1200" baseline="0" dirty="0" smtClean="0">
                          <a:solidFill>
                            <a:schemeClr val="tx2"/>
                          </a:solidFill>
                        </a:rPr>
                        <a:t> be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 replaced by the output from command 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   (</a:t>
                      </a:r>
                      <a:r>
                        <a:rPr lang="en-US" sz="1200" dirty="0" err="1" smtClean="0">
                          <a:solidFill>
                            <a:schemeClr val="tx2"/>
                          </a:solidFill>
                        </a:rPr>
                        <a:t>e.g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: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result=`who -l`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'      '</a:t>
                      </a:r>
                      <a:endParaRPr lang="en-AU" sz="2000" b="1" dirty="0">
                        <a:solidFill>
                          <a:schemeClr val="tx1"/>
                        </a:solidFill>
                        <a:latin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remove the special meaning of all characters enclosed by the</a:t>
                      </a:r>
                      <a:r>
                        <a:rPr lang="en-US" sz="1200" baseline="0" dirty="0" smtClean="0">
                          <a:solidFill>
                            <a:schemeClr val="tx2"/>
                          </a:solidFill>
                        </a:rPr>
                        <a:t> single quotes</a:t>
                      </a:r>
                      <a:endParaRPr lang="en-AU" sz="1200" b="1" dirty="0" smtClean="0">
                        <a:latin typeface="Symbol" pitchFamily="18" charset="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n-ea"/>
                          <a:cs typeface="+mn-cs"/>
                        </a:rPr>
                        <a:t>''     ''</a:t>
                      </a:r>
                      <a:endParaRPr kumimoji="0" lang="en-AU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remove the special meaning of all characters enclosed by the</a:t>
                      </a:r>
                      <a:r>
                        <a:rPr lang="en-US" sz="1200" baseline="0" dirty="0" smtClean="0">
                          <a:solidFill>
                            <a:schemeClr val="tx2"/>
                          </a:solidFill>
                        </a:rPr>
                        <a:t> double quotes, 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 except the ‘</a:t>
                      </a: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$’ </a:t>
                      </a:r>
                      <a:r>
                        <a:rPr lang="en-US" sz="1200" b="0" dirty="0" smtClean="0">
                          <a:solidFill>
                            <a:schemeClr val="tx2"/>
                          </a:solidFill>
                        </a:rPr>
                        <a:t>and</a:t>
                      </a: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 ‘\’</a:t>
                      </a:r>
                      <a:r>
                        <a:rPr lang="en-US" sz="1200" b="0" dirty="0" smtClean="0">
                          <a:solidFill>
                            <a:schemeClr val="tx2"/>
                          </a:solidFill>
                        </a:rPr>
                        <a:t> characters</a:t>
                      </a:r>
                      <a:endParaRPr lang="en-AU" sz="12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How to interact with the OS</a:t>
            </a:r>
          </a:p>
          <a:p>
            <a:r>
              <a:rPr lang="en-AU" dirty="0" smtClean="0"/>
              <a:t>Command interpreters or graphic user interfaces</a:t>
            </a:r>
          </a:p>
          <a:p>
            <a:r>
              <a:rPr lang="en-AU" dirty="0" smtClean="0"/>
              <a:t>Unix shells</a:t>
            </a:r>
          </a:p>
          <a:p>
            <a:r>
              <a:rPr lang="en-AU" dirty="0" smtClean="0"/>
              <a:t>OS programs and your interpreter</a:t>
            </a:r>
          </a:p>
          <a:p>
            <a:r>
              <a:rPr lang="en-AU" dirty="0" smtClean="0"/>
              <a:t>Shell examples (many)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/>
          <a:lstStyle/>
          <a:p>
            <a:r>
              <a:rPr lang="en-US" dirty="0"/>
              <a:t>Shell Variables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1412776"/>
            <a:ext cx="7705750" cy="4657745"/>
          </a:xfrm>
          <a:noFill/>
          <a:ln/>
        </p:spPr>
        <p:txBody>
          <a:bodyPr lIns="90488" tIns="44450" rIns="90488" bIns="44450">
            <a:noAutofit/>
          </a:bodyPr>
          <a:lstStyle/>
          <a:p>
            <a:pPr>
              <a:lnSpc>
                <a:spcPct val="79000"/>
              </a:lnSpc>
            </a:pPr>
            <a:r>
              <a:rPr lang="en-US" sz="2400" dirty="0"/>
              <a:t>There are two types of  shell variables</a:t>
            </a:r>
          </a:p>
          <a:p>
            <a:pPr lvl="1">
              <a:lnSpc>
                <a:spcPct val="79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local and environment</a:t>
            </a:r>
          </a:p>
          <a:p>
            <a:pPr>
              <a:lnSpc>
                <a:spcPct val="79000"/>
              </a:lnSpc>
            </a:pPr>
            <a:endParaRPr lang="en-US" sz="2400" dirty="0" smtClean="0"/>
          </a:p>
          <a:p>
            <a:pPr>
              <a:lnSpc>
                <a:spcPct val="79000"/>
              </a:lnSpc>
            </a:pPr>
            <a:r>
              <a:rPr lang="en-US" sz="2400" dirty="0" smtClean="0"/>
              <a:t>Some predefined </a:t>
            </a:r>
            <a:r>
              <a:rPr lang="en-US" sz="2400" dirty="0"/>
              <a:t>environment </a:t>
            </a:r>
            <a:r>
              <a:rPr lang="en-US" sz="2400" dirty="0" smtClean="0"/>
              <a:t>variables :</a:t>
            </a:r>
          </a:p>
          <a:p>
            <a:pPr>
              <a:lnSpc>
                <a:spcPct val="79000"/>
              </a:lnSpc>
            </a:pPr>
            <a:endParaRPr lang="en-US" sz="2400" dirty="0"/>
          </a:p>
          <a:p>
            <a:pPr marL="649224" lvl="2" indent="0">
              <a:lnSpc>
                <a:spcPct val="79000"/>
              </a:lnSpc>
              <a:buNone/>
            </a:pPr>
            <a:r>
              <a:rPr lang="en-US" sz="1400" b="1" dirty="0">
                <a:solidFill>
                  <a:schemeClr val="tx2"/>
                </a:solidFill>
              </a:rPr>
              <a:t>$HOME</a:t>
            </a:r>
            <a:r>
              <a:rPr lang="en-US" sz="1400" dirty="0">
                <a:solidFill>
                  <a:schemeClr val="tx2"/>
                </a:solidFill>
              </a:rPr>
              <a:t>		the full pathname of your home directory</a:t>
            </a:r>
          </a:p>
          <a:p>
            <a:pPr marL="649224" lvl="2" indent="0">
              <a:lnSpc>
                <a:spcPct val="79000"/>
              </a:lnSpc>
              <a:buNone/>
            </a:pPr>
            <a:r>
              <a:rPr lang="en-US" sz="1400" b="1" dirty="0">
                <a:solidFill>
                  <a:schemeClr val="tx2"/>
                </a:solidFill>
              </a:rPr>
              <a:t>$PATH</a:t>
            </a:r>
            <a:r>
              <a:rPr lang="en-US" sz="1400" dirty="0">
                <a:solidFill>
                  <a:schemeClr val="tx2"/>
                </a:solidFill>
              </a:rPr>
              <a:t>		a list of directories to search for commands</a:t>
            </a:r>
          </a:p>
          <a:p>
            <a:pPr marL="649224" lvl="2" indent="0">
              <a:lnSpc>
                <a:spcPct val="79000"/>
              </a:lnSpc>
              <a:buNone/>
            </a:pPr>
            <a:r>
              <a:rPr lang="en-US" sz="1400" b="1" dirty="0">
                <a:solidFill>
                  <a:schemeClr val="tx2"/>
                </a:solidFill>
              </a:rPr>
              <a:t>$MAIL</a:t>
            </a:r>
            <a:r>
              <a:rPr lang="en-US" sz="1400" dirty="0">
                <a:solidFill>
                  <a:schemeClr val="tx2"/>
                </a:solidFill>
              </a:rPr>
              <a:t>		the full pathname of your mail box</a:t>
            </a:r>
          </a:p>
          <a:p>
            <a:pPr marL="649224" lvl="2" indent="0">
              <a:lnSpc>
                <a:spcPct val="79000"/>
              </a:lnSpc>
              <a:buNone/>
            </a:pPr>
            <a:r>
              <a:rPr lang="en-US" sz="1400" b="1" dirty="0">
                <a:solidFill>
                  <a:schemeClr val="tx2"/>
                </a:solidFill>
              </a:rPr>
              <a:t>$USER</a:t>
            </a:r>
            <a:r>
              <a:rPr lang="en-US" sz="1400" dirty="0">
                <a:solidFill>
                  <a:schemeClr val="tx2"/>
                </a:solidFill>
              </a:rPr>
              <a:t>		your user id</a:t>
            </a:r>
          </a:p>
          <a:p>
            <a:pPr marL="649224" lvl="2" indent="0">
              <a:lnSpc>
                <a:spcPct val="79000"/>
              </a:lnSpc>
              <a:buNone/>
            </a:pPr>
            <a:r>
              <a:rPr lang="en-US" sz="1400" b="1" dirty="0">
                <a:solidFill>
                  <a:schemeClr val="tx2"/>
                </a:solidFill>
              </a:rPr>
              <a:t>$SHELL</a:t>
            </a:r>
            <a:r>
              <a:rPr lang="en-US" sz="1400" dirty="0">
                <a:solidFill>
                  <a:schemeClr val="tx2"/>
                </a:solidFill>
              </a:rPr>
              <a:t>		the full pathname of your login shell</a:t>
            </a:r>
          </a:p>
          <a:p>
            <a:pPr marL="649224" lvl="2" indent="0">
              <a:lnSpc>
                <a:spcPct val="79000"/>
              </a:lnSpc>
              <a:buNone/>
            </a:pPr>
            <a:r>
              <a:rPr lang="en-US" sz="1400" b="1" dirty="0">
                <a:solidFill>
                  <a:schemeClr val="tx2"/>
                </a:solidFill>
              </a:rPr>
              <a:t>$TERM</a:t>
            </a:r>
            <a:r>
              <a:rPr lang="en-US" sz="1400" dirty="0">
                <a:solidFill>
                  <a:schemeClr val="tx2"/>
                </a:solidFill>
              </a:rPr>
              <a:t>		the type of your terminal</a:t>
            </a:r>
          </a:p>
          <a:p>
            <a:pPr lvl="1">
              <a:lnSpc>
                <a:spcPct val="79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   ……..</a:t>
            </a:r>
          </a:p>
          <a:p>
            <a:pPr lvl="1">
              <a:lnSpc>
                <a:spcPct val="79000"/>
              </a:lnSpc>
              <a:buFontTx/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79000"/>
              </a:lnSpc>
            </a:pPr>
            <a:r>
              <a:rPr lang="en-US" sz="2400" dirty="0"/>
              <a:t>To access </a:t>
            </a:r>
            <a:r>
              <a:rPr lang="en-US" sz="2400" dirty="0" smtClean="0"/>
              <a:t>the value of a </a:t>
            </a:r>
            <a:r>
              <a:rPr lang="en-US" sz="2400" dirty="0"/>
              <a:t>variable, the variable name is preceded by the </a:t>
            </a:r>
            <a:r>
              <a:rPr lang="en-US" sz="2400" dirty="0">
                <a:solidFill>
                  <a:srgbClr val="0070C0"/>
                </a:solidFill>
              </a:rPr>
              <a:t>$</a:t>
            </a:r>
            <a:r>
              <a:rPr lang="en-US" sz="2400" dirty="0"/>
              <a:t> </a:t>
            </a:r>
            <a:r>
              <a:rPr lang="en-US" sz="2400" dirty="0" smtClean="0"/>
              <a:t>sign, </a:t>
            </a:r>
            <a:r>
              <a:rPr lang="en-US" sz="2400" dirty="0" err="1" smtClean="0"/>
              <a:t>eg</a:t>
            </a:r>
            <a:r>
              <a:rPr lang="en-US" sz="2400" dirty="0" smtClean="0"/>
              <a:t> :</a:t>
            </a:r>
            <a:endParaRPr lang="en-US" sz="2400" dirty="0"/>
          </a:p>
          <a:p>
            <a:pPr lvl="1">
              <a:lnSpc>
                <a:spcPct val="79000"/>
              </a:lnSpc>
              <a:buFontTx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	</a:t>
            </a:r>
            <a:r>
              <a:rPr lang="en-US" sz="1800" b="1" dirty="0" smtClean="0"/>
              <a:t>$  </a:t>
            </a:r>
            <a:r>
              <a:rPr lang="en-US" sz="1800" b="1" dirty="0"/>
              <a:t>echo </a:t>
            </a:r>
            <a:r>
              <a:rPr lang="en-US" sz="1800" b="1" dirty="0" smtClean="0"/>
              <a:t>Current username is  </a:t>
            </a:r>
            <a:r>
              <a:rPr lang="en-US" sz="1800" b="1" dirty="0">
                <a:solidFill>
                  <a:srgbClr val="0070C0"/>
                </a:solidFill>
              </a:rPr>
              <a:t>$USER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sz="1800" b="1" dirty="0" smtClean="0"/>
              <a:t>	</a:t>
            </a:r>
            <a:r>
              <a:rPr lang="en-US" sz="1800" b="1" dirty="0" smtClean="0">
                <a:solidFill>
                  <a:srgbClr val="0070C0"/>
                </a:solidFill>
              </a:rPr>
              <a:t>Current username is </a:t>
            </a:r>
            <a:r>
              <a:rPr lang="en-US" sz="1800" b="1" dirty="0" err="1" smtClean="0">
                <a:solidFill>
                  <a:srgbClr val="0070C0"/>
                </a:solidFill>
              </a:rPr>
              <a:t>andy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0"/>
            <a:ext cx="7772400" cy="1143000"/>
          </a:xfrm>
          <a:noFill/>
          <a:ln/>
          <a:effectLst/>
        </p:spPr>
        <p:txBody>
          <a:bodyPr lIns="90488" tIns="44450" rIns="90488" bIns="44450"/>
          <a:lstStyle/>
          <a:p>
            <a:r>
              <a:rPr lang="en-US" dirty="0"/>
              <a:t>Shell Variables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1214414" y="1214422"/>
            <a:ext cx="7929586" cy="4467225"/>
          </a:xfrm>
          <a:noFill/>
          <a:ln/>
        </p:spPr>
        <p:txBody>
          <a:bodyPr lIns="90488" tIns="44450" rIns="90488" bIns="44450">
            <a:noAutofit/>
          </a:bodyPr>
          <a:lstStyle/>
          <a:p>
            <a:pPr>
              <a:lnSpc>
                <a:spcPct val="79000"/>
              </a:lnSpc>
            </a:pPr>
            <a:r>
              <a:rPr lang="en-US" sz="2000" dirty="0"/>
              <a:t>Some shell variables are inherited from the environment; others are created by the shell when it starts up. To view those </a:t>
            </a:r>
            <a:r>
              <a:rPr lang="en-US" sz="2000" dirty="0" smtClean="0"/>
              <a:t>variables in the </a:t>
            </a:r>
            <a:r>
              <a:rPr lang="en-US" sz="2000" b="1" dirty="0" smtClean="0"/>
              <a:t>bash</a:t>
            </a:r>
            <a:r>
              <a:rPr lang="en-US" sz="2000" dirty="0" smtClean="0"/>
              <a:t> shell, use the </a:t>
            </a:r>
            <a:r>
              <a:rPr lang="en-US" sz="2000" b="1" dirty="0" smtClean="0"/>
              <a:t>set</a:t>
            </a:r>
            <a:r>
              <a:rPr lang="en-US" sz="2000" dirty="0" smtClean="0"/>
              <a:t> command:</a:t>
            </a:r>
          </a:p>
          <a:p>
            <a:pPr>
              <a:lnSpc>
                <a:spcPct val="79000"/>
              </a:lnSpc>
            </a:pPr>
            <a:endParaRPr lang="en-US" sz="2000" dirty="0"/>
          </a:p>
          <a:p>
            <a:pPr>
              <a:lnSpc>
                <a:spcPct val="110000"/>
              </a:lnSpc>
              <a:buNone/>
            </a:pPr>
            <a:r>
              <a:rPr lang="en-US" sz="2000" b="1" dirty="0" smtClean="0"/>
              <a:t>	$  </a:t>
            </a:r>
            <a:r>
              <a:rPr lang="en-US" sz="2800" b="1" dirty="0" smtClean="0"/>
              <a:t>set</a:t>
            </a:r>
            <a:r>
              <a:rPr lang="en-US" sz="2000" dirty="0"/>
              <a:t>				   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000" dirty="0"/>
              <a:t>    </a:t>
            </a:r>
            <a:r>
              <a:rPr lang="en-US" sz="2000" dirty="0" smtClean="0"/>
              <a:t>HOME</a:t>
            </a:r>
            <a:r>
              <a:rPr lang="en-US" sz="2000" dirty="0"/>
              <a:t>=/home/</a:t>
            </a:r>
            <a:r>
              <a:rPr lang="en-US" sz="2000" dirty="0" err="1"/>
              <a:t>cwilson</a:t>
            </a: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0070C0"/>
                </a:solidFill>
              </a:rPr>
              <a:t>your home directory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PATH=/</a:t>
            </a:r>
            <a:r>
              <a:rPr lang="en-US" sz="2000" dirty="0" err="1"/>
              <a:t>usr</a:t>
            </a:r>
            <a:r>
              <a:rPr lang="en-US" sz="2000" dirty="0"/>
              <a:t>/bin:/</a:t>
            </a:r>
            <a:r>
              <a:rPr lang="en-US" sz="2000" dirty="0" err="1"/>
              <a:t>usr</a:t>
            </a:r>
            <a:r>
              <a:rPr lang="en-US" sz="2000" dirty="0"/>
              <a:t>/</a:t>
            </a:r>
            <a:r>
              <a:rPr lang="en-US" sz="2000" dirty="0" err="1"/>
              <a:t>sbin</a:t>
            </a:r>
            <a:r>
              <a:rPr lang="en-US" sz="2000" dirty="0"/>
              <a:t>:	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command </a:t>
            </a:r>
            <a:r>
              <a:rPr lang="en-US" sz="2000" dirty="0">
                <a:solidFill>
                  <a:srgbClr val="0070C0"/>
                </a:solidFill>
              </a:rPr>
              <a:t>search path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TERM=vt100		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0070C0"/>
                </a:solidFill>
              </a:rPr>
              <a:t>terminal </a:t>
            </a:r>
            <a:r>
              <a:rPr lang="en-US" sz="2000" dirty="0">
                <a:solidFill>
                  <a:srgbClr val="0070C0"/>
                </a:solidFill>
              </a:rPr>
              <a:t>type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PS1="$ "			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prompt </a:t>
            </a:r>
            <a:r>
              <a:rPr lang="en-US" sz="2000" dirty="0">
                <a:solidFill>
                  <a:srgbClr val="0070C0"/>
                </a:solidFill>
              </a:rPr>
              <a:t>string 1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PS2="&gt; "			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prompt </a:t>
            </a:r>
            <a:r>
              <a:rPr lang="en-US" sz="2000" dirty="0">
                <a:solidFill>
                  <a:srgbClr val="0070C0"/>
                </a:solidFill>
              </a:rPr>
              <a:t>string 2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MAIL=/</a:t>
            </a:r>
            <a:r>
              <a:rPr lang="en-US" sz="2000" dirty="0" err="1"/>
              <a:t>var</a:t>
            </a:r>
            <a:r>
              <a:rPr lang="en-US" sz="2000" dirty="0"/>
              <a:t>/mail/you		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file </a:t>
            </a:r>
            <a:r>
              <a:rPr lang="en-US" sz="2000" dirty="0">
                <a:solidFill>
                  <a:srgbClr val="0070C0"/>
                </a:solidFill>
              </a:rPr>
              <a:t>containing your mail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CDPATH=$HOME	</a:t>
            </a:r>
            <a:r>
              <a:rPr lang="en-US" sz="2000" dirty="0" smtClean="0"/>
              <a:t>	</a:t>
            </a:r>
            <a:r>
              <a:rPr lang="en-US" sz="2000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directory search </a:t>
            </a:r>
            <a:r>
              <a:rPr lang="en-US" sz="2000" dirty="0" smtClean="0">
                <a:solidFill>
                  <a:srgbClr val="0070C0"/>
                </a:solidFill>
              </a:rPr>
              <a:t>path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    ……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 smtClean="0"/>
              <a:t>Depending of the shell used, some other related commands are : 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1600" dirty="0" smtClean="0"/>
              <a:t>	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printenv</a:t>
            </a:r>
            <a:r>
              <a:rPr lang="en-US" sz="2400" dirty="0" smtClean="0"/>
              <a:t>,  </a:t>
            </a:r>
            <a:r>
              <a:rPr lang="en-US" sz="2400" b="1" dirty="0" err="1" smtClean="0"/>
              <a:t>setenv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-27384"/>
            <a:ext cx="7498080" cy="1143000"/>
          </a:xfrm>
          <a:noFill/>
          <a:ln/>
          <a:effectLst/>
        </p:spPr>
        <p:txBody>
          <a:bodyPr lIns="90488" tIns="44450" rIns="90488" bIns="44450"/>
          <a:lstStyle/>
          <a:p>
            <a:r>
              <a:rPr lang="en-US" dirty="0"/>
              <a:t>User-defined Variables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1282077" y="1049109"/>
            <a:ext cx="8001056" cy="5105400"/>
          </a:xfrm>
          <a:noFill/>
          <a:ln/>
        </p:spPr>
        <p:txBody>
          <a:bodyPr lIns="90488" tIns="44450" rIns="90488" bIns="44450">
            <a:noAutofit/>
          </a:bodyPr>
          <a:lstStyle/>
          <a:p>
            <a:r>
              <a:rPr lang="en-US" sz="2400" dirty="0"/>
              <a:t>Users can </a:t>
            </a:r>
            <a:r>
              <a:rPr lang="en-US" sz="2400" dirty="0" smtClean="0"/>
              <a:t>define </a:t>
            </a:r>
            <a:r>
              <a:rPr lang="en-US" sz="2400" dirty="0"/>
              <a:t>their own </a:t>
            </a:r>
            <a:r>
              <a:rPr lang="en-US" sz="2400" dirty="0" smtClean="0"/>
              <a:t>"local" variables.</a:t>
            </a:r>
            <a:endParaRPr lang="en-US" sz="2400" dirty="0"/>
          </a:p>
          <a:p>
            <a:r>
              <a:rPr lang="en-US" sz="2400" dirty="0"/>
              <a:t>A variable name starts with a letter and contains only alphanumeric characters.</a:t>
            </a:r>
          </a:p>
          <a:p>
            <a:r>
              <a:rPr lang="en-US" sz="2400" dirty="0"/>
              <a:t>The shell substitutes the value of a variable only when it is preceded by a </a:t>
            </a:r>
            <a:r>
              <a:rPr lang="en-US" sz="2400" b="1" dirty="0" smtClean="0"/>
              <a:t>$</a:t>
            </a:r>
            <a:r>
              <a:rPr lang="en-US" sz="2400" dirty="0" smtClean="0"/>
              <a:t>, unless </a:t>
            </a:r>
            <a:r>
              <a:rPr lang="en-US" sz="2400" dirty="0"/>
              <a:t>there are other special </a:t>
            </a:r>
            <a:r>
              <a:rPr lang="en-US" sz="2400" dirty="0" smtClean="0"/>
              <a:t>characters</a:t>
            </a:r>
          </a:p>
          <a:p>
            <a:endParaRPr lang="en-US" sz="2400" dirty="0"/>
          </a:p>
          <a:p>
            <a:pPr>
              <a:buFontTx/>
              <a:buChar char="$"/>
            </a:pPr>
            <a:r>
              <a:rPr lang="en-US" sz="2400" dirty="0" smtClean="0"/>
              <a:t>person=</a:t>
            </a:r>
            <a:r>
              <a:rPr lang="en-US" sz="2400" dirty="0" err="1" smtClean="0"/>
              <a:t>alex</a:t>
            </a:r>
            <a:r>
              <a:rPr lang="en-US" sz="2400" dirty="0"/>
              <a:t>	</a:t>
            </a:r>
            <a:r>
              <a:rPr lang="en-US" sz="2400" dirty="0" smtClean="0">
                <a:sym typeface="Wingdings" pitchFamily="2" charset="2"/>
              </a:rPr>
              <a:t>  </a:t>
            </a:r>
            <a:r>
              <a:rPr lang="en-US" sz="2000" dirty="0" smtClean="0">
                <a:solidFill>
                  <a:srgbClr val="C00000"/>
                </a:solidFill>
                <a:latin typeface="Arial Narrow" pitchFamily="34" charset="0"/>
              </a:rPr>
              <a:t>note : do </a:t>
            </a:r>
            <a:r>
              <a:rPr lang="en-US" sz="2000" b="1" i="1" u="sng" dirty="0" smtClean="0">
                <a:solidFill>
                  <a:srgbClr val="C00000"/>
                </a:solidFill>
                <a:latin typeface="Arial Narrow" pitchFamily="34" charset="0"/>
              </a:rPr>
              <a:t>NOT</a:t>
            </a:r>
            <a:r>
              <a:rPr lang="en-US" sz="2000" dirty="0" smtClean="0">
                <a:solidFill>
                  <a:srgbClr val="C00000"/>
                </a:solidFill>
                <a:latin typeface="Arial Narrow" pitchFamily="34" charset="0"/>
              </a:rPr>
              <a:t> put spaces around the '='  sign</a:t>
            </a:r>
            <a:endParaRPr lang="en-US" sz="2400" dirty="0">
              <a:solidFill>
                <a:srgbClr val="C00000"/>
              </a:solidFill>
              <a:latin typeface="Arial Narrow" pitchFamily="34" charset="0"/>
            </a:endParaRPr>
          </a:p>
          <a:p>
            <a:pPr>
              <a:buFontTx/>
              <a:buChar char="$"/>
            </a:pPr>
            <a:r>
              <a:rPr lang="en-US" sz="2400" dirty="0"/>
              <a:t>echo person</a:t>
            </a:r>
            <a:br>
              <a:rPr lang="en-US" sz="2400" dirty="0"/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person</a:t>
            </a:r>
          </a:p>
          <a:p>
            <a:pPr>
              <a:buFontTx/>
              <a:buChar char="$"/>
            </a:pPr>
            <a:r>
              <a:rPr lang="en-US" sz="2400" dirty="0"/>
              <a:t>echo $person		$ echo "$person"</a:t>
            </a:r>
            <a:br>
              <a:rPr lang="en-US" sz="2400" dirty="0"/>
            </a:b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alex</a:t>
            </a:r>
            <a:r>
              <a:rPr lang="en-US" sz="2400" dirty="0"/>
              <a:t>			</a:t>
            </a:r>
            <a:r>
              <a:rPr lang="en-US" sz="2400" dirty="0" smtClean="0"/>
              <a:t>             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alex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Tx/>
              <a:buChar char="$"/>
            </a:pPr>
            <a:r>
              <a:rPr lang="en-US" sz="2400" dirty="0"/>
              <a:t>echo '$</a:t>
            </a:r>
            <a:r>
              <a:rPr lang="en-US" sz="2400" dirty="0" smtClean="0"/>
              <a:t>person'</a:t>
            </a:r>
            <a:r>
              <a:rPr lang="en-US" sz="2400" dirty="0"/>
              <a:t>	</a:t>
            </a:r>
            <a:r>
              <a:rPr lang="en-US" sz="2400" dirty="0" smtClean="0"/>
              <a:t>	$ </a:t>
            </a:r>
            <a:r>
              <a:rPr lang="en-US" sz="2400" dirty="0"/>
              <a:t>echo \$person</a:t>
            </a:r>
            <a:br>
              <a:rPr lang="en-US" sz="2400" dirty="0"/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$person	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   $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3311" y="3523057"/>
            <a:ext cx="2478609" cy="284428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61248" y="4639146"/>
            <a:ext cx="2383460" cy="175376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0896" y="3568988"/>
            <a:ext cx="419863" cy="43935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28" y="771540"/>
            <a:ext cx="7498080" cy="703282"/>
          </a:xfrm>
          <a:noFill/>
          <a:ln/>
          <a:effectLst/>
        </p:spPr>
        <p:txBody>
          <a:bodyPr lIns="49212" tIns="23812" rIns="49212" bIns="23812" anchor="b">
            <a:normAutofit fontScale="90000"/>
          </a:bodyPr>
          <a:lstStyle/>
          <a:p>
            <a:pPr defTabSz="493713"/>
            <a:r>
              <a:rPr lang="en-US" dirty="0"/>
              <a:t>How does the Shell find commands?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>
          <a:xfrm>
            <a:off x="1428728" y="1557358"/>
            <a:ext cx="7498080" cy="4800600"/>
          </a:xfrm>
          <a:noFill/>
          <a:ln/>
          <a:effectLst/>
        </p:spPr>
        <p:txBody>
          <a:bodyPr lIns="106362" tIns="52388" rIns="106362" bIns="52388">
            <a:noAutofit/>
          </a:bodyPr>
          <a:lstStyle/>
          <a:p>
            <a:pPr marL="401638" indent="-401638" defTabSz="1069975">
              <a:lnSpc>
                <a:spcPct val="120000"/>
              </a:lnSpc>
            </a:pPr>
            <a:r>
              <a:rPr lang="en-US" sz="1800" dirty="0"/>
              <a:t>When a command is entered, the shell</a:t>
            </a:r>
          </a:p>
          <a:p>
            <a:pPr marL="850900" lvl="1" indent="-334963" defTabSz="1069975">
              <a:lnSpc>
                <a:spcPct val="120000"/>
              </a:lnSpc>
              <a:buSzPct val="75000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first</a:t>
            </a:r>
            <a:r>
              <a:rPr lang="en-US" sz="1600" dirty="0"/>
              <a:t> checks whether it is a built-in command</a:t>
            </a:r>
          </a:p>
          <a:p>
            <a:pPr marL="850900" lvl="1" indent="-334963" defTabSz="1069975">
              <a:lnSpc>
                <a:spcPct val="120000"/>
              </a:lnSpc>
              <a:buSzPct val="75000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sz="1600" dirty="0"/>
              <a:t>, checks if  the command starts with </a:t>
            </a:r>
            <a:r>
              <a:rPr lang="en-US" sz="1600" dirty="0" smtClean="0"/>
              <a:t>a  </a:t>
            </a:r>
            <a:r>
              <a:rPr lang="en-US" sz="1600" dirty="0" smtClean="0">
                <a:solidFill>
                  <a:schemeClr val="accent1"/>
                </a:solidFill>
              </a:rPr>
              <a:t>/</a:t>
            </a:r>
            <a:r>
              <a:rPr lang="en-US" sz="1600" dirty="0"/>
              <a:t> </a:t>
            </a:r>
            <a:r>
              <a:rPr lang="en-US" sz="1600" dirty="0" smtClean="0"/>
              <a:t> (ie. an absolute path)</a:t>
            </a:r>
            <a:endParaRPr lang="en-US" sz="1600" dirty="0">
              <a:solidFill>
                <a:schemeClr val="accent1"/>
              </a:solidFill>
            </a:endParaRPr>
          </a:p>
          <a:p>
            <a:pPr marL="1231900" lvl="2" indent="-266700" defTabSz="1069975">
              <a:lnSpc>
                <a:spcPct val="120000"/>
              </a:lnSpc>
              <a:buSzPct val="75000"/>
            </a:pPr>
            <a:r>
              <a:rPr lang="en-US" sz="1600" dirty="0" smtClean="0"/>
              <a:t>if an absolute </a:t>
            </a:r>
            <a:r>
              <a:rPr lang="en-US" sz="1600" dirty="0"/>
              <a:t>path </a:t>
            </a:r>
            <a:r>
              <a:rPr lang="en-US" sz="1600" dirty="0" smtClean="0"/>
              <a:t>is given, shell </a:t>
            </a:r>
            <a:r>
              <a:rPr lang="en-US" sz="1600" dirty="0"/>
              <a:t>executes the file as a command</a:t>
            </a:r>
            <a:endParaRPr lang="en-US" sz="1800" dirty="0"/>
          </a:p>
          <a:p>
            <a:pPr marL="850900" lvl="1" indent="-334963" defTabSz="1069975">
              <a:lnSpc>
                <a:spcPct val="120000"/>
              </a:lnSpc>
              <a:buSzPct val="75000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sz="1600" dirty="0"/>
              <a:t>, searches the directories specified in the </a:t>
            </a:r>
            <a:r>
              <a:rPr lang="en-US" sz="1600" dirty="0" smtClean="0"/>
              <a:t>environment variable </a:t>
            </a:r>
            <a:r>
              <a:rPr lang="en-US" sz="1600" b="1" dirty="0" smtClean="0"/>
              <a:t>PATH</a:t>
            </a:r>
            <a:r>
              <a:rPr lang="en-US" sz="1600" dirty="0" smtClean="0"/>
              <a:t>, from </a:t>
            </a:r>
            <a:r>
              <a:rPr lang="en-US" sz="1600" dirty="0"/>
              <a:t>left to </a:t>
            </a:r>
            <a:r>
              <a:rPr lang="en-US" sz="1600" dirty="0" smtClean="0"/>
              <a:t>right, </a:t>
            </a:r>
            <a:r>
              <a:rPr lang="en-US" sz="1600" dirty="0"/>
              <a:t>for an executable file that matches the command </a:t>
            </a:r>
            <a:r>
              <a:rPr lang="en-US" sz="1600" dirty="0" smtClean="0"/>
              <a:t>name</a:t>
            </a:r>
          </a:p>
          <a:p>
            <a:pPr marL="1097788" lvl="2" indent="-334963" defTabSz="1069975">
              <a:lnSpc>
                <a:spcPct val="120000"/>
              </a:lnSpc>
              <a:buSzPct val="75000"/>
            </a:pPr>
            <a:r>
              <a:rPr lang="en-US" sz="1600" dirty="0" smtClean="0"/>
              <a:t>to see the current </a:t>
            </a:r>
            <a:r>
              <a:rPr lang="en-US" sz="1600" b="1" i="1" dirty="0" smtClean="0"/>
              <a:t>command search path</a:t>
            </a:r>
            <a:r>
              <a:rPr lang="en-US" sz="1600" dirty="0" smtClean="0"/>
              <a:t>, type :</a:t>
            </a:r>
            <a:endParaRPr lang="en-US" sz="1600" dirty="0"/>
          </a:p>
          <a:p>
            <a:pPr marL="850900" lvl="1" indent="-334963" defTabSz="1069975">
              <a:lnSpc>
                <a:spcPct val="120000"/>
              </a:lnSpc>
              <a:buSzPct val="75000"/>
              <a:buNone/>
            </a:pPr>
            <a:r>
              <a:rPr lang="en-US" sz="1600" b="1" dirty="0" smtClean="0">
                <a:latin typeface="Courier New" pitchFamily="49" charset="0"/>
              </a:rPr>
              <a:t>		  echo </a:t>
            </a:r>
            <a:r>
              <a:rPr lang="en-US" sz="1600" b="1" dirty="0">
                <a:latin typeface="Courier New" pitchFamily="49" charset="0"/>
              </a:rPr>
              <a:t>$PATH</a:t>
            </a:r>
            <a:endParaRPr lang="en-US" sz="1100" b="1" dirty="0">
              <a:latin typeface="Book Antiqua" pitchFamily="18" charset="0"/>
            </a:endParaRPr>
          </a:p>
          <a:p>
            <a:pPr marL="850900" lvl="1" indent="-334963" defTabSz="1069975">
              <a:lnSpc>
                <a:spcPct val="12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		  .:/</a:t>
            </a:r>
            <a:r>
              <a:rPr lang="en-US" sz="1400" b="1" dirty="0" err="1">
                <a:latin typeface="Courier New" pitchFamily="49" charset="0"/>
              </a:rPr>
              <a:t>usr</a:t>
            </a:r>
            <a:r>
              <a:rPr lang="en-US" sz="1400" b="1" dirty="0">
                <a:latin typeface="Courier New" pitchFamily="49" charset="0"/>
              </a:rPr>
              <a:t>/</a:t>
            </a:r>
            <a:r>
              <a:rPr lang="en-US" sz="1400" b="1" dirty="0" err="1">
                <a:latin typeface="Courier New" pitchFamily="49" charset="0"/>
              </a:rPr>
              <a:t>ucb</a:t>
            </a:r>
            <a:r>
              <a:rPr lang="en-US" sz="1400" b="1" dirty="0">
                <a:latin typeface="Courier New" pitchFamily="49" charset="0"/>
              </a:rPr>
              <a:t>:/bin:/</a:t>
            </a:r>
            <a:r>
              <a:rPr lang="en-US" sz="1400" b="1" dirty="0" err="1" smtClean="0">
                <a:latin typeface="Courier New" pitchFamily="49" charset="0"/>
              </a:rPr>
              <a:t>usr</a:t>
            </a:r>
            <a:r>
              <a:rPr lang="en-US" sz="1400" b="1" dirty="0" smtClean="0">
                <a:latin typeface="Courier New" pitchFamily="49" charset="0"/>
              </a:rPr>
              <a:t>/bin      </a:t>
            </a:r>
            <a:r>
              <a:rPr lang="en-US" sz="1400" b="1" i="1" dirty="0" smtClean="0">
                <a:solidFill>
                  <a:srgbClr val="0070C0"/>
                </a:solidFill>
                <a:latin typeface="Courier New" pitchFamily="49" charset="0"/>
              </a:rPr>
              <a:t>(a typical search path)</a:t>
            </a:r>
          </a:p>
          <a:p>
            <a:pPr marL="576580" indent="-334963" defTabSz="1069975">
              <a:lnSpc>
                <a:spcPct val="120000"/>
              </a:lnSpc>
            </a:pPr>
            <a:endParaRPr lang="en-US" sz="1800" dirty="0" smtClean="0">
              <a:latin typeface="+mj-lt"/>
            </a:endParaRPr>
          </a:p>
          <a:p>
            <a:pPr marL="576580" indent="-334963" defTabSz="1069975">
              <a:lnSpc>
                <a:spcPct val="120000"/>
              </a:lnSpc>
            </a:pPr>
            <a:r>
              <a:rPr lang="en-US" sz="1800" dirty="0" smtClean="0">
                <a:latin typeface="+mj-lt"/>
              </a:rPr>
              <a:t>Note : </a:t>
            </a:r>
            <a:r>
              <a:rPr lang="en-US" sz="1800" i="1" dirty="0" smtClean="0">
                <a:latin typeface="+mj-lt"/>
              </a:rPr>
              <a:t>by default, the path typically does not include the current directory</a:t>
            </a:r>
            <a:r>
              <a:rPr lang="en-US" sz="1800" dirty="0" smtClean="0">
                <a:latin typeface="+mj-lt"/>
              </a:rPr>
              <a:t>.  This often creates slight confusions when the user tries to run a command in the current directory. </a:t>
            </a:r>
            <a:r>
              <a:rPr lang="en-US" sz="1800" dirty="0" smtClean="0">
                <a:solidFill>
                  <a:srgbClr val="0070C0"/>
                </a:solidFill>
                <a:latin typeface="+mj-lt"/>
              </a:rPr>
              <a:t>How would you fix this</a:t>
            </a:r>
            <a:r>
              <a:rPr lang="en-US" sz="1800" dirty="0" smtClean="0">
                <a:latin typeface="+mj-lt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0"/>
            <a:ext cx="7498080" cy="1143000"/>
          </a:xfrm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 dirty="0" smtClean="0"/>
              <a:t>More Sequencing</a:t>
            </a:r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498080" cy="5221560"/>
          </a:xfrm>
          <a:noFill/>
          <a:ln/>
        </p:spPr>
        <p:txBody>
          <a:bodyPr lIns="90488" tIns="44450" rIns="90488" bIns="44450">
            <a:normAutofit fontScale="92500" lnSpcReduction="20000"/>
          </a:bodyPr>
          <a:lstStyle/>
          <a:p>
            <a:pPr marL="285750" indent="-285750"/>
            <a:r>
              <a:rPr lang="en-US" b="1" i="1" dirty="0"/>
              <a:t>Conditional</a:t>
            </a:r>
            <a:r>
              <a:rPr lang="en-US" dirty="0"/>
              <a:t> </a:t>
            </a:r>
            <a:r>
              <a:rPr lang="en-US" dirty="0" smtClean="0"/>
              <a:t>sequencing examples :</a:t>
            </a:r>
            <a:endParaRPr lang="en-US" dirty="0"/>
          </a:p>
          <a:p>
            <a:pPr marL="685800" lvl="1" indent="-228600">
              <a:buFontTx/>
              <a:buNone/>
            </a:pPr>
            <a:r>
              <a:rPr lang="en-US" sz="2600" dirty="0">
                <a:solidFill>
                  <a:schemeClr val="tx2"/>
                </a:solidFill>
              </a:rPr>
              <a:t>$  </a:t>
            </a:r>
            <a:r>
              <a:rPr lang="en-US" sz="2600" b="1" dirty="0" smtClean="0">
                <a:solidFill>
                  <a:schemeClr val="tx2"/>
                </a:solidFill>
              </a:rPr>
              <a:t>prog1   </a:t>
            </a:r>
            <a:r>
              <a:rPr lang="en-US" sz="2600" b="1" dirty="0">
                <a:solidFill>
                  <a:srgbClr val="002060"/>
                </a:solidFill>
              </a:rPr>
              <a:t>&amp;&amp;</a:t>
            </a:r>
            <a:r>
              <a:rPr lang="en-US" sz="2600" b="1" dirty="0">
                <a:solidFill>
                  <a:schemeClr val="tx2"/>
                </a:solidFill>
              </a:rPr>
              <a:t> </a:t>
            </a:r>
            <a:r>
              <a:rPr lang="en-US" sz="2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600" b="1" dirty="0" smtClean="0">
                <a:solidFill>
                  <a:schemeClr val="tx2"/>
                </a:solidFill>
              </a:rPr>
              <a:t>prog2</a:t>
            </a:r>
            <a:endParaRPr lang="en-US" sz="2600" b="1" dirty="0">
              <a:solidFill>
                <a:schemeClr val="tx2"/>
              </a:solidFill>
            </a:endParaRPr>
          </a:p>
          <a:p>
            <a:pPr marL="1143000" lvl="2">
              <a:buSzPct val="75000"/>
            </a:pPr>
            <a:r>
              <a:rPr lang="en-US" sz="2200" dirty="0" smtClean="0">
                <a:solidFill>
                  <a:schemeClr val="tx2"/>
                </a:solidFill>
              </a:rPr>
              <a:t>execute prog2 </a:t>
            </a:r>
            <a:r>
              <a:rPr lang="en-US" sz="2200" dirty="0">
                <a:solidFill>
                  <a:schemeClr val="accent1"/>
                </a:solidFill>
              </a:rPr>
              <a:t>only if </a:t>
            </a:r>
            <a:r>
              <a:rPr lang="en-US" sz="2200" dirty="0" smtClean="0">
                <a:solidFill>
                  <a:schemeClr val="accent1"/>
                </a:solidFill>
              </a:rPr>
              <a:t>prog1 </a:t>
            </a:r>
            <a:r>
              <a:rPr lang="en-US" sz="2200" dirty="0">
                <a:solidFill>
                  <a:schemeClr val="accent1"/>
                </a:solidFill>
              </a:rPr>
              <a:t>was successful</a:t>
            </a:r>
            <a:endParaRPr lang="en-US" sz="2200" dirty="0">
              <a:solidFill>
                <a:schemeClr val="tx2"/>
              </a:solidFill>
            </a:endParaRPr>
          </a:p>
          <a:p>
            <a:pPr marL="685800" lvl="1" indent="-228600">
              <a:buFontTx/>
              <a:buNone/>
            </a:pPr>
            <a:r>
              <a:rPr lang="en-US" sz="2600" dirty="0">
                <a:solidFill>
                  <a:schemeClr val="tx2"/>
                </a:solidFill>
              </a:rPr>
              <a:t>$  </a:t>
            </a:r>
            <a:r>
              <a:rPr lang="en-US" sz="2600" b="1" dirty="0" smtClean="0">
                <a:solidFill>
                  <a:schemeClr val="tx2"/>
                </a:solidFill>
              </a:rPr>
              <a:t>prog1   </a:t>
            </a:r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|| </a:t>
            </a:r>
            <a:r>
              <a:rPr lang="en-US" sz="2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600" b="1" dirty="0" smtClean="0">
                <a:solidFill>
                  <a:schemeClr val="tx2"/>
                </a:solidFill>
              </a:rPr>
              <a:t>echo  prog1  failed!!</a:t>
            </a:r>
            <a:endParaRPr lang="en-US" sz="2600" b="1" dirty="0">
              <a:solidFill>
                <a:schemeClr val="tx2"/>
              </a:solidFill>
            </a:endParaRPr>
          </a:p>
          <a:p>
            <a:pPr marL="1143000" lvl="2">
              <a:buSzPct val="75000"/>
            </a:pPr>
            <a:r>
              <a:rPr lang="en-US" sz="2200" dirty="0" smtClean="0">
                <a:solidFill>
                  <a:schemeClr val="tx2"/>
                </a:solidFill>
              </a:rPr>
              <a:t>execute </a:t>
            </a:r>
            <a:r>
              <a:rPr lang="en-US" sz="2200" dirty="0">
                <a:solidFill>
                  <a:schemeClr val="tx2"/>
                </a:solidFill>
              </a:rPr>
              <a:t>echo </a:t>
            </a:r>
            <a:r>
              <a:rPr lang="en-US" sz="2200" dirty="0" smtClean="0">
                <a:solidFill>
                  <a:schemeClr val="accent1"/>
                </a:solidFill>
              </a:rPr>
              <a:t>only if prog1 </a:t>
            </a:r>
            <a:r>
              <a:rPr lang="en-US" sz="2200" dirty="0">
                <a:solidFill>
                  <a:schemeClr val="accent1"/>
                </a:solidFill>
              </a:rPr>
              <a:t>returns </a:t>
            </a:r>
            <a:r>
              <a:rPr lang="en-US" sz="2200" dirty="0" smtClean="0">
                <a:solidFill>
                  <a:schemeClr val="accent1"/>
                </a:solidFill>
              </a:rPr>
              <a:t>error (ie. fails)</a:t>
            </a:r>
          </a:p>
          <a:p>
            <a:pPr marL="1143000" lvl="2">
              <a:buSzPct val="75000"/>
            </a:pPr>
            <a:endParaRPr lang="en-US" sz="2200" dirty="0">
              <a:solidFill>
                <a:schemeClr val="tx2"/>
              </a:solidFill>
            </a:endParaRPr>
          </a:p>
          <a:p>
            <a:pPr marL="411480" indent="-228600"/>
            <a:r>
              <a:rPr lang="en-US" dirty="0">
                <a:solidFill>
                  <a:schemeClr val="tx2"/>
                </a:solidFill>
              </a:rPr>
              <a:t>Every UNIX process terminates with an </a:t>
            </a:r>
            <a:r>
              <a:rPr lang="en-US" b="1" i="1" dirty="0">
                <a:solidFill>
                  <a:schemeClr val="tx2"/>
                </a:solidFill>
              </a:rPr>
              <a:t>exit </a:t>
            </a:r>
            <a:r>
              <a:rPr lang="en-US" b="1" i="1" dirty="0" smtClean="0">
                <a:solidFill>
                  <a:schemeClr val="tx2"/>
                </a:solidFill>
              </a:rPr>
              <a:t>value</a:t>
            </a:r>
            <a:r>
              <a:rPr lang="en-US" b="1" dirty="0" smtClean="0">
                <a:solidFill>
                  <a:schemeClr val="tx2"/>
                </a:solidFill>
              </a:rPr>
              <a:t> :</a:t>
            </a:r>
            <a:endParaRPr lang="en-US" b="1" dirty="0">
              <a:solidFill>
                <a:schemeClr val="tx2"/>
              </a:solidFill>
            </a:endParaRPr>
          </a:p>
          <a:p>
            <a:pPr marL="896112" lvl="1">
              <a:buSzPct val="75000"/>
            </a:pPr>
            <a:r>
              <a:rPr lang="en-US" b="1" dirty="0" smtClean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means </a:t>
            </a:r>
            <a:r>
              <a:rPr lang="en-US" dirty="0">
                <a:solidFill>
                  <a:schemeClr val="tx1"/>
                </a:solidFill>
              </a:rPr>
              <a:t>success</a:t>
            </a:r>
            <a:endParaRPr lang="en-US" dirty="0">
              <a:solidFill>
                <a:schemeClr val="tx2"/>
              </a:solidFill>
            </a:endParaRPr>
          </a:p>
          <a:p>
            <a:pPr marL="896112" lvl="1">
              <a:buSzPct val="75000"/>
            </a:pPr>
            <a:r>
              <a:rPr lang="en-US" b="1" dirty="0" smtClean="0"/>
              <a:t>non-zero</a:t>
            </a:r>
            <a:r>
              <a:rPr lang="en-US" dirty="0" smtClean="0"/>
              <a:t> </a:t>
            </a:r>
            <a:r>
              <a:rPr lang="en-US" dirty="0"/>
              <a:t>(usually 1) means failure</a:t>
            </a:r>
          </a:p>
          <a:p>
            <a:pPr marL="896112" lvl="1">
              <a:buSzPct val="75000"/>
            </a:pPr>
            <a:r>
              <a:rPr lang="en-US" dirty="0">
                <a:solidFill>
                  <a:schemeClr val="tx2"/>
                </a:solidFill>
              </a:rPr>
              <a:t>The variable that contains </a:t>
            </a:r>
            <a:r>
              <a:rPr lang="en-US" dirty="0" smtClean="0">
                <a:solidFill>
                  <a:schemeClr val="tx2"/>
                </a:solidFill>
              </a:rPr>
              <a:t>the last </a:t>
            </a:r>
            <a:r>
              <a:rPr lang="en-US" dirty="0">
                <a:solidFill>
                  <a:schemeClr val="tx2"/>
                </a:solidFill>
              </a:rPr>
              <a:t>exit value is 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  <a:r>
              <a:rPr lang="en-US" dirty="0">
                <a:solidFill>
                  <a:schemeClr val="tx2"/>
                </a:solidFill>
              </a:rPr>
              <a:t>. Hence </a:t>
            </a:r>
            <a:r>
              <a:rPr lang="en-US" b="1" dirty="0">
                <a:solidFill>
                  <a:schemeClr val="accent1"/>
                </a:solidFill>
              </a:rPr>
              <a:t>$?</a:t>
            </a:r>
            <a:r>
              <a:rPr lang="en-US" dirty="0">
                <a:solidFill>
                  <a:schemeClr val="tx2"/>
                </a:solidFill>
              </a:rPr>
              <a:t> will </a:t>
            </a:r>
            <a:r>
              <a:rPr lang="en-US" dirty="0" smtClean="0">
                <a:solidFill>
                  <a:schemeClr val="tx2"/>
                </a:solidFill>
              </a:rPr>
              <a:t>contain the </a:t>
            </a:r>
            <a:r>
              <a:rPr lang="en-US" dirty="0">
                <a:solidFill>
                  <a:schemeClr val="tx2"/>
                </a:solidFill>
              </a:rPr>
              <a:t>exit value of the last command executed.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/>
          <a:lstStyle/>
          <a:p>
            <a:r>
              <a:rPr lang="en-US" dirty="0"/>
              <a:t>Background Processing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sz="2800" dirty="0"/>
              <a:t>Normally, when you give a command, the shell creates a process to execute that command, and sleeps until the command execution is </a:t>
            </a:r>
            <a:r>
              <a:rPr lang="en-US" sz="2800" dirty="0" smtClean="0"/>
              <a:t>finished (</a:t>
            </a:r>
            <a:r>
              <a:rPr lang="en-US" sz="2800" dirty="0" err="1" smtClean="0"/>
              <a:t>ie</a:t>
            </a:r>
            <a:r>
              <a:rPr lang="en-US" sz="2800" dirty="0" smtClean="0"/>
              <a:t>. the user does not get the command prompt back until then).</a:t>
            </a:r>
          </a:p>
          <a:p>
            <a:endParaRPr lang="en-US" sz="2800" dirty="0"/>
          </a:p>
          <a:p>
            <a:r>
              <a:rPr lang="en-US" sz="2800" dirty="0"/>
              <a:t>In many cases it is very useful to run commands in background and continue with other </a:t>
            </a:r>
            <a:r>
              <a:rPr lang="en-US" sz="2800" dirty="0" smtClean="0"/>
              <a:t>tasks, especially if those </a:t>
            </a:r>
            <a:r>
              <a:rPr lang="en-US" sz="2800" dirty="0"/>
              <a:t>background </a:t>
            </a:r>
            <a:r>
              <a:rPr lang="en-US" sz="2800" dirty="0" smtClean="0"/>
              <a:t>tasks take a long </a:t>
            </a:r>
            <a:r>
              <a:rPr lang="en-US" sz="2800" dirty="0"/>
              <a:t>time to complete</a:t>
            </a:r>
            <a:r>
              <a:rPr lang="en-US" sz="28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/>
          <a:lstStyle/>
          <a:p>
            <a:r>
              <a:rPr lang="en-US" dirty="0"/>
              <a:t>Background Processing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447800"/>
            <a:ext cx="7708392" cy="48006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sz="2800" dirty="0" smtClean="0"/>
              <a:t>If </a:t>
            </a:r>
            <a:r>
              <a:rPr lang="en-US" sz="2800" dirty="0"/>
              <a:t>a command is followed by a </a:t>
            </a:r>
            <a:r>
              <a:rPr lang="en-US" sz="2800" b="1" i="1" dirty="0">
                <a:solidFill>
                  <a:srgbClr val="0070C0"/>
                </a:solidFill>
              </a:rPr>
              <a:t>&amp;</a:t>
            </a:r>
            <a:r>
              <a:rPr lang="en-US" sz="2800" dirty="0"/>
              <a:t>, the shell </a:t>
            </a:r>
            <a:r>
              <a:rPr lang="en-US" sz="2800" dirty="0" smtClean="0"/>
              <a:t>puts that command in the background, and returns </a:t>
            </a:r>
            <a:r>
              <a:rPr lang="en-US" sz="2800" dirty="0"/>
              <a:t>immediately to accept the next </a:t>
            </a:r>
            <a:r>
              <a:rPr lang="en-US" sz="2800" dirty="0" smtClean="0"/>
              <a:t>command, </a:t>
            </a:r>
            <a:r>
              <a:rPr lang="en-US" sz="2800" dirty="0" err="1" smtClean="0"/>
              <a:t>eg</a:t>
            </a:r>
            <a:r>
              <a:rPr lang="en-US" sz="2800" dirty="0" smtClean="0"/>
              <a:t> :</a:t>
            </a:r>
            <a:endParaRPr lang="en-US" sz="2800" dirty="0"/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r>
              <a:rPr lang="en-US" sz="2400" b="1" i="1" dirty="0" smtClean="0"/>
              <a:t>find   </a:t>
            </a:r>
            <a:r>
              <a:rPr lang="en-US" sz="2400" b="1" i="1" dirty="0"/>
              <a:t>/   -name  </a:t>
            </a:r>
            <a:r>
              <a:rPr lang="en-US" sz="2400" b="1" i="1" dirty="0" smtClean="0"/>
              <a:t> ‘*.</a:t>
            </a:r>
            <a:r>
              <a:rPr lang="en-US" sz="2400" b="1" i="1" dirty="0"/>
              <a:t>txt</a:t>
            </a:r>
            <a:r>
              <a:rPr lang="en-US" sz="2400" b="1" i="1" dirty="0" smtClean="0"/>
              <a:t>’   -</a:t>
            </a:r>
            <a:r>
              <a:rPr lang="en-US" sz="2400" b="1" i="1" dirty="0"/>
              <a:t>print </a:t>
            </a:r>
            <a:r>
              <a:rPr lang="en-US" sz="2400" b="1" i="1" dirty="0" smtClean="0"/>
              <a:t>  </a:t>
            </a:r>
            <a:r>
              <a:rPr lang="en-US" sz="2400" b="1" i="1" dirty="0"/>
              <a:t>&gt; </a:t>
            </a:r>
            <a:r>
              <a:rPr lang="en-US" sz="2400" b="1" i="1" dirty="0" smtClean="0"/>
              <a:t>  </a:t>
            </a:r>
            <a:r>
              <a:rPr lang="en-US" sz="2400" b="1" i="1" dirty="0" err="1"/>
              <a:t>alltxtfile</a:t>
            </a:r>
            <a:r>
              <a:rPr lang="en-US" sz="2400" b="1" i="1" dirty="0"/>
              <a:t> </a:t>
            </a:r>
            <a:r>
              <a:rPr lang="en-US" sz="2400" b="1" i="1" dirty="0" smtClean="0"/>
              <a:t>   </a:t>
            </a:r>
            <a:r>
              <a:rPr lang="en-US" sz="2400" b="1" i="1" dirty="0" smtClean="0">
                <a:solidFill>
                  <a:srgbClr val="0070C0"/>
                </a:solidFill>
              </a:rPr>
              <a:t>&amp;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1">
              <a:buFontTx/>
              <a:buNone/>
            </a:pPr>
            <a:r>
              <a:rPr lang="en-US" dirty="0" smtClean="0"/>
              <a:t>(</a:t>
            </a:r>
            <a:r>
              <a:rPr lang="en-US" dirty="0"/>
              <a:t>find all files with extension </a:t>
            </a:r>
            <a:r>
              <a:rPr lang="en-US" dirty="0" smtClean="0"/>
              <a:t>.</a:t>
            </a:r>
            <a:r>
              <a:rPr lang="en-US" b="1" dirty="0" smtClean="0"/>
              <a:t>txt</a:t>
            </a:r>
            <a:r>
              <a:rPr lang="en-US" dirty="0" smtClean="0"/>
              <a:t>, starting from </a:t>
            </a:r>
            <a:r>
              <a:rPr lang="en-US" dirty="0"/>
              <a:t>the root directory and </a:t>
            </a:r>
            <a:r>
              <a:rPr lang="en-US" dirty="0" smtClean="0"/>
              <a:t>within all </a:t>
            </a:r>
            <a:r>
              <a:rPr lang="en-US" dirty="0"/>
              <a:t>subdirectories, then </a:t>
            </a:r>
            <a:r>
              <a:rPr lang="en-US" dirty="0" smtClean="0"/>
              <a:t>save </a:t>
            </a:r>
            <a:r>
              <a:rPr lang="en-US" dirty="0"/>
              <a:t>the output to </a:t>
            </a:r>
            <a:r>
              <a:rPr lang="en-US" b="1" dirty="0" err="1" smtClean="0"/>
              <a:t>alltxtfile</a:t>
            </a:r>
            <a:r>
              <a:rPr lang="en-US" dirty="0" smtClean="0"/>
              <a:t> – and doing all that in the background)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Right Brace 1"/>
          <p:cNvSpPr/>
          <p:nvPr/>
        </p:nvSpPr>
        <p:spPr>
          <a:xfrm rot="16200000">
            <a:off x="4292906" y="298868"/>
            <a:ext cx="432048" cy="57427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28184" y="1920024"/>
            <a:ext cx="1440160" cy="143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1"/>
          </p:cNvCxnSpPr>
          <p:nvPr/>
        </p:nvCxnSpPr>
        <p:spPr>
          <a:xfrm>
            <a:off x="2915816" y="1920024"/>
            <a:ext cx="1593115" cy="103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Control Examples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79000"/>
              </a:lnSpc>
              <a:buFontTx/>
              <a:buNone/>
            </a:pPr>
            <a:r>
              <a:rPr lang="en-US" sz="2000" dirty="0"/>
              <a:t>$  </a:t>
            </a:r>
            <a:r>
              <a:rPr lang="en-US" sz="2000" b="1" dirty="0" smtClean="0">
                <a:solidFill>
                  <a:srgbClr val="00B050"/>
                </a:solidFill>
              </a:rPr>
              <a:t>cc</a:t>
            </a:r>
            <a:r>
              <a:rPr lang="en-US" sz="2000" b="1" dirty="0" smtClean="0"/>
              <a:t>   </a:t>
            </a:r>
            <a:r>
              <a:rPr lang="en-US" sz="2000" b="1" dirty="0" err="1"/>
              <a:t>myNeverEndingProgram.c</a:t>
            </a:r>
            <a:endParaRPr lang="en-US" sz="2000" b="1" dirty="0"/>
          </a:p>
          <a:p>
            <a:pPr marL="285750" indent="-285750">
              <a:lnSpc>
                <a:spcPct val="79000"/>
              </a:lnSpc>
              <a:buFontTx/>
              <a:buNone/>
            </a:pPr>
            <a:r>
              <a:rPr lang="en-US" sz="2000" dirty="0"/>
              <a:t>  </a:t>
            </a:r>
            <a:r>
              <a:rPr lang="en-US" sz="2000" b="1" dirty="0" smtClean="0">
                <a:solidFill>
                  <a:srgbClr val="00B050"/>
                </a:solidFill>
              </a:rPr>
              <a:t>^z</a:t>
            </a:r>
            <a:r>
              <a:rPr lang="en-US" sz="2000" dirty="0" smtClean="0">
                <a:solidFill>
                  <a:schemeClr val="tx1"/>
                </a:solidFill>
              </a:rPr>
              <a:t>          </a:t>
            </a:r>
            <a:r>
              <a:rPr lang="en-US" sz="2000" dirty="0">
                <a:solidFill>
                  <a:srgbClr val="009900"/>
                </a:solidFill>
              </a:rPr>
              <a:t>(</a:t>
            </a:r>
            <a:r>
              <a:rPr lang="en-US" sz="2000" dirty="0" smtClean="0">
                <a:solidFill>
                  <a:srgbClr val="009900"/>
                </a:solidFill>
              </a:rPr>
              <a:t>control-z</a:t>
            </a:r>
            <a:r>
              <a:rPr lang="en-US" sz="2000" dirty="0">
                <a:solidFill>
                  <a:srgbClr val="009900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suspends the job </a:t>
            </a:r>
            <a:r>
              <a:rPr lang="en-US" sz="2000" dirty="0" smtClean="0">
                <a:solidFill>
                  <a:srgbClr val="0070C0"/>
                </a:solidFill>
              </a:rPr>
              <a:t>(process)</a:t>
            </a:r>
          </a:p>
          <a:p>
            <a:pPr marL="285750" indent="-285750">
              <a:lnSpc>
                <a:spcPct val="79000"/>
              </a:lnSpc>
              <a:buFontTx/>
              <a:buNone/>
            </a:pPr>
            <a:r>
              <a:rPr lang="en-US" sz="2000" dirty="0" smtClean="0"/>
              <a:t>$  </a:t>
            </a:r>
            <a:r>
              <a:rPr lang="en-US" sz="2000" b="1" dirty="0" err="1">
                <a:solidFill>
                  <a:srgbClr val="00B050"/>
                </a:solidFill>
              </a:rPr>
              <a:t>bg</a:t>
            </a:r>
            <a:r>
              <a:rPr lang="en-US" sz="2000" dirty="0"/>
              <a:t>        </a:t>
            </a:r>
            <a:r>
              <a:rPr lang="en-US" sz="2000" dirty="0" smtClean="0">
                <a:solidFill>
                  <a:srgbClr val="0070C0"/>
                </a:solidFill>
              </a:rPr>
              <a:t>puts </a:t>
            </a:r>
            <a:r>
              <a:rPr lang="en-US" sz="2000" dirty="0">
                <a:solidFill>
                  <a:srgbClr val="0070C0"/>
                </a:solidFill>
              </a:rPr>
              <a:t>the current suspended job in </a:t>
            </a:r>
            <a:r>
              <a:rPr lang="en-US" sz="2000" dirty="0" smtClean="0">
                <a:solidFill>
                  <a:srgbClr val="0070C0"/>
                </a:solidFill>
              </a:rPr>
              <a:t>the background</a:t>
            </a: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79000"/>
              </a:lnSpc>
              <a:buFontTx/>
              <a:buNone/>
            </a:pPr>
            <a:endParaRPr lang="en-US" sz="2000" dirty="0" smtClean="0"/>
          </a:p>
          <a:p>
            <a:pPr marL="285750" indent="-285750">
              <a:lnSpc>
                <a:spcPct val="79000"/>
              </a:lnSpc>
              <a:buFontTx/>
              <a:buNone/>
            </a:pPr>
            <a:r>
              <a:rPr lang="en-US" sz="2000" dirty="0" smtClean="0"/>
              <a:t>$  </a:t>
            </a:r>
            <a:r>
              <a:rPr lang="en-US" sz="2000" b="1" dirty="0" smtClean="0"/>
              <a:t>date     </a:t>
            </a:r>
            <a:r>
              <a:rPr lang="en-US" sz="2000" dirty="0" smtClean="0">
                <a:solidFill>
                  <a:srgbClr val="0070C0"/>
                </a:solidFill>
              </a:rPr>
              <a:t>executes another command (now that we have control of the terminal back)</a:t>
            </a:r>
            <a:endParaRPr lang="en-US" sz="2000" b="1" dirty="0"/>
          </a:p>
          <a:p>
            <a:pPr marL="285750" indent="-285750">
              <a:lnSpc>
                <a:spcPct val="79000"/>
              </a:lnSpc>
              <a:buFontTx/>
              <a:buNone/>
            </a:pPr>
            <a:r>
              <a:rPr lang="fr-FR" sz="2000" dirty="0" smtClean="0"/>
              <a:t>Sun Sep 14 20:32:56 EST 2014</a:t>
            </a:r>
          </a:p>
          <a:p>
            <a:pPr marL="285750" indent="-285750">
              <a:lnSpc>
                <a:spcPct val="79000"/>
              </a:lnSpc>
              <a:buFontTx/>
              <a:buNone/>
            </a:pPr>
            <a:endParaRPr lang="en-US" sz="2000" dirty="0" smtClean="0"/>
          </a:p>
          <a:p>
            <a:pPr marL="285750" indent="-285750">
              <a:lnSpc>
                <a:spcPct val="79000"/>
              </a:lnSpc>
              <a:buFontTx/>
              <a:buNone/>
            </a:pPr>
            <a:r>
              <a:rPr lang="en-US" sz="2000" dirty="0" smtClean="0"/>
              <a:t>$  </a:t>
            </a:r>
            <a:r>
              <a:rPr lang="en-US" sz="2000" b="1" dirty="0" err="1">
                <a:solidFill>
                  <a:srgbClr val="00B050"/>
                </a:solidFill>
              </a:rPr>
              <a:t>fg</a:t>
            </a:r>
            <a:r>
              <a:rPr lang="en-US" sz="2000" dirty="0"/>
              <a:t>          </a:t>
            </a:r>
            <a:r>
              <a:rPr lang="en-US" sz="2000" dirty="0" smtClean="0">
                <a:solidFill>
                  <a:srgbClr val="0070C0"/>
                </a:solidFill>
              </a:rPr>
              <a:t>brings </a:t>
            </a:r>
            <a:r>
              <a:rPr lang="en-US" sz="2000" dirty="0">
                <a:solidFill>
                  <a:srgbClr val="0070C0"/>
                </a:solidFill>
              </a:rPr>
              <a:t>the </a:t>
            </a:r>
            <a:r>
              <a:rPr lang="en-US" sz="2000" i="1" dirty="0">
                <a:solidFill>
                  <a:srgbClr val="0070C0"/>
                </a:solidFill>
              </a:rPr>
              <a:t>last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background job (the lengthy compiler job) </a:t>
            </a:r>
          </a:p>
          <a:p>
            <a:pPr marL="285750" indent="-285750">
              <a:lnSpc>
                <a:spcPct val="79000"/>
              </a:lnSpc>
              <a:buFontTx/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	    back </a:t>
            </a:r>
            <a:r>
              <a:rPr lang="en-US" sz="2000" dirty="0">
                <a:solidFill>
                  <a:srgbClr val="0070C0"/>
                </a:solidFill>
              </a:rPr>
              <a:t>to </a:t>
            </a:r>
            <a:r>
              <a:rPr lang="en-US" sz="2000" dirty="0" smtClean="0">
                <a:solidFill>
                  <a:srgbClr val="0070C0"/>
                </a:solidFill>
              </a:rPr>
              <a:t>the foreground</a:t>
            </a:r>
            <a:br>
              <a:rPr lang="en-US" sz="2000" dirty="0" smtClean="0">
                <a:solidFill>
                  <a:srgbClr val="0070C0"/>
                </a:solidFill>
              </a:rPr>
            </a:b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39752" y="5157192"/>
            <a:ext cx="554461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“</a:t>
            </a:r>
            <a:r>
              <a:rPr lang="en-AU" b="1" dirty="0">
                <a:solidFill>
                  <a:srgbClr val="00B050"/>
                </a:solidFill>
              </a:rPr>
              <a:t>cc</a:t>
            </a:r>
            <a:r>
              <a:rPr lang="en-AU" dirty="0"/>
              <a:t>” </a:t>
            </a:r>
            <a:r>
              <a:rPr lang="en-AU" dirty="0" smtClean="0"/>
              <a:t>is </a:t>
            </a:r>
            <a:r>
              <a:rPr lang="en-AU" dirty="0"/>
              <a:t>the Unix </a:t>
            </a:r>
            <a:r>
              <a:rPr lang="en-AU" b="1" i="1" dirty="0"/>
              <a:t>C compiler</a:t>
            </a:r>
          </a:p>
          <a:p>
            <a:r>
              <a:rPr lang="en-AU" dirty="0" smtClean="0"/>
              <a:t>“</a:t>
            </a:r>
            <a:r>
              <a:rPr lang="en-AU" b="1" dirty="0" err="1" smtClean="0">
                <a:solidFill>
                  <a:srgbClr val="00B050"/>
                </a:solidFill>
              </a:rPr>
              <a:t>bg</a:t>
            </a:r>
            <a:r>
              <a:rPr lang="en-AU" dirty="0" smtClean="0"/>
              <a:t>” is the Unix “</a:t>
            </a:r>
            <a:r>
              <a:rPr lang="en-AU" b="1" i="1" dirty="0" smtClean="0"/>
              <a:t>background</a:t>
            </a:r>
            <a:r>
              <a:rPr lang="en-AU" dirty="0" smtClean="0"/>
              <a:t>” command</a:t>
            </a:r>
          </a:p>
          <a:p>
            <a:r>
              <a:rPr lang="en-AU" dirty="0" smtClean="0"/>
              <a:t>“</a:t>
            </a:r>
            <a:r>
              <a:rPr lang="en-AU" b="1" dirty="0" err="1" smtClean="0">
                <a:solidFill>
                  <a:srgbClr val="00B050"/>
                </a:solidFill>
              </a:rPr>
              <a:t>fg</a:t>
            </a:r>
            <a:r>
              <a:rPr lang="en-AU" dirty="0"/>
              <a:t>” </a:t>
            </a:r>
            <a:r>
              <a:rPr lang="en-AU" dirty="0" smtClean="0"/>
              <a:t> is </a:t>
            </a:r>
            <a:r>
              <a:rPr lang="en-AU" dirty="0"/>
              <a:t>the Unix </a:t>
            </a:r>
            <a:r>
              <a:rPr lang="en-AU" dirty="0" smtClean="0"/>
              <a:t>“</a:t>
            </a:r>
            <a:r>
              <a:rPr lang="en-AU" b="1" i="1" dirty="0" smtClean="0"/>
              <a:t>foreground</a:t>
            </a:r>
            <a:r>
              <a:rPr lang="en-AU" dirty="0"/>
              <a:t>” </a:t>
            </a:r>
            <a:r>
              <a:rPr lang="en-AU" dirty="0" smtClean="0"/>
              <a:t>command</a:t>
            </a:r>
            <a:endParaRPr lang="en-A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Control Examples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79000"/>
              </a:lnSpc>
              <a:buFontTx/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79000"/>
              </a:lnSpc>
              <a:buFontTx/>
              <a:buNone/>
            </a:pPr>
            <a:r>
              <a:rPr lang="en-US" sz="2000" dirty="0"/>
              <a:t>$  </a:t>
            </a:r>
            <a:r>
              <a:rPr lang="en-US" sz="2000" b="1" dirty="0" smtClean="0"/>
              <a:t>cc   assign1.c   &amp;    </a:t>
            </a:r>
            <a:r>
              <a:rPr lang="en-US" sz="2000" dirty="0" smtClean="0">
                <a:solidFill>
                  <a:srgbClr val="0070C0"/>
                </a:solidFill>
              </a:rPr>
              <a:t>runs 3 compilation jobs in background</a:t>
            </a:r>
            <a:endParaRPr lang="en-US" sz="2000" b="1" dirty="0"/>
          </a:p>
          <a:p>
            <a:pPr marL="285750" indent="-285750">
              <a:lnSpc>
                <a:spcPct val="79000"/>
              </a:lnSpc>
              <a:buFontTx/>
              <a:buNone/>
            </a:pPr>
            <a:r>
              <a:rPr lang="en-US" sz="2000" dirty="0"/>
              <a:t>$  </a:t>
            </a:r>
            <a:r>
              <a:rPr lang="en-US" sz="2000" b="1" dirty="0"/>
              <a:t>cc </a:t>
            </a:r>
            <a:r>
              <a:rPr lang="en-US" sz="2000" b="1" dirty="0" smtClean="0"/>
              <a:t>  assign2.c   &amp;</a:t>
            </a:r>
            <a:endParaRPr lang="en-US" sz="2000" b="1" dirty="0"/>
          </a:p>
          <a:p>
            <a:pPr marL="285750" indent="-285750">
              <a:lnSpc>
                <a:spcPct val="79000"/>
              </a:lnSpc>
              <a:buFontTx/>
              <a:buNone/>
            </a:pPr>
            <a:r>
              <a:rPr lang="en-US" sz="2000" dirty="0"/>
              <a:t>$  </a:t>
            </a:r>
            <a:r>
              <a:rPr lang="en-US" sz="2000" b="1" dirty="0" smtClean="0"/>
              <a:t>cc   assign3.c   &amp;</a:t>
            </a:r>
          </a:p>
          <a:p>
            <a:pPr marL="285750" indent="-285750">
              <a:lnSpc>
                <a:spcPct val="79000"/>
              </a:lnSpc>
              <a:buFontTx/>
              <a:buNone/>
            </a:pPr>
            <a:endParaRPr lang="en-US" sz="2000" b="1" dirty="0"/>
          </a:p>
          <a:p>
            <a:pPr marL="285750" indent="-285750">
              <a:lnSpc>
                <a:spcPct val="79000"/>
              </a:lnSpc>
              <a:buFontTx/>
              <a:buNone/>
            </a:pPr>
            <a:r>
              <a:rPr lang="en-US" sz="2000" dirty="0"/>
              <a:t>$  </a:t>
            </a:r>
            <a:r>
              <a:rPr lang="en-US" sz="2000" b="1" dirty="0" smtClean="0"/>
              <a:t>jobs   </a:t>
            </a:r>
            <a:r>
              <a:rPr lang="en-US" sz="2000" dirty="0" smtClean="0"/>
              <a:t>                      </a:t>
            </a:r>
            <a:r>
              <a:rPr lang="en-US" sz="2000" dirty="0" smtClean="0">
                <a:solidFill>
                  <a:srgbClr val="0070C0"/>
                </a:solidFill>
              </a:rPr>
              <a:t>lists </a:t>
            </a:r>
            <a:r>
              <a:rPr lang="en-US" sz="2000" dirty="0">
                <a:solidFill>
                  <a:srgbClr val="0070C0"/>
                </a:solidFill>
              </a:rPr>
              <a:t>all </a:t>
            </a:r>
            <a:r>
              <a:rPr lang="en-US" sz="2000" dirty="0" smtClean="0">
                <a:solidFill>
                  <a:srgbClr val="0070C0"/>
                </a:solidFill>
              </a:rPr>
              <a:t>your </a:t>
            </a:r>
            <a:r>
              <a:rPr lang="en-US" sz="2000" dirty="0">
                <a:solidFill>
                  <a:srgbClr val="0070C0"/>
                </a:solidFill>
              </a:rPr>
              <a:t>jobs </a:t>
            </a:r>
            <a:r>
              <a:rPr lang="en-US" sz="2000" dirty="0" smtClean="0">
                <a:solidFill>
                  <a:srgbClr val="0070C0"/>
                </a:solidFill>
              </a:rPr>
              <a:t>(the 3 compiler jobs above)</a:t>
            </a:r>
          </a:p>
          <a:p>
            <a:pPr marL="285750" indent="-285750">
              <a:lnSpc>
                <a:spcPct val="79000"/>
              </a:lnSpc>
              <a:buFontTx/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                               </a:t>
            </a:r>
            <a:r>
              <a:rPr lang="en-US" sz="2000" dirty="0">
                <a:solidFill>
                  <a:srgbClr val="0070C0"/>
                </a:solidFill>
              </a:rPr>
              <a:t>that </a:t>
            </a:r>
            <a:r>
              <a:rPr lang="en-US" sz="2000" dirty="0" smtClean="0">
                <a:solidFill>
                  <a:srgbClr val="0070C0"/>
                </a:solidFill>
              </a:rPr>
              <a:t>were running </a:t>
            </a:r>
            <a:r>
              <a:rPr lang="en-US" sz="2000" dirty="0">
                <a:solidFill>
                  <a:srgbClr val="0070C0"/>
                </a:solidFill>
              </a:rPr>
              <a:t>in the </a:t>
            </a:r>
            <a:r>
              <a:rPr lang="en-US" sz="2000" dirty="0" smtClean="0">
                <a:solidFill>
                  <a:srgbClr val="0070C0"/>
                </a:solidFill>
              </a:rPr>
              <a:t>background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8351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Control Examples</a:t>
            </a:r>
            <a:endParaRPr lang="en-US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Tx/>
              <a:buNone/>
            </a:pPr>
            <a:r>
              <a:rPr lang="en-US" dirty="0"/>
              <a:t>$  </a:t>
            </a:r>
            <a:r>
              <a:rPr lang="en-US" b="1" dirty="0"/>
              <a:t>jobs</a:t>
            </a:r>
            <a:r>
              <a:rPr lang="en-US" dirty="0"/>
              <a:t>   </a:t>
            </a:r>
            <a:r>
              <a:rPr lang="en-US" b="1" dirty="0" smtClean="0"/>
              <a:t>-l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lists </a:t>
            </a:r>
            <a:r>
              <a:rPr lang="en-US" dirty="0">
                <a:solidFill>
                  <a:srgbClr val="0070C0"/>
                </a:solidFill>
              </a:rPr>
              <a:t>the jobs that belongs to the user</a:t>
            </a:r>
          </a:p>
          <a:p>
            <a:pPr marL="285750" indent="-285750">
              <a:buFontTx/>
              <a:buNone/>
            </a:pPr>
            <a:r>
              <a:rPr lang="en-US" b="1" dirty="0"/>
              <a:t>[1]  </a:t>
            </a:r>
            <a:r>
              <a:rPr lang="en-US" b="1" dirty="0" smtClean="0"/>
              <a:t> 23456   		cc  assign1.c</a:t>
            </a:r>
            <a:endParaRPr lang="en-US" b="1" dirty="0"/>
          </a:p>
          <a:p>
            <a:pPr marL="285750" indent="-285750">
              <a:buFontTx/>
              <a:buNone/>
            </a:pPr>
            <a:r>
              <a:rPr lang="en-US" b="1" dirty="0"/>
              <a:t>[2]  </a:t>
            </a:r>
            <a:r>
              <a:rPr lang="en-US" b="1" dirty="0" smtClean="0"/>
              <a:t> 13234   		cc  assign2.c</a:t>
            </a:r>
            <a:endParaRPr lang="en-US" b="1" dirty="0"/>
          </a:p>
          <a:p>
            <a:pPr marL="285750" indent="-285750">
              <a:buFontTx/>
              <a:buNone/>
            </a:pPr>
            <a:r>
              <a:rPr lang="en-US" b="1" dirty="0"/>
              <a:t>[3]  </a:t>
            </a:r>
            <a:r>
              <a:rPr lang="en-US" b="1" dirty="0" smtClean="0"/>
              <a:t> 34533   		cc  assign3.c</a:t>
            </a:r>
          </a:p>
          <a:p>
            <a:pPr marL="285750" indent="-285750">
              <a:buFontTx/>
              <a:buNone/>
            </a:pPr>
            <a:endParaRPr lang="en-US" b="1" dirty="0"/>
          </a:p>
          <a:p>
            <a:pPr marL="285750" indent="-285750">
              <a:buFontTx/>
              <a:buNone/>
            </a:pPr>
            <a:r>
              <a:rPr lang="en-US" dirty="0"/>
              <a:t>$  </a:t>
            </a:r>
            <a:r>
              <a:rPr lang="en-US" b="1" dirty="0" err="1"/>
              <a:t>fg</a:t>
            </a:r>
            <a:r>
              <a:rPr lang="en-US" b="1" dirty="0"/>
              <a:t> </a:t>
            </a:r>
            <a:r>
              <a:rPr lang="en-US" b="1" dirty="0" smtClean="0"/>
              <a:t>  %</a:t>
            </a:r>
            <a:r>
              <a:rPr lang="en-US" b="1" dirty="0"/>
              <a:t>2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70C0"/>
                </a:solidFill>
              </a:rPr>
              <a:t>brings </a:t>
            </a:r>
            <a:r>
              <a:rPr lang="en-US" dirty="0">
                <a:solidFill>
                  <a:srgbClr val="0070C0"/>
                </a:solidFill>
              </a:rPr>
              <a:t>the second job </a:t>
            </a:r>
            <a:r>
              <a:rPr lang="en-US" dirty="0" smtClean="0">
                <a:solidFill>
                  <a:srgbClr val="0070C0"/>
                </a:solidFill>
              </a:rPr>
              <a:t>(compiling </a:t>
            </a:r>
            <a:r>
              <a:rPr lang="en-US" sz="3100" dirty="0" smtClean="0">
                <a:solidFill>
                  <a:srgbClr val="0070C0"/>
                </a:solidFill>
              </a:rPr>
              <a:t>assign2.c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</a:p>
          <a:p>
            <a:pPr marL="285750" indent="-285750">
              <a:buFontTx/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into the foreground. </a:t>
            </a:r>
            <a:r>
              <a:rPr lang="en-US" dirty="0">
                <a:solidFill>
                  <a:srgbClr val="0070C0"/>
                </a:solidFill>
              </a:rPr>
              <a:t>This means that this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         </a:t>
            </a:r>
            <a:r>
              <a:rPr lang="en-US" dirty="0" smtClean="0">
                <a:solidFill>
                  <a:srgbClr val="0070C0"/>
                </a:solidFill>
              </a:rPr>
              <a:t>   job </a:t>
            </a:r>
            <a:r>
              <a:rPr lang="en-US" dirty="0">
                <a:solidFill>
                  <a:srgbClr val="0070C0"/>
                </a:solidFill>
              </a:rPr>
              <a:t>will </a:t>
            </a:r>
            <a:r>
              <a:rPr lang="en-US" dirty="0" smtClean="0">
                <a:solidFill>
                  <a:srgbClr val="0070C0"/>
                </a:solidFill>
              </a:rPr>
              <a:t>again run </a:t>
            </a:r>
            <a:r>
              <a:rPr lang="en-US" dirty="0">
                <a:solidFill>
                  <a:srgbClr val="0070C0"/>
                </a:solidFill>
              </a:rPr>
              <a:t>interactively on the </a:t>
            </a:r>
            <a:endParaRPr lang="en-US" dirty="0" smtClean="0">
              <a:solidFill>
                <a:srgbClr val="0070C0"/>
              </a:solidFill>
            </a:endParaRPr>
          </a:p>
          <a:p>
            <a:pPr marL="285750" indent="-285750">
              <a:buFontTx/>
              <a:buNone/>
            </a:pPr>
            <a:r>
              <a:rPr lang="en-US" dirty="0" smtClean="0">
                <a:solidFill>
                  <a:srgbClr val="0070C0"/>
                </a:solidFill>
              </a:rPr>
              <a:t>		        terminal.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   </a:t>
            </a:r>
          </a:p>
          <a:p>
            <a:pPr marL="285750" indent="-285750">
              <a:buFontTx/>
              <a:buNone/>
            </a:pPr>
            <a:r>
              <a:rPr lang="en-US" dirty="0" smtClean="0"/>
              <a:t>Note </a:t>
            </a:r>
            <a:r>
              <a:rPr lang="en-US" dirty="0"/>
              <a:t>that you can refer to the process </a:t>
            </a:r>
            <a:r>
              <a:rPr lang="en-US" dirty="0" smtClean="0"/>
              <a:t>by </a:t>
            </a:r>
            <a:r>
              <a:rPr lang="en-US" dirty="0"/>
              <a:t>its process-id or by the job number. In </a:t>
            </a:r>
            <a:r>
              <a:rPr lang="en-US" dirty="0" smtClean="0"/>
              <a:t>the latter, </a:t>
            </a:r>
            <a:r>
              <a:rPr lang="en-US" dirty="0"/>
              <a:t>prefix the job number with a </a:t>
            </a:r>
            <a:r>
              <a:rPr lang="en-US" dirty="0" smtClean="0"/>
              <a:t>% (like the example shown above).</a:t>
            </a:r>
            <a:endParaRPr lang="en-US" dirty="0"/>
          </a:p>
          <a:p>
            <a:pPr marL="285750" indent="-285750">
              <a:buFontTx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Shell Commands &amp; Shell Scripting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1435608" y="1700234"/>
            <a:ext cx="749808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Important 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This lecture, plus the next 2 lectures, contain materials which will be required for the 4 </a:t>
            </a:r>
            <a:r>
              <a:rPr lang="en-US" b="1" i="1" dirty="0" smtClean="0">
                <a:solidFill>
                  <a:schemeClr val="tx1"/>
                </a:solidFill>
              </a:rPr>
              <a:t>Session Tasks </a:t>
            </a:r>
            <a:r>
              <a:rPr lang="en-US" dirty="0" smtClean="0">
                <a:solidFill>
                  <a:schemeClr val="tx1"/>
                </a:solidFill>
              </a:rPr>
              <a:t>on </a:t>
            </a:r>
            <a:r>
              <a:rPr lang="en-US" b="1" i="1" dirty="0" smtClean="0">
                <a:solidFill>
                  <a:schemeClr val="tx1"/>
                </a:solidFill>
              </a:rPr>
              <a:t>Shell Scripting</a:t>
            </a:r>
            <a:r>
              <a:rPr lang="en-US" dirty="0" smtClean="0">
                <a:solidFill>
                  <a:schemeClr val="tx1"/>
                </a:solidFill>
              </a:rPr>
              <a:t> in Weeks 9-12.</a:t>
            </a:r>
          </a:p>
          <a:p>
            <a:pPr lvl="1"/>
            <a:r>
              <a:rPr lang="en-US" dirty="0" smtClean="0"/>
              <a:t>Make sure you </a:t>
            </a:r>
            <a:r>
              <a:rPr lang="en-US" b="1" dirty="0" smtClean="0">
                <a:solidFill>
                  <a:srgbClr val="C00000"/>
                </a:solidFill>
              </a:rPr>
              <a:t>attend all these 3 lectures</a:t>
            </a:r>
            <a:r>
              <a:rPr lang="en-US" dirty="0" smtClean="0"/>
              <a:t>, otherwise you will have great difficulties completing those coming Session Tasks.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918" y="285728"/>
            <a:ext cx="7772400" cy="692150"/>
          </a:xfrm>
          <a:noFill/>
          <a:ln/>
          <a:effectLst/>
        </p:spPr>
        <p:txBody>
          <a:bodyPr lIns="76200" tIns="38100" rIns="76200" bIns="38100" anchor="b">
            <a:normAutofit/>
          </a:bodyPr>
          <a:lstStyle/>
          <a:p>
            <a:pPr defTabSz="749300"/>
            <a:r>
              <a:rPr lang="en-US" sz="3600" dirty="0" smtClean="0"/>
              <a:t>Filters</a:t>
            </a:r>
            <a:endParaRPr lang="en-US" sz="3600" dirty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1214414" y="1285860"/>
            <a:ext cx="7358114" cy="4129084"/>
          </a:xfrm>
          <a:noFill/>
          <a:ln/>
        </p:spPr>
        <p:txBody>
          <a:bodyPr lIns="87312" tIns="44450" rIns="87312" bIns="44450">
            <a:noAutofit/>
          </a:bodyPr>
          <a:lstStyle/>
          <a:p>
            <a:pPr marL="325438" indent="-325438" defTabSz="868363">
              <a:lnSpc>
                <a:spcPct val="79000"/>
              </a:lnSpc>
            </a:pPr>
            <a:r>
              <a:rPr lang="en-US" sz="2400" dirty="0"/>
              <a:t>A </a:t>
            </a:r>
            <a:r>
              <a:rPr lang="en-US" sz="2400" dirty="0" smtClean="0"/>
              <a:t>“</a:t>
            </a:r>
            <a:r>
              <a:rPr lang="en-US" sz="2400" b="1" i="1" dirty="0" smtClean="0"/>
              <a:t>filter</a:t>
            </a:r>
            <a:r>
              <a:rPr lang="en-US" sz="2400" dirty="0" smtClean="0"/>
              <a:t>” </a:t>
            </a:r>
            <a:r>
              <a:rPr lang="en-US" sz="2400" dirty="0"/>
              <a:t>is </a:t>
            </a:r>
            <a:r>
              <a:rPr lang="en-US" sz="2400" dirty="0" smtClean="0"/>
              <a:t>typically a </a:t>
            </a:r>
            <a:r>
              <a:rPr lang="en-US" sz="2400" dirty="0"/>
              <a:t>command that reads </a:t>
            </a:r>
            <a:r>
              <a:rPr lang="en-US" sz="2400" dirty="0" smtClean="0"/>
              <a:t>the output </a:t>
            </a:r>
            <a:r>
              <a:rPr lang="en-US" sz="2400" dirty="0"/>
              <a:t>from one program (or standard input or a file) and produces </a:t>
            </a:r>
            <a:r>
              <a:rPr lang="en-US" sz="2400" dirty="0" smtClean="0"/>
              <a:t>some standard </a:t>
            </a:r>
            <a:r>
              <a:rPr lang="en-US" sz="2400" dirty="0"/>
              <a:t>output</a:t>
            </a:r>
          </a:p>
          <a:p>
            <a:pPr marL="325438" indent="-325438" defTabSz="868363">
              <a:lnSpc>
                <a:spcPct val="79000"/>
              </a:lnSpc>
            </a:pPr>
            <a:r>
              <a:rPr lang="en-US" sz="2400" dirty="0"/>
              <a:t>It </a:t>
            </a:r>
            <a:r>
              <a:rPr lang="en-US" sz="2400" b="1" i="1" u="sng" dirty="0"/>
              <a:t>filters</a:t>
            </a:r>
            <a:r>
              <a:rPr lang="en-US" sz="2400" dirty="0"/>
              <a:t> (based on the program) the contents of </a:t>
            </a:r>
            <a:r>
              <a:rPr lang="en-US" sz="2400" dirty="0" smtClean="0"/>
              <a:t>its input stream</a:t>
            </a:r>
          </a:p>
          <a:p>
            <a:pPr marL="325438" indent="-325438" defTabSz="868363">
              <a:lnSpc>
                <a:spcPct val="79000"/>
              </a:lnSpc>
            </a:pPr>
            <a:r>
              <a:rPr lang="en-US" sz="2400" dirty="0" smtClean="0"/>
              <a:t>It </a:t>
            </a:r>
            <a:r>
              <a:rPr lang="en-US" sz="2400" dirty="0"/>
              <a:t>sends its results to standard output, but never modifies the input stream or file</a:t>
            </a:r>
          </a:p>
          <a:p>
            <a:pPr marL="325438" indent="-325438" defTabSz="868363">
              <a:lnSpc>
                <a:spcPct val="79000"/>
              </a:lnSpc>
            </a:pPr>
            <a:r>
              <a:rPr lang="en-US" sz="2400" dirty="0"/>
              <a:t>Output results may be further processed by another </a:t>
            </a:r>
            <a:r>
              <a:rPr lang="en-US" sz="2400" dirty="0" smtClean="0"/>
              <a:t>filter</a:t>
            </a:r>
          </a:p>
          <a:p>
            <a:pPr marL="325438" indent="-325438" defTabSz="868363">
              <a:lnSpc>
                <a:spcPct val="79000"/>
              </a:lnSpc>
            </a:pPr>
            <a:endParaRPr lang="en-US" sz="2400" dirty="0"/>
          </a:p>
          <a:p>
            <a:pPr marL="325438" indent="-325438" defTabSz="868363">
              <a:lnSpc>
                <a:spcPct val="79000"/>
              </a:lnSpc>
            </a:pPr>
            <a:r>
              <a:rPr lang="en-US" sz="2000" dirty="0"/>
              <a:t>Examples of </a:t>
            </a:r>
            <a:r>
              <a:rPr lang="en-US" sz="2000" dirty="0" smtClean="0"/>
              <a:t>some common filters</a:t>
            </a:r>
            <a:r>
              <a:rPr lang="en-US" sz="2000" dirty="0"/>
              <a:t>:</a:t>
            </a:r>
          </a:p>
          <a:p>
            <a:pPr marL="706438" lvl="1" indent="-266700" defTabSz="868363">
              <a:lnSpc>
                <a:spcPct val="79000"/>
              </a:lnSpc>
            </a:pPr>
            <a:r>
              <a:rPr lang="en-US" sz="1600" b="1" dirty="0"/>
              <a:t>sort</a:t>
            </a:r>
            <a:r>
              <a:rPr lang="en-US" sz="1600" dirty="0"/>
              <a:t> - sort on specified fields</a:t>
            </a:r>
          </a:p>
          <a:p>
            <a:pPr marL="706438" lvl="1" indent="-266700" defTabSz="868363">
              <a:lnSpc>
                <a:spcPct val="79000"/>
              </a:lnSpc>
            </a:pPr>
            <a:r>
              <a:rPr lang="en-US" sz="1600" b="1" dirty="0" err="1"/>
              <a:t>wc</a:t>
            </a:r>
            <a:r>
              <a:rPr lang="en-US" sz="1600" dirty="0"/>
              <a:t> - count lines, words and characters</a:t>
            </a:r>
          </a:p>
          <a:p>
            <a:pPr marL="706438" lvl="1" indent="-266700" defTabSz="868363">
              <a:lnSpc>
                <a:spcPct val="79000"/>
              </a:lnSpc>
            </a:pPr>
            <a:r>
              <a:rPr lang="en-US" sz="1600" b="1" dirty="0" err="1"/>
              <a:t>grep</a:t>
            </a:r>
            <a:r>
              <a:rPr lang="en-US" sz="1600" dirty="0"/>
              <a:t> - search files for a pattern  (see also lecture on regular expressions)</a:t>
            </a:r>
          </a:p>
          <a:p>
            <a:pPr marL="706438" lvl="1" indent="-266700" defTabSz="868363">
              <a:lnSpc>
                <a:spcPct val="79000"/>
              </a:lnSpc>
            </a:pPr>
            <a:r>
              <a:rPr lang="en-US" sz="1600" b="1" dirty="0" err="1"/>
              <a:t>tr</a:t>
            </a:r>
            <a:r>
              <a:rPr lang="en-US" sz="1600" dirty="0"/>
              <a:t> - translate specified characters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ls</a:t>
            </a:r>
            <a:r>
              <a:rPr lang="en-US" b="1" dirty="0"/>
              <a:t> </a:t>
            </a:r>
            <a:r>
              <a:rPr lang="en-US" b="1" dirty="0" smtClean="0"/>
              <a:t>  /etc   |   </a:t>
            </a:r>
            <a:r>
              <a:rPr lang="en-US" b="1" dirty="0" err="1"/>
              <a:t>grep</a:t>
            </a:r>
            <a:r>
              <a:rPr lang="en-US" b="1" dirty="0"/>
              <a:t> </a:t>
            </a:r>
            <a:r>
              <a:rPr lang="en-US" b="1" dirty="0" smtClean="0"/>
              <a:t>  conf   |   </a:t>
            </a:r>
            <a:r>
              <a:rPr lang="en-US" b="1" dirty="0" err="1"/>
              <a:t>wc</a:t>
            </a:r>
            <a:r>
              <a:rPr lang="en-US" b="1" dirty="0"/>
              <a:t> </a:t>
            </a:r>
            <a:r>
              <a:rPr lang="en-US" b="1" dirty="0" smtClean="0"/>
              <a:t>  –</a:t>
            </a:r>
            <a:r>
              <a:rPr lang="en-US" b="1" dirty="0"/>
              <a:t>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list all the files in </a:t>
            </a:r>
            <a:r>
              <a:rPr lang="en-US" b="1" dirty="0"/>
              <a:t>/</a:t>
            </a:r>
            <a:r>
              <a:rPr lang="en-US" b="1" dirty="0" smtClean="0"/>
              <a:t>etc</a:t>
            </a:r>
            <a:r>
              <a:rPr lang="en-US" dirty="0" smtClean="0"/>
              <a:t>, then search </a:t>
            </a:r>
            <a:r>
              <a:rPr lang="en-US" dirty="0"/>
              <a:t>for the string </a:t>
            </a:r>
            <a:r>
              <a:rPr lang="en-US" b="1" dirty="0" smtClean="0"/>
              <a:t>conf</a:t>
            </a:r>
            <a:r>
              <a:rPr lang="en-US" dirty="0" smtClean="0"/>
              <a:t>,  then </a:t>
            </a:r>
            <a:r>
              <a:rPr lang="en-US" dirty="0"/>
              <a:t>count lines</a:t>
            </a:r>
            <a:br>
              <a:rPr lang="en-US" dirty="0"/>
            </a:br>
            <a:endParaRPr lang="en-US" dirty="0"/>
          </a:p>
          <a:p>
            <a:r>
              <a:rPr lang="en-US" sz="3000" b="1" dirty="0" err="1" smtClean="0">
                <a:latin typeface="Arial Narrow" pitchFamily="34" charset="0"/>
              </a:rPr>
              <a:t>ls</a:t>
            </a:r>
            <a:r>
              <a:rPr lang="en-US" sz="3000" b="1" dirty="0" smtClean="0">
                <a:latin typeface="Arial Narrow" pitchFamily="34" charset="0"/>
              </a:rPr>
              <a:t>  </a:t>
            </a:r>
            <a:r>
              <a:rPr lang="en-US" sz="3000" b="1" dirty="0">
                <a:latin typeface="Arial Narrow" pitchFamily="34" charset="0"/>
              </a:rPr>
              <a:t>–</a:t>
            </a:r>
            <a:r>
              <a:rPr lang="en-US" sz="3000" b="1" dirty="0" smtClean="0">
                <a:latin typeface="Arial Narrow" pitchFamily="34" charset="0"/>
              </a:rPr>
              <a:t>l  </a:t>
            </a:r>
            <a:r>
              <a:rPr lang="en-US" sz="3000" b="1" dirty="0">
                <a:latin typeface="Arial Narrow" pitchFamily="34" charset="0"/>
              </a:rPr>
              <a:t>/</a:t>
            </a:r>
            <a:r>
              <a:rPr lang="en-US" sz="3000" b="1" dirty="0" smtClean="0">
                <a:latin typeface="Arial Narrow" pitchFamily="34" charset="0"/>
              </a:rPr>
              <a:t>etc  |  </a:t>
            </a:r>
            <a:r>
              <a:rPr lang="en-US" sz="3000" b="1" dirty="0" err="1">
                <a:latin typeface="Arial Narrow" pitchFamily="34" charset="0"/>
              </a:rPr>
              <a:t>grep</a:t>
            </a:r>
            <a:r>
              <a:rPr lang="en-US" sz="3000" b="1" dirty="0">
                <a:latin typeface="Arial Narrow" pitchFamily="34" charset="0"/>
              </a:rPr>
              <a:t> </a:t>
            </a:r>
            <a:r>
              <a:rPr lang="en-US" sz="3000" b="1" dirty="0" smtClean="0">
                <a:latin typeface="Arial Narrow" pitchFamily="34" charset="0"/>
              </a:rPr>
              <a:t> ^</a:t>
            </a:r>
            <a:r>
              <a:rPr lang="en-US" sz="3000" b="1" dirty="0">
                <a:latin typeface="Arial Narrow" pitchFamily="34" charset="0"/>
              </a:rPr>
              <a:t>d </a:t>
            </a:r>
            <a:r>
              <a:rPr lang="en-US" sz="3000" b="1" dirty="0" smtClean="0">
                <a:latin typeface="Arial Narrow" pitchFamily="34" charset="0"/>
              </a:rPr>
              <a:t> |  sort  –r  &gt;  </a:t>
            </a:r>
            <a:r>
              <a:rPr lang="en-US" sz="3000" b="1" dirty="0">
                <a:latin typeface="Arial Narrow" pitchFamily="34" charset="0"/>
              </a:rPr>
              <a:t>/</a:t>
            </a:r>
            <a:r>
              <a:rPr lang="en-US" sz="3000" b="1" dirty="0" err="1">
                <a:latin typeface="Arial Narrow" pitchFamily="34" charset="0"/>
              </a:rPr>
              <a:t>tmp</a:t>
            </a:r>
            <a:r>
              <a:rPr lang="en-US" sz="3000" b="1" dirty="0">
                <a:latin typeface="Arial Narrow" pitchFamily="34" charset="0"/>
              </a:rPr>
              <a:t>/directories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list the files in </a:t>
            </a:r>
            <a:r>
              <a:rPr lang="en-US" b="1" dirty="0"/>
              <a:t>/etc</a:t>
            </a:r>
            <a:r>
              <a:rPr lang="en-US" dirty="0"/>
              <a:t> in long </a:t>
            </a:r>
            <a:r>
              <a:rPr lang="en-US" dirty="0" smtClean="0"/>
              <a:t>format,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then </a:t>
            </a:r>
            <a:r>
              <a:rPr lang="en-US" dirty="0"/>
              <a:t>search for strings beginning with </a:t>
            </a:r>
            <a:r>
              <a:rPr lang="en-US" b="1" dirty="0" smtClean="0"/>
              <a:t>d</a:t>
            </a:r>
            <a:r>
              <a:rPr lang="en-US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then </a:t>
            </a:r>
            <a:r>
              <a:rPr lang="en-US" dirty="0"/>
              <a:t>sort in reverse alphabetic </a:t>
            </a:r>
            <a:r>
              <a:rPr lang="en-US" dirty="0" smtClean="0"/>
              <a:t>order, </a:t>
            </a:r>
          </a:p>
          <a:p>
            <a:pPr>
              <a:buNone/>
            </a:pPr>
            <a:r>
              <a:rPr lang="en-US" dirty="0" smtClean="0"/>
              <a:t>   then saves the output to </a:t>
            </a:r>
            <a:r>
              <a:rPr lang="en-US" b="1" dirty="0" smtClean="0"/>
              <a:t>/</a:t>
            </a:r>
            <a:r>
              <a:rPr lang="en-US" b="1" dirty="0" err="1"/>
              <a:t>tmp</a:t>
            </a:r>
            <a:r>
              <a:rPr lang="en-US" b="1" dirty="0"/>
              <a:t>/directories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52416" y="6305550"/>
            <a:ext cx="391584" cy="476250"/>
          </a:xfrm>
        </p:spPr>
        <p:txBody>
          <a:bodyPr/>
          <a:lstStyle/>
          <a:p>
            <a:fld id="{DC92781C-4F41-4749-BECB-69208696CF0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285728"/>
            <a:ext cx="7772400" cy="620713"/>
          </a:xfrm>
          <a:noFill/>
          <a:ln/>
          <a:effectLst/>
        </p:spPr>
        <p:txBody>
          <a:bodyPr lIns="76200" tIns="38100" rIns="76200" bIns="38100" anchor="b"/>
          <a:lstStyle/>
          <a:p>
            <a:pPr defTabSz="749300"/>
            <a:r>
              <a:rPr lang="en-US" sz="2800"/>
              <a:t>tee - Send output to a file and stdout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434912" y="1484784"/>
            <a:ext cx="7200800" cy="5256584"/>
          </a:xfrm>
          <a:noFill/>
          <a:ln/>
        </p:spPr>
        <p:txBody>
          <a:bodyPr lIns="87312" tIns="44450" rIns="87312" bIns="44450">
            <a:normAutofit/>
          </a:bodyPr>
          <a:lstStyle/>
          <a:p>
            <a:pPr marL="325438" indent="-325438" defTabSz="868363">
              <a:lnSpc>
                <a:spcPct val="79000"/>
              </a:lnSpc>
            </a:pPr>
            <a:r>
              <a:rPr lang="en-US" sz="2800" b="1" dirty="0"/>
              <a:t>Syntax:   tee </a:t>
            </a:r>
            <a:r>
              <a:rPr lang="en-US" sz="2800" b="1" dirty="0" smtClean="0"/>
              <a:t> [-</a:t>
            </a:r>
            <a:r>
              <a:rPr lang="en-US" sz="2800" b="1" dirty="0"/>
              <a:t>a] </a:t>
            </a:r>
            <a:r>
              <a:rPr lang="en-US" sz="2800" b="1" dirty="0" smtClean="0"/>
              <a:t>  </a:t>
            </a:r>
            <a:r>
              <a:rPr lang="en-US" sz="2800" b="1" i="1" dirty="0" smtClean="0"/>
              <a:t>file-list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b="1" dirty="0"/>
          </a:p>
          <a:p>
            <a:pPr marL="325438" indent="-325438" defTabSz="868363">
              <a:lnSpc>
                <a:spcPct val="79000"/>
              </a:lnSpc>
              <a:buNone/>
            </a:pPr>
            <a:r>
              <a:rPr lang="en-US" sz="2400" b="1" dirty="0" smtClean="0">
                <a:latin typeface="Arial Narrow" pitchFamily="34" charset="0"/>
              </a:rPr>
              <a:t>who   |   tee   </a:t>
            </a:r>
            <a:r>
              <a:rPr lang="en-US" sz="2400" b="1" dirty="0" err="1" smtClean="0">
                <a:latin typeface="Arial Narrow" pitchFamily="34" charset="0"/>
              </a:rPr>
              <a:t>unsortedusers</a:t>
            </a:r>
            <a:r>
              <a:rPr lang="en-US" sz="2400" b="1" dirty="0" smtClean="0">
                <a:latin typeface="Arial Narrow" pitchFamily="34" charset="0"/>
              </a:rPr>
              <a:t>    |   sort</a:t>
            </a:r>
            <a:endParaRPr lang="en-US" sz="2400" b="1" dirty="0">
              <a:latin typeface="Arial Narrow" pitchFamily="34" charset="0"/>
            </a:endParaRPr>
          </a:p>
          <a:p>
            <a:pPr marL="325438" indent="-325438" defTabSz="868363">
              <a:lnSpc>
                <a:spcPct val="79000"/>
              </a:lnSpc>
              <a:buNone/>
            </a:pPr>
            <a:r>
              <a:rPr lang="en-US" sz="2400" b="1" dirty="0" smtClean="0">
                <a:latin typeface="Arial Narrow" pitchFamily="34" charset="0"/>
              </a:rPr>
              <a:t>who   |   tee   </a:t>
            </a:r>
            <a:r>
              <a:rPr lang="en-US" sz="2400" b="1" dirty="0" err="1" smtClean="0">
                <a:latin typeface="Arial Narrow" pitchFamily="34" charset="0"/>
              </a:rPr>
              <a:t>unsortedusers</a:t>
            </a:r>
            <a:r>
              <a:rPr lang="en-US" sz="2400" b="1" dirty="0" smtClean="0">
                <a:latin typeface="Arial Narrow" pitchFamily="34" charset="0"/>
              </a:rPr>
              <a:t>    |   sort    |    tee  </a:t>
            </a:r>
            <a:r>
              <a:rPr lang="en-US" sz="2400" b="1" dirty="0" err="1" smtClean="0">
                <a:latin typeface="Arial Narrow" pitchFamily="34" charset="0"/>
              </a:rPr>
              <a:t>sortedusers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325438" indent="-325438" defTabSz="868363">
              <a:lnSpc>
                <a:spcPct val="79000"/>
              </a:lnSpc>
              <a:buFontTx/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325438" indent="-325438" defTabSz="868363">
              <a:lnSpc>
                <a:spcPct val="79000"/>
              </a:lnSpc>
            </a:pPr>
            <a:endParaRPr lang="en-AU" sz="1600" dirty="0"/>
          </a:p>
          <a:p>
            <a:pPr marL="325438" indent="-325438" defTabSz="868363">
              <a:lnSpc>
                <a:spcPct val="79000"/>
              </a:lnSpc>
            </a:pPr>
            <a:endParaRPr lang="en-US" sz="1600" dirty="0"/>
          </a:p>
          <a:p>
            <a:pPr marL="325438" indent="-325438" defTabSz="868363">
              <a:lnSpc>
                <a:spcPct val="79000"/>
              </a:lnSpc>
            </a:pPr>
            <a:endParaRPr lang="en-US" sz="1600" dirty="0"/>
          </a:p>
          <a:p>
            <a:pPr marL="325438" indent="-325438" defTabSz="868363">
              <a:lnSpc>
                <a:spcPct val="79000"/>
              </a:lnSpc>
            </a:pPr>
            <a:r>
              <a:rPr lang="en-US" sz="2200" dirty="0"/>
              <a:t>tee </a:t>
            </a:r>
            <a:r>
              <a:rPr lang="en-US" sz="2200" dirty="0" smtClean="0"/>
              <a:t>is commonly </a:t>
            </a:r>
            <a:r>
              <a:rPr lang="en-US" sz="2200" dirty="0"/>
              <a:t>used in 2 circumstances:</a:t>
            </a:r>
          </a:p>
          <a:p>
            <a:pPr marL="599758" lvl="1" indent="-325438" defTabSz="868363">
              <a:lnSpc>
                <a:spcPct val="79000"/>
              </a:lnSpc>
            </a:pPr>
            <a:r>
              <a:rPr lang="en-US" sz="1700" dirty="0"/>
              <a:t>to collect intermediate output in pipeline</a:t>
            </a:r>
          </a:p>
          <a:p>
            <a:pPr marL="599758" lvl="1" indent="-325438" defTabSz="868363">
              <a:lnSpc>
                <a:spcPct val="79000"/>
              </a:lnSpc>
            </a:pPr>
            <a:r>
              <a:rPr lang="en-US" sz="1700" dirty="0"/>
              <a:t>to send final output of a command </a:t>
            </a:r>
            <a:r>
              <a:rPr lang="en-US" sz="1700" dirty="0" smtClean="0"/>
              <a:t>to </a:t>
            </a:r>
            <a:r>
              <a:rPr lang="en-US" sz="1700" dirty="0"/>
              <a:t>the </a:t>
            </a:r>
            <a:r>
              <a:rPr lang="en-US" sz="1700" dirty="0" smtClean="0"/>
              <a:t>screen </a:t>
            </a:r>
            <a:r>
              <a:rPr lang="en-US" sz="1700" dirty="0"/>
              <a:t>and a file	 		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045771" y="3912993"/>
            <a:ext cx="168646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441069" y="4862433"/>
            <a:ext cx="50428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kumimoji="0" lang="en-US" b="1" dirty="0"/>
              <a:t>file</a:t>
            </a:r>
            <a:endParaRPr kumimoji="0" lang="en-US" sz="2800" b="1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379333" y="3455793"/>
            <a:ext cx="43529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379333" y="3912993"/>
            <a:ext cx="197492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4354255" y="3906643"/>
            <a:ext cx="0" cy="927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5039911" y="3906643"/>
            <a:ext cx="0" cy="927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594699" y="3441505"/>
            <a:ext cx="104149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kumimoji="0" lang="en-US" b="1"/>
              <a:t>stdin </a:t>
            </a:r>
            <a:r>
              <a:rPr kumimoji="0" lang="en-US" b="1">
                <a:latin typeface="Wingdings" pitchFamily="2" charset="2"/>
              </a:rPr>
              <a:t>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184954" y="3441505"/>
            <a:ext cx="120211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kumimoji="0" lang="en-US" dirty="0">
                <a:latin typeface="Wingdings" pitchFamily="2" charset="2"/>
              </a:rPr>
              <a:t></a:t>
            </a:r>
            <a:r>
              <a:rPr kumimoji="0" lang="en-US" b="1" dirty="0"/>
              <a:t> </a:t>
            </a:r>
            <a:r>
              <a:rPr kumimoji="0" lang="en-US" b="1" dirty="0" err="1"/>
              <a:t>stdout</a:t>
            </a:r>
            <a:endParaRPr kumimoji="0" lang="en-US" b="1" dirty="0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 rot="5400000">
            <a:off x="4473621" y="4340886"/>
            <a:ext cx="42701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kumimoji="0" lang="en-US" dirty="0">
                <a:latin typeface="Wingdings" pitchFamily="2" charset="2"/>
              </a:rPr>
              <a:t>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416835" y="3946760"/>
            <a:ext cx="62307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kumimoji="0" lang="en-US" b="1" dirty="0" smtClean="0"/>
              <a:t>tee</a:t>
            </a:r>
            <a:endParaRPr kumimoji="0"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34531" y="191683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Eg :</a:t>
            </a:r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Unix “shell”?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Unix “shell” is a </a:t>
            </a:r>
            <a:r>
              <a:rPr lang="en-US" b="1" i="1" dirty="0" smtClean="0">
                <a:solidFill>
                  <a:srgbClr val="0070C0"/>
                </a:solidFill>
              </a:rPr>
              <a:t>command-line interpreter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accepts &amp; executes text commands from user</a:t>
            </a:r>
          </a:p>
          <a:p>
            <a:pPr lvl="1"/>
            <a:r>
              <a:rPr lang="en-US" dirty="0" smtClean="0"/>
              <a:t>runs shell scripts (programs written in a shell scripting language) to perform tasks</a:t>
            </a:r>
          </a:p>
          <a:p>
            <a:r>
              <a:rPr lang="en-US" dirty="0" smtClean="0"/>
              <a:t>provides the traditional user interface for a Unix operating system; each user is given a “default shell” when the user account is created</a:t>
            </a:r>
            <a:r>
              <a:rPr lang="en-US" dirty="0" smtClean="0"/>
              <a:t>. However, you can change your shell any time you want.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Major Unix Shells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Bourne shell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developed by Stephen Bourne at </a:t>
            </a:r>
            <a:r>
              <a:rPr lang="en-US" dirty="0">
                <a:solidFill>
                  <a:schemeClr val="tx1"/>
                </a:solidFill>
              </a:rPr>
              <a:t>Bell </a:t>
            </a:r>
            <a:r>
              <a:rPr lang="en-US" dirty="0" smtClean="0">
                <a:solidFill>
                  <a:schemeClr val="tx1"/>
                </a:solidFill>
              </a:rPr>
              <a:t>Labs in the late 1970s</a:t>
            </a:r>
          </a:p>
          <a:p>
            <a:pPr lvl="1">
              <a:buFontTx/>
              <a:buChar char="-"/>
            </a:pPr>
            <a:r>
              <a:rPr lang="en-US" dirty="0" smtClean="0"/>
              <a:t>supports shell scripting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typically in  </a:t>
            </a:r>
            <a:r>
              <a:rPr lang="en-US" b="1" dirty="0" smtClean="0">
                <a:solidFill>
                  <a:schemeClr val="tx1"/>
                </a:solidFill>
              </a:rPr>
              <a:t>/bin/</a:t>
            </a:r>
            <a:r>
              <a:rPr lang="en-US" b="1" dirty="0" err="1" smtClean="0">
                <a:solidFill>
                  <a:schemeClr val="tx1"/>
                </a:solidFill>
              </a:rPr>
              <a:t>sh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b="1" i="1" dirty="0" smtClean="0">
                <a:solidFill>
                  <a:srgbClr val="0070C0"/>
                </a:solidFill>
              </a:rPr>
              <a:t>C </a:t>
            </a:r>
            <a:r>
              <a:rPr lang="en-US" b="1" i="1" dirty="0">
                <a:solidFill>
                  <a:srgbClr val="0070C0"/>
                </a:solidFill>
              </a:rPr>
              <a:t>shell 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n-US" dirty="0" smtClean="0"/>
              <a:t>developed by Bill Joy at the University of California in the late 1970s</a:t>
            </a:r>
          </a:p>
          <a:p>
            <a:pPr lvl="1">
              <a:buFontTx/>
              <a:buChar char="-"/>
            </a:pPr>
            <a:r>
              <a:rPr lang="en-US" dirty="0" smtClean="0"/>
              <a:t>designed to be more interactive &amp; user-friendly</a:t>
            </a:r>
          </a:p>
          <a:p>
            <a:pPr lvl="1">
              <a:buFontTx/>
              <a:buChar char="-"/>
            </a:pPr>
            <a:r>
              <a:rPr lang="en-US" dirty="0" smtClean="0"/>
              <a:t>scripting language resembles C language</a:t>
            </a:r>
          </a:p>
          <a:p>
            <a:pPr lvl="1">
              <a:buFontTx/>
              <a:buChar char="-"/>
            </a:pPr>
            <a:r>
              <a:rPr lang="en-US" dirty="0" smtClean="0"/>
              <a:t>typically in  </a:t>
            </a:r>
            <a:r>
              <a:rPr lang="en-US" b="1" dirty="0" smtClean="0"/>
              <a:t>/bin/</a:t>
            </a:r>
            <a:r>
              <a:rPr lang="en-US" b="1" dirty="0" err="1" smtClean="0"/>
              <a:t>csh</a:t>
            </a:r>
            <a:endParaRPr lang="en-US" b="1" dirty="0" smtClean="0"/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</a:t>
            </a:r>
            <a:r>
              <a:rPr lang="en-US" dirty="0" smtClean="0"/>
              <a:t>shell versions?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</a:t>
            </a:r>
            <a:r>
              <a:rPr lang="en-US" dirty="0" smtClean="0"/>
              <a:t>ajor </a:t>
            </a:r>
            <a:r>
              <a:rPr lang="en-US" b="1" i="1" dirty="0">
                <a:solidFill>
                  <a:srgbClr val="0070C0"/>
                </a:solidFill>
              </a:rPr>
              <a:t>Bourne shell </a:t>
            </a:r>
            <a:r>
              <a:rPr lang="en-US" dirty="0"/>
              <a:t>variants:</a:t>
            </a:r>
          </a:p>
          <a:p>
            <a:pPr lvl="1">
              <a:buFontTx/>
              <a:buChar char="-"/>
            </a:pPr>
            <a:r>
              <a:rPr lang="en-US" b="1" dirty="0" err="1">
                <a:solidFill>
                  <a:schemeClr val="tx1"/>
                </a:solidFill>
              </a:rPr>
              <a:t>Korn</a:t>
            </a:r>
            <a:r>
              <a:rPr lang="en-US" dirty="0">
                <a:solidFill>
                  <a:schemeClr val="tx1"/>
                </a:solidFill>
              </a:rPr>
              <a:t> shell (David </a:t>
            </a:r>
            <a:r>
              <a:rPr lang="en-US" dirty="0" err="1">
                <a:solidFill>
                  <a:schemeClr val="tx1"/>
                </a:solidFill>
              </a:rPr>
              <a:t>Korn</a:t>
            </a:r>
            <a:r>
              <a:rPr lang="en-US" dirty="0">
                <a:solidFill>
                  <a:schemeClr val="tx1"/>
                </a:solidFill>
              </a:rPr>
              <a:t>, Bell Labs)</a:t>
            </a:r>
          </a:p>
          <a:p>
            <a:pPr lvl="1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bash</a:t>
            </a:r>
            <a:r>
              <a:rPr lang="en-US" dirty="0">
                <a:solidFill>
                  <a:schemeClr val="tx1"/>
                </a:solidFill>
              </a:rPr>
              <a:t> (Bourne again shell – GNU – does include some </a:t>
            </a:r>
            <a:r>
              <a:rPr lang="en-US" b="1" dirty="0" err="1">
                <a:solidFill>
                  <a:schemeClr val="tx1"/>
                </a:solidFill>
              </a:rPr>
              <a:t>csh</a:t>
            </a:r>
            <a:r>
              <a:rPr lang="en-US" dirty="0">
                <a:solidFill>
                  <a:schemeClr val="tx1"/>
                </a:solidFill>
              </a:rPr>
              <a:t> features)</a:t>
            </a:r>
          </a:p>
          <a:p>
            <a:pPr lvl="1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ash</a:t>
            </a:r>
            <a:r>
              <a:rPr lang="en-US" dirty="0">
                <a:solidFill>
                  <a:schemeClr val="tx1"/>
                </a:solidFill>
              </a:rPr>
              <a:t> (Kenneth </a:t>
            </a:r>
            <a:r>
              <a:rPr lang="en-US" dirty="0" err="1">
                <a:solidFill>
                  <a:schemeClr val="tx1"/>
                </a:solidFill>
              </a:rPr>
              <a:t>Almquist</a:t>
            </a:r>
            <a:r>
              <a:rPr lang="en-US" dirty="0">
                <a:solidFill>
                  <a:schemeClr val="tx1"/>
                </a:solidFill>
              </a:rPr>
              <a:t> – another open source version of Bourne shell) – dash is </a:t>
            </a:r>
            <a:r>
              <a:rPr lang="en-US" dirty="0" err="1">
                <a:solidFill>
                  <a:schemeClr val="tx1"/>
                </a:solidFill>
              </a:rPr>
              <a:t>Debian</a:t>
            </a:r>
            <a:r>
              <a:rPr lang="en-US" dirty="0">
                <a:solidFill>
                  <a:schemeClr val="tx1"/>
                </a:solidFill>
              </a:rPr>
              <a:t> ash for the </a:t>
            </a:r>
            <a:r>
              <a:rPr lang="en-US" dirty="0" err="1">
                <a:solidFill>
                  <a:schemeClr val="tx1"/>
                </a:solidFill>
              </a:rPr>
              <a:t>Debian</a:t>
            </a:r>
            <a:r>
              <a:rPr lang="en-US" dirty="0">
                <a:solidFill>
                  <a:schemeClr val="tx1"/>
                </a:solidFill>
              </a:rPr>
              <a:t> Linux distribution</a:t>
            </a:r>
          </a:p>
          <a:p>
            <a:pPr lvl="1">
              <a:buFontTx/>
              <a:buChar char="-"/>
            </a:pPr>
            <a:r>
              <a:rPr lang="en-US" b="1" dirty="0" err="1">
                <a:solidFill>
                  <a:schemeClr val="tx1"/>
                </a:solidFill>
              </a:rPr>
              <a:t>zsh</a:t>
            </a:r>
            <a:r>
              <a:rPr lang="en-US" dirty="0">
                <a:solidFill>
                  <a:schemeClr val="tx1"/>
                </a:solidFill>
              </a:rPr>
              <a:t> (Z shell – Paul </a:t>
            </a:r>
            <a:r>
              <a:rPr lang="en-US" dirty="0" err="1">
                <a:solidFill>
                  <a:schemeClr val="tx1"/>
                </a:solidFill>
              </a:rPr>
              <a:t>Falstad</a:t>
            </a:r>
            <a:r>
              <a:rPr lang="en-US" dirty="0">
                <a:solidFill>
                  <a:schemeClr val="tx1"/>
                </a:solidFill>
              </a:rPr>
              <a:t>, Princeton student – close to </a:t>
            </a:r>
            <a:r>
              <a:rPr lang="en-US" b="1" dirty="0" err="1">
                <a:solidFill>
                  <a:schemeClr val="tx1"/>
                </a:solidFill>
              </a:rPr>
              <a:t>ksh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dirty="0"/>
              <a:t>m</a:t>
            </a:r>
            <a:r>
              <a:rPr lang="en-US" dirty="0" smtClean="0">
                <a:solidFill>
                  <a:schemeClr val="tx1"/>
                </a:solidFill>
              </a:rPr>
              <a:t>ajor </a:t>
            </a:r>
            <a:r>
              <a:rPr lang="en-US" b="1" i="1" dirty="0">
                <a:solidFill>
                  <a:srgbClr val="0070C0"/>
                </a:solidFill>
              </a:rPr>
              <a:t>C shell </a:t>
            </a:r>
            <a:r>
              <a:rPr lang="en-US" dirty="0">
                <a:solidFill>
                  <a:schemeClr val="tx1"/>
                </a:solidFill>
              </a:rPr>
              <a:t>variant:</a:t>
            </a:r>
          </a:p>
          <a:p>
            <a:pPr lvl="1">
              <a:buFontTx/>
              <a:buChar char="-"/>
            </a:pPr>
            <a:r>
              <a:rPr lang="en-US" b="1" dirty="0" err="1">
                <a:solidFill>
                  <a:schemeClr val="tx1"/>
                </a:solidFill>
              </a:rPr>
              <a:t>tcsh</a:t>
            </a:r>
            <a:r>
              <a:rPr lang="en-US" dirty="0">
                <a:solidFill>
                  <a:schemeClr val="tx1"/>
                </a:solidFill>
              </a:rPr>
              <a:t> (Ken Greer – enhanced </a:t>
            </a:r>
            <a:r>
              <a:rPr lang="en-US" b="1" dirty="0" err="1">
                <a:solidFill>
                  <a:schemeClr val="tx1"/>
                </a:solidFill>
              </a:rPr>
              <a:t>csh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which </a:t>
            </a:r>
            <a:r>
              <a:rPr lang="en-US" dirty="0">
                <a:solidFill>
                  <a:schemeClr val="tx1"/>
                </a:solidFill>
              </a:rPr>
              <a:t>shell </a:t>
            </a:r>
            <a:r>
              <a:rPr lang="en-US" dirty="0" smtClean="0">
                <a:solidFill>
                  <a:schemeClr val="tx1"/>
                </a:solidFill>
              </a:rPr>
              <a:t>to use is </a:t>
            </a:r>
            <a:r>
              <a:rPr lang="en-US" dirty="0">
                <a:solidFill>
                  <a:schemeClr val="tx1"/>
                </a:solidFill>
              </a:rPr>
              <a:t>often a matter of personal choice, but remember that typically </a:t>
            </a:r>
            <a:r>
              <a:rPr lang="en-US" b="1" dirty="0">
                <a:solidFill>
                  <a:schemeClr val="tx1"/>
                </a:solidFill>
              </a:rPr>
              <a:t>Bourne</a:t>
            </a:r>
            <a:r>
              <a:rPr lang="en-US" dirty="0">
                <a:solidFill>
                  <a:schemeClr val="tx1"/>
                </a:solidFill>
              </a:rPr>
              <a:t> shell variant scripts do not run in </a:t>
            </a:r>
            <a:r>
              <a:rPr lang="en-US" b="1" dirty="0" smtClean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 shell variants,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vice-versa. There may also be commands which are specific to each variant.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check/change login shells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1475656" y="1628800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Check :</a:t>
            </a:r>
          </a:p>
          <a:p>
            <a:pPr lvl="1"/>
            <a:r>
              <a:rPr lang="en-US" i="1" dirty="0" smtClean="0"/>
              <a:t>echo $SHELL</a:t>
            </a:r>
          </a:p>
          <a:p>
            <a:pPr lvl="1"/>
            <a:r>
              <a:rPr lang="en-US" i="1" dirty="0" err="1" smtClean="0"/>
              <a:t>ps</a:t>
            </a:r>
            <a:endParaRPr lang="en-US" i="1" dirty="0" smtClean="0"/>
          </a:p>
          <a:p>
            <a:pPr lvl="1"/>
            <a:r>
              <a:rPr lang="en-US" dirty="0" smtClean="0"/>
              <a:t>Examine to find which shell is your default shell </a:t>
            </a:r>
            <a:r>
              <a:rPr lang="en-US" i="1" dirty="0" smtClean="0"/>
              <a:t>/etc/</a:t>
            </a:r>
            <a:r>
              <a:rPr lang="en-US" i="1" dirty="0" err="1" smtClean="0"/>
              <a:t>passwd</a:t>
            </a:r>
            <a:endParaRPr lang="en-US" i="1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Change </a:t>
            </a:r>
            <a:r>
              <a:rPr lang="en-US" dirty="0" smtClean="0"/>
              <a:t>: just type the name of the shell program. </a:t>
            </a:r>
            <a:r>
              <a:rPr lang="en-US" dirty="0" err="1" smtClean="0"/>
              <a:t>Eg</a:t>
            </a:r>
            <a:r>
              <a:rPr lang="en-US" dirty="0" smtClean="0"/>
              <a:t>;</a:t>
            </a:r>
            <a:endParaRPr lang="en-US" dirty="0" smtClean="0"/>
          </a:p>
          <a:p>
            <a:pPr lvl="1"/>
            <a:r>
              <a:rPr lang="en-US" i="1" dirty="0" err="1" smtClean="0"/>
              <a:t>chsh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happens when you type a command in the shell?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idx="1"/>
          </p:nvPr>
        </p:nvSpPr>
        <p:spPr>
          <a:xfrm>
            <a:off x="1435608" y="1595462"/>
            <a:ext cx="7498080" cy="4800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65000"/>
              </a:lnSpc>
            </a:pPr>
            <a:r>
              <a:rPr lang="en-US" sz="2000" dirty="0"/>
              <a:t>Technical explanation </a:t>
            </a:r>
            <a:r>
              <a:rPr lang="en-US" sz="2000" dirty="0" smtClean="0"/>
              <a:t>:</a:t>
            </a:r>
          </a:p>
          <a:p>
            <a:pPr>
              <a:lnSpc>
                <a:spcPct val="65000"/>
              </a:lnSpc>
            </a:pPr>
            <a:endParaRPr lang="en-US" sz="2000" dirty="0" smtClean="0"/>
          </a:p>
          <a:p>
            <a:pPr>
              <a:lnSpc>
                <a:spcPct val="65000"/>
              </a:lnSpc>
            </a:pPr>
            <a:endParaRPr lang="en-US" sz="2000" dirty="0" smtClean="0"/>
          </a:p>
          <a:p>
            <a:pPr>
              <a:lnSpc>
                <a:spcPct val="65000"/>
              </a:lnSpc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pPr>
              <a:lnSpc>
                <a:spcPct val="65000"/>
              </a:lnSpc>
            </a:pPr>
            <a:endParaRPr lang="en-US" sz="2000" dirty="0" smtClean="0"/>
          </a:p>
          <a:p>
            <a:pPr>
              <a:lnSpc>
                <a:spcPct val="65000"/>
              </a:lnSpc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65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1900" dirty="0" smtClean="0"/>
              <a:t>Plain-English explanation  :  </a:t>
            </a:r>
            <a:endParaRPr lang="en-US" sz="1900" dirty="0"/>
          </a:p>
          <a:p>
            <a:pPr lvl="1">
              <a:lnSpc>
                <a:spcPct val="120000"/>
              </a:lnSpc>
            </a:pPr>
            <a:r>
              <a:rPr lang="en-US" sz="1600" dirty="0"/>
              <a:t>Shell </a:t>
            </a:r>
            <a:r>
              <a:rPr lang="en-US" sz="1600" dirty="0" smtClean="0"/>
              <a:t>process creates </a:t>
            </a:r>
            <a:r>
              <a:rPr lang="en-US" sz="1600" dirty="0"/>
              <a:t>a copy of itself so there are now 2 running processes (the original “parent” shell and the new “child” copy of the shell</a:t>
            </a:r>
            <a:r>
              <a:rPr lang="en-US" sz="1600" dirty="0" smtClean="0"/>
              <a:t>).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/>
              <a:t>The </a:t>
            </a:r>
            <a:r>
              <a:rPr lang="en-US" sz="1600" dirty="0"/>
              <a:t>child copy of the shell is overlaid with the binary code representing the command </a:t>
            </a:r>
            <a:r>
              <a:rPr lang="en-US" sz="1600" dirty="0" smtClean="0"/>
              <a:t>(</a:t>
            </a:r>
            <a:r>
              <a:rPr lang="en-US" sz="1600" dirty="0" err="1" smtClean="0"/>
              <a:t>eg</a:t>
            </a:r>
            <a:r>
              <a:rPr lang="en-US" sz="1600" dirty="0" smtClean="0"/>
              <a:t>. </a:t>
            </a:r>
            <a:r>
              <a:rPr lang="en-US" sz="1600" dirty="0" err="1" smtClean="0"/>
              <a:t>ls</a:t>
            </a:r>
            <a:r>
              <a:rPr lang="en-US" sz="1600" dirty="0" smtClean="0"/>
              <a:t> –l) to </a:t>
            </a:r>
            <a:r>
              <a:rPr lang="en-US" sz="1600" dirty="0"/>
              <a:t>be </a:t>
            </a:r>
            <a:r>
              <a:rPr lang="en-US" sz="1600" dirty="0" smtClean="0"/>
              <a:t>run, </a:t>
            </a:r>
            <a:r>
              <a:rPr lang="en-US" sz="1600" dirty="0"/>
              <a:t>and this code is </a:t>
            </a:r>
            <a:r>
              <a:rPr lang="en-US" sz="1600" dirty="0" smtClean="0"/>
              <a:t>then executed.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/>
              <a:t>While </a:t>
            </a:r>
            <a:r>
              <a:rPr lang="en-US" sz="1600" dirty="0"/>
              <a:t>the command is executing, the parent shell goes to sleep and waits. </a:t>
            </a:r>
            <a:endParaRPr lang="en-US" sz="1600" dirty="0" smtClean="0"/>
          </a:p>
          <a:p>
            <a:pPr lvl="1">
              <a:lnSpc>
                <a:spcPct val="120000"/>
              </a:lnSpc>
            </a:pPr>
            <a:r>
              <a:rPr lang="en-US" sz="1600" dirty="0" smtClean="0"/>
              <a:t>When </a:t>
            </a:r>
            <a:r>
              <a:rPr lang="en-US" sz="1600" dirty="0"/>
              <a:t>the command terminates, the parent shell wakes up and resumes its execution </a:t>
            </a:r>
            <a:r>
              <a:rPr lang="en-US" sz="1600" dirty="0" smtClean="0"/>
              <a:t>(</a:t>
            </a:r>
            <a:r>
              <a:rPr lang="en-US" sz="1600" dirty="0" err="1" smtClean="0"/>
              <a:t>eg</a:t>
            </a:r>
            <a:r>
              <a:rPr lang="en-US" sz="1600" smtClean="0"/>
              <a:t>. </a:t>
            </a:r>
            <a:r>
              <a:rPr lang="en-US" sz="1600" dirty="0" smtClean="0"/>
              <a:t>if it is the shell process, it </a:t>
            </a:r>
            <a:r>
              <a:rPr lang="en-US" sz="1600" dirty="0"/>
              <a:t>is ready to accept another </a:t>
            </a:r>
            <a:r>
              <a:rPr lang="en-US" sz="1600" dirty="0" smtClean="0"/>
              <a:t>command again)</a:t>
            </a:r>
            <a:endParaRPr lang="en-US" sz="1600" dirty="0"/>
          </a:p>
        </p:txBody>
      </p:sp>
      <p:pic>
        <p:nvPicPr>
          <p:cNvPr id="69640" name="Picture 8"/>
          <p:cNvPicPr>
            <a:picLocks noChangeAspect="1" noChangeArrowheads="1"/>
          </p:cNvPicPr>
          <p:nvPr/>
        </p:nvPicPr>
        <p:blipFill>
          <a:blip r:embed="rId3" cstate="print"/>
          <a:srcRect l="423" t="32394" r="633" b="32957"/>
          <a:stretch>
            <a:fillRect/>
          </a:stretch>
        </p:blipFill>
        <p:spPr bwMode="auto">
          <a:xfrm>
            <a:off x="1979712" y="1916832"/>
            <a:ext cx="6156325" cy="17764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3648" y="6453212"/>
            <a:ext cx="457200" cy="476250"/>
          </a:xfrm>
        </p:spPr>
        <p:txBody>
          <a:bodyPr/>
          <a:lstStyle/>
          <a:p>
            <a:fld id="{DC92781C-4F41-4749-BECB-69208696CF0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14290"/>
            <a:ext cx="7772400" cy="692667"/>
          </a:xfrm>
          <a:ln/>
          <a:effectLst/>
        </p:spPr>
        <p:txBody>
          <a:bodyPr lIns="90360" tIns="44280" rIns="90360" bIns="44280">
            <a:spAutoFit/>
          </a:bodyPr>
          <a:lstStyle/>
          <a:p>
            <a:pPr defTabSz="457200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dirty="0"/>
              <a:t>Standard Input, Output and Error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idx="1"/>
          </p:nvPr>
        </p:nvSpPr>
        <p:spPr>
          <a:xfrm>
            <a:off x="1428728" y="1285860"/>
            <a:ext cx="7498080" cy="48006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Remember, in Unix, </a:t>
            </a:r>
            <a:r>
              <a:rPr lang="en-GB" i="1" dirty="0"/>
              <a:t>everything is a file</a:t>
            </a:r>
            <a:r>
              <a:rPr lang="en-GB" dirty="0"/>
              <a:t>…</a:t>
            </a:r>
          </a:p>
          <a:p>
            <a:r>
              <a:rPr lang="en-GB" dirty="0"/>
              <a:t>Every time a shell is started, 3 files are opened automatically </a:t>
            </a:r>
            <a:r>
              <a:rPr lang="en-GB" dirty="0" smtClean="0"/>
              <a:t>: </a:t>
            </a:r>
            <a:r>
              <a:rPr lang="en-GB" b="1" i="1" dirty="0" err="1"/>
              <a:t>stdin</a:t>
            </a:r>
            <a:r>
              <a:rPr lang="en-GB" dirty="0"/>
              <a:t>, </a:t>
            </a:r>
            <a:r>
              <a:rPr lang="en-GB" b="1" i="1" dirty="0" err="1"/>
              <a:t>stdout</a:t>
            </a:r>
            <a:r>
              <a:rPr lang="en-GB" dirty="0"/>
              <a:t>, </a:t>
            </a:r>
            <a:r>
              <a:rPr lang="en-GB" b="1" i="1" dirty="0" err="1" smtClean="0"/>
              <a:t>stderr</a:t>
            </a:r>
            <a:r>
              <a:rPr lang="en-GB" b="1" i="1" dirty="0" smtClean="0"/>
              <a:t> </a:t>
            </a:r>
            <a:r>
              <a:rPr lang="en-GB" sz="2800" dirty="0" smtClean="0"/>
              <a:t>(a program needs to read and write from a file)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2800" i="1" u="sng" dirty="0"/>
              <a:t>File</a:t>
            </a:r>
            <a:r>
              <a:rPr lang="en-GB" sz="2800" i="1" dirty="0"/>
              <a:t>		</a:t>
            </a:r>
            <a:r>
              <a:rPr lang="en-GB" sz="2800" i="1" u="sng" dirty="0" smtClean="0"/>
              <a:t>Default Device</a:t>
            </a:r>
            <a:r>
              <a:rPr lang="en-GB" sz="2800" i="1" dirty="0" smtClean="0"/>
              <a:t>    	</a:t>
            </a:r>
            <a:r>
              <a:rPr lang="en-GB" sz="2800" i="1" u="sng" dirty="0" smtClean="0"/>
              <a:t>File </a:t>
            </a:r>
            <a:r>
              <a:rPr lang="en-GB" sz="2800" i="1" u="sng" dirty="0"/>
              <a:t>Descriptor</a:t>
            </a:r>
            <a:r>
              <a:rPr lang="en-GB" i="1" dirty="0"/>
              <a:t/>
            </a:r>
            <a:br>
              <a:rPr lang="en-GB" i="1" dirty="0"/>
            </a:br>
            <a:r>
              <a:rPr lang="en-GB" dirty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GB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GB" b="1" i="1" dirty="0" err="1"/>
              <a:t>stdin</a:t>
            </a:r>
            <a:r>
              <a:rPr lang="en-GB" dirty="0"/>
              <a:t>	</a:t>
            </a:r>
            <a:r>
              <a:rPr lang="en-GB" dirty="0" smtClean="0"/>
              <a:t>terminal </a:t>
            </a:r>
            <a:r>
              <a:rPr lang="en-GB" dirty="0"/>
              <a:t>input	</a:t>
            </a:r>
            <a:r>
              <a:rPr lang="en-GB" dirty="0" smtClean="0"/>
              <a:t>       0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b="1" i="1" dirty="0" err="1"/>
              <a:t>stdout</a:t>
            </a:r>
            <a:r>
              <a:rPr lang="en-GB" dirty="0"/>
              <a:t>	</a:t>
            </a:r>
            <a:r>
              <a:rPr lang="en-GB" dirty="0" smtClean="0"/>
              <a:t>terminal </a:t>
            </a:r>
            <a:r>
              <a:rPr lang="en-GB" dirty="0"/>
              <a:t>output	</a:t>
            </a:r>
            <a:r>
              <a:rPr lang="en-GB" dirty="0" smtClean="0"/>
              <a:t>       1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b="1" i="1" dirty="0" err="1"/>
              <a:t>stderr</a:t>
            </a:r>
            <a:r>
              <a:rPr lang="en-GB" dirty="0"/>
              <a:t>	</a:t>
            </a:r>
            <a:r>
              <a:rPr lang="en-GB" dirty="0" smtClean="0"/>
              <a:t>terminal output          2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781C-4F41-4749-BECB-69208696CF0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cse9002_week4</Template>
  <TotalTime>878</TotalTime>
  <Words>2216</Words>
  <Application>Microsoft Office PowerPoint</Application>
  <PresentationFormat>On-screen Show (4:3)</PresentationFormat>
  <Paragraphs>402</Paragraphs>
  <Slides>32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Solstice</vt:lpstr>
      <vt:lpstr>Slide 1</vt:lpstr>
      <vt:lpstr>Outline</vt:lpstr>
      <vt:lpstr>Shell Commands &amp; Shell Scripting</vt:lpstr>
      <vt:lpstr>What is a Unix “shell”?</vt:lpstr>
      <vt:lpstr>2 Major Unix Shells</vt:lpstr>
      <vt:lpstr>Which shell versions?</vt:lpstr>
      <vt:lpstr>How to check/change login shells</vt:lpstr>
      <vt:lpstr>What happens when you type a command in the shell?</vt:lpstr>
      <vt:lpstr>Standard Input, Output and Error</vt:lpstr>
      <vt:lpstr>Output redirection  (&gt; symbol)</vt:lpstr>
      <vt:lpstr>Input redirection  (&lt; symbol)</vt:lpstr>
      <vt:lpstr>Error Redirection ( 2&gt;  symbol)</vt:lpstr>
      <vt:lpstr>Be Careful with Output Redirection</vt:lpstr>
      <vt:lpstr>Unix Pipes ( | symbol )</vt:lpstr>
      <vt:lpstr>Pattern matching (wildcards)</vt:lpstr>
      <vt:lpstr>Pattern matching: Examples</vt:lpstr>
      <vt:lpstr>Command Substitution</vt:lpstr>
      <vt:lpstr>Command Sequences</vt:lpstr>
      <vt:lpstr>Metacharacters</vt:lpstr>
      <vt:lpstr>Shell Variables</vt:lpstr>
      <vt:lpstr>Shell Variables</vt:lpstr>
      <vt:lpstr>User-defined Variables</vt:lpstr>
      <vt:lpstr>How does the Shell find commands?</vt:lpstr>
      <vt:lpstr>More Sequencing</vt:lpstr>
      <vt:lpstr>Background Processing</vt:lpstr>
      <vt:lpstr>Background Processing</vt:lpstr>
      <vt:lpstr>Job Control Examples</vt:lpstr>
      <vt:lpstr>Job Control Examples</vt:lpstr>
      <vt:lpstr>Job Control Examples</vt:lpstr>
      <vt:lpstr>Filters</vt:lpstr>
      <vt:lpstr>Examples</vt:lpstr>
      <vt:lpstr>tee - Send output to a file and stdout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AndyCheng</dc:creator>
  <cp:lastModifiedBy>pdle</cp:lastModifiedBy>
  <cp:revision>105</cp:revision>
  <dcterms:created xsi:type="dcterms:W3CDTF">2008-09-08T04:38:05Z</dcterms:created>
  <dcterms:modified xsi:type="dcterms:W3CDTF">2016-04-13T02:42:50Z</dcterms:modified>
</cp:coreProperties>
</file>