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327" r:id="rId2"/>
    <p:sldId id="340" r:id="rId3"/>
    <p:sldId id="328" r:id="rId4"/>
    <p:sldId id="286" r:id="rId5"/>
    <p:sldId id="329" r:id="rId6"/>
    <p:sldId id="287" r:id="rId7"/>
    <p:sldId id="337" r:id="rId8"/>
    <p:sldId id="341" r:id="rId9"/>
    <p:sldId id="289" r:id="rId10"/>
    <p:sldId id="290" r:id="rId11"/>
    <p:sldId id="338" r:id="rId12"/>
    <p:sldId id="291" r:id="rId13"/>
    <p:sldId id="339" r:id="rId14"/>
    <p:sldId id="292" r:id="rId15"/>
    <p:sldId id="293" r:id="rId16"/>
    <p:sldId id="294" r:id="rId17"/>
    <p:sldId id="297" r:id="rId18"/>
    <p:sldId id="300" r:id="rId19"/>
    <p:sldId id="336" r:id="rId20"/>
    <p:sldId id="301" r:id="rId21"/>
    <p:sldId id="302" r:id="rId22"/>
    <p:sldId id="303" r:id="rId23"/>
    <p:sldId id="304" r:id="rId24"/>
    <p:sldId id="305" r:id="rId25"/>
    <p:sldId id="331" r:id="rId26"/>
    <p:sldId id="335" r:id="rId27"/>
    <p:sldId id="306" r:id="rId28"/>
    <p:sldId id="307" r:id="rId29"/>
    <p:sldId id="308" r:id="rId30"/>
    <p:sldId id="309" r:id="rId31"/>
    <p:sldId id="310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32" r:id="rId45"/>
  </p:sldIdLst>
  <p:sldSz cx="9144000" cy="6858000" type="screen4x3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0544" autoAdjust="0"/>
  </p:normalViewPr>
  <p:slideViewPr>
    <p:cSldViewPr>
      <p:cViewPr varScale="1">
        <p:scale>
          <a:sx n="61" d="100"/>
          <a:sy n="61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8" y="1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E250382-B9CE-445E-A629-711C720A677F}" type="datetimeFigureOut">
              <a:rPr lang="en-US" smtClean="0"/>
              <a:pPr/>
              <a:t>4/28/2016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8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BFA6B68-6904-4DD1-A5BE-411375CBC31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650128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8" y="1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1EBC36F-977F-40D6-B1FC-0882893E933C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8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5305C59-C8CC-48E7-AA83-2D59A6683F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5830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876EE5-22DC-4B74-8322-53043298902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5228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BEF101-D972-422B-B44B-BAA11F44C442}" type="slidenum">
              <a:rPr lang="en-US"/>
              <a:pPr/>
              <a:t>13</a:t>
            </a:fld>
            <a:endParaRPr 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  <a:ln/>
        </p:spPr>
        <p:txBody>
          <a:bodyPr lIns="98017" tIns="48148" rIns="98017" bIns="48148">
            <a:normAutofit fontScale="55000" lnSpcReduction="20000"/>
          </a:bodyPr>
          <a:lstStyle/>
          <a:p>
            <a:pPr>
              <a:spcBef>
                <a:spcPct val="0"/>
              </a:spcBef>
            </a:pPr>
            <a:endParaRPr lang="en-AU" sz="2600" dirty="0">
              <a:latin typeface="Times New Roman" pitchFamily="18" charset="0"/>
            </a:endParaRPr>
          </a:p>
        </p:txBody>
      </p:sp>
      <p:sp>
        <p:nvSpPr>
          <p:cNvPr id="172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6013" y="563563"/>
            <a:ext cx="3081337" cy="23114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="" xmlns:p14="http://schemas.microsoft.com/office/powerpoint/2010/main" val="114132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33C2C4-2479-4C7F-89A8-986CDCB62BC4}" type="slidenum">
              <a:rPr lang="en-US"/>
              <a:pPr/>
              <a:t>14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  <a:ln/>
        </p:spPr>
        <p:txBody>
          <a:bodyPr lIns="98017" tIns="48148" rIns="98017" bIns="48148"/>
          <a:lstStyle/>
          <a:p>
            <a:pPr>
              <a:spcBef>
                <a:spcPct val="0"/>
              </a:spcBef>
            </a:pPr>
            <a:endParaRPr lang="en-AU" sz="2600" dirty="0">
              <a:latin typeface="Times New Roman" pitchFamily="18" charset="0"/>
            </a:endParaRPr>
          </a:p>
        </p:txBody>
      </p:sp>
      <p:sp>
        <p:nvSpPr>
          <p:cNvPr id="174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6013" y="563563"/>
            <a:ext cx="3081337" cy="23114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="" xmlns:p14="http://schemas.microsoft.com/office/powerpoint/2010/main" val="661399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473350-6BBA-4519-B6EC-C4A80E43156E}" type="slidenum">
              <a:rPr lang="en-US"/>
              <a:pPr/>
              <a:t>15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  <a:ln/>
        </p:spPr>
        <p:txBody>
          <a:bodyPr lIns="98017" tIns="48148" rIns="98017" bIns="48148"/>
          <a:lstStyle/>
          <a:p>
            <a:pPr>
              <a:spcBef>
                <a:spcPct val="0"/>
              </a:spcBef>
            </a:pPr>
            <a:endParaRPr lang="en-AU" sz="2600" dirty="0">
              <a:latin typeface="Times New Roman" pitchFamily="18" charset="0"/>
            </a:endParaRPr>
          </a:p>
        </p:txBody>
      </p:sp>
      <p:sp>
        <p:nvSpPr>
          <p:cNvPr id="176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6013" y="563563"/>
            <a:ext cx="3081337" cy="23114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="" xmlns:p14="http://schemas.microsoft.com/office/powerpoint/2010/main" val="3610167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ECE6C8-DE7D-4786-BC3F-22E1707747DC}" type="slidenum">
              <a:rPr lang="en-US"/>
              <a:pPr/>
              <a:t>16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  <a:ln/>
        </p:spPr>
        <p:txBody>
          <a:bodyPr lIns="98017" tIns="48148" rIns="98017" bIns="48148"/>
          <a:lstStyle/>
          <a:p>
            <a:pPr>
              <a:spcBef>
                <a:spcPct val="0"/>
              </a:spcBef>
            </a:pPr>
            <a:endParaRPr lang="en-AU" sz="2600" dirty="0">
              <a:latin typeface="Times New Roman" pitchFamily="18" charset="0"/>
            </a:endParaRPr>
          </a:p>
        </p:txBody>
      </p:sp>
      <p:sp>
        <p:nvSpPr>
          <p:cNvPr id="1781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6013" y="563563"/>
            <a:ext cx="3081337" cy="23114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="" xmlns:p14="http://schemas.microsoft.com/office/powerpoint/2010/main" val="283278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64677E-0A75-4625-BB0C-849EC3033488}" type="slidenum">
              <a:rPr lang="en-US"/>
              <a:pPr/>
              <a:t>17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  <a:ln/>
        </p:spPr>
        <p:txBody>
          <a:bodyPr lIns="98017" tIns="48148" rIns="98017" bIns="48148"/>
          <a:lstStyle/>
          <a:p>
            <a:pPr>
              <a:spcBef>
                <a:spcPct val="0"/>
              </a:spcBef>
            </a:pPr>
            <a:endParaRPr lang="en-AU" sz="2600" dirty="0">
              <a:latin typeface="Times New Roman" pitchFamily="18" charset="0"/>
            </a:endParaRPr>
          </a:p>
        </p:txBody>
      </p:sp>
      <p:sp>
        <p:nvSpPr>
          <p:cNvPr id="184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6013" y="563563"/>
            <a:ext cx="3081337" cy="23114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="" xmlns:p14="http://schemas.microsoft.com/office/powerpoint/2010/main" val="3192037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9A0C4E-88A4-4B2A-82A7-8D0C168A3351}" type="slidenum">
              <a:rPr lang="en-US"/>
              <a:pPr/>
              <a:t>18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59163" y="620713"/>
            <a:ext cx="3316287" cy="2487612"/>
          </a:xfrm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618" y="3375865"/>
            <a:ext cx="7505382" cy="29876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1313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9A0C4E-88A4-4B2A-82A7-8D0C168A3351}" type="slidenum">
              <a:rPr lang="en-US"/>
              <a:pPr/>
              <a:t>19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59163" y="620713"/>
            <a:ext cx="3316287" cy="2487612"/>
          </a:xfrm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618" y="3375865"/>
            <a:ext cx="7505382" cy="29876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9556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DF5C0A-4ABC-4536-8964-35146F99B601}" type="slidenum">
              <a:rPr lang="en-US"/>
              <a:pPr/>
              <a:t>20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5350" y="679450"/>
            <a:ext cx="3052763" cy="2289175"/>
          </a:xfrm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621016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78BBE-77C5-42A0-A2BA-12A4B79F2586}" type="slidenum">
              <a:rPr lang="en-US"/>
              <a:pPr/>
              <a:t>21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5350" y="679450"/>
            <a:ext cx="3052763" cy="2289175"/>
          </a:xfrm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597899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8A5EB2-AA3C-453C-9CD0-6016313FC75E}" type="slidenum">
              <a:rPr lang="en-US"/>
              <a:pPr/>
              <a:t>22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5350" y="679450"/>
            <a:ext cx="3052763" cy="2289175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851679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9FC67F-B0FF-4202-8082-6754840FCD35}" type="slidenum">
              <a:rPr lang="en-US"/>
              <a:pPr/>
              <a:t>3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9578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0ED78-4A91-462F-85D9-13E48533184E}" type="slidenum">
              <a:rPr lang="en-US"/>
              <a:pPr/>
              <a:t>23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5350" y="679450"/>
            <a:ext cx="3052763" cy="2289175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214905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BF627A-009A-4AD4-A668-E7C4904BB6E6}" type="slidenum">
              <a:rPr lang="en-US"/>
              <a:pPr/>
              <a:t>24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59163" y="620713"/>
            <a:ext cx="3316287" cy="2487612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618" y="3375865"/>
            <a:ext cx="7505382" cy="298762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75456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BF627A-009A-4AD4-A668-E7C4904BB6E6}" type="slidenum">
              <a:rPr lang="en-US"/>
              <a:pPr/>
              <a:t>25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59163" y="620713"/>
            <a:ext cx="3316287" cy="2487612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618" y="3375865"/>
            <a:ext cx="7505382" cy="298762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1460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BF627A-009A-4AD4-A668-E7C4904BB6E6}" type="slidenum">
              <a:rPr lang="en-US"/>
              <a:pPr/>
              <a:t>26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59163" y="620713"/>
            <a:ext cx="3316287" cy="2487612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618" y="3375865"/>
            <a:ext cx="7505382" cy="298762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1586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64BD8-486B-4320-B390-49DAEA7298B5}" type="slidenum">
              <a:rPr lang="en-US"/>
              <a:pPr/>
              <a:t>27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5350" y="679450"/>
            <a:ext cx="3052763" cy="2289175"/>
          </a:xfrm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505008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772BB2-2339-4B3C-BB79-C6B97C637251}" type="slidenum">
              <a:rPr lang="en-US"/>
              <a:pPr/>
              <a:t>28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5350" y="679450"/>
            <a:ext cx="3052763" cy="2289175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383732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6A6325-CDC9-4C17-81C4-17D9CC0CC5E5}" type="slidenum">
              <a:rPr lang="en-US"/>
              <a:pPr/>
              <a:t>29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59163" y="620713"/>
            <a:ext cx="3316287" cy="2487612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618" y="3375865"/>
            <a:ext cx="7505382" cy="298762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95557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DDBF26-4803-424C-9F02-DE4D5E8A5492}" type="slidenum">
              <a:rPr lang="en-US"/>
              <a:pPr/>
              <a:t>30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5350" y="679450"/>
            <a:ext cx="3052763" cy="2289175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518218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A1B9A-A9FC-4050-ABE8-AF006A7B3A81}" type="slidenum">
              <a:rPr lang="en-US"/>
              <a:pPr/>
              <a:t>31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5350" y="679450"/>
            <a:ext cx="3052763" cy="2289175"/>
          </a:xfrm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0207097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0CE59-F348-4BC2-9DE3-4BF5E5D38E26}" type="slidenum">
              <a:rPr lang="en-US"/>
              <a:pPr/>
              <a:t>32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5350" y="679450"/>
            <a:ext cx="3052763" cy="2289175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337246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F5935E-E4FA-4A51-A9B0-5DA30BC0D592}" type="slidenum">
              <a:rPr lang="en-US"/>
              <a:pPr/>
              <a:t>4</a:t>
            </a:fld>
            <a:endParaRPr 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  <a:noFill/>
          <a:ln/>
        </p:spPr>
        <p:txBody>
          <a:bodyPr lIns="98017" tIns="48148" rIns="98017" bIns="48148"/>
          <a:lstStyle/>
          <a:p>
            <a:pPr>
              <a:spcBef>
                <a:spcPct val="0"/>
              </a:spcBef>
            </a:pPr>
            <a:endParaRPr lang="en-US" sz="2600" dirty="0">
              <a:latin typeface="Times New Roman" pitchFamily="18" charset="0"/>
            </a:endParaRPr>
          </a:p>
        </p:txBody>
      </p:sp>
      <p:sp>
        <p:nvSpPr>
          <p:cNvPr id="155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6013" y="563563"/>
            <a:ext cx="3081337" cy="23114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="" xmlns:p14="http://schemas.microsoft.com/office/powerpoint/2010/main" val="3200094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1CA159-D87A-4552-BE10-B1028673FB55}" type="slidenum">
              <a:rPr lang="en-US"/>
              <a:pPr/>
              <a:t>33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5350" y="679450"/>
            <a:ext cx="3052763" cy="2289175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0582718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45EE1-2E03-4377-907E-2C2BD2192FD5}" type="slidenum">
              <a:rPr lang="en-US"/>
              <a:pPr/>
              <a:t>34</a:t>
            </a:fld>
            <a:endParaRPr 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5350" y="679450"/>
            <a:ext cx="3052763" cy="2289175"/>
          </a:xfrm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4877993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C8068-C060-4EE1-82C1-613ECF5A31D6}" type="slidenum">
              <a:rPr lang="en-US"/>
              <a:pPr/>
              <a:t>35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59163" y="620713"/>
            <a:ext cx="3316287" cy="2487612"/>
          </a:xfrm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618" y="3375865"/>
            <a:ext cx="7505382" cy="29876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28078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B57912-02AB-4AED-B906-1FCD3DBA26FD}" type="slidenum">
              <a:rPr lang="en-US"/>
              <a:pPr/>
              <a:t>36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5350" y="679450"/>
            <a:ext cx="3052763" cy="2289175"/>
          </a:xfrm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8618496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07B0B3-3E21-4EBE-BA43-B5A30B341A44}" type="slidenum">
              <a:rPr lang="en-US"/>
              <a:pPr/>
              <a:t>37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59163" y="620713"/>
            <a:ext cx="3316287" cy="2487612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618" y="3375865"/>
            <a:ext cx="7505382" cy="298762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441719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69773A-ECA7-4B07-AD13-2A8906F8618D}" type="slidenum">
              <a:rPr lang="en-US"/>
              <a:pPr/>
              <a:t>38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5350" y="679450"/>
            <a:ext cx="3052763" cy="2289175"/>
          </a:xfrm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6888655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5B8DB-F8F0-4C70-AF6E-9C67A21B65B8}" type="slidenum">
              <a:rPr lang="en-US"/>
              <a:pPr/>
              <a:t>39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5350" y="679450"/>
            <a:ext cx="3052763" cy="2289175"/>
          </a:xfrm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3726644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949236-5A55-45E3-AD65-0147650427D2}" type="slidenum">
              <a:rPr lang="en-US"/>
              <a:pPr/>
              <a:t>40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5350" y="679450"/>
            <a:ext cx="3052763" cy="2289175"/>
          </a:xfrm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7834272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78B6AD-7696-4F52-981B-44F6FCCFFF72}" type="slidenum">
              <a:rPr lang="en-US"/>
              <a:pPr/>
              <a:t>41</a:t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59163" y="620713"/>
            <a:ext cx="3316287" cy="2487612"/>
          </a:xfrm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618" y="3375865"/>
            <a:ext cx="7505382" cy="2987622"/>
          </a:xfrm>
        </p:spPr>
        <p:txBody>
          <a:bodyPr>
            <a:normAutofit lnSpcReduction="10000"/>
          </a:bodyPr>
          <a:lstStyle/>
          <a:p>
            <a:endParaRPr kumimoji="0" lang="en-US" sz="12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89303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0343D-597A-4E6E-A096-2C1C3D87351B}" type="slidenum">
              <a:rPr lang="en-US"/>
              <a:pPr/>
              <a:t>42</a:t>
            </a:fld>
            <a:endParaRPr 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59163" y="620713"/>
            <a:ext cx="3316287" cy="2487612"/>
          </a:xfrm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618" y="3375865"/>
            <a:ext cx="7505382" cy="298762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5542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F5935E-E4FA-4A51-A9B0-5DA30BC0D592}" type="slidenum">
              <a:rPr lang="en-US"/>
              <a:pPr/>
              <a:t>5</a:t>
            </a:fld>
            <a:endParaRPr 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  <a:noFill/>
          <a:ln/>
        </p:spPr>
        <p:txBody>
          <a:bodyPr lIns="98017" tIns="48148" rIns="98017" bIns="48148"/>
          <a:lstStyle/>
          <a:p>
            <a:pPr>
              <a:spcBef>
                <a:spcPct val="0"/>
              </a:spcBef>
            </a:pPr>
            <a:endParaRPr lang="en-US" sz="2600" dirty="0">
              <a:latin typeface="Times New Roman" pitchFamily="18" charset="0"/>
            </a:endParaRPr>
          </a:p>
        </p:txBody>
      </p:sp>
      <p:sp>
        <p:nvSpPr>
          <p:cNvPr id="155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6013" y="563563"/>
            <a:ext cx="3081337" cy="23114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="" xmlns:p14="http://schemas.microsoft.com/office/powerpoint/2010/main" val="6410738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4B94C-3777-446D-A278-9C4BF79A10EE}" type="slidenum">
              <a:rPr lang="en-US"/>
              <a:pPr/>
              <a:t>43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5350" y="679450"/>
            <a:ext cx="3052763" cy="2289175"/>
          </a:xfrm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454468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98A1D-23A3-4898-A467-DC8A733C7599}" type="slidenum">
              <a:rPr lang="en-US"/>
              <a:pPr/>
              <a:t>6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618" y="3372168"/>
            <a:ext cx="7505382" cy="319468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805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8F7520-FC1A-4C2B-8351-4DA5D361F79B}" type="slidenum">
              <a:rPr lang="en-US"/>
              <a:pPr/>
              <a:t>9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  <a:noFill/>
          <a:ln/>
        </p:spPr>
        <p:txBody>
          <a:bodyPr lIns="98017" tIns="48148" rIns="98017" bIns="48148">
            <a:normAutofit fontScale="77500" lnSpcReduction="20000"/>
          </a:bodyPr>
          <a:lstStyle/>
          <a:p>
            <a:pPr>
              <a:spcBef>
                <a:spcPct val="0"/>
              </a:spcBef>
            </a:pPr>
            <a:endParaRPr lang="en-US" sz="2600" dirty="0">
              <a:latin typeface="Times New Roman" pitchFamily="18" charset="0"/>
            </a:endParaRPr>
          </a:p>
        </p:txBody>
      </p:sp>
      <p:sp>
        <p:nvSpPr>
          <p:cNvPr id="1658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6013" y="563563"/>
            <a:ext cx="3081337" cy="23114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="" xmlns:p14="http://schemas.microsoft.com/office/powerpoint/2010/main" val="1977823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209B1-D78F-4CF8-967A-54A971E8203E}" type="slidenum">
              <a:rPr lang="en-US"/>
              <a:pPr/>
              <a:t>10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618" y="3372168"/>
            <a:ext cx="7505382" cy="319468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5378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209B1-D78F-4CF8-967A-54A971E8203E}" type="slidenum">
              <a:rPr lang="en-US"/>
              <a:pPr/>
              <a:t>11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618" y="3372168"/>
            <a:ext cx="7505382" cy="319468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0485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BEF101-D972-422B-B44B-BAA11F44C442}" type="slidenum">
              <a:rPr lang="en-US"/>
              <a:pPr/>
              <a:t>12</a:t>
            </a:fld>
            <a:endParaRPr 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  <a:ln/>
        </p:spPr>
        <p:txBody>
          <a:bodyPr lIns="98017" tIns="48148" rIns="98017" bIns="48148">
            <a:normAutofit fontScale="55000" lnSpcReduction="20000"/>
          </a:bodyPr>
          <a:lstStyle/>
          <a:p>
            <a:pPr>
              <a:spcBef>
                <a:spcPct val="0"/>
              </a:spcBef>
            </a:pPr>
            <a:endParaRPr lang="en-AU" sz="2600" dirty="0">
              <a:latin typeface="Times New Roman" pitchFamily="18" charset="0"/>
            </a:endParaRPr>
          </a:p>
        </p:txBody>
      </p:sp>
      <p:sp>
        <p:nvSpPr>
          <p:cNvPr id="172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6013" y="563563"/>
            <a:ext cx="3081337" cy="23114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="" xmlns:p14="http://schemas.microsoft.com/office/powerpoint/2010/main" val="225131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0CA5E1-0419-4E88-AD4C-56E628771A2C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92781C-4F41-4749-BECB-69208696CF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E4A4FE-D680-4852-BDB4-91314A03E6EB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92781C-4F41-4749-BECB-69208696CF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BF3846-80CC-4223-8AC7-A564C619A399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92781C-4F41-4749-BECB-69208696CF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4F5893-DF44-414D-8453-41C8DD1D45AE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92781C-4F41-4749-BECB-69208696CF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D76F32-3BD5-4129-96BC-A8B2A54C335E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92781C-4F41-4749-BECB-69208696CF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12534A-40C9-403B-8C44-86D9E0102A41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92781C-4F41-4749-BECB-69208696CF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8B84BC-5AF1-4C1C-884B-E086E30C9C1C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92781C-4F41-4749-BECB-69208696CF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EA8B86-631D-491D-8125-0E832C3364A2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92781C-4F41-4749-BECB-69208696CF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76B681-45AE-41A5-81ED-E1B93AFE3D43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92781C-4F41-4749-BECB-69208696CF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2EE3A0-A37B-4388-97BB-3375BAEA811F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92781C-4F41-4749-BECB-69208696CF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992134-F4B1-4645-A005-62798E69A5D7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92781C-4F41-4749-BECB-69208696CF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00F50E5-9070-4CED-9D7A-869BB6DF51DC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C92781C-4F41-4749-BECB-69208696CF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pbits.com/unix-shell-scripting-tutorials.html" TargetMode="External"/><Relationship Id="rId2" Type="http://schemas.openxmlformats.org/officeDocument/2006/relationships/hyperlink" Target="http://www.freeos.com/guides/lss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2" descr="C:\mprof\fit3129_files\infotech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28625"/>
            <a:ext cx="32670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00166" y="2643182"/>
            <a:ext cx="6858048" cy="156966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effectLst>
            <a:outerShdw blurRad="50800" dist="1397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3000000">
              <a:rot lat="487347" lon="19532356" rev="0"/>
            </a:camera>
            <a:lightRig rig="sunset" dir="t"/>
          </a:scene3d>
          <a:sp3d z="114300" prstMaterial="powder">
            <a:bevelT prst="relaxedInset"/>
            <a:bevelB w="152400" h="50800" prst="softRound"/>
          </a:sp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Cambria" pitchFamily="18" charset="0"/>
              </a:rPr>
              <a:t>Week </a:t>
            </a:r>
            <a:r>
              <a:rPr lang="en-US" sz="2400" b="1" dirty="0" smtClean="0">
                <a:latin typeface="Cambria" pitchFamily="18" charset="0"/>
              </a:rPr>
              <a:t>note 7 </a:t>
            </a:r>
            <a:r>
              <a:rPr lang="en-US" sz="2400" b="1" dirty="0">
                <a:latin typeface="Cambria" pitchFamily="18" charset="0"/>
              </a:rPr>
              <a:t/>
            </a:r>
            <a:br>
              <a:rPr lang="en-US" sz="2400" b="1" dirty="0">
                <a:latin typeface="Cambria" pitchFamily="18" charset="0"/>
              </a:rPr>
            </a:br>
            <a:r>
              <a:rPr lang="en-US" sz="2400" b="1" dirty="0">
                <a:latin typeface="Cambria" pitchFamily="18" charset="0"/>
              </a:rPr>
              <a:t/>
            </a:r>
            <a:br>
              <a:rPr lang="en-US" sz="2400" b="1" dirty="0">
                <a:latin typeface="Cambria" pitchFamily="18" charset="0"/>
              </a:rPr>
            </a:br>
            <a:r>
              <a:rPr lang="en-US" sz="2400" b="1" dirty="0" smtClean="0">
                <a:latin typeface="Cambria" pitchFamily="18" charset="0"/>
              </a:rPr>
              <a:t>Operating </a:t>
            </a:r>
            <a:r>
              <a:rPr lang="en-US" sz="2400" b="1" dirty="0" smtClean="0">
                <a:latin typeface="Cambria" pitchFamily="18" charset="0"/>
              </a:rPr>
              <a:t>System:</a:t>
            </a:r>
            <a:r>
              <a:rPr lang="en-US" sz="2400" b="1" dirty="0">
                <a:latin typeface="Cambria" pitchFamily="18" charset="0"/>
              </a:rPr>
              <a:t/>
            </a:r>
            <a:br>
              <a:rPr lang="en-US" sz="2400" b="1" dirty="0">
                <a:latin typeface="Cambria" pitchFamily="18" charset="0"/>
              </a:rPr>
            </a:br>
            <a:r>
              <a:rPr lang="en-US" sz="2400" b="1" dirty="0" smtClean="0">
                <a:latin typeface="Cambria" pitchFamily="18" charset="0"/>
              </a:rPr>
              <a:t>Unix Shell </a:t>
            </a:r>
            <a:r>
              <a:rPr lang="en-US" sz="2400" b="1" dirty="0" smtClean="0">
                <a:latin typeface="Cambria" pitchFamily="18" charset="0"/>
              </a:rPr>
              <a:t>Scripting (</a:t>
            </a:r>
            <a:r>
              <a:rPr lang="en-US" sz="2400" b="1" dirty="0" err="1" smtClean="0">
                <a:latin typeface="Cambria" pitchFamily="18" charset="0"/>
              </a:rPr>
              <a:t>con’t</a:t>
            </a:r>
            <a:r>
              <a:rPr lang="en-US" sz="2400" b="1" dirty="0" smtClean="0">
                <a:latin typeface="Cambria" pitchFamily="18" charset="0"/>
              </a:rPr>
              <a:t>)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1331640" y="692696"/>
            <a:ext cx="7407275" cy="14716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300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9pPr>
            <a:extLst/>
          </a:lstStyle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FIT9134</a:t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AU" sz="4000" b="1" dirty="0" smtClean="0"/>
              <a:t>Computer architecture and operating systems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-27384"/>
            <a:ext cx="7498080" cy="1143000"/>
          </a:xfrm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 dirty="0"/>
              <a:t>Built-in </a:t>
            </a:r>
            <a:r>
              <a:rPr lang="en-US" dirty="0" smtClean="0"/>
              <a:t>special variables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384864" cy="1117104"/>
          </a:xfrm>
          <a:noFill/>
          <a:ln/>
        </p:spPr>
        <p:txBody>
          <a:bodyPr lIns="90488" tIns="44450" rIns="90488" bIns="44450">
            <a:noAutofit/>
          </a:bodyPr>
          <a:lstStyle/>
          <a:p>
            <a:pPr marL="285750" indent="-285750"/>
            <a:r>
              <a:rPr lang="en-US" sz="2000" dirty="0" smtClean="0"/>
              <a:t>most of the special variables listed below are meant to be used only within shell scripts :</a:t>
            </a:r>
          </a:p>
          <a:p>
            <a:pPr marL="685800" lvl="1" indent="-228600">
              <a:buFontTx/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None/>
            </a:pPr>
            <a:endParaRPr lang="en-US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691680" y="2564904"/>
          <a:ext cx="691276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366"/>
                <a:gridCol w="4626402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Name of variable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Content</a:t>
                      </a:r>
                      <a:r>
                        <a:rPr lang="en-AU" baseline="0" dirty="0" smtClean="0"/>
                        <a:t> of variable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AU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</a:t>
                      </a:r>
                      <a:r>
                        <a:rPr kumimoji="0" lang="en-US" sz="1800" b="1" i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1800" dirty="0" smtClean="0"/>
                        <a:t> of the shell script (if applicable) 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AU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$1 … $9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$n refers to the nth </a:t>
                      </a:r>
                      <a:r>
                        <a:rPr kumimoji="0" lang="en-US" sz="1800" b="1" i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command line argument</a:t>
                      </a:r>
                      <a:endParaRPr kumimoji="0" lang="en-AU" sz="1800" b="1" i="1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AU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$#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</a:t>
                      </a:r>
                      <a:r>
                        <a:rPr kumimoji="0" lang="en-US" sz="1800" b="1" i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number of arguments</a:t>
                      </a:r>
                      <a:endParaRPr kumimoji="0" lang="en-AU" sz="1800" b="1" i="1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AU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$*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</a:t>
                      </a:r>
                      <a:r>
                        <a:rPr kumimoji="0" lang="en-US" sz="1800" b="1" i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list of all </a:t>
                      </a:r>
                      <a:r>
                        <a:rPr lang="en-US" sz="1800" dirty="0" smtClean="0"/>
                        <a:t>the </a:t>
                      </a:r>
                      <a:r>
                        <a:rPr lang="en-US" sz="1800" i="1" dirty="0" smtClean="0"/>
                        <a:t>command line arguments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AU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$?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Exit status </a:t>
                      </a:r>
                      <a:r>
                        <a:rPr lang="en-US" sz="1800" dirty="0" smtClean="0"/>
                        <a:t>(more on that shortly)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>
                          <a:solidFill>
                            <a:srgbClr val="0070C0"/>
                          </a:solidFill>
                        </a:rPr>
                        <a:t>$$</a:t>
                      </a:r>
                      <a:endParaRPr lang="en-AU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</a:t>
                      </a:r>
                      <a:r>
                        <a:rPr lang="en-US" sz="1800" b="1" i="1" dirty="0" smtClean="0">
                          <a:solidFill>
                            <a:srgbClr val="0070C0"/>
                          </a:solidFill>
                        </a:rPr>
                        <a:t>process id</a:t>
                      </a:r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800" dirty="0" smtClean="0"/>
                        <a:t>of the shell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AU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$!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</a:t>
                      </a:r>
                      <a:r>
                        <a:rPr lang="en-US" sz="1800" b="1" i="1" dirty="0" smtClean="0">
                          <a:solidFill>
                            <a:srgbClr val="0070C0"/>
                          </a:solidFill>
                        </a:rPr>
                        <a:t>process id</a:t>
                      </a:r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800" dirty="0" smtClean="0"/>
                        <a:t>of the last background process you ran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125760"/>
            <a:ext cx="7498080" cy="1143000"/>
          </a:xfrm>
          <a:noFill/>
          <a:ln/>
          <a:effectLst/>
        </p:spPr>
        <p:txBody>
          <a:bodyPr lIns="90488" tIns="44450" rIns="90488" bIns="44450" anchor="b">
            <a:normAutofit fontScale="90000"/>
          </a:bodyPr>
          <a:lstStyle/>
          <a:p>
            <a:r>
              <a:rPr lang="en-US" sz="3600" dirty="0" smtClean="0"/>
              <a:t>Example : using special variables inside scripts</a:t>
            </a:r>
            <a:endParaRPr lang="en-US" sz="3600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1259632" y="2492896"/>
            <a:ext cx="6408712" cy="3312368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 marL="685800" lvl="1" indent="-228600">
              <a:buFontTx/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$  </a:t>
            </a:r>
            <a:r>
              <a:rPr lang="en-US" sz="2000" b="1" dirty="0" err="1">
                <a:solidFill>
                  <a:srgbClr val="0070C0"/>
                </a:solidFill>
              </a:rPr>
              <a:t>sortCount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</a:rPr>
              <a:t>  </a:t>
            </a:r>
            <a:r>
              <a:rPr lang="en-US" sz="2000" b="1" dirty="0" smtClean="0">
                <a:solidFill>
                  <a:srgbClr val="00B050"/>
                </a:solidFill>
              </a:rPr>
              <a:t>file1 file2  file3</a:t>
            </a:r>
            <a:endParaRPr lang="en-US" sz="2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685800" lvl="1" indent="-228600">
              <a:buFontTx/>
              <a:buNone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2       13     63   </a:t>
            </a:r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file2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685800" lvl="1" indent="-228600">
              <a:buFontTx/>
              <a:buNone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       16     79   file1</a:t>
            </a:r>
          </a:p>
          <a:p>
            <a:pPr marL="685800" lvl="1" indent="-228600">
              <a:buFontTx/>
              <a:buNone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29   174    977  </a:t>
            </a:r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file3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685800" lvl="1" indent="-228600">
              <a:buFontTx/>
              <a:buNone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33   203  1119   total</a:t>
            </a:r>
          </a:p>
          <a:p>
            <a:pPr marL="685800" lvl="1" indent="-228600">
              <a:buFontTx/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Tx/>
              <a:buNone/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88249" y="4509693"/>
            <a:ext cx="3436787" cy="674688"/>
            <a:chOff x="1810" y="2355"/>
            <a:chExt cx="2346" cy="425"/>
          </a:xfrm>
        </p:grpSpPr>
        <p:sp>
          <p:nvSpPr>
            <p:cNvPr id="166917" name="Rectangle 5"/>
            <p:cNvSpPr>
              <a:spLocks noChangeArrowheads="1"/>
            </p:cNvSpPr>
            <p:nvPr/>
          </p:nvSpPr>
          <p:spPr bwMode="auto">
            <a:xfrm>
              <a:off x="1859" y="2476"/>
              <a:ext cx="116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kumimoji="0" lang="en-US" sz="1800" dirty="0" err="1" smtClean="0">
                  <a:solidFill>
                    <a:schemeClr val="accent3">
                      <a:lumMod val="75000"/>
                    </a:schemeClr>
                  </a:solidFill>
                  <a:latin typeface="Helvetica" pitchFamily="34" charset="0"/>
                </a:rPr>
                <a:t>wc</a:t>
              </a:r>
              <a:r>
                <a:rPr kumimoji="0" lang="en-US" sz="1800" dirty="0" smtClean="0">
                  <a:solidFill>
                    <a:schemeClr val="accent3">
                      <a:lumMod val="75000"/>
                    </a:schemeClr>
                  </a:solidFill>
                  <a:latin typeface="Helvetica" pitchFamily="34" charset="0"/>
                </a:rPr>
                <a:t>   $*   |   sort</a:t>
              </a:r>
              <a:endParaRPr kumimoji="0" lang="en-US" sz="18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endParaRPr>
            </a:p>
          </p:txBody>
        </p:sp>
        <p:sp>
          <p:nvSpPr>
            <p:cNvPr id="166918" name="AutoShape 6"/>
            <p:cNvSpPr>
              <a:spLocks noChangeArrowheads="1"/>
            </p:cNvSpPr>
            <p:nvPr/>
          </p:nvSpPr>
          <p:spPr bwMode="auto">
            <a:xfrm>
              <a:off x="1810" y="2404"/>
              <a:ext cx="1254" cy="376"/>
            </a:xfrm>
            <a:prstGeom prst="roundRect">
              <a:avLst>
                <a:gd name="adj" fmla="val 1248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919" name="Rectangle 7"/>
            <p:cNvSpPr>
              <a:spLocks noChangeArrowheads="1"/>
            </p:cNvSpPr>
            <p:nvPr/>
          </p:nvSpPr>
          <p:spPr bwMode="auto">
            <a:xfrm>
              <a:off x="3186" y="2355"/>
              <a:ext cx="90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kumimoji="0" lang="en-US" sz="1600" b="1" dirty="0">
                  <a:latin typeface="Book Antiqua" pitchFamily="18" charset="0"/>
                </a:rPr>
                <a:t> </a:t>
              </a:r>
              <a:r>
                <a:rPr kumimoji="0" lang="en-US" sz="1800" b="1" dirty="0" err="1">
                  <a:solidFill>
                    <a:srgbClr val="0070C0"/>
                  </a:solidFill>
                  <a:latin typeface="Helvetica" pitchFamily="34" charset="0"/>
                </a:rPr>
                <a:t>sortCount</a:t>
              </a:r>
              <a:endParaRPr kumimoji="0" lang="en-US" sz="1800" b="1" dirty="0">
                <a:solidFill>
                  <a:srgbClr val="0070C0"/>
                </a:solidFill>
                <a:latin typeface="Helvetica" pitchFamily="34" charset="0"/>
              </a:endParaRPr>
            </a:p>
          </p:txBody>
        </p:sp>
        <p:sp>
          <p:nvSpPr>
            <p:cNvPr id="166920" name="Line 8"/>
            <p:cNvSpPr>
              <a:spLocks noChangeShapeType="1"/>
            </p:cNvSpPr>
            <p:nvPr/>
          </p:nvSpPr>
          <p:spPr bwMode="auto">
            <a:xfrm>
              <a:off x="3073" y="2592"/>
              <a:ext cx="10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3648" y="6265118"/>
            <a:ext cx="457200" cy="476250"/>
          </a:xfrm>
        </p:spPr>
        <p:txBody>
          <a:bodyPr/>
          <a:lstStyle/>
          <a:p>
            <a:fld id="{DC92781C-4F41-4749-BECB-69208696CF0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6093296"/>
            <a:ext cx="294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contents of the script file </a:t>
            </a:r>
            <a:r>
              <a:rPr lang="en-US" sz="1400" dirty="0" err="1" smtClean="0">
                <a:solidFill>
                  <a:srgbClr val="0070C0"/>
                </a:solidFill>
              </a:rPr>
              <a:t>sortCount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57950" y="1584948"/>
            <a:ext cx="24929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 this example, the text files 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file1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en-US" sz="1400" b="1" dirty="0" smtClean="0">
                <a:solidFill>
                  <a:srgbClr val="00B050"/>
                </a:solidFill>
              </a:rPr>
              <a:t>file2</a:t>
            </a:r>
            <a:r>
              <a:rPr lang="en-US" sz="1400" dirty="0" smtClean="0">
                <a:solidFill>
                  <a:srgbClr val="0070C0"/>
                </a:solidFill>
              </a:rPr>
              <a:t>, &amp; </a:t>
            </a:r>
            <a:r>
              <a:rPr lang="en-US" sz="1400" b="1" dirty="0" smtClean="0">
                <a:solidFill>
                  <a:srgbClr val="00B050"/>
                </a:solidFill>
              </a:rPr>
              <a:t>file3</a:t>
            </a:r>
            <a:endParaRPr lang="en-US" sz="14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/>
              <a:t>contain some plain texts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580112" y="1844824"/>
            <a:ext cx="72008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30143" y="1646503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script name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05808" y="2000382"/>
            <a:ext cx="193984" cy="420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17499" y="1628800"/>
            <a:ext cx="129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command line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arguments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49449" y="2184911"/>
            <a:ext cx="298938" cy="290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3861072" y="2164035"/>
            <a:ext cx="504824" cy="340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4309301" y="2328339"/>
            <a:ext cx="363775" cy="35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>
            <a:off x="1468246" y="3005792"/>
            <a:ext cx="223434" cy="12873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39552" y="3363262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output of </a:t>
            </a:r>
          </a:p>
          <a:p>
            <a:r>
              <a:rPr lang="en-AU" sz="1400" dirty="0" smtClean="0"/>
              <a:t>the script</a:t>
            </a:r>
            <a:endParaRPr lang="en-AU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868144" y="5301208"/>
            <a:ext cx="21602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37776" y="5675779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using the </a:t>
            </a:r>
            <a:r>
              <a:rPr lang="en-US" sz="1400" dirty="0" smtClean="0">
                <a:solidFill>
                  <a:srgbClr val="0070C0"/>
                </a:solidFill>
              </a:rPr>
              <a:t>$*</a:t>
            </a:r>
            <a:r>
              <a:rPr lang="en-US" sz="1400" dirty="0" smtClean="0"/>
              <a:t> variable to pass the list of filenames to the </a:t>
            </a:r>
            <a:r>
              <a:rPr lang="en-US" sz="1400" dirty="0" err="1" smtClean="0">
                <a:solidFill>
                  <a:srgbClr val="0070C0"/>
                </a:solidFill>
              </a:rPr>
              <a:t>wc</a:t>
            </a:r>
            <a:r>
              <a:rPr lang="en-US" sz="1400" dirty="0" smtClean="0"/>
              <a:t> command</a:t>
            </a:r>
            <a:endParaRPr lang="en-US" sz="14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542454" y="5031900"/>
            <a:ext cx="1835330" cy="643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3528" y="1916832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command prompt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187624" y="2276872"/>
            <a:ext cx="569458" cy="331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04029" y="3783723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script name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32" name="Straight Arrow Connector 31"/>
          <p:cNvCxnSpPr>
            <a:endCxn id="166919" idx="0"/>
          </p:cNvCxnSpPr>
          <p:nvPr/>
        </p:nvCxnSpPr>
        <p:spPr>
          <a:xfrm>
            <a:off x="7379694" y="4137602"/>
            <a:ext cx="86495" cy="372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44624"/>
            <a:ext cx="7498080" cy="1143000"/>
          </a:xfrm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 dirty="0"/>
              <a:t>Double quotes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>
            <a:normAutofit fontScale="85000" lnSpcReduction="20000"/>
          </a:bodyPr>
          <a:lstStyle/>
          <a:p>
            <a:pPr marL="285750" indent="-285750"/>
            <a:r>
              <a:rPr lang="en-US" sz="2600" b="1" i="1" dirty="0"/>
              <a:t>Double </a:t>
            </a:r>
            <a:r>
              <a:rPr lang="en-US" sz="2600" b="1" i="1" dirty="0" smtClean="0"/>
              <a:t>quotes ( </a:t>
            </a:r>
            <a:r>
              <a:rPr lang="en-US" sz="2600" b="1" dirty="0" smtClean="0"/>
              <a:t>''</a:t>
            </a:r>
            <a:r>
              <a:rPr lang="en-US" sz="2600" b="1" i="1" dirty="0" smtClean="0"/>
              <a:t>….</a:t>
            </a:r>
            <a:r>
              <a:rPr lang="en-US" sz="2600" b="1" dirty="0" smtClean="0"/>
              <a:t>''</a:t>
            </a:r>
            <a:r>
              <a:rPr lang="en-US" sz="2600" b="1" i="1" dirty="0" smtClean="0"/>
              <a:t>)</a:t>
            </a:r>
            <a:r>
              <a:rPr lang="en-US" sz="2600" dirty="0" smtClean="0"/>
              <a:t> </a:t>
            </a:r>
            <a:r>
              <a:rPr lang="en-US" sz="2600" dirty="0"/>
              <a:t>should be used to preserve spacing in a variable value, or if the value contains special </a:t>
            </a:r>
            <a:r>
              <a:rPr lang="en-US" sz="2600" dirty="0" smtClean="0"/>
              <a:t>characters, Eg :</a:t>
            </a:r>
          </a:p>
          <a:p>
            <a:pPr marL="285750" indent="-285750">
              <a:buNone/>
            </a:pPr>
            <a:endParaRPr lang="en-US" dirty="0"/>
          </a:p>
          <a:p>
            <a:pPr marL="285750" indent="-285750">
              <a:buFontTx/>
              <a:buChar char="$"/>
            </a:pPr>
            <a:r>
              <a:rPr lang="en-US" sz="2200" dirty="0"/>
              <a:t>person="</a:t>
            </a:r>
            <a:r>
              <a:rPr lang="en-US" sz="2200" dirty="0" err="1"/>
              <a:t>alex</a:t>
            </a:r>
            <a:r>
              <a:rPr lang="en-US" sz="2200" dirty="0"/>
              <a:t>     and     jenny</a:t>
            </a:r>
            <a:r>
              <a:rPr lang="en-US" sz="2200" dirty="0" smtClean="0"/>
              <a:t>"</a:t>
            </a:r>
          </a:p>
          <a:p>
            <a:pPr marL="285750" indent="-285750">
              <a:buNone/>
            </a:pPr>
            <a:endParaRPr lang="en-US" sz="2200" dirty="0"/>
          </a:p>
          <a:p>
            <a:pPr marL="285750" indent="-285750">
              <a:buFontTx/>
              <a:buChar char="$"/>
            </a:pPr>
            <a:r>
              <a:rPr lang="en-US" sz="2200" dirty="0"/>
              <a:t>echo </a:t>
            </a:r>
            <a:r>
              <a:rPr lang="en-US" sz="2200" dirty="0" smtClean="0"/>
              <a:t> $</a:t>
            </a:r>
            <a:r>
              <a:rPr lang="en-US" sz="2200" dirty="0"/>
              <a:t>person		</a:t>
            </a:r>
            <a:br>
              <a:rPr lang="en-US" sz="2200" dirty="0"/>
            </a:b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alex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and jenny</a:t>
            </a:r>
            <a:r>
              <a:rPr lang="en-US" sz="2200" dirty="0"/>
              <a:t>	</a:t>
            </a:r>
            <a:r>
              <a:rPr lang="en-US" sz="2200" dirty="0" smtClean="0"/>
              <a:t>          	             </a:t>
            </a:r>
            <a:r>
              <a:rPr lang="en-US" sz="2200" dirty="0" smtClean="0">
                <a:solidFill>
                  <a:srgbClr val="0070C0"/>
                </a:solidFill>
              </a:rPr>
              <a:t>$</a:t>
            </a:r>
            <a:r>
              <a:rPr lang="en-US" sz="2200" dirty="0" smtClean="0"/>
              <a:t>  echo  "$person"</a:t>
            </a:r>
            <a:endParaRPr lang="en-US" sz="2200" dirty="0"/>
          </a:p>
          <a:p>
            <a:pPr marL="285750" indent="-285750">
              <a:buNone/>
            </a:pPr>
            <a:r>
              <a:rPr lang="en-US" sz="2200" dirty="0" smtClean="0"/>
              <a:t>				     	   </a:t>
            </a:r>
            <a:r>
              <a:rPr lang="en-US" sz="22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alex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and     jenny</a:t>
            </a:r>
            <a:endParaRPr lang="en-US" sz="2200" dirty="0" smtClean="0"/>
          </a:p>
          <a:p>
            <a:pPr marL="285750" indent="-285750">
              <a:buFontTx/>
              <a:buChar char="$"/>
            </a:pPr>
            <a:r>
              <a:rPr lang="en-US" sz="2200" dirty="0" smtClean="0"/>
              <a:t>memo=file*</a:t>
            </a:r>
            <a:endParaRPr lang="en-US" sz="22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$"/>
            </a:pPr>
            <a:endParaRPr lang="en-US" sz="2200" dirty="0" smtClean="0"/>
          </a:p>
          <a:p>
            <a:pPr marL="285750" indent="-285750">
              <a:buFontTx/>
              <a:buChar char="$"/>
            </a:pPr>
            <a:r>
              <a:rPr lang="en-US" sz="2200" dirty="0" err="1" smtClean="0"/>
              <a:t>ls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file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file2   xyz</a:t>
            </a: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285750" indent="-285750">
              <a:buNone/>
            </a:pPr>
            <a:r>
              <a:rPr lang="en-US" sz="2200" dirty="0" smtClean="0"/>
              <a:t> 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$"/>
            </a:pPr>
            <a:r>
              <a:rPr lang="en-US" sz="2200" dirty="0" smtClean="0"/>
              <a:t>echo  "$</a:t>
            </a:r>
            <a:r>
              <a:rPr lang="en-US" sz="2200" dirty="0"/>
              <a:t>memo</a:t>
            </a:r>
            <a:r>
              <a:rPr lang="en-US" sz="2200" dirty="0" smtClean="0"/>
              <a:t>"	                    </a:t>
            </a:r>
            <a:r>
              <a:rPr lang="en-US" sz="2200" dirty="0" smtClean="0">
                <a:solidFill>
                  <a:srgbClr val="0070C0"/>
                </a:solidFill>
              </a:rPr>
              <a:t>$  </a:t>
            </a:r>
            <a:r>
              <a:rPr lang="en-US" sz="2200" dirty="0" smtClean="0"/>
              <a:t>ls  $memo           </a:t>
            </a:r>
            <a:r>
              <a:rPr lang="en-US" sz="2200" dirty="0" smtClean="0">
                <a:solidFill>
                  <a:srgbClr val="0070C0"/>
                </a:solidFill>
              </a:rPr>
              <a:t>$</a:t>
            </a:r>
            <a:r>
              <a:rPr lang="en-US" sz="2200" dirty="0" smtClean="0"/>
              <a:t>  ls  file*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file* 			          file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file2  	             file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file2</a:t>
            </a:r>
          </a:p>
          <a:p>
            <a:pPr marL="285750" indent="-285750">
              <a:buFontTx/>
              <a:buChar char="$"/>
            </a:pP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2276872"/>
            <a:ext cx="64807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987824" y="5013176"/>
            <a:ext cx="1512168" cy="598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87543" y="4706471"/>
            <a:ext cx="2448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Note how the variable still get </a:t>
            </a:r>
            <a:r>
              <a:rPr lang="en-AU" sz="1050" b="1" i="1" u="sng" dirty="0" smtClean="0"/>
              <a:t>expanded</a:t>
            </a:r>
            <a:r>
              <a:rPr lang="en-AU" sz="1050" dirty="0" smtClean="0"/>
              <a:t> within the double-quotes, but things like spaces are preserved.</a:t>
            </a:r>
            <a:endParaRPr lang="en-AU" sz="1050" dirty="0"/>
          </a:p>
        </p:txBody>
      </p:sp>
      <p:sp>
        <p:nvSpPr>
          <p:cNvPr id="10" name="Rectangle 9"/>
          <p:cNvSpPr/>
          <p:nvPr/>
        </p:nvSpPr>
        <p:spPr>
          <a:xfrm>
            <a:off x="1487463" y="2630079"/>
            <a:ext cx="3863922" cy="500636"/>
          </a:xfrm>
          <a:prstGeom prst="rect">
            <a:avLst/>
          </a:prstGeom>
          <a:solidFill>
            <a:schemeClr val="bg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03097" y="3356992"/>
            <a:ext cx="2711713" cy="2827117"/>
          </a:xfrm>
          <a:prstGeom prst="rect">
            <a:avLst/>
          </a:prstGeom>
          <a:solidFill>
            <a:schemeClr val="bg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04048" y="3600377"/>
            <a:ext cx="2592288" cy="857256"/>
          </a:xfrm>
          <a:prstGeom prst="rect">
            <a:avLst/>
          </a:prstGeom>
          <a:solidFill>
            <a:schemeClr val="bg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99992" y="5517771"/>
            <a:ext cx="1656184" cy="714380"/>
          </a:xfrm>
          <a:prstGeom prst="rect">
            <a:avLst/>
          </a:prstGeom>
          <a:solidFill>
            <a:schemeClr val="bg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95736" y="44624"/>
            <a:ext cx="1462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Note : no spaces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around the = sign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433706" y="567844"/>
            <a:ext cx="50062" cy="217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649730" y="567844"/>
            <a:ext cx="50062" cy="217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660232" y="5517232"/>
            <a:ext cx="1440160" cy="714380"/>
          </a:xfrm>
          <a:prstGeom prst="rect">
            <a:avLst/>
          </a:prstGeom>
          <a:solidFill>
            <a:schemeClr val="bg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228184" y="561203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/>
              <a:t>=</a:t>
            </a:r>
            <a:endParaRPr lang="en-AU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51520" y="1988840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command prompt</a:t>
            </a:r>
            <a:endParaRPr lang="en-AU" sz="1050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220072" y="3933056"/>
            <a:ext cx="108012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-99392"/>
            <a:ext cx="7498080" cy="1143000"/>
          </a:xfrm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 dirty="0" smtClean="0"/>
              <a:t>Single quotes</a:t>
            </a:r>
            <a:endParaRPr 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>
            <a:normAutofit fontScale="85000" lnSpcReduction="20000"/>
          </a:bodyPr>
          <a:lstStyle/>
          <a:p>
            <a:pPr marL="285750" indent="-285750"/>
            <a:r>
              <a:rPr lang="en-US" sz="2400" b="1" i="1" dirty="0" smtClean="0"/>
              <a:t>Single quotes ( </a:t>
            </a:r>
            <a:r>
              <a:rPr lang="en-US" sz="2400" b="1" dirty="0" smtClean="0"/>
              <a:t>'</a:t>
            </a:r>
            <a:r>
              <a:rPr lang="en-US" sz="2400" b="1" i="1" dirty="0" smtClean="0"/>
              <a:t>….</a:t>
            </a:r>
            <a:r>
              <a:rPr lang="en-US" sz="2400" b="1" dirty="0" smtClean="0"/>
              <a:t>' </a:t>
            </a:r>
            <a:r>
              <a:rPr lang="en-US" sz="2400" b="1" i="1" dirty="0" smtClean="0"/>
              <a:t>) </a:t>
            </a:r>
            <a:r>
              <a:rPr lang="en-US" sz="2400" dirty="0" smtClean="0"/>
              <a:t>are similar to Double quotes, but are “stronger” – ie. allows the user to </a:t>
            </a:r>
            <a:r>
              <a:rPr lang="en-US" sz="2400" b="1" i="1" dirty="0" smtClean="0"/>
              <a:t>quote special characters without expansion</a:t>
            </a:r>
            <a:r>
              <a:rPr lang="en-US" sz="2600" dirty="0" smtClean="0"/>
              <a:t>, Eg :</a:t>
            </a:r>
          </a:p>
          <a:p>
            <a:pPr marL="285750" indent="-285750">
              <a:buNone/>
            </a:pPr>
            <a:endParaRPr lang="en-US" dirty="0" smtClean="0"/>
          </a:p>
          <a:p>
            <a:pPr marL="285750" indent="-285750">
              <a:buFontTx/>
              <a:buChar char="$"/>
            </a:pPr>
            <a:r>
              <a:rPr lang="en-US" sz="2200" dirty="0" smtClean="0"/>
              <a:t>person</a:t>
            </a:r>
            <a:r>
              <a:rPr lang="en-US" sz="2200" dirty="0"/>
              <a:t>="</a:t>
            </a:r>
            <a:r>
              <a:rPr lang="en-US" sz="2200" dirty="0" err="1"/>
              <a:t>alex</a:t>
            </a:r>
            <a:r>
              <a:rPr lang="en-US" sz="2200" dirty="0"/>
              <a:t>     and     jenny</a:t>
            </a:r>
            <a:r>
              <a:rPr lang="en-US" sz="2200" dirty="0" smtClean="0"/>
              <a:t>"</a:t>
            </a:r>
          </a:p>
          <a:p>
            <a:pPr marL="285750" indent="-285750">
              <a:buNone/>
            </a:pPr>
            <a:endParaRPr lang="en-US" sz="2200" dirty="0"/>
          </a:p>
          <a:p>
            <a:pPr marL="285750" indent="-285750">
              <a:buFontTx/>
              <a:buChar char="$"/>
            </a:pPr>
            <a:r>
              <a:rPr lang="en-US" sz="2200" dirty="0"/>
              <a:t>echo </a:t>
            </a:r>
            <a:r>
              <a:rPr lang="en-US" sz="2200" dirty="0" smtClean="0"/>
              <a:t> $</a:t>
            </a:r>
            <a:r>
              <a:rPr lang="en-US" sz="2200" dirty="0"/>
              <a:t>person		</a:t>
            </a:r>
            <a:br>
              <a:rPr lang="en-US" sz="2200" dirty="0"/>
            </a:b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alex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and jenny</a:t>
            </a:r>
            <a:r>
              <a:rPr lang="en-US" sz="2200" dirty="0"/>
              <a:t>	</a:t>
            </a:r>
            <a:r>
              <a:rPr lang="en-US" sz="2200" dirty="0" smtClean="0"/>
              <a:t>          	             </a:t>
            </a:r>
            <a:r>
              <a:rPr lang="en-US" sz="2200" dirty="0" smtClean="0">
                <a:solidFill>
                  <a:srgbClr val="0070C0"/>
                </a:solidFill>
              </a:rPr>
              <a:t>$</a:t>
            </a:r>
            <a:r>
              <a:rPr lang="en-US" sz="2200" dirty="0" smtClean="0"/>
              <a:t>  echo  '$person'</a:t>
            </a:r>
            <a:endParaRPr lang="en-US" sz="2200" dirty="0"/>
          </a:p>
          <a:p>
            <a:pPr marL="285750" indent="-285750">
              <a:buNone/>
            </a:pPr>
            <a:r>
              <a:rPr lang="en-US" sz="2200" dirty="0" smtClean="0"/>
              <a:t>				   	   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$person</a:t>
            </a:r>
            <a:endParaRPr lang="en-US" sz="2200" dirty="0" smtClean="0"/>
          </a:p>
          <a:p>
            <a:pPr marL="285750" indent="-285750">
              <a:buFontTx/>
              <a:buChar char="$"/>
            </a:pPr>
            <a:r>
              <a:rPr lang="en-US" sz="2200" dirty="0" smtClean="0"/>
              <a:t>memo=file*</a:t>
            </a:r>
            <a:endParaRPr lang="en-US" sz="22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$"/>
            </a:pPr>
            <a:endParaRPr lang="en-US" sz="2200" dirty="0" smtClean="0"/>
          </a:p>
          <a:p>
            <a:pPr marL="285750" indent="-285750">
              <a:buFontTx/>
              <a:buChar char="$"/>
            </a:pPr>
            <a:r>
              <a:rPr lang="en-US" sz="2200" dirty="0" err="1" smtClean="0"/>
              <a:t>ls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file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file2   xyz</a:t>
            </a: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285750" indent="-285750">
              <a:buNone/>
            </a:pPr>
            <a:r>
              <a:rPr lang="en-US" sz="2200" dirty="0" smtClean="0"/>
              <a:t> 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$"/>
            </a:pPr>
            <a:r>
              <a:rPr lang="en-US" sz="2200" dirty="0" smtClean="0"/>
              <a:t>echo  '$memo'	                  </a:t>
            </a:r>
            <a:r>
              <a:rPr lang="en-US" sz="2200" dirty="0" smtClean="0">
                <a:solidFill>
                  <a:srgbClr val="0070C0"/>
                </a:solidFill>
              </a:rPr>
              <a:t>$  </a:t>
            </a:r>
            <a:r>
              <a:rPr lang="en-US" sz="2200" dirty="0" smtClean="0"/>
              <a:t>echo   "$memo"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$memo		        file*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932040" y="3861048"/>
            <a:ext cx="144016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915816" y="5013176"/>
            <a:ext cx="158417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87543" y="4706471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Note how the variable is no longer </a:t>
            </a:r>
            <a:r>
              <a:rPr lang="en-AU" sz="1050" b="1" i="1" u="sng" dirty="0" smtClean="0"/>
              <a:t>expanded</a:t>
            </a:r>
            <a:r>
              <a:rPr lang="en-AU" sz="1050" dirty="0" smtClean="0"/>
              <a:t> within the single-quotes.</a:t>
            </a:r>
            <a:endParaRPr lang="en-AU" sz="1050" dirty="0"/>
          </a:p>
        </p:txBody>
      </p:sp>
      <p:sp>
        <p:nvSpPr>
          <p:cNvPr id="10" name="Rectangle 9"/>
          <p:cNvSpPr/>
          <p:nvPr/>
        </p:nvSpPr>
        <p:spPr>
          <a:xfrm>
            <a:off x="1500166" y="2564904"/>
            <a:ext cx="3863922" cy="500636"/>
          </a:xfrm>
          <a:prstGeom prst="rect">
            <a:avLst/>
          </a:prstGeom>
          <a:solidFill>
            <a:schemeClr val="bg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03097" y="3209556"/>
            <a:ext cx="2711713" cy="2091651"/>
          </a:xfrm>
          <a:prstGeom prst="rect">
            <a:avLst/>
          </a:prstGeom>
          <a:solidFill>
            <a:schemeClr val="bg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04048" y="3452941"/>
            <a:ext cx="2304256" cy="857256"/>
          </a:xfrm>
          <a:prstGeom prst="rect">
            <a:avLst/>
          </a:prstGeom>
          <a:solidFill>
            <a:schemeClr val="bg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27984" y="5517771"/>
            <a:ext cx="2160240" cy="714380"/>
          </a:xfrm>
          <a:prstGeom prst="rect">
            <a:avLst/>
          </a:prstGeom>
          <a:solidFill>
            <a:schemeClr val="bg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475656" y="5517232"/>
            <a:ext cx="2088232" cy="714380"/>
          </a:xfrm>
          <a:prstGeom prst="rect">
            <a:avLst/>
          </a:prstGeom>
          <a:solidFill>
            <a:schemeClr val="bg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779912" y="551723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 smtClean="0">
                <a:solidFill>
                  <a:srgbClr val="C00000"/>
                </a:solidFill>
                <a:latin typeface="Symbol" pitchFamily="18" charset="2"/>
                <a:sym typeface="Symbol"/>
              </a:rPr>
              <a:t></a:t>
            </a:r>
            <a:endParaRPr lang="en-AU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-27384"/>
            <a:ext cx="7498080" cy="1143000"/>
          </a:xfrm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 dirty="0"/>
              <a:t>Read-only Variables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>
          <a:xfrm>
            <a:off x="1428728" y="1514475"/>
            <a:ext cx="7486672" cy="4457700"/>
          </a:xfrm>
          <a:noFill/>
          <a:ln/>
        </p:spPr>
        <p:txBody>
          <a:bodyPr lIns="90488" tIns="44450" rIns="90488" bIns="44450">
            <a:normAutofit fontScale="92500" lnSpcReduction="10000"/>
          </a:bodyPr>
          <a:lstStyle/>
          <a:p>
            <a:pPr marL="285750" indent="-285750">
              <a:lnSpc>
                <a:spcPct val="79000"/>
              </a:lnSpc>
            </a:pPr>
            <a:r>
              <a:rPr lang="en-US" sz="2000" dirty="0"/>
              <a:t>The </a:t>
            </a:r>
            <a:r>
              <a:rPr lang="en-US" sz="2000" b="1" dirty="0" err="1" smtClean="0">
                <a:solidFill>
                  <a:srgbClr val="0070C0"/>
                </a:solidFill>
              </a:rPr>
              <a:t>readonly</a:t>
            </a:r>
            <a:r>
              <a:rPr lang="en-US" sz="2000" dirty="0" smtClean="0"/>
              <a:t> </a:t>
            </a:r>
            <a:r>
              <a:rPr lang="en-US" sz="2000" dirty="0"/>
              <a:t>command can be used to ensure that a variable cannot be </a:t>
            </a:r>
            <a:r>
              <a:rPr lang="en-US" sz="2000" dirty="0" smtClean="0"/>
              <a:t>changed once </a:t>
            </a:r>
            <a:r>
              <a:rPr lang="en-US" sz="2000" dirty="0" err="1" smtClean="0"/>
              <a:t>initialised</a:t>
            </a:r>
            <a:r>
              <a:rPr lang="en-US" sz="2000" dirty="0" smtClean="0"/>
              <a:t>.</a:t>
            </a:r>
            <a:endParaRPr lang="en-US" sz="2000" dirty="0"/>
          </a:p>
          <a:p>
            <a:pPr marL="685800" lvl="1" indent="-228600">
              <a:lnSpc>
                <a:spcPct val="79000"/>
              </a:lnSpc>
            </a:pPr>
            <a:r>
              <a:rPr lang="en-US" sz="1800" dirty="0">
                <a:solidFill>
                  <a:schemeClr val="tx2"/>
                </a:solidFill>
              </a:rPr>
              <a:t>first define the variable:	</a:t>
            </a:r>
            <a:r>
              <a:rPr lang="en-US" sz="1800" b="1" dirty="0"/>
              <a:t>name=value</a:t>
            </a:r>
          </a:p>
          <a:p>
            <a:pPr marL="685800" lvl="1" indent="-228600">
              <a:lnSpc>
                <a:spcPct val="79000"/>
              </a:lnSpc>
            </a:pPr>
            <a:r>
              <a:rPr lang="en-US" sz="1800" dirty="0">
                <a:solidFill>
                  <a:schemeClr val="tx2"/>
                </a:solidFill>
              </a:rPr>
              <a:t>then </a:t>
            </a:r>
            <a:r>
              <a:rPr lang="en-US" sz="1800" dirty="0" smtClean="0">
                <a:solidFill>
                  <a:schemeClr val="tx2"/>
                </a:solidFill>
              </a:rPr>
              <a:t>use the command:</a:t>
            </a:r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b="1" dirty="0" err="1" smtClean="0"/>
              <a:t>readonly</a:t>
            </a:r>
            <a:r>
              <a:rPr lang="en-US" sz="1800" dirty="0" smtClean="0">
                <a:solidFill>
                  <a:schemeClr val="tx2"/>
                </a:solidFill>
              </a:rPr>
              <a:t>   </a:t>
            </a:r>
            <a:r>
              <a:rPr lang="en-US" sz="1800" b="1" dirty="0" smtClean="0"/>
              <a:t>name</a:t>
            </a:r>
          </a:p>
          <a:p>
            <a:pPr marL="685800" lvl="1" indent="-228600">
              <a:lnSpc>
                <a:spcPct val="79000"/>
              </a:lnSpc>
            </a:pPr>
            <a:endParaRPr lang="en-US" sz="1800" b="1" dirty="0" smtClean="0"/>
          </a:p>
          <a:p>
            <a:pPr marL="806958" lvl="2" indent="-285750">
              <a:lnSpc>
                <a:spcPct val="79000"/>
              </a:lnSpc>
              <a:buFontTx/>
              <a:buChar char="$"/>
            </a:pPr>
            <a:r>
              <a:rPr lang="en-US" sz="2000" dirty="0"/>
              <a:t>person=jenny</a:t>
            </a:r>
          </a:p>
          <a:p>
            <a:pPr marL="806958" lvl="2" indent="-285750">
              <a:lnSpc>
                <a:spcPct val="79000"/>
              </a:lnSpc>
              <a:buFontTx/>
              <a:buChar char="$"/>
            </a:pPr>
            <a:r>
              <a:rPr lang="en-US" sz="2000" dirty="0" smtClean="0"/>
              <a:t>echo  $</a:t>
            </a:r>
            <a:r>
              <a:rPr lang="en-US" sz="2000" dirty="0"/>
              <a:t>person</a:t>
            </a:r>
            <a:br>
              <a:rPr lang="en-US" sz="2000" dirty="0"/>
            </a:b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jenny</a:t>
            </a:r>
          </a:p>
          <a:p>
            <a:pPr marL="806958" lvl="2" indent="-285750">
              <a:lnSpc>
                <a:spcPct val="79000"/>
              </a:lnSpc>
              <a:buFontTx/>
              <a:buChar char="$"/>
            </a:pPr>
            <a:r>
              <a:rPr lang="en-US" sz="2000" dirty="0" err="1" smtClean="0"/>
              <a:t>readonly</a:t>
            </a:r>
            <a:r>
              <a:rPr lang="en-US" sz="2000" dirty="0" smtClean="0"/>
              <a:t>  person                </a:t>
            </a:r>
            <a:r>
              <a:rPr lang="en-US" sz="2000" dirty="0" smtClean="0">
                <a:sym typeface="Wingdings" pitchFamily="2" charset="2"/>
              </a:rPr>
              <a:t>&lt;-----   Example</a:t>
            </a:r>
            <a:endParaRPr lang="en-US" sz="2000" dirty="0"/>
          </a:p>
          <a:p>
            <a:pPr marL="806958" lvl="2" indent="-285750">
              <a:lnSpc>
                <a:spcPct val="79000"/>
              </a:lnSpc>
              <a:buFontTx/>
              <a:buChar char="$"/>
            </a:pPr>
            <a:r>
              <a:rPr lang="en-US" sz="2000" dirty="0"/>
              <a:t>person=</a:t>
            </a:r>
            <a:r>
              <a:rPr lang="en-US" sz="2000" dirty="0" err="1"/>
              <a:t>helen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person:  is read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only</a:t>
            </a:r>
          </a:p>
          <a:p>
            <a:pPr marL="806958" lvl="2" indent="-285750">
              <a:lnSpc>
                <a:spcPct val="79000"/>
              </a:lnSpc>
              <a:buFontTx/>
              <a:buChar char="$"/>
            </a:pPr>
            <a:endParaRPr lang="en-US" sz="2000" b="1" dirty="0"/>
          </a:p>
          <a:p>
            <a:pPr marL="285750" indent="-285750">
              <a:lnSpc>
                <a:spcPct val="79000"/>
              </a:lnSpc>
            </a:pPr>
            <a:r>
              <a:rPr lang="en-US" sz="2000" dirty="0" smtClean="0"/>
              <a:t>Using the </a:t>
            </a:r>
            <a:r>
              <a:rPr lang="en-US" sz="2000" b="1" dirty="0" err="1" smtClean="0"/>
              <a:t>readonly</a:t>
            </a:r>
            <a:r>
              <a:rPr lang="en-US" sz="2000" dirty="0" smtClean="0"/>
              <a:t> command with </a:t>
            </a:r>
            <a:r>
              <a:rPr lang="en-US" sz="2000" dirty="0"/>
              <a:t>no argument will list all the user-created read-only </a:t>
            </a:r>
            <a:r>
              <a:rPr lang="en-US" sz="2000" dirty="0" smtClean="0"/>
              <a:t>variables</a:t>
            </a:r>
          </a:p>
          <a:p>
            <a:pPr marL="285750" indent="-285750">
              <a:lnSpc>
                <a:spcPct val="79000"/>
              </a:lnSpc>
            </a:pPr>
            <a:endParaRPr lang="en-US" sz="2000" dirty="0"/>
          </a:p>
          <a:p>
            <a:pPr marL="285750" indent="-285750">
              <a:lnSpc>
                <a:spcPct val="79000"/>
              </a:lnSpc>
            </a:pPr>
            <a:r>
              <a:rPr lang="en-US" sz="2000" dirty="0"/>
              <a:t>To print all the user defined and environment </a:t>
            </a:r>
            <a:r>
              <a:rPr lang="en-US" sz="2000" dirty="0" smtClean="0"/>
              <a:t>variables in the </a:t>
            </a:r>
            <a:r>
              <a:rPr lang="en-US" sz="2000" b="1" dirty="0" smtClean="0"/>
              <a:t>bash</a:t>
            </a:r>
            <a:r>
              <a:rPr lang="en-US" sz="2000" dirty="0" smtClean="0"/>
              <a:t> shell use the </a:t>
            </a:r>
            <a:r>
              <a:rPr lang="en-US" sz="2000" b="1" dirty="0" smtClean="0"/>
              <a:t>set</a:t>
            </a:r>
            <a:r>
              <a:rPr lang="en-US" sz="2000" dirty="0" smtClean="0"/>
              <a:t> </a:t>
            </a:r>
            <a:r>
              <a:rPr lang="en-US" sz="2000" dirty="0"/>
              <a:t>command (with some other shells : use </a:t>
            </a:r>
            <a:r>
              <a:rPr lang="en-US" sz="2000" b="1" dirty="0" err="1"/>
              <a:t>printenv</a:t>
            </a:r>
            <a:r>
              <a:rPr lang="en-US" sz="2000" dirty="0"/>
              <a:t>, or </a:t>
            </a:r>
            <a:r>
              <a:rPr lang="en-US" sz="2000" b="1" dirty="0" err="1"/>
              <a:t>setenv</a:t>
            </a:r>
            <a:r>
              <a:rPr lang="en-US" sz="2000" b="1" dirty="0"/>
              <a:t>,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7704" y="2636912"/>
            <a:ext cx="3024336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>
            <a:normAutofit/>
          </a:bodyPr>
          <a:lstStyle/>
          <a:p>
            <a:r>
              <a:rPr lang="en-US" dirty="0"/>
              <a:t>Example </a:t>
            </a:r>
            <a:r>
              <a:rPr lang="en-US" dirty="0" smtClean="0"/>
              <a:t>– Command Arguments</a:t>
            </a:r>
            <a:endParaRPr lang="en-U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>
            <a:normAutofit fontScale="77500" lnSpcReduction="20000"/>
          </a:bodyPr>
          <a:lstStyle/>
          <a:p>
            <a:pPr marL="285750" indent="-285750">
              <a:buFont typeface="Courier New" pitchFamily="49" charset="0"/>
              <a:buChar char="$"/>
            </a:pPr>
            <a:r>
              <a:rPr lang="en-US" b="1" dirty="0"/>
              <a:t>cat </a:t>
            </a:r>
            <a:r>
              <a:rPr lang="en-US" b="1" dirty="0" smtClean="0"/>
              <a:t> prog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echo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You  are  running 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program: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$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b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echo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Argument  \#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is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  $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echo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Argument  \#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is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$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  <a:p>
            <a:pPr marL="285750" indent="-285750">
              <a:buFont typeface="Courier New" pitchFamily="49" charset="0"/>
              <a:buChar char="$"/>
            </a:pP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err="1" smtClean="0"/>
              <a:t>u+x</a:t>
            </a:r>
            <a:r>
              <a:rPr lang="en-US" b="1" dirty="0" smtClean="0"/>
              <a:t>  prog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 smtClean="0"/>
              <a:t>  </a:t>
            </a:r>
            <a:r>
              <a:rPr lang="en-US" dirty="0"/>
              <a:t>(give execute permission)</a:t>
            </a:r>
          </a:p>
          <a:p>
            <a:pPr marL="285750" indent="-285750">
              <a:buFont typeface="Courier New" pitchFamily="49" charset="0"/>
              <a:buChar char="$"/>
            </a:pPr>
            <a:r>
              <a:rPr lang="en-US" b="1" dirty="0" smtClean="0"/>
              <a:t>prog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 smtClean="0"/>
              <a:t>  apple   </a:t>
            </a:r>
            <a:r>
              <a:rPr lang="en-US" b="1" dirty="0"/>
              <a:t>banana</a:t>
            </a:r>
            <a:br>
              <a:rPr lang="en-US" b="1" dirty="0"/>
            </a:b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You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are  running 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program: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prog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Argument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#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is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 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apple</a:t>
            </a:r>
            <a:b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Argument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#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is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banana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sz="3100" dirty="0" smtClean="0"/>
              <a:t>note : a </a:t>
            </a:r>
            <a:r>
              <a:rPr lang="en-US" sz="3100" b="1" dirty="0"/>
              <a:t>#</a:t>
            </a:r>
            <a:r>
              <a:rPr lang="en-US" sz="3100" dirty="0"/>
              <a:t> on the command line </a:t>
            </a:r>
            <a:r>
              <a:rPr lang="en-US" sz="3100" dirty="0" smtClean="0"/>
              <a:t>normally indicates </a:t>
            </a:r>
            <a:r>
              <a:rPr lang="en-US" sz="3100" dirty="0"/>
              <a:t>a comment </a:t>
            </a:r>
            <a:r>
              <a:rPr lang="en-US" sz="3100" dirty="0" smtClean="0"/>
              <a:t>– hence if we want to print the </a:t>
            </a:r>
            <a:r>
              <a:rPr lang="en-US" sz="3100" b="1" dirty="0" smtClean="0"/>
              <a:t>#</a:t>
            </a:r>
            <a:r>
              <a:rPr lang="en-US" sz="3100" dirty="0" smtClean="0"/>
              <a:t> character as a normal character, </a:t>
            </a:r>
            <a:r>
              <a:rPr lang="en-US" sz="3100" dirty="0"/>
              <a:t>it must be </a:t>
            </a:r>
            <a:r>
              <a:rPr lang="en-US" sz="3100" b="1" i="1" dirty="0"/>
              <a:t>quoted</a:t>
            </a:r>
            <a:r>
              <a:rPr lang="en-US" sz="3100" dirty="0"/>
              <a:t> </a:t>
            </a:r>
            <a:r>
              <a:rPr lang="en-US" sz="3100" dirty="0" smtClean="0"/>
              <a:t>(or “</a:t>
            </a:r>
            <a:r>
              <a:rPr lang="en-US" sz="3100" b="1" i="1" dirty="0" smtClean="0"/>
              <a:t>escaped</a:t>
            </a:r>
            <a:r>
              <a:rPr lang="en-US" sz="3100" dirty="0" smtClean="0"/>
              <a:t>”) with </a:t>
            </a:r>
            <a:r>
              <a:rPr lang="en-US" sz="3100" dirty="0"/>
              <a:t>a backslash as shown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6296" y="188640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contents of the</a:t>
            </a:r>
          </a:p>
          <a:p>
            <a:r>
              <a:rPr lang="en-US" sz="1400" dirty="0" smtClean="0"/>
              <a:t>script file </a:t>
            </a:r>
            <a:r>
              <a:rPr lang="en-US" sz="1400" b="1" dirty="0" smtClean="0"/>
              <a:t>prog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6393669" y="1250141"/>
            <a:ext cx="150019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21604" y="1767997"/>
            <a:ext cx="6215106" cy="1000132"/>
          </a:xfrm>
          <a:prstGeom prst="rect">
            <a:avLst/>
          </a:prstGeom>
          <a:solidFill>
            <a:schemeClr val="accent1">
              <a:alpha val="17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8851" y="3429000"/>
            <a:ext cx="6215106" cy="952776"/>
          </a:xfrm>
          <a:prstGeom prst="rect">
            <a:avLst/>
          </a:prstGeom>
          <a:solidFill>
            <a:schemeClr val="accent1">
              <a:alpha val="17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29454" y="6073551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 of </a:t>
            </a:r>
            <a:r>
              <a:rPr lang="en-US" sz="1400" b="1" dirty="0" smtClean="0"/>
              <a:t>prog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876256" y="4149080"/>
            <a:ext cx="769858" cy="1924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059832" y="2636913"/>
            <a:ext cx="1296144" cy="2088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73053" y="4338210"/>
            <a:ext cx="3528392" cy="1296144"/>
          </a:xfrm>
          <a:prstGeom prst="rect">
            <a:avLst/>
          </a:prstGeom>
          <a:solidFill>
            <a:schemeClr val="accent1">
              <a:lumMod val="20000"/>
              <a:lumOff val="80000"/>
              <a:alpha val="4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5270" y="4329096"/>
            <a:ext cx="3277743" cy="1701447"/>
          </a:xfrm>
          <a:prstGeom prst="rect">
            <a:avLst/>
          </a:prstGeom>
          <a:solidFill>
            <a:schemeClr val="accent1">
              <a:lumMod val="20000"/>
              <a:lumOff val="80000"/>
              <a:alpha val="44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-27384"/>
            <a:ext cx="7498080" cy="1143000"/>
          </a:xfrm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 dirty="0"/>
              <a:t>shift - promote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43608" y="5013176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rgbClr val="FF0000"/>
                </a:solidFill>
              </a:rPr>
              <a:t>script</a:t>
            </a:r>
            <a:endParaRPr lang="en-AU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0232" y="566307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rgbClr val="FF0000"/>
                </a:solidFill>
              </a:rPr>
              <a:t>output</a:t>
            </a:r>
            <a:endParaRPr lang="en-AU" sz="1400" dirty="0">
              <a:solidFill>
                <a:srgbClr val="FF0000"/>
              </a:solidFill>
            </a:endParaRP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708392" cy="4717504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 marL="285750" indent="-285750"/>
            <a:r>
              <a:rPr lang="en-US" sz="2200" dirty="0"/>
              <a:t>The </a:t>
            </a:r>
            <a:r>
              <a:rPr lang="en-US" sz="2200" b="1" dirty="0"/>
              <a:t>shift</a:t>
            </a:r>
            <a:r>
              <a:rPr lang="en-US" sz="2200" dirty="0"/>
              <a:t> command moves all command line arguments to the left one position: the original </a:t>
            </a:r>
            <a:r>
              <a:rPr lang="en-US" sz="2200" b="1" dirty="0"/>
              <a:t>$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200" b="1" dirty="0"/>
              <a:t> </a:t>
            </a:r>
            <a:r>
              <a:rPr lang="en-US" sz="2200" dirty="0"/>
              <a:t>is lost, </a:t>
            </a:r>
            <a:r>
              <a:rPr lang="en-US" sz="2200" b="1" dirty="0"/>
              <a:t>$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200" b="1" dirty="0"/>
              <a:t> </a:t>
            </a:r>
            <a:r>
              <a:rPr lang="en-US" sz="2200" dirty="0"/>
              <a:t>now takes on the value </a:t>
            </a:r>
            <a:r>
              <a:rPr lang="en-US" sz="2200" b="1" dirty="0"/>
              <a:t>$2 </a:t>
            </a:r>
            <a:r>
              <a:rPr lang="en-US" sz="2200" dirty="0"/>
              <a:t>had, </a:t>
            </a:r>
            <a:r>
              <a:rPr lang="en-US" sz="2200" b="1" dirty="0"/>
              <a:t>$2 </a:t>
            </a:r>
            <a:r>
              <a:rPr lang="en-US" sz="2200" dirty="0"/>
              <a:t>takes on the value </a:t>
            </a:r>
            <a:r>
              <a:rPr lang="en-US" sz="2200" b="1" dirty="0"/>
              <a:t>$3 </a:t>
            </a:r>
            <a:r>
              <a:rPr lang="en-US" sz="2200" dirty="0"/>
              <a:t>had,...,</a:t>
            </a:r>
            <a:r>
              <a:rPr lang="en-US" sz="2200" b="1" dirty="0"/>
              <a:t>$9 </a:t>
            </a:r>
            <a:r>
              <a:rPr lang="en-US" sz="2200" dirty="0"/>
              <a:t>takes on the value of the tenth command line argument</a:t>
            </a:r>
            <a:r>
              <a:rPr lang="en-US" sz="2200" dirty="0" smtClean="0"/>
              <a:t>. </a:t>
            </a:r>
            <a:r>
              <a:rPr lang="en-US" sz="2200" i="1" dirty="0" smtClean="0">
                <a:solidFill>
                  <a:srgbClr val="0070C0"/>
                </a:solidFill>
              </a:rPr>
              <a:t>So more than 9 arguments can now be retrieved by using the </a:t>
            </a:r>
            <a:r>
              <a:rPr lang="en-US" sz="2200" b="1" i="1" dirty="0" smtClean="0">
                <a:solidFill>
                  <a:srgbClr val="0070C0"/>
                </a:solidFill>
              </a:rPr>
              <a:t>shift</a:t>
            </a:r>
            <a:r>
              <a:rPr lang="en-US" sz="2200" i="1" dirty="0" smtClean="0">
                <a:solidFill>
                  <a:srgbClr val="0070C0"/>
                </a:solidFill>
              </a:rPr>
              <a:t> command.</a:t>
            </a:r>
          </a:p>
          <a:p>
            <a:pPr marL="285750" indent="-285750">
              <a:buNone/>
            </a:pPr>
            <a:endParaRPr lang="en-US" sz="2200" i="1" dirty="0" smtClean="0">
              <a:solidFill>
                <a:srgbClr val="0070C0"/>
              </a:solidFill>
            </a:endParaRPr>
          </a:p>
          <a:p>
            <a:pPr marL="285750" indent="-285750">
              <a:buNone/>
            </a:pPr>
            <a:r>
              <a:rPr lang="en-US" sz="2000" dirty="0" smtClean="0"/>
              <a:t>Eg :</a:t>
            </a:r>
            <a:endParaRPr lang="en-US" sz="2000" dirty="0"/>
          </a:p>
          <a:p>
            <a:pPr marL="285750" indent="-285750">
              <a:buFontTx/>
              <a:buChar char="$"/>
            </a:pPr>
            <a:r>
              <a:rPr lang="en-US" sz="1600" b="1" dirty="0"/>
              <a:t>cat prog2		</a:t>
            </a:r>
            <a:r>
              <a:rPr lang="en-US" sz="1600" b="1" dirty="0" smtClean="0"/>
              <a:t>  	  </a:t>
            </a:r>
            <a:r>
              <a:rPr lang="en-US" sz="1600" dirty="0" smtClean="0">
                <a:solidFill>
                  <a:srgbClr val="0070C0"/>
                </a:solidFill>
              </a:rPr>
              <a:t>$ </a:t>
            </a:r>
            <a:r>
              <a:rPr lang="en-US" sz="1600" b="1" dirty="0"/>
              <a:t>prog2 red yellow blue	</a:t>
            </a:r>
            <a:br>
              <a:rPr lang="en-US" sz="1600" b="1" dirty="0"/>
            </a:br>
            <a:r>
              <a:rPr lang="en-US" sz="1600" b="1" dirty="0" err="1" smtClean="0">
                <a:solidFill>
                  <a:srgbClr val="0070C0"/>
                </a:solidFill>
              </a:rPr>
              <a:t>orig_args</a:t>
            </a:r>
            <a:r>
              <a:rPr lang="en-US" sz="1600" b="1" dirty="0">
                <a:solidFill>
                  <a:srgbClr val="0070C0"/>
                </a:solidFill>
              </a:rPr>
              <a:t>=$*		   </a:t>
            </a:r>
            <a:r>
              <a:rPr lang="en-US" sz="1600" b="1" dirty="0" smtClean="0">
                <a:solidFill>
                  <a:srgbClr val="0070C0"/>
                </a:solidFill>
              </a:rPr>
              <a:t>	     There </a:t>
            </a:r>
            <a:r>
              <a:rPr lang="en-US" sz="1600" b="1" dirty="0">
                <a:solidFill>
                  <a:srgbClr val="0070C0"/>
                </a:solidFill>
              </a:rPr>
              <a:t>are 3 </a:t>
            </a:r>
            <a:r>
              <a:rPr lang="en-US" sz="1600" b="1" dirty="0" err="1">
                <a:solidFill>
                  <a:srgbClr val="0070C0"/>
                </a:solidFill>
              </a:rPr>
              <a:t>args</a:t>
            </a:r>
            <a:r>
              <a:rPr lang="en-US" sz="1600" b="1" dirty="0">
                <a:solidFill>
                  <a:srgbClr val="0070C0"/>
                </a:solidFill>
              </a:rPr>
              <a:t/>
            </a:r>
            <a:br>
              <a:rPr lang="en-US" sz="1600" b="1" dirty="0">
                <a:solidFill>
                  <a:srgbClr val="0070C0"/>
                </a:solidFill>
              </a:rPr>
            </a:br>
            <a:r>
              <a:rPr lang="en-US" sz="1600" b="1" dirty="0">
                <a:solidFill>
                  <a:srgbClr val="0070C0"/>
                </a:solidFill>
              </a:rPr>
              <a:t>echo There are $# </a:t>
            </a:r>
            <a:r>
              <a:rPr lang="en-US" sz="1600" b="1" dirty="0" err="1">
                <a:solidFill>
                  <a:srgbClr val="0070C0"/>
                </a:solidFill>
              </a:rPr>
              <a:t>args</a:t>
            </a:r>
            <a:r>
              <a:rPr lang="en-US" sz="1600" b="1" dirty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                     They </a:t>
            </a:r>
            <a:r>
              <a:rPr lang="en-US" sz="1600" b="1" dirty="0">
                <a:solidFill>
                  <a:srgbClr val="0070C0"/>
                </a:solidFill>
              </a:rPr>
              <a:t>are: red yellow blue</a:t>
            </a:r>
            <a:br>
              <a:rPr lang="en-US" sz="1600" b="1" dirty="0">
                <a:solidFill>
                  <a:srgbClr val="0070C0"/>
                </a:solidFill>
              </a:rPr>
            </a:br>
            <a:r>
              <a:rPr lang="en-US" sz="1600" b="1" dirty="0">
                <a:solidFill>
                  <a:srgbClr val="0070C0"/>
                </a:solidFill>
              </a:rPr>
              <a:t>echo They are: $*		</a:t>
            </a:r>
            <a:r>
              <a:rPr lang="en-US" sz="1600" b="1" dirty="0" smtClean="0">
                <a:solidFill>
                  <a:srgbClr val="0070C0"/>
                </a:solidFill>
              </a:rPr>
              <a:t>     There </a:t>
            </a:r>
            <a:r>
              <a:rPr lang="en-US" sz="1600" b="1" dirty="0">
                <a:solidFill>
                  <a:srgbClr val="0070C0"/>
                </a:solidFill>
              </a:rPr>
              <a:t>are 2 </a:t>
            </a:r>
            <a:r>
              <a:rPr lang="en-US" sz="1600" b="1" dirty="0" err="1">
                <a:solidFill>
                  <a:srgbClr val="0070C0"/>
                </a:solidFill>
              </a:rPr>
              <a:t>args</a:t>
            </a:r>
            <a:r>
              <a:rPr lang="en-US" sz="1600" b="1" dirty="0">
                <a:solidFill>
                  <a:srgbClr val="0070C0"/>
                </a:solidFill>
              </a:rPr>
              <a:t/>
            </a:r>
            <a:br>
              <a:rPr lang="en-US" sz="1600" b="1" dirty="0">
                <a:solidFill>
                  <a:srgbClr val="0070C0"/>
                </a:solidFill>
              </a:rPr>
            </a:br>
            <a:r>
              <a:rPr lang="en-US" sz="1600" b="1" dirty="0">
                <a:solidFill>
                  <a:srgbClr val="0070C0"/>
                </a:solidFill>
              </a:rPr>
              <a:t>shift				</a:t>
            </a:r>
            <a:r>
              <a:rPr lang="en-US" sz="1600" b="1" dirty="0" smtClean="0">
                <a:solidFill>
                  <a:srgbClr val="0070C0"/>
                </a:solidFill>
              </a:rPr>
              <a:t>     They </a:t>
            </a:r>
            <a:r>
              <a:rPr lang="en-US" sz="1600" b="1" dirty="0">
                <a:solidFill>
                  <a:srgbClr val="0070C0"/>
                </a:solidFill>
              </a:rPr>
              <a:t>are yellow blue</a:t>
            </a:r>
            <a:br>
              <a:rPr lang="en-US" sz="1600" b="1" dirty="0">
                <a:solidFill>
                  <a:srgbClr val="0070C0"/>
                </a:solidFill>
              </a:rPr>
            </a:br>
            <a:r>
              <a:rPr lang="en-US" sz="1600" b="1" dirty="0">
                <a:solidFill>
                  <a:srgbClr val="0070C0"/>
                </a:solidFill>
              </a:rPr>
              <a:t>echo There are $# </a:t>
            </a:r>
            <a:r>
              <a:rPr lang="en-US" sz="1600" b="1" dirty="0" err="1" smtClean="0">
                <a:solidFill>
                  <a:srgbClr val="0070C0"/>
                </a:solidFill>
              </a:rPr>
              <a:t>args</a:t>
            </a:r>
            <a:r>
              <a:rPr lang="en-US" sz="1600" b="1" dirty="0" smtClean="0">
                <a:solidFill>
                  <a:srgbClr val="0070C0"/>
                </a:solidFill>
              </a:rPr>
              <a:t> 	                     Original </a:t>
            </a:r>
            <a:r>
              <a:rPr lang="en-US" sz="1600" b="1" dirty="0" err="1">
                <a:solidFill>
                  <a:srgbClr val="0070C0"/>
                </a:solidFill>
              </a:rPr>
              <a:t>args</a:t>
            </a:r>
            <a:r>
              <a:rPr lang="en-US" sz="1600" b="1" dirty="0">
                <a:solidFill>
                  <a:srgbClr val="0070C0"/>
                </a:solidFill>
              </a:rPr>
              <a:t> are: red yellow blue</a:t>
            </a:r>
            <a:br>
              <a:rPr lang="en-US" sz="1600" b="1" dirty="0">
                <a:solidFill>
                  <a:srgbClr val="0070C0"/>
                </a:solidFill>
              </a:rPr>
            </a:br>
            <a:r>
              <a:rPr lang="en-US" sz="1600" b="1" dirty="0">
                <a:solidFill>
                  <a:srgbClr val="0070C0"/>
                </a:solidFill>
              </a:rPr>
              <a:t>echo They are $*			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>
                <a:solidFill>
                  <a:srgbClr val="0070C0"/>
                </a:solidFill>
              </a:rPr>
              <a:t/>
            </a:r>
            <a:br>
              <a:rPr lang="en-US" sz="1600" b="1" dirty="0">
                <a:solidFill>
                  <a:srgbClr val="0070C0"/>
                </a:solidFill>
              </a:rPr>
            </a:br>
            <a:r>
              <a:rPr lang="en-US" sz="1400" b="1" dirty="0">
                <a:solidFill>
                  <a:srgbClr val="0070C0"/>
                </a:solidFill>
              </a:rPr>
              <a:t>echo Original </a:t>
            </a:r>
            <a:r>
              <a:rPr lang="en-US" sz="1400" b="1" dirty="0" err="1">
                <a:solidFill>
                  <a:srgbClr val="0070C0"/>
                </a:solidFill>
              </a:rPr>
              <a:t>args</a:t>
            </a:r>
            <a:r>
              <a:rPr lang="en-US" sz="1400" b="1" dirty="0">
                <a:solidFill>
                  <a:srgbClr val="0070C0"/>
                </a:solidFill>
              </a:rPr>
              <a:t> are: $</a:t>
            </a:r>
            <a:r>
              <a:rPr lang="en-US" sz="1400" b="1" dirty="0" err="1" smtClean="0">
                <a:solidFill>
                  <a:srgbClr val="0070C0"/>
                </a:solidFill>
              </a:rPr>
              <a:t>orig_args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359570" y="4415140"/>
            <a:ext cx="7429552" cy="814060"/>
          </a:xfrm>
          <a:prstGeom prst="rect">
            <a:avLst/>
          </a:prstGeom>
          <a:solidFill>
            <a:schemeClr val="accent1">
              <a:lumMod val="40000"/>
              <a:lumOff val="60000"/>
              <a:alpha val="39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31640" y="1772816"/>
            <a:ext cx="7643866" cy="2000264"/>
          </a:xfrm>
          <a:prstGeom prst="rect">
            <a:avLst/>
          </a:prstGeom>
          <a:solidFill>
            <a:schemeClr val="accent1">
              <a:lumMod val="40000"/>
              <a:lumOff val="60000"/>
              <a:alpha val="39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274638"/>
            <a:ext cx="7498080" cy="939784"/>
          </a:xfrm>
          <a:noFill/>
          <a:ln/>
          <a:effectLst/>
        </p:spPr>
        <p:txBody>
          <a:bodyPr lIns="90488" tIns="44450" rIns="90488" bIns="44450" anchor="b">
            <a:normAutofit/>
          </a:bodyPr>
          <a:lstStyle/>
          <a:p>
            <a:r>
              <a:rPr lang="en-US" sz="3600" dirty="0" smtClean="0"/>
              <a:t>Example Script (with user interaction)</a:t>
            </a:r>
            <a:endParaRPr lang="en-US" sz="3600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>
            <a:normAutofit fontScale="70000" lnSpcReduction="20000"/>
          </a:bodyPr>
          <a:lstStyle/>
          <a:p>
            <a:pPr marL="285750" indent="-285750">
              <a:buFontTx/>
              <a:buChar char="$"/>
            </a:pPr>
            <a:r>
              <a:rPr lang="en-US" b="1" dirty="0">
                <a:latin typeface="Arial Narrow" pitchFamily="34" charset="0"/>
              </a:rPr>
              <a:t>cat </a:t>
            </a:r>
            <a:r>
              <a:rPr lang="en-US" b="1" dirty="0" smtClean="0">
                <a:latin typeface="Arial Narrow" pitchFamily="34" charset="0"/>
              </a:rPr>
              <a:t> </a:t>
            </a:r>
            <a:r>
              <a:rPr lang="en-US" b="1" dirty="0" err="1" smtClean="0">
                <a:latin typeface="Arial Narrow" pitchFamily="34" charset="0"/>
              </a:rPr>
              <a:t>myinstall</a:t>
            </a:r>
            <a:r>
              <a:rPr lang="en-US" b="1" dirty="0">
                <a:latin typeface="Arial Narrow" pitchFamily="34" charset="0"/>
              </a:rPr>
              <a:t/>
            </a:r>
            <a:br>
              <a:rPr lang="en-US" b="1" dirty="0">
                <a:latin typeface="Arial Narrow" pitchFamily="34" charset="0"/>
              </a:rPr>
            </a:br>
            <a:r>
              <a:rPr lang="en-US" b="1" dirty="0" smtClean="0">
                <a:latin typeface="Arial Narrow" pitchFamily="34" charset="0"/>
              </a:rPr>
              <a:t>echo  </a:t>
            </a:r>
            <a:r>
              <a:rPr lang="en-US" b="1" dirty="0">
                <a:latin typeface="Arial Narrow" pitchFamily="34" charset="0"/>
              </a:rPr>
              <a:t>$0 </a:t>
            </a:r>
            <a:r>
              <a:rPr lang="en-US" b="1" dirty="0" smtClean="0">
                <a:latin typeface="Arial Narrow" pitchFamily="34" charset="0"/>
              </a:rPr>
              <a:t> will  move  files  </a:t>
            </a:r>
            <a:r>
              <a:rPr lang="en-US" b="1" dirty="0">
                <a:latin typeface="Arial Narrow" pitchFamily="34" charset="0"/>
              </a:rPr>
              <a:t>to </a:t>
            </a:r>
            <a:r>
              <a:rPr lang="en-US" b="1" dirty="0" smtClean="0">
                <a:latin typeface="Arial Narrow" pitchFamily="34" charset="0"/>
              </a:rPr>
              <a:t> your  bin  </a:t>
            </a:r>
            <a:r>
              <a:rPr lang="en-US" b="1" dirty="0">
                <a:latin typeface="Arial Narrow" pitchFamily="34" charset="0"/>
              </a:rPr>
              <a:t>directory</a:t>
            </a:r>
            <a:br>
              <a:rPr lang="en-US" b="1" dirty="0">
                <a:latin typeface="Arial Narrow" pitchFamily="34" charset="0"/>
              </a:rPr>
            </a:br>
            <a:r>
              <a:rPr lang="en-US" b="1" dirty="0">
                <a:latin typeface="Arial Narrow" pitchFamily="34" charset="0"/>
              </a:rPr>
              <a:t>echo </a:t>
            </a:r>
            <a:r>
              <a:rPr lang="en-US" b="1" dirty="0" smtClean="0">
                <a:latin typeface="Arial Narrow" pitchFamily="34" charset="0"/>
              </a:rPr>
              <a:t> –n  </a:t>
            </a:r>
            <a:r>
              <a:rPr lang="en-US" b="1" dirty="0">
                <a:latin typeface="Arial Narrow" pitchFamily="34" charset="0"/>
              </a:rPr>
              <a:t>"</a:t>
            </a:r>
            <a:r>
              <a:rPr lang="en-US" b="1" dirty="0" smtClean="0">
                <a:latin typeface="Arial Narrow" pitchFamily="34" charset="0"/>
              </a:rPr>
              <a:t>Enter  the  </a:t>
            </a:r>
            <a:r>
              <a:rPr lang="en-US" b="1" dirty="0">
                <a:latin typeface="Arial Narrow" pitchFamily="34" charset="0"/>
              </a:rPr>
              <a:t>filenames </a:t>
            </a:r>
            <a:r>
              <a:rPr lang="en-US" b="1" dirty="0" smtClean="0">
                <a:latin typeface="Arial Narrow" pitchFamily="34" charset="0"/>
              </a:rPr>
              <a:t> to  move:"</a:t>
            </a:r>
            <a:r>
              <a:rPr lang="en-US" b="1" dirty="0">
                <a:latin typeface="Arial Narrow" pitchFamily="34" charset="0"/>
              </a:rPr>
              <a:t/>
            </a:r>
            <a:br>
              <a:rPr lang="en-US" b="1" dirty="0">
                <a:latin typeface="Arial Narrow" pitchFamily="34" charset="0"/>
              </a:rPr>
            </a:br>
            <a:r>
              <a:rPr lang="en-US" b="1" dirty="0">
                <a:solidFill>
                  <a:srgbClr val="C00000"/>
                </a:solidFill>
                <a:latin typeface="Arial Narrow" pitchFamily="34" charset="0"/>
              </a:rPr>
              <a:t>read </a:t>
            </a:r>
            <a:r>
              <a:rPr lang="en-US" b="1" dirty="0" smtClean="0">
                <a:solidFill>
                  <a:srgbClr val="C00000"/>
                </a:solidFill>
                <a:latin typeface="Arial Narrow" pitchFamily="34" charset="0"/>
              </a:rPr>
              <a:t> filenames</a:t>
            </a:r>
            <a:r>
              <a:rPr lang="en-US" b="1" dirty="0">
                <a:latin typeface="Arial Narrow" pitchFamily="34" charset="0"/>
              </a:rPr>
              <a:t/>
            </a:r>
            <a:br>
              <a:rPr lang="en-US" b="1" dirty="0">
                <a:latin typeface="Arial Narrow" pitchFamily="34" charset="0"/>
              </a:rPr>
            </a:br>
            <a:r>
              <a:rPr lang="en-US" b="1" dirty="0" err="1">
                <a:latin typeface="Arial Narrow" pitchFamily="34" charset="0"/>
              </a:rPr>
              <a:t>chmod</a:t>
            </a:r>
            <a:r>
              <a:rPr lang="en-US" b="1" dirty="0">
                <a:latin typeface="Arial Narrow" pitchFamily="34" charset="0"/>
              </a:rPr>
              <a:t> </a:t>
            </a:r>
            <a:r>
              <a:rPr lang="en-US" b="1" dirty="0" smtClean="0">
                <a:latin typeface="Arial Narrow" pitchFamily="34" charset="0"/>
              </a:rPr>
              <a:t> </a:t>
            </a:r>
            <a:r>
              <a:rPr lang="en-US" b="1" dirty="0" err="1" smtClean="0">
                <a:latin typeface="Arial Narrow" pitchFamily="34" charset="0"/>
              </a:rPr>
              <a:t>u+x</a:t>
            </a:r>
            <a:r>
              <a:rPr lang="en-US" b="1" dirty="0" smtClean="0">
                <a:latin typeface="Arial Narrow" pitchFamily="34" charset="0"/>
              </a:rPr>
              <a:t>  $</a:t>
            </a:r>
            <a:r>
              <a:rPr lang="en-US" b="1" dirty="0">
                <a:latin typeface="Arial Narrow" pitchFamily="34" charset="0"/>
              </a:rPr>
              <a:t>filenames</a:t>
            </a:r>
            <a:br>
              <a:rPr lang="en-US" b="1" dirty="0">
                <a:latin typeface="Arial Narrow" pitchFamily="34" charset="0"/>
              </a:rPr>
            </a:br>
            <a:r>
              <a:rPr lang="en-US" b="1" dirty="0" smtClean="0">
                <a:latin typeface="Arial Narrow" pitchFamily="34" charset="0"/>
              </a:rPr>
              <a:t>mv  </a:t>
            </a:r>
            <a:r>
              <a:rPr lang="en-US" b="1" dirty="0">
                <a:latin typeface="Arial Narrow" pitchFamily="34" charset="0"/>
              </a:rPr>
              <a:t>$filenames </a:t>
            </a:r>
            <a:r>
              <a:rPr lang="en-US" b="1" dirty="0" smtClean="0">
                <a:latin typeface="Arial Narrow" pitchFamily="34" charset="0"/>
              </a:rPr>
              <a:t> $</a:t>
            </a:r>
            <a:r>
              <a:rPr lang="en-US" b="1" dirty="0">
                <a:latin typeface="Arial Narrow" pitchFamily="34" charset="0"/>
              </a:rPr>
              <a:t>HOME/bin</a:t>
            </a:r>
            <a:br>
              <a:rPr lang="en-US" b="1" dirty="0">
                <a:latin typeface="Arial Narrow" pitchFamily="34" charset="0"/>
              </a:rPr>
            </a:br>
            <a:r>
              <a:rPr lang="en-US" b="1" dirty="0" smtClean="0">
                <a:latin typeface="Arial Narrow" pitchFamily="34" charset="0"/>
              </a:rPr>
              <a:t>echo  </a:t>
            </a:r>
            <a:r>
              <a:rPr lang="en-US" b="1" dirty="0">
                <a:latin typeface="Arial Narrow" pitchFamily="34" charset="0"/>
              </a:rPr>
              <a:t>Installation </a:t>
            </a:r>
            <a:r>
              <a:rPr lang="en-US" b="1" dirty="0" smtClean="0">
                <a:latin typeface="Arial Narrow" pitchFamily="34" charset="0"/>
              </a:rPr>
              <a:t> is  complete</a:t>
            </a:r>
          </a:p>
          <a:p>
            <a:pPr marL="285750" indent="-285750">
              <a:buFontTx/>
              <a:buChar char="$"/>
            </a:pPr>
            <a:endParaRPr lang="en-US" b="1" dirty="0">
              <a:latin typeface="Arial Narrow" pitchFamily="34" charset="0"/>
            </a:endParaRPr>
          </a:p>
          <a:p>
            <a:pPr marL="0" indent="0">
              <a:buNone/>
            </a:pPr>
            <a:endParaRPr lang="en-US" b="1" dirty="0">
              <a:latin typeface="Arial Narrow" pitchFamily="34" charset="0"/>
            </a:endParaRPr>
          </a:p>
          <a:p>
            <a:pPr marL="285750" indent="-285750">
              <a:buFontTx/>
              <a:buChar char="$"/>
            </a:pPr>
            <a:r>
              <a:rPr lang="en-US" b="1" dirty="0" err="1" smtClean="0">
                <a:latin typeface="Arial Narrow" pitchFamily="34" charset="0"/>
              </a:rPr>
              <a:t>myinstall</a:t>
            </a:r>
            <a:r>
              <a:rPr lang="en-US" b="1" dirty="0">
                <a:latin typeface="Arial Narrow" pitchFamily="34" charset="0"/>
              </a:rPr>
              <a:t/>
            </a:r>
            <a:br>
              <a:rPr lang="en-US" b="1" dirty="0">
                <a:latin typeface="Arial Narrow" pitchFamily="34" charset="0"/>
              </a:rPr>
            </a:br>
            <a:r>
              <a:rPr lang="en-US" b="1" dirty="0" err="1" smtClean="0">
                <a:latin typeface="Arial Narrow" pitchFamily="34" charset="0"/>
              </a:rPr>
              <a:t>myinstall</a:t>
            </a:r>
            <a:r>
              <a:rPr lang="en-US" b="1" dirty="0" smtClean="0">
                <a:latin typeface="Arial Narrow" pitchFamily="34" charset="0"/>
              </a:rPr>
              <a:t>  will  move  files  to  your  </a:t>
            </a:r>
            <a:r>
              <a:rPr lang="en-US" b="1" dirty="0">
                <a:latin typeface="Arial Narrow" pitchFamily="34" charset="0"/>
              </a:rPr>
              <a:t>bin </a:t>
            </a:r>
            <a:r>
              <a:rPr lang="en-US" b="1" dirty="0" smtClean="0">
                <a:latin typeface="Arial Narrow" pitchFamily="34" charset="0"/>
              </a:rPr>
              <a:t> directory</a:t>
            </a:r>
            <a:r>
              <a:rPr lang="en-US" b="1" dirty="0">
                <a:latin typeface="Arial Narrow" pitchFamily="34" charset="0"/>
              </a:rPr>
              <a:t/>
            </a:r>
            <a:br>
              <a:rPr lang="en-US" b="1" dirty="0">
                <a:latin typeface="Arial Narrow" pitchFamily="34" charset="0"/>
              </a:rPr>
            </a:br>
            <a:r>
              <a:rPr lang="en-US" b="1" dirty="0" smtClean="0">
                <a:latin typeface="Arial Narrow" pitchFamily="34" charset="0"/>
              </a:rPr>
              <a:t>Enter  the  </a:t>
            </a:r>
            <a:r>
              <a:rPr lang="en-US" b="1" dirty="0">
                <a:latin typeface="Arial Narrow" pitchFamily="34" charset="0"/>
              </a:rPr>
              <a:t>filenames </a:t>
            </a:r>
            <a:r>
              <a:rPr lang="en-US" b="1" dirty="0" smtClean="0">
                <a:latin typeface="Arial Narrow" pitchFamily="34" charset="0"/>
              </a:rPr>
              <a:t> to  move:  </a:t>
            </a:r>
            <a:r>
              <a:rPr lang="en-US" b="1" i="1" dirty="0" err="1" smtClean="0">
                <a:solidFill>
                  <a:srgbClr val="C00000"/>
                </a:solidFill>
                <a:latin typeface="Arial Narrow" pitchFamily="34" charset="0"/>
              </a:rPr>
              <a:t>myvi</a:t>
            </a:r>
            <a:r>
              <a:rPr lang="en-US" b="1" i="1" dirty="0" smtClean="0">
                <a:solidFill>
                  <a:srgbClr val="C00000"/>
                </a:solidFill>
                <a:latin typeface="Arial Narrow" pitchFamily="34" charset="0"/>
              </a:rPr>
              <a:t>  </a:t>
            </a:r>
            <a:r>
              <a:rPr lang="en-US" b="1" i="1" dirty="0" err="1">
                <a:solidFill>
                  <a:srgbClr val="C00000"/>
                </a:solidFill>
                <a:latin typeface="Arial Narrow" pitchFamily="34" charset="0"/>
              </a:rPr>
              <a:t>myrm</a:t>
            </a:r>
            <a:r>
              <a:rPr lang="en-US" b="1" i="1" dirty="0">
                <a:latin typeface="Arial Narrow" pitchFamily="34" charset="0"/>
              </a:rPr>
              <a:t/>
            </a:r>
            <a:br>
              <a:rPr lang="en-US" b="1" i="1" dirty="0">
                <a:latin typeface="Arial Narrow" pitchFamily="34" charset="0"/>
              </a:rPr>
            </a:br>
            <a:r>
              <a:rPr lang="en-US" b="1" dirty="0">
                <a:latin typeface="Arial Narrow" pitchFamily="34" charset="0"/>
              </a:rPr>
              <a:t>Installation </a:t>
            </a:r>
            <a:r>
              <a:rPr lang="en-US" b="1" dirty="0" smtClean="0">
                <a:latin typeface="Arial Narrow" pitchFamily="34" charset="0"/>
              </a:rPr>
              <a:t> is  complete</a:t>
            </a:r>
          </a:p>
          <a:p>
            <a:pPr marL="0" indent="0">
              <a:buNone/>
            </a:pPr>
            <a:endParaRPr lang="en-US" b="1" dirty="0">
              <a:latin typeface="Arial Narrow" pitchFamily="34" charset="0"/>
            </a:endParaRPr>
          </a:p>
          <a:p>
            <a:pPr marL="285750" indent="-285750">
              <a:buFontTx/>
              <a:buChar char="$"/>
            </a:pPr>
            <a:r>
              <a:rPr lang="en-US" b="1" dirty="0" err="1" smtClean="0">
                <a:latin typeface="Arial Narrow" pitchFamily="34" charset="0"/>
              </a:rPr>
              <a:t>ls</a:t>
            </a:r>
            <a:r>
              <a:rPr lang="en-US" b="1" dirty="0" smtClean="0">
                <a:latin typeface="Arial Narrow" pitchFamily="34" charset="0"/>
              </a:rPr>
              <a:t>  </a:t>
            </a:r>
            <a:r>
              <a:rPr lang="en-US" b="1" dirty="0">
                <a:latin typeface="Arial Narrow" pitchFamily="34" charset="0"/>
              </a:rPr>
              <a:t>$HOME/bin</a:t>
            </a:r>
            <a:br>
              <a:rPr lang="en-US" b="1" dirty="0">
                <a:latin typeface="Arial Narrow" pitchFamily="34" charset="0"/>
              </a:rPr>
            </a:br>
            <a:r>
              <a:rPr lang="en-US" b="1" dirty="0" err="1" smtClean="0">
                <a:latin typeface="Arial Narrow" pitchFamily="34" charset="0"/>
              </a:rPr>
              <a:t>myvi</a:t>
            </a:r>
            <a:r>
              <a:rPr lang="en-US" b="1" dirty="0" smtClean="0">
                <a:latin typeface="Arial Narrow" pitchFamily="34" charset="0"/>
              </a:rPr>
              <a:t>  </a:t>
            </a:r>
            <a:r>
              <a:rPr lang="en-US" b="1" dirty="0" err="1">
                <a:latin typeface="Arial Narrow" pitchFamily="34" charset="0"/>
              </a:rPr>
              <a:t>myrm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38067" y="2268501"/>
            <a:ext cx="2500330" cy="35719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014459" y="2423673"/>
            <a:ext cx="264320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55674" y="2331029"/>
            <a:ext cx="2071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reads a user input (via keyboard) into the variable called “</a:t>
            </a:r>
            <a:r>
              <a:rPr lang="en-AU" sz="1400" b="1" dirty="0" smtClean="0"/>
              <a:t>filenames</a:t>
            </a:r>
            <a:r>
              <a:rPr lang="en-AU" sz="1400" dirty="0" smtClean="0"/>
              <a:t>”</a:t>
            </a:r>
            <a:endParaRPr lang="en-AU" sz="1400" dirty="0"/>
          </a:p>
        </p:txBody>
      </p:sp>
      <p:sp>
        <p:nvSpPr>
          <p:cNvPr id="10" name="Oval 9"/>
          <p:cNvSpPr/>
          <p:nvPr/>
        </p:nvSpPr>
        <p:spPr>
          <a:xfrm>
            <a:off x="5074346" y="4644242"/>
            <a:ext cx="1928826" cy="35719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5502974" y="5358622"/>
            <a:ext cx="78581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60032" y="5858688"/>
            <a:ext cx="2745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The user typed in some inputs. The inputs will be stored in variable “filename”</a:t>
            </a:r>
            <a:endParaRPr lang="en-AU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2910" y="2500306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rgbClr val="FF0000"/>
                </a:solidFill>
              </a:rPr>
              <a:t>script</a:t>
            </a:r>
            <a:endParaRPr lang="en-AU" sz="1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910" y="457200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rgbClr val="FF0000"/>
                </a:solidFill>
              </a:rPr>
              <a:t>output</a:t>
            </a:r>
            <a:endParaRPr lang="en-AU" sz="1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290432" y="6093296"/>
            <a:ext cx="329240" cy="218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2910" y="6290016"/>
            <a:ext cx="1344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files are now in new location</a:t>
            </a:r>
            <a:endParaRPr lang="en-AU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500042"/>
            <a:ext cx="7498080" cy="631844"/>
          </a:xfrm>
          <a:noFill/>
          <a:ln/>
          <a:effectLst/>
        </p:spPr>
        <p:txBody>
          <a:bodyPr lIns="90488" tIns="44450" rIns="90488" bIns="44450" anchor="b">
            <a:noAutofit/>
          </a:bodyPr>
          <a:lstStyle/>
          <a:p>
            <a:r>
              <a:rPr lang="en-US" sz="3200" dirty="0" smtClean="0"/>
              <a:t>The </a:t>
            </a:r>
            <a:r>
              <a:rPr lang="en-US" sz="3200" b="1" dirty="0" err="1" smtClean="0"/>
              <a:t>expr</a:t>
            </a:r>
            <a:r>
              <a:rPr lang="en-US" sz="3200" dirty="0" smtClean="0"/>
              <a:t> command (evaluating </a:t>
            </a:r>
            <a:r>
              <a:rPr lang="en-US" sz="3200" i="1" dirty="0" smtClean="0"/>
              <a:t>Expressions</a:t>
            </a:r>
            <a:r>
              <a:rPr lang="en-US" sz="3200" dirty="0" smtClean="0"/>
              <a:t>) – some examples</a:t>
            </a:r>
            <a:endParaRPr lang="en-US" sz="3200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1214414" y="1623392"/>
            <a:ext cx="7929586" cy="4800600"/>
          </a:xfrm>
          <a:noFill/>
          <a:ln/>
        </p:spPr>
        <p:txBody>
          <a:bodyPr lIns="90488" tIns="44450" rIns="90488" bIns="44450">
            <a:noAutofit/>
          </a:bodyPr>
          <a:lstStyle/>
          <a:p>
            <a:pPr marL="285750" indent="-285750">
              <a:buFontTx/>
              <a:buNone/>
            </a:pPr>
            <a:r>
              <a:rPr lang="en-US" sz="2800" b="1" dirty="0">
                <a:latin typeface="Courier New" pitchFamily="49" charset="0"/>
              </a:rPr>
              <a:t>$  </a:t>
            </a:r>
            <a:r>
              <a:rPr lang="en-US" sz="2800" b="1" dirty="0" smtClean="0">
                <a:latin typeface="Courier New" pitchFamily="49" charset="0"/>
              </a:rPr>
              <a:t>y=1</a:t>
            </a:r>
            <a:endParaRPr lang="en-US" sz="2800" b="1" dirty="0">
              <a:latin typeface="Courier New" pitchFamily="49" charset="0"/>
            </a:endParaRPr>
          </a:p>
          <a:p>
            <a:pPr marL="285750" indent="-285750">
              <a:buFontTx/>
              <a:buNone/>
            </a:pPr>
            <a:r>
              <a:rPr lang="en-US" sz="2800" b="1" dirty="0">
                <a:latin typeface="Courier New" pitchFamily="49" charset="0"/>
              </a:rPr>
              <a:t>$  x=`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</a:rPr>
              <a:t>expr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</a:rPr>
              <a:t>$y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+</a:t>
            </a:r>
            <a:r>
              <a:rPr lang="en-US" sz="2800" b="1" dirty="0">
                <a:latin typeface="Courier New" pitchFamily="49" charset="0"/>
              </a:rPr>
              <a:t> 1</a:t>
            </a:r>
            <a:r>
              <a:rPr lang="en-US" sz="2800" b="1" dirty="0" smtClean="0">
                <a:latin typeface="Courier New" pitchFamily="49" charset="0"/>
              </a:rPr>
              <a:t>`</a:t>
            </a:r>
          </a:p>
          <a:p>
            <a:pPr marL="285750" indent="-285750"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 marL="285750" indent="-285750">
              <a:buFontTx/>
              <a:buNone/>
            </a:pPr>
            <a:r>
              <a:rPr lang="en-US" sz="2800" b="1" dirty="0">
                <a:latin typeface="Courier New" pitchFamily="49" charset="0"/>
              </a:rPr>
              <a:t>$  echo $x</a:t>
            </a:r>
          </a:p>
          <a:p>
            <a:pPr marL="285750" indent="-285750">
              <a:buFontTx/>
              <a:buNone/>
            </a:pPr>
            <a:r>
              <a:rPr lang="en-US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itchFamily="49" charset="0"/>
              </a:rPr>
              <a:t>2</a:t>
            </a:r>
          </a:p>
          <a:p>
            <a:pPr marL="285750" indent="-285750"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 marL="285750" indent="-285750">
              <a:buFontTx/>
              <a:buNone/>
            </a:pPr>
            <a:r>
              <a:rPr lang="en-US" sz="2800" b="1" dirty="0">
                <a:latin typeface="Courier New" pitchFamily="49" charset="0"/>
              </a:rPr>
              <a:t>$  echo </a:t>
            </a:r>
            <a:r>
              <a:rPr lang="en-US" sz="2800" b="1" dirty="0" smtClean="0">
                <a:latin typeface="Courier New" pitchFamily="49" charset="0"/>
              </a:rPr>
              <a:t>`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itchFamily="49" charset="0"/>
              </a:rPr>
              <a:t>expr</a:t>
            </a:r>
            <a:r>
              <a:rPr lang="en-US" sz="2800" b="1" dirty="0" smtClean="0">
                <a:solidFill>
                  <a:srgbClr val="0070C0"/>
                </a:solidFill>
                <a:latin typeface="Courier New" pitchFamily="49" charset="0"/>
              </a:rPr>
              <a:t> length </a:t>
            </a:r>
            <a:r>
              <a:rPr lang="en-US" sz="2800" b="1" dirty="0" smtClean="0">
                <a:latin typeface="Courier New" pitchFamily="49" charset="0"/>
              </a:rPr>
              <a:t>"</a:t>
            </a:r>
            <a:r>
              <a:rPr lang="en-US" sz="2800" b="1" dirty="0" err="1" smtClean="0">
                <a:latin typeface="Courier New" pitchFamily="49" charset="0"/>
              </a:rPr>
              <a:t>maths</a:t>
            </a:r>
            <a:r>
              <a:rPr lang="en-US" sz="2800" b="1" dirty="0" smtClean="0">
                <a:latin typeface="Courier New" pitchFamily="49" charset="0"/>
              </a:rPr>
              <a:t>"`</a:t>
            </a:r>
            <a:endParaRPr lang="en-US" sz="2800" b="1" dirty="0">
              <a:latin typeface="Courier New" pitchFamily="49" charset="0"/>
            </a:endParaRPr>
          </a:p>
          <a:p>
            <a:pPr marL="285750" indent="-285750">
              <a:buFontTx/>
              <a:buNone/>
            </a:pPr>
            <a:r>
              <a:rPr lang="en-US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itchFamily="49" charset="0"/>
              </a:rPr>
              <a:t>5</a:t>
            </a:r>
            <a:endParaRPr lang="en-US" sz="2800" b="1" dirty="0">
              <a:solidFill>
                <a:schemeClr val="accent5">
                  <a:lumMod val="60000"/>
                  <a:lumOff val="4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05866" y="6266532"/>
            <a:ext cx="457200" cy="476250"/>
          </a:xfrm>
        </p:spPr>
        <p:txBody>
          <a:bodyPr/>
          <a:lstStyle/>
          <a:p>
            <a:fld id="{DC92781C-4F41-4749-BECB-69208696CF0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6" y="2884512"/>
            <a:ext cx="274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performing simple calculation</a:t>
            </a:r>
            <a:endParaRPr lang="en-AU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90483" y="1377639"/>
            <a:ext cx="2053525" cy="839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96136" y="6196880"/>
            <a:ext cx="274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finding length of a string</a:t>
            </a:r>
            <a:endParaRPr lang="en-AU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364088" y="5332784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53930" y="1008307"/>
            <a:ext cx="2745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note the use of the </a:t>
            </a:r>
            <a:r>
              <a:rPr lang="en-AU" sz="1400" i="1" dirty="0" smtClean="0"/>
              <a:t>back-quotes</a:t>
            </a:r>
            <a:r>
              <a:rPr lang="en-AU" sz="1400" dirty="0" smtClean="0"/>
              <a:t> to assign the result of </a:t>
            </a:r>
            <a:r>
              <a:rPr lang="en-AU" sz="1400" b="1" dirty="0" smtClean="0"/>
              <a:t>expr</a:t>
            </a:r>
            <a:r>
              <a:rPr lang="en-AU" sz="1400" dirty="0" smtClean="0"/>
              <a:t> into a variable</a:t>
            </a:r>
            <a:endParaRPr lang="en-AU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12507" y="1804751"/>
            <a:ext cx="72008" cy="335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500042"/>
            <a:ext cx="7498080" cy="631844"/>
          </a:xfrm>
          <a:noFill/>
          <a:ln/>
          <a:effectLst/>
        </p:spPr>
        <p:txBody>
          <a:bodyPr lIns="90488" tIns="44450" rIns="90488" bIns="44450" anchor="b">
            <a:noAutofit/>
          </a:bodyPr>
          <a:lstStyle/>
          <a:p>
            <a:r>
              <a:rPr lang="en-US" sz="3200" dirty="0" smtClean="0"/>
              <a:t>The </a:t>
            </a:r>
            <a:r>
              <a:rPr lang="en-US" sz="3200" b="1" dirty="0" err="1" smtClean="0"/>
              <a:t>expr</a:t>
            </a:r>
            <a:r>
              <a:rPr lang="en-US" sz="3200" dirty="0" smtClean="0"/>
              <a:t> command (evaluating </a:t>
            </a:r>
            <a:r>
              <a:rPr lang="en-US" sz="3200" i="1" dirty="0" smtClean="0"/>
              <a:t>Expressions</a:t>
            </a:r>
            <a:r>
              <a:rPr lang="en-US" sz="3200" dirty="0" smtClean="0"/>
              <a:t>) – some examples</a:t>
            </a:r>
            <a:endParaRPr lang="en-US" sz="3200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1214414" y="1447800"/>
            <a:ext cx="7929586" cy="48006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 marL="285750" indent="-285750"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$  </a:t>
            </a:r>
            <a:r>
              <a:rPr lang="en-US" sz="2800" b="1" dirty="0">
                <a:latin typeface="Courier New" pitchFamily="49" charset="0"/>
              </a:rPr>
              <a:t>echo `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</a:rPr>
              <a:t>expr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</a:rPr>
              <a:t>substr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"donkey"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4 3</a:t>
            </a:r>
            <a:r>
              <a:rPr lang="en-US" sz="2800" b="1" dirty="0">
                <a:latin typeface="Courier New" pitchFamily="49" charset="0"/>
              </a:rPr>
              <a:t>`</a:t>
            </a:r>
          </a:p>
          <a:p>
            <a:pPr marL="285750" indent="-285750">
              <a:buFontTx/>
              <a:buNone/>
            </a:pP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itchFamily="49" charset="0"/>
              </a:rPr>
              <a:t>key</a:t>
            </a:r>
            <a:r>
              <a:rPr lang="en-US" sz="2800" b="1" dirty="0" smtClean="0">
                <a:latin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</a:rPr>
            </a:br>
            <a:endParaRPr lang="en-US" sz="2800" b="1" dirty="0" smtClean="0">
              <a:latin typeface="Courier New" pitchFamily="49" charset="0"/>
            </a:endParaRPr>
          </a:p>
          <a:p>
            <a:pPr marL="285750" indent="-285750"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 marL="285750" indent="-285750">
              <a:buFontTx/>
              <a:buNone/>
            </a:pPr>
            <a:r>
              <a:rPr lang="en-US" sz="2800" b="1" dirty="0">
                <a:latin typeface="Courier New" pitchFamily="49" charset="0"/>
              </a:rPr>
              <a:t>$  add 10 12</a:t>
            </a:r>
          </a:p>
          <a:p>
            <a:pPr marL="285750" indent="-285750">
              <a:buFontTx/>
              <a:buNone/>
            </a:pP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itchFamily="49" charset="0"/>
              </a:rPr>
              <a:t>22</a:t>
            </a:r>
          </a:p>
        </p:txBody>
      </p:sp>
      <p:sp useBgFill="1">
        <p:nvSpPr>
          <p:cNvPr id="232452" name="Rectangle 4"/>
          <p:cNvSpPr>
            <a:spLocks noChangeArrowheads="1"/>
          </p:cNvSpPr>
          <p:nvPr/>
        </p:nvSpPr>
        <p:spPr bwMode="auto">
          <a:xfrm>
            <a:off x="4522818" y="4286265"/>
            <a:ext cx="4406900" cy="1282700"/>
          </a:xfrm>
          <a:prstGeom prst="rect">
            <a:avLst/>
          </a:prstGeom>
          <a:ln w="12700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3643306" y="4500570"/>
            <a:ext cx="55464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kumimoji="0" lang="en-US" b="1" dirty="0" smtClean="0">
                <a:latin typeface="Times New Roman" pitchFamily="18" charset="0"/>
              </a:rPr>
              <a:t>add</a:t>
            </a:r>
            <a:endParaRPr kumimoji="0" lang="en-US" sz="2000" dirty="0">
              <a:latin typeface="Times New Roman" pitchFamily="18" charset="0"/>
            </a:endParaRPr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4578381" y="4387865"/>
            <a:ext cx="280205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kumimoji="0" lang="en-US" b="1" dirty="0" smtClean="0">
                <a:latin typeface="Courier New" pitchFamily="49" charset="0"/>
              </a:rPr>
              <a:t>#!/bin/bash</a:t>
            </a:r>
            <a:endParaRPr kumimoji="0" lang="en-US" b="1" dirty="0">
              <a:latin typeface="Courier New" pitchFamily="49" charset="0"/>
            </a:endParaRPr>
          </a:p>
          <a:p>
            <a:endParaRPr kumimoji="0" lang="en-US" b="1" dirty="0">
              <a:latin typeface="Courier New" pitchFamily="49" charset="0"/>
            </a:endParaRPr>
          </a:p>
          <a:p>
            <a:r>
              <a:rPr kumimoji="0" lang="en-US" b="1" dirty="0">
                <a:latin typeface="Courier New" pitchFamily="49" charset="0"/>
              </a:rPr>
              <a:t>echo `</a:t>
            </a:r>
            <a:r>
              <a:rPr kumimoji="0" lang="en-US" b="1" dirty="0" err="1">
                <a:latin typeface="Courier New" pitchFamily="49" charset="0"/>
              </a:rPr>
              <a:t>expr</a:t>
            </a:r>
            <a:r>
              <a:rPr kumimoji="0" lang="en-US" b="1" dirty="0">
                <a:latin typeface="Courier New" pitchFamily="49" charset="0"/>
              </a:rPr>
              <a:t> $1 + $2`</a:t>
            </a:r>
          </a:p>
        </p:txBody>
      </p:sp>
      <p:sp>
        <p:nvSpPr>
          <p:cNvPr id="232455" name="Line 7"/>
          <p:cNvSpPr>
            <a:spLocks noChangeShapeType="1"/>
          </p:cNvSpPr>
          <p:nvPr/>
        </p:nvSpPr>
        <p:spPr bwMode="auto">
          <a:xfrm flipH="1">
            <a:off x="3373468" y="488951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72066" y="5715016"/>
            <a:ext cx="311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 simple “addition calculator” script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56176" y="270892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extracting a substring from a given string</a:t>
            </a:r>
            <a:endParaRPr lang="en-AU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36096" y="2132856"/>
            <a:ext cx="64807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Basic shell programming</a:t>
            </a:r>
          </a:p>
          <a:p>
            <a:r>
              <a:rPr lang="en-AU" dirty="0" smtClean="0"/>
              <a:t>Dealing with variables</a:t>
            </a:r>
          </a:p>
          <a:p>
            <a:r>
              <a:rPr lang="en-AU" dirty="0" smtClean="0"/>
              <a:t>Conditional statements</a:t>
            </a:r>
          </a:p>
          <a:p>
            <a:r>
              <a:rPr lang="en-AU" dirty="0" smtClean="0"/>
              <a:t>Loop statements</a:t>
            </a:r>
          </a:p>
          <a:p>
            <a:r>
              <a:rPr lang="en-AU" dirty="0" smtClean="0"/>
              <a:t>Shell programming debugging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112382"/>
            <a:ext cx="7715272" cy="868346"/>
          </a:xfrm>
          <a:noFill/>
          <a:ln/>
          <a:effectLst/>
        </p:spPr>
        <p:txBody>
          <a:bodyPr lIns="90488" tIns="44450" rIns="90488" bIns="44450" anchor="b">
            <a:noAutofit/>
          </a:bodyPr>
          <a:lstStyle/>
          <a:p>
            <a:r>
              <a:rPr lang="en-US" sz="3600" dirty="0" smtClean="0"/>
              <a:t>True/ False expressions</a:t>
            </a:r>
            <a:endParaRPr lang="en-US" sz="3600" dirty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>
          <a:xfrm>
            <a:off x="962024" y="1295400"/>
            <a:ext cx="8002463" cy="5105400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pPr marL="285750" indent="-285750"/>
            <a:r>
              <a:rPr lang="en-US" sz="2400" b="1" dirty="0"/>
              <a:t>test</a:t>
            </a:r>
            <a:r>
              <a:rPr lang="en-US" sz="2400" dirty="0"/>
              <a:t> evaluates an expression, returning either </a:t>
            </a:r>
            <a:r>
              <a:rPr lang="en-US" sz="2400" b="1" i="1" dirty="0"/>
              <a:t>true</a:t>
            </a:r>
            <a:r>
              <a:rPr lang="en-US" sz="2400" i="1" dirty="0"/>
              <a:t> (0)</a:t>
            </a:r>
            <a:r>
              <a:rPr lang="en-US" sz="2400" dirty="0"/>
              <a:t> or </a:t>
            </a:r>
            <a:r>
              <a:rPr lang="en-US" sz="2400" b="1" i="1" dirty="0"/>
              <a:t>false</a:t>
            </a:r>
            <a:r>
              <a:rPr lang="en-US" sz="2400" i="1" dirty="0"/>
              <a:t> </a:t>
            </a:r>
            <a:r>
              <a:rPr lang="en-US" sz="2400" i="1" dirty="0" smtClean="0"/>
              <a:t>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i="1" dirty="0" smtClean="0"/>
              <a:t>)</a:t>
            </a:r>
          </a:p>
          <a:p>
            <a:pPr marL="285750" indent="-285750"/>
            <a:endParaRPr lang="en-US" sz="2400" i="1" dirty="0"/>
          </a:p>
          <a:p>
            <a:pPr marL="285750" indent="-285750"/>
            <a:r>
              <a:rPr lang="en-US" sz="2400" dirty="0" smtClean="0"/>
              <a:t>Syntax:   </a:t>
            </a:r>
            <a:r>
              <a:rPr lang="en-US" sz="2400" b="1" dirty="0" smtClean="0"/>
              <a:t>test  </a:t>
            </a:r>
            <a:r>
              <a:rPr lang="en-US" sz="2400" b="1" i="1" dirty="0"/>
              <a:t>expression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i="1" dirty="0" smtClean="0">
                <a:solidFill>
                  <a:srgbClr val="0070C0"/>
                </a:solidFill>
              </a:rPr>
              <a:t>OR,</a:t>
            </a:r>
            <a:r>
              <a:rPr lang="en-US" sz="2400" dirty="0" smtClean="0"/>
              <a:t> </a:t>
            </a:r>
            <a:r>
              <a:rPr lang="en-US" sz="2400" b="1" dirty="0" smtClean="0"/>
              <a:t>[  </a:t>
            </a:r>
            <a:r>
              <a:rPr lang="en-US" sz="2400" b="1" i="1" dirty="0" smtClean="0"/>
              <a:t>expression  </a:t>
            </a:r>
            <a:r>
              <a:rPr lang="en-US" sz="2400" b="1" dirty="0"/>
              <a:t>]</a:t>
            </a:r>
            <a:r>
              <a:rPr lang="en-US" sz="2400" dirty="0"/>
              <a:t>	</a:t>
            </a:r>
            <a:r>
              <a:rPr lang="en-US" sz="2000" dirty="0"/>
              <a:t>  </a:t>
            </a:r>
            <a:r>
              <a:rPr lang="en-US" sz="2000" dirty="0" smtClean="0"/>
              <a:t>                </a:t>
            </a:r>
            <a:r>
              <a:rPr lang="en-US" sz="2000" dirty="0" smtClean="0">
                <a:solidFill>
                  <a:schemeClr val="accent1"/>
                </a:solidFill>
              </a:rPr>
              <a:t>must have spaces </a:t>
            </a:r>
            <a:r>
              <a:rPr lang="en-US" sz="2000" dirty="0">
                <a:solidFill>
                  <a:schemeClr val="accent1"/>
                </a:solidFill>
              </a:rPr>
              <a:t>around [ </a:t>
            </a:r>
            <a:r>
              <a:rPr lang="en-US" sz="2000" dirty="0" smtClean="0">
                <a:solidFill>
                  <a:schemeClr val="accent1"/>
                </a:solidFill>
              </a:rPr>
              <a:t>]</a:t>
            </a:r>
          </a:p>
          <a:p>
            <a:pPr marL="285750" indent="-285750"/>
            <a:endParaRPr lang="en-US" sz="2400" dirty="0">
              <a:solidFill>
                <a:schemeClr val="accent1"/>
              </a:solidFill>
            </a:endParaRPr>
          </a:p>
          <a:p>
            <a:pPr marL="285750" indent="-285750"/>
            <a:r>
              <a:rPr lang="en-US" sz="2400" i="1" dirty="0"/>
              <a:t>expression</a:t>
            </a:r>
            <a:r>
              <a:rPr lang="en-US" sz="2400" dirty="0"/>
              <a:t> contains one or more criteria:</a:t>
            </a:r>
          </a:p>
          <a:p>
            <a:pPr marL="685800" lvl="1" indent="-228600"/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-a</a:t>
            </a:r>
            <a:r>
              <a:rPr lang="en-US" sz="2000" dirty="0"/>
              <a:t> between criteria is a logical </a:t>
            </a:r>
            <a:r>
              <a:rPr lang="en-US" sz="2000" b="1" i="1" dirty="0"/>
              <a:t>AND</a:t>
            </a:r>
            <a:r>
              <a:rPr lang="en-US" sz="2000" dirty="0"/>
              <a:t> operator</a:t>
            </a:r>
          </a:p>
          <a:p>
            <a:pPr marL="685800" lvl="1" indent="-228600"/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-o</a:t>
            </a:r>
            <a:r>
              <a:rPr lang="en-US" sz="2000" dirty="0"/>
              <a:t> between criteria is a logical </a:t>
            </a:r>
            <a:r>
              <a:rPr lang="en-US" sz="2000" b="1" i="1" dirty="0"/>
              <a:t>OR</a:t>
            </a:r>
            <a:r>
              <a:rPr lang="en-US" sz="2000" dirty="0"/>
              <a:t> operator</a:t>
            </a:r>
          </a:p>
          <a:p>
            <a:pPr marL="685800" lvl="1" indent="-228600"/>
            <a:r>
              <a:rPr lang="en-US" sz="2000" dirty="0"/>
              <a:t> any criterion can be negated by preceding it with </a:t>
            </a:r>
            <a:r>
              <a:rPr lang="en-US" sz="2000" b="1" i="1" dirty="0">
                <a:solidFill>
                  <a:schemeClr val="accent1"/>
                </a:solidFill>
              </a:rPr>
              <a:t>!</a:t>
            </a:r>
            <a:endParaRPr lang="en-US" sz="2000" b="1" i="1" dirty="0"/>
          </a:p>
          <a:p>
            <a:pPr marL="685800" lvl="1" indent="-228600"/>
            <a:r>
              <a:rPr lang="en-US" sz="2000" dirty="0"/>
              <a:t> criteria can be grouped with parentheses</a:t>
            </a:r>
          </a:p>
          <a:p>
            <a:pPr marL="685800" lvl="1" indent="-228600"/>
            <a:r>
              <a:rPr lang="en-US" sz="2000" dirty="0"/>
              <a:t> special characters within an expression must be quoted to prevent interpretation by the shell</a:t>
            </a:r>
          </a:p>
        </p:txBody>
      </p:sp>
      <p:sp>
        <p:nvSpPr>
          <p:cNvPr id="234500" name="AutoShape 4"/>
          <p:cNvSpPr>
            <a:spLocks noChangeArrowheads="1"/>
          </p:cNvSpPr>
          <p:nvPr/>
        </p:nvSpPr>
        <p:spPr bwMode="auto">
          <a:xfrm>
            <a:off x="5148064" y="2780928"/>
            <a:ext cx="685800" cy="457200"/>
          </a:xfrm>
          <a:prstGeom prst="leftArrow">
            <a:avLst>
              <a:gd name="adj1" fmla="val 50000"/>
              <a:gd name="adj2" fmla="val 37500"/>
            </a:avLst>
          </a:prstGeom>
          <a:solidFill>
            <a:schemeClr val="tx2"/>
          </a:solidFill>
          <a:ln w="38100" cmpd="dbl">
            <a:solidFill>
              <a:srgbClr val="FF500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39258" y="1785926"/>
            <a:ext cx="2804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 smtClean="0">
                <a:solidFill>
                  <a:schemeClr val="accent3"/>
                </a:solidFill>
              </a:rPr>
              <a:t>** Important **</a:t>
            </a:r>
            <a:endParaRPr lang="en-AU" sz="2800" b="1" dirty="0">
              <a:solidFill>
                <a:schemeClr val="accent3"/>
              </a:solidFill>
            </a:endParaRP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rot="5400000">
            <a:off x="7239961" y="2212954"/>
            <a:ext cx="405476" cy="597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699792" y="3181578"/>
            <a:ext cx="2432" cy="24742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211960" y="3181578"/>
            <a:ext cx="2432" cy="24742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-27384"/>
            <a:ext cx="7498080" cy="1143000"/>
          </a:xfrm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 dirty="0" smtClean="0"/>
              <a:t>Numerical expressions</a:t>
            </a:r>
            <a:endParaRPr 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708392" cy="5267348"/>
          </a:xfrm>
          <a:noFill/>
          <a:ln/>
        </p:spPr>
        <p:txBody>
          <a:bodyPr lIns="90488" tIns="44450" rIns="90488" bIns="44450">
            <a:normAutofit fontScale="85000" lnSpcReduction="10000"/>
          </a:bodyPr>
          <a:lstStyle/>
          <a:p>
            <a:pPr marL="285750" indent="-285750">
              <a:buFontTx/>
              <a:buNone/>
            </a:pPr>
            <a:r>
              <a:rPr lang="en-US" dirty="0"/>
              <a:t>Syntax:	</a:t>
            </a:r>
            <a:r>
              <a:rPr lang="en-US" b="1" dirty="0" smtClean="0"/>
              <a:t>[  </a:t>
            </a:r>
            <a:r>
              <a:rPr lang="en-US" b="1" i="1" dirty="0" smtClean="0"/>
              <a:t>number  </a:t>
            </a:r>
            <a:r>
              <a:rPr lang="en-US" b="1" i="1" dirty="0"/>
              <a:t>relation </a:t>
            </a:r>
            <a:r>
              <a:rPr lang="en-US" b="1" i="1" dirty="0" smtClean="0"/>
              <a:t> number  </a:t>
            </a:r>
            <a:r>
              <a:rPr lang="en-US" b="1" dirty="0" smtClean="0"/>
              <a:t>]</a:t>
            </a:r>
            <a:endParaRPr lang="en-US" b="1" dirty="0"/>
          </a:p>
          <a:p>
            <a:pPr marL="285750" indent="-285750">
              <a:buFontTx/>
              <a:buNone/>
            </a:pPr>
            <a:r>
              <a:rPr lang="en-US" dirty="0"/>
              <a:t>Relations:</a:t>
            </a:r>
          </a:p>
          <a:p>
            <a:pPr marL="685800" lvl="1" indent="-228600">
              <a:buFontTx/>
              <a:buNone/>
            </a:pP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 smtClean="0">
                <a:solidFill>
                  <a:srgbClr val="0070C0"/>
                </a:solidFill>
              </a:rPr>
              <a:t>lt</a:t>
            </a:r>
            <a:r>
              <a:rPr lang="en-US" b="1" dirty="0" smtClean="0"/>
              <a:t>		</a:t>
            </a:r>
            <a:r>
              <a:rPr lang="en-US" dirty="0" smtClean="0"/>
              <a:t>less </a:t>
            </a:r>
            <a:r>
              <a:rPr lang="en-US" dirty="0"/>
              <a:t>than</a:t>
            </a:r>
          </a:p>
          <a:p>
            <a:pPr marL="685800" lvl="1" indent="-228600">
              <a:buFontTx/>
              <a:buNone/>
            </a:pP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smtClean="0">
                <a:solidFill>
                  <a:srgbClr val="0070C0"/>
                </a:solidFill>
              </a:rPr>
              <a:t>le</a:t>
            </a:r>
            <a:r>
              <a:rPr lang="en-US" dirty="0"/>
              <a:t>	</a:t>
            </a:r>
            <a:r>
              <a:rPr lang="en-US" dirty="0" smtClean="0"/>
              <a:t>	less </a:t>
            </a:r>
            <a:r>
              <a:rPr lang="en-US" dirty="0"/>
              <a:t>than or equal to</a:t>
            </a:r>
          </a:p>
          <a:p>
            <a:pPr marL="685800" lvl="1" indent="-228600">
              <a:buFontTx/>
              <a:buNone/>
            </a:pP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 smtClean="0">
                <a:solidFill>
                  <a:srgbClr val="0070C0"/>
                </a:solidFill>
              </a:rPr>
              <a:t>gt</a:t>
            </a:r>
            <a:r>
              <a:rPr lang="en-US" b="1" dirty="0" smtClean="0"/>
              <a:t>		</a:t>
            </a:r>
            <a:r>
              <a:rPr lang="en-US" dirty="0" smtClean="0"/>
              <a:t>greater </a:t>
            </a:r>
            <a:r>
              <a:rPr lang="en-US" dirty="0"/>
              <a:t>than</a:t>
            </a:r>
          </a:p>
          <a:p>
            <a:pPr marL="685800" lvl="1" indent="-228600">
              <a:buFontTx/>
              <a:buNone/>
            </a:pP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 smtClean="0">
                <a:solidFill>
                  <a:srgbClr val="0070C0"/>
                </a:solidFill>
              </a:rPr>
              <a:t>ge</a:t>
            </a:r>
            <a:r>
              <a:rPr lang="en-US" dirty="0"/>
              <a:t>	</a:t>
            </a:r>
            <a:r>
              <a:rPr lang="en-US" dirty="0" smtClean="0"/>
              <a:t>	greater </a:t>
            </a:r>
            <a:r>
              <a:rPr lang="en-US" dirty="0"/>
              <a:t>than or equal to</a:t>
            </a:r>
          </a:p>
          <a:p>
            <a:pPr marL="685800" lvl="1" indent="-228600">
              <a:buFontTx/>
              <a:buNone/>
            </a:pP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 smtClean="0">
                <a:solidFill>
                  <a:srgbClr val="0070C0"/>
                </a:solidFill>
              </a:rPr>
              <a:t>eq</a:t>
            </a:r>
            <a:r>
              <a:rPr lang="en-US" dirty="0"/>
              <a:t>	</a:t>
            </a:r>
            <a:r>
              <a:rPr lang="en-US" dirty="0" smtClean="0"/>
              <a:t>	equal </a:t>
            </a:r>
            <a:r>
              <a:rPr lang="en-US" dirty="0"/>
              <a:t>to</a:t>
            </a:r>
          </a:p>
          <a:p>
            <a:pPr marL="685800" lvl="1" indent="-228600">
              <a:buFontTx/>
              <a:buNone/>
            </a:pPr>
            <a:r>
              <a:rPr lang="en-US" b="1" dirty="0">
                <a:solidFill>
                  <a:srgbClr val="0070C0"/>
                </a:solidFill>
              </a:rPr>
              <a:t>-ne</a:t>
            </a:r>
            <a:r>
              <a:rPr lang="en-US" dirty="0"/>
              <a:t>	</a:t>
            </a:r>
            <a:r>
              <a:rPr lang="en-US" dirty="0" smtClean="0"/>
              <a:t>	not </a:t>
            </a:r>
            <a:r>
              <a:rPr lang="en-US" dirty="0"/>
              <a:t>equal </a:t>
            </a:r>
            <a:r>
              <a:rPr lang="en-US" dirty="0" smtClean="0"/>
              <a:t>to</a:t>
            </a:r>
          </a:p>
          <a:p>
            <a:pPr marL="685800" lvl="1" indent="-228600">
              <a:buFontTx/>
              <a:buNone/>
            </a:pPr>
            <a:endParaRPr lang="en-US" dirty="0"/>
          </a:p>
          <a:p>
            <a:pPr marL="285750" indent="-285750">
              <a:buFontTx/>
              <a:buChar char="$"/>
            </a:pPr>
            <a:r>
              <a:rPr lang="en-US" sz="3300" b="1" dirty="0" smtClean="0"/>
              <a:t>[  </a:t>
            </a:r>
            <a:r>
              <a:rPr lang="en-US" sz="3300" b="1" dirty="0">
                <a:solidFill>
                  <a:schemeClr val="tx1"/>
                </a:solidFill>
              </a:rPr>
              <a:t>"$count" </a:t>
            </a:r>
            <a:r>
              <a:rPr lang="en-US" sz="3300" b="1" dirty="0">
                <a:solidFill>
                  <a:srgbClr val="0070C0"/>
                </a:solidFill>
              </a:rPr>
              <a:t>-</a:t>
            </a:r>
            <a:r>
              <a:rPr lang="en-US" sz="3300" b="1" dirty="0" err="1">
                <a:solidFill>
                  <a:srgbClr val="0070C0"/>
                </a:solidFill>
              </a:rPr>
              <a:t>lt</a:t>
            </a:r>
            <a:r>
              <a:rPr lang="en-US" sz="3300" b="1" dirty="0">
                <a:solidFill>
                  <a:srgbClr val="0070C0"/>
                </a:solidFill>
              </a:rPr>
              <a:t> </a:t>
            </a:r>
            <a:r>
              <a:rPr lang="en-US" sz="3300" b="1" dirty="0" smtClean="0">
                <a:solidFill>
                  <a:srgbClr val="0070C0"/>
                </a:solidFill>
              </a:rPr>
              <a:t> </a:t>
            </a:r>
            <a:r>
              <a:rPr lang="en-US" sz="3300" b="1" dirty="0" smtClean="0">
                <a:solidFill>
                  <a:schemeClr val="tx1"/>
                </a:solidFill>
              </a:rPr>
              <a:t>9 </a:t>
            </a:r>
            <a:r>
              <a:rPr lang="en-US" sz="3300" b="1" dirty="0" smtClean="0">
                <a:solidFill>
                  <a:srgbClr val="8901F3"/>
                </a:solidFill>
              </a:rPr>
              <a:t> </a:t>
            </a:r>
            <a:r>
              <a:rPr lang="en-US" sz="3300" b="1" dirty="0" smtClean="0"/>
              <a:t>]</a:t>
            </a:r>
            <a:r>
              <a:rPr lang="en-US" sz="3300" dirty="0"/>
              <a:t>	(assume </a:t>
            </a:r>
            <a:r>
              <a:rPr lang="en-US" sz="3300" dirty="0" smtClean="0"/>
              <a:t>count contains 7</a:t>
            </a:r>
            <a:r>
              <a:rPr lang="en-US" sz="3300" dirty="0"/>
              <a:t>)</a:t>
            </a:r>
          </a:p>
          <a:p>
            <a:pPr marL="285750" indent="-285750">
              <a:buFontTx/>
              <a:buChar char="$"/>
            </a:pPr>
            <a:r>
              <a:rPr lang="en-US" sz="3300" b="1" dirty="0"/>
              <a:t>echo $?</a:t>
            </a:r>
            <a:r>
              <a:rPr lang="en-US" sz="3300" dirty="0"/>
              <a:t>			(quoting prevents errors</a:t>
            </a:r>
            <a:br>
              <a:rPr lang="en-US" sz="3300" dirty="0"/>
            </a:br>
            <a:r>
              <a:rPr lang="en-US" sz="33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3300" b="1" dirty="0"/>
              <a:t>		</a:t>
            </a:r>
            <a:r>
              <a:rPr lang="en-US" sz="3300" dirty="0"/>
              <a:t>		  when count is null</a:t>
            </a:r>
            <a:r>
              <a:rPr lang="en-US" sz="3300" dirty="0" smtClean="0"/>
              <a:t>)</a:t>
            </a:r>
            <a:endParaRPr lang="en-US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3608426" y="2111525"/>
            <a:ext cx="3214710" cy="71438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29454" y="2643182"/>
            <a:ext cx="21836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: </a:t>
            </a:r>
            <a:r>
              <a:rPr lang="en-US" sz="1400" b="1" i="1" dirty="0" smtClean="0"/>
              <a:t>spaces</a:t>
            </a:r>
            <a:r>
              <a:rPr lang="en-US" sz="1400" dirty="0" smtClean="0"/>
              <a:t> between</a:t>
            </a:r>
          </a:p>
          <a:p>
            <a:r>
              <a:rPr lang="en-US" sz="1400" dirty="0" smtClean="0"/>
              <a:t>the </a:t>
            </a:r>
            <a:r>
              <a:rPr lang="en-US" sz="1400" b="1" dirty="0" smtClean="0"/>
              <a:t>test</a:t>
            </a:r>
            <a:r>
              <a:rPr lang="en-US" sz="1400" dirty="0" smtClean="0"/>
              <a:t> expression &amp; the</a:t>
            </a:r>
          </a:p>
          <a:p>
            <a:r>
              <a:rPr lang="en-US" sz="1400" dirty="0" smtClean="0"/>
              <a:t>[ ]’s are </a:t>
            </a:r>
            <a:r>
              <a:rPr lang="en-US" sz="1400" b="1" i="1" u="sng" dirty="0" smtClean="0"/>
              <a:t>NOT optional</a:t>
            </a:r>
            <a:endParaRPr lang="en-US" sz="1400" b="1" i="1" u="sng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432243" y="1875520"/>
            <a:ext cx="181488" cy="743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V="1">
            <a:off x="3441819" y="1920749"/>
            <a:ext cx="353160" cy="78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-27384"/>
            <a:ext cx="7498080" cy="1143000"/>
          </a:xfrm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 sz="4000" dirty="0" smtClean="0"/>
              <a:t>String comparison</a:t>
            </a:r>
            <a:endParaRPr lang="en-US" sz="4000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>
            <a:noAutofit/>
          </a:bodyPr>
          <a:lstStyle/>
          <a:p>
            <a:pPr marL="285750" indent="-285750">
              <a:buFontTx/>
              <a:buNone/>
            </a:pPr>
            <a:r>
              <a:rPr lang="en-US" sz="2000" dirty="0"/>
              <a:t>Syntax</a:t>
            </a:r>
            <a:r>
              <a:rPr lang="en-US" sz="2000" dirty="0" smtClean="0"/>
              <a:t>:    </a:t>
            </a:r>
            <a:r>
              <a:rPr lang="en-US" sz="2000" b="1" dirty="0" smtClean="0"/>
              <a:t>[  </a:t>
            </a:r>
            <a:r>
              <a:rPr lang="en-US" sz="2000" b="1" i="1" dirty="0"/>
              <a:t>string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b="1" i="1" dirty="0"/>
              <a:t> </a:t>
            </a:r>
            <a:r>
              <a:rPr lang="en-US" sz="2000" b="1" i="1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=</a:t>
            </a:r>
            <a:r>
              <a:rPr lang="en-US" sz="2000" b="1" dirty="0" smtClean="0"/>
              <a:t>  </a:t>
            </a:r>
            <a:r>
              <a:rPr lang="en-US" sz="2000" b="1" i="1" dirty="0" smtClean="0"/>
              <a:t>string2 </a:t>
            </a:r>
            <a:r>
              <a:rPr lang="en-US" sz="2000" b="1" dirty="0" smtClean="0"/>
              <a:t> </a:t>
            </a:r>
            <a:r>
              <a:rPr lang="en-US" sz="2000" b="1" dirty="0"/>
              <a:t>]</a:t>
            </a:r>
            <a:r>
              <a:rPr lang="en-US" sz="2000" dirty="0"/>
              <a:t>    </a:t>
            </a:r>
            <a:r>
              <a:rPr lang="en-US" sz="2000" dirty="0" smtClean="0"/>
              <a:t>       	(equal?)</a:t>
            </a:r>
            <a:endParaRPr lang="en-US" sz="2000" dirty="0"/>
          </a:p>
          <a:p>
            <a:pPr marL="285750" indent="-285750">
              <a:buFontTx/>
              <a:buNone/>
            </a:pPr>
            <a:r>
              <a:rPr lang="en-US" sz="2000" dirty="0"/>
              <a:t>		</a:t>
            </a:r>
            <a:r>
              <a:rPr lang="en-US" sz="2000" dirty="0" smtClean="0"/>
              <a:t>    </a:t>
            </a:r>
            <a:r>
              <a:rPr lang="en-US" sz="2000" b="1" dirty="0" smtClean="0"/>
              <a:t>[  </a:t>
            </a:r>
            <a:r>
              <a:rPr lang="en-US" sz="2000" b="1" i="1" dirty="0"/>
              <a:t>string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b="1" i="1" dirty="0"/>
              <a:t> </a:t>
            </a:r>
            <a:r>
              <a:rPr lang="en-US" sz="2000" b="1" i="1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!=</a:t>
            </a:r>
            <a:r>
              <a:rPr lang="en-US" sz="2000" b="1" dirty="0" smtClean="0"/>
              <a:t>  </a:t>
            </a:r>
            <a:r>
              <a:rPr lang="en-US" sz="2000" b="1" i="1" dirty="0" smtClean="0"/>
              <a:t>string2  </a:t>
            </a:r>
            <a:r>
              <a:rPr lang="en-US" sz="2000" b="1" dirty="0"/>
              <a:t>]</a:t>
            </a:r>
            <a:r>
              <a:rPr lang="en-US" sz="2000" dirty="0"/>
              <a:t>   </a:t>
            </a:r>
            <a:r>
              <a:rPr lang="en-US" sz="2000" dirty="0" smtClean="0"/>
              <a:t>       	(not equal?)</a:t>
            </a:r>
            <a:endParaRPr lang="en-US" sz="2000" dirty="0"/>
          </a:p>
          <a:p>
            <a:pPr marL="285750" indent="-285750">
              <a:buFontTx/>
              <a:buNone/>
            </a:pPr>
            <a:r>
              <a:rPr lang="en-US" sz="2000" dirty="0"/>
              <a:t>		</a:t>
            </a:r>
            <a:r>
              <a:rPr lang="en-US" sz="2000" dirty="0" smtClean="0"/>
              <a:t>    </a:t>
            </a:r>
            <a:r>
              <a:rPr lang="en-US" sz="2000" b="1" dirty="0" smtClean="0"/>
              <a:t>[  </a:t>
            </a:r>
            <a:r>
              <a:rPr lang="en-US" sz="2000" b="1" dirty="0">
                <a:solidFill>
                  <a:srgbClr val="0070C0"/>
                </a:solidFill>
              </a:rPr>
              <a:t>-</a:t>
            </a:r>
            <a:r>
              <a:rPr lang="en-US" sz="2000" b="1" dirty="0" smtClean="0">
                <a:solidFill>
                  <a:srgbClr val="0070C0"/>
                </a:solidFill>
              </a:rPr>
              <a:t>n  </a:t>
            </a:r>
            <a:r>
              <a:rPr lang="en-US" sz="2000" b="1" i="1" dirty="0"/>
              <a:t>string </a:t>
            </a:r>
            <a:r>
              <a:rPr lang="en-US" sz="2000" b="1" i="1" dirty="0" smtClean="0"/>
              <a:t> </a:t>
            </a:r>
            <a:r>
              <a:rPr lang="en-US" sz="2000" b="1" dirty="0" smtClean="0"/>
              <a:t>]</a:t>
            </a:r>
            <a:r>
              <a:rPr lang="en-US" sz="2000" dirty="0"/>
              <a:t>		</a:t>
            </a:r>
            <a:r>
              <a:rPr lang="en-US" sz="2000" dirty="0" smtClean="0"/>
              <a:t>    	(not zero-length?)</a:t>
            </a:r>
            <a:endParaRPr lang="en-US" sz="2000" dirty="0"/>
          </a:p>
          <a:p>
            <a:pPr marL="285750" indent="-285750">
              <a:buFontTx/>
              <a:buNone/>
            </a:pPr>
            <a:r>
              <a:rPr lang="en-US" sz="2000" dirty="0"/>
              <a:t>		</a:t>
            </a:r>
            <a:r>
              <a:rPr lang="en-US" sz="2000" dirty="0" smtClean="0"/>
              <a:t>    </a:t>
            </a:r>
            <a:r>
              <a:rPr lang="en-US" sz="2000" b="1" dirty="0" smtClean="0"/>
              <a:t>[ 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-z 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i="1" dirty="0" smtClean="0"/>
              <a:t>string</a:t>
            </a:r>
            <a:r>
              <a:rPr lang="en-US" sz="2000" b="1" dirty="0" smtClean="0"/>
              <a:t>  ]		            	</a:t>
            </a:r>
            <a:r>
              <a:rPr lang="en-US" sz="2000" dirty="0" smtClean="0"/>
              <a:t>(zero-length?)</a:t>
            </a:r>
          </a:p>
          <a:p>
            <a:pPr marL="285750" indent="-285750">
              <a:buFontTx/>
              <a:buNone/>
            </a:pPr>
            <a:endParaRPr lang="en-US" sz="2000" dirty="0" smtClean="0"/>
          </a:p>
          <a:p>
            <a:pPr marL="285750" indent="-285750">
              <a:buFontTx/>
              <a:buNone/>
            </a:pPr>
            <a:endParaRPr lang="en-US" sz="2000" dirty="0"/>
          </a:p>
          <a:p>
            <a:pPr marL="285750" indent="-285750">
              <a:buFontTx/>
              <a:buChar char="$"/>
            </a:pPr>
            <a:r>
              <a:rPr lang="en-US" sz="2000" b="1" dirty="0"/>
              <a:t>x=</a:t>
            </a:r>
            <a:r>
              <a:rPr lang="en-US" sz="2000" b="1" dirty="0" err="1"/>
              <a:t>abc</a:t>
            </a:r>
            <a:endParaRPr lang="en-US" sz="2000" b="1" dirty="0"/>
          </a:p>
          <a:p>
            <a:pPr marL="285750" indent="-285750">
              <a:buFontTx/>
              <a:buChar char="$"/>
            </a:pPr>
            <a:r>
              <a:rPr lang="en-US" sz="2000" b="1" dirty="0" smtClean="0"/>
              <a:t>[  </a:t>
            </a:r>
            <a:r>
              <a:rPr lang="en-US" sz="2000" b="1" dirty="0"/>
              <a:t>"$</a:t>
            </a:r>
            <a:r>
              <a:rPr lang="en-US" sz="2000" b="1" dirty="0" smtClean="0"/>
              <a:t>x"  </a:t>
            </a:r>
            <a:r>
              <a:rPr lang="en-US" sz="2000" b="1" dirty="0" smtClean="0">
                <a:solidFill>
                  <a:srgbClr val="0070C0"/>
                </a:solidFill>
              </a:rPr>
              <a:t>=</a:t>
            </a:r>
            <a:r>
              <a:rPr lang="en-US" sz="2000" b="1" dirty="0" smtClean="0"/>
              <a:t>  "</a:t>
            </a:r>
            <a:r>
              <a:rPr lang="en-US" sz="2000" b="1" dirty="0" err="1" smtClean="0"/>
              <a:t>abc</a:t>
            </a:r>
            <a:r>
              <a:rPr lang="en-US" sz="2000" b="1" dirty="0" smtClean="0"/>
              <a:t>"  ]</a:t>
            </a:r>
            <a:r>
              <a:rPr lang="en-US" sz="2000" b="1" dirty="0"/>
              <a:t>	</a:t>
            </a:r>
            <a:r>
              <a:rPr lang="en-US" sz="2000" b="1" dirty="0" smtClean="0"/>
              <a:t>		$ [  </a:t>
            </a:r>
            <a:r>
              <a:rPr lang="en-US" sz="2000" b="1" dirty="0"/>
              <a:t>-z </a:t>
            </a:r>
            <a:r>
              <a:rPr lang="en-US" sz="2000" b="1" dirty="0" smtClean="0"/>
              <a:t> "$</a:t>
            </a:r>
            <a:r>
              <a:rPr lang="en-US" sz="2000" b="1" dirty="0"/>
              <a:t>x" </a:t>
            </a:r>
            <a:r>
              <a:rPr lang="en-US" sz="2000" b="1" dirty="0" smtClean="0"/>
              <a:t> ]</a:t>
            </a:r>
            <a:endParaRPr lang="en-US" sz="2000" b="1" dirty="0"/>
          </a:p>
          <a:p>
            <a:pPr marL="285750" indent="-285750">
              <a:buFontTx/>
              <a:buChar char="$"/>
            </a:pPr>
            <a:r>
              <a:rPr lang="en-US" sz="2000" b="1" dirty="0"/>
              <a:t>echo </a:t>
            </a:r>
            <a:r>
              <a:rPr lang="en-US" sz="2000" b="1" dirty="0">
                <a:solidFill>
                  <a:srgbClr val="C00000"/>
                </a:solidFill>
              </a:rPr>
              <a:t>$?</a:t>
            </a:r>
            <a:r>
              <a:rPr lang="en-US" sz="2000" b="1" dirty="0"/>
              <a:t>				$ echo </a:t>
            </a:r>
            <a:r>
              <a:rPr lang="en-US" sz="2000" b="1" dirty="0">
                <a:solidFill>
                  <a:srgbClr val="C00000"/>
                </a:solidFill>
              </a:rPr>
              <a:t>$?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					  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b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tx1"/>
                </a:solidFill>
              </a:rPr>
              <a:t>no error)</a:t>
            </a:r>
            <a:r>
              <a:rPr lang="en-US" sz="2000" dirty="0">
                <a:solidFill>
                  <a:schemeClr val="tx1"/>
                </a:solidFill>
              </a:rPr>
              <a:t>				   </a:t>
            </a:r>
            <a:r>
              <a:rPr lang="en-US" sz="2000" dirty="0" smtClean="0">
                <a:solidFill>
                  <a:schemeClr val="tx1"/>
                </a:solidFill>
              </a:rPr>
              <a:t>(error</a:t>
            </a:r>
            <a:r>
              <a:rPr lang="en-US" sz="2000" dirty="0" smtClean="0"/>
              <a:t>)</a:t>
            </a:r>
          </a:p>
          <a:p>
            <a:pPr marL="285750" indent="-285750">
              <a:buFontTx/>
              <a:buChar char="$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143504" y="5047129"/>
            <a:ext cx="1086967" cy="1025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2043954" y="4984376"/>
            <a:ext cx="2170857" cy="1159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14810" y="6143644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Error status</a:t>
            </a:r>
          </a:p>
          <a:p>
            <a:r>
              <a:rPr lang="en-AU" sz="1200" dirty="0" smtClean="0"/>
              <a:t>is stored in the</a:t>
            </a:r>
          </a:p>
          <a:p>
            <a:r>
              <a:rPr lang="en-AU" sz="1200" dirty="0" smtClean="0"/>
              <a:t>special variable </a:t>
            </a:r>
            <a:r>
              <a:rPr lang="en-AU" sz="1200" b="1" dirty="0" smtClean="0">
                <a:solidFill>
                  <a:srgbClr val="C00000"/>
                </a:solidFill>
              </a:rPr>
              <a:t>$?</a:t>
            </a:r>
            <a:endParaRPr lang="en-AU" sz="1200" b="1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z="1100" smtClean="0"/>
              <a:pPr/>
              <a:t>22</a:t>
            </a:fld>
            <a:endParaRPr lang="en-US" sz="1100"/>
          </a:p>
        </p:txBody>
      </p:sp>
      <p:sp>
        <p:nvSpPr>
          <p:cNvPr id="8" name="Rectangle 7"/>
          <p:cNvSpPr/>
          <p:nvPr/>
        </p:nvSpPr>
        <p:spPr>
          <a:xfrm>
            <a:off x="1428728" y="3786190"/>
            <a:ext cx="3286148" cy="1928826"/>
          </a:xfrm>
          <a:prstGeom prst="rect">
            <a:avLst/>
          </a:prstGeom>
          <a:solidFill>
            <a:schemeClr val="bg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Rectangle 10"/>
          <p:cNvSpPr/>
          <p:nvPr/>
        </p:nvSpPr>
        <p:spPr>
          <a:xfrm>
            <a:off x="5929322" y="4000504"/>
            <a:ext cx="2153028" cy="1928826"/>
          </a:xfrm>
          <a:prstGeom prst="rect">
            <a:avLst/>
          </a:prstGeom>
          <a:solidFill>
            <a:schemeClr val="bg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89580" y="3111022"/>
            <a:ext cx="1139346" cy="1076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1626918" y="3202225"/>
            <a:ext cx="1108195" cy="916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85852" y="2643182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Note : spaces </a:t>
            </a:r>
          </a:p>
          <a:p>
            <a:r>
              <a:rPr lang="en-AU" sz="1200" dirty="0" smtClean="0"/>
              <a:t>around = sign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-27384"/>
            <a:ext cx="7498080" cy="1143000"/>
          </a:xfrm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 dirty="0" smtClean="0"/>
              <a:t>Check files properties</a:t>
            </a:r>
            <a:endParaRPr lang="en-US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708392" cy="4800600"/>
          </a:xfrm>
          <a:noFill/>
          <a:ln/>
        </p:spPr>
        <p:txBody>
          <a:bodyPr lIns="90488" tIns="44450" rIns="90488" bIns="44450">
            <a:normAutofit fontScale="85000" lnSpcReduction="10000"/>
          </a:bodyPr>
          <a:lstStyle/>
          <a:p>
            <a:pPr marL="285750" indent="-285750">
              <a:buFontTx/>
              <a:buNone/>
            </a:pPr>
            <a:r>
              <a:rPr lang="en-US" dirty="0"/>
              <a:t>Syntax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None/>
            </a:pPr>
            <a:endParaRPr lang="en-US" dirty="0"/>
          </a:p>
          <a:p>
            <a:pPr marL="285750" indent="-285750">
              <a:buFontTx/>
              <a:buNone/>
            </a:pPr>
            <a:r>
              <a:rPr lang="en-US" b="1" dirty="0"/>
              <a:t>[ </a:t>
            </a:r>
            <a:r>
              <a:rPr lang="en-US" b="1" dirty="0">
                <a:solidFill>
                  <a:srgbClr val="0070C0"/>
                </a:solidFill>
              </a:rPr>
              <a:t>-f 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i="1" dirty="0" smtClean="0"/>
              <a:t>file</a:t>
            </a:r>
            <a:r>
              <a:rPr lang="en-US" b="1" dirty="0" smtClean="0"/>
              <a:t> </a:t>
            </a:r>
            <a:r>
              <a:rPr lang="en-US" b="1" dirty="0"/>
              <a:t>]</a:t>
            </a:r>
            <a:r>
              <a:rPr lang="en-US" dirty="0"/>
              <a:t>	true if </a:t>
            </a:r>
            <a:r>
              <a:rPr lang="en-US" i="1" dirty="0"/>
              <a:t>file</a:t>
            </a:r>
            <a:r>
              <a:rPr lang="en-US" dirty="0"/>
              <a:t> exists and is an ordinary file</a:t>
            </a:r>
          </a:p>
          <a:p>
            <a:pPr marL="285750" indent="-285750">
              <a:buFontTx/>
              <a:buNone/>
            </a:pPr>
            <a:r>
              <a:rPr lang="en-US" b="1" dirty="0"/>
              <a:t>[</a:t>
            </a:r>
            <a:r>
              <a:rPr lang="en-US" b="1" dirty="0">
                <a:solidFill>
                  <a:srgbClr val="0070C0"/>
                </a:solidFill>
              </a:rPr>
              <a:t> -d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i="1" dirty="0" smtClean="0"/>
              <a:t>file</a:t>
            </a:r>
            <a:r>
              <a:rPr lang="en-US" b="1" dirty="0" smtClean="0"/>
              <a:t> </a:t>
            </a:r>
            <a:r>
              <a:rPr lang="en-US" b="1" dirty="0"/>
              <a:t>]</a:t>
            </a:r>
            <a:r>
              <a:rPr lang="en-US" dirty="0"/>
              <a:t>	true if </a:t>
            </a:r>
            <a:r>
              <a:rPr lang="en-US" i="1" dirty="0"/>
              <a:t>file</a:t>
            </a:r>
            <a:r>
              <a:rPr lang="en-US" dirty="0"/>
              <a:t> exists and is a directory</a:t>
            </a:r>
          </a:p>
          <a:p>
            <a:pPr marL="285750" indent="-285750">
              <a:buFontTx/>
              <a:buNone/>
            </a:pPr>
            <a:r>
              <a:rPr lang="en-US" b="1" dirty="0"/>
              <a:t>[ </a:t>
            </a:r>
            <a:r>
              <a:rPr lang="en-US" b="1" dirty="0">
                <a:solidFill>
                  <a:srgbClr val="0070C0"/>
                </a:solidFill>
              </a:rPr>
              <a:t>-r 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i="1" dirty="0" smtClean="0"/>
              <a:t>file</a:t>
            </a:r>
            <a:r>
              <a:rPr lang="en-US" b="1" dirty="0" smtClean="0"/>
              <a:t> </a:t>
            </a:r>
            <a:r>
              <a:rPr lang="en-US" b="1" dirty="0"/>
              <a:t>]</a:t>
            </a:r>
            <a:r>
              <a:rPr lang="en-US" dirty="0"/>
              <a:t>	true if </a:t>
            </a:r>
            <a:r>
              <a:rPr lang="en-US" i="1" dirty="0"/>
              <a:t>file</a:t>
            </a:r>
            <a:r>
              <a:rPr lang="en-US" dirty="0"/>
              <a:t> exists and you have r access</a:t>
            </a:r>
          </a:p>
          <a:p>
            <a:pPr marL="285750" indent="-285750">
              <a:buFontTx/>
              <a:buNone/>
            </a:pPr>
            <a:r>
              <a:rPr lang="en-US" b="1" dirty="0"/>
              <a:t>[ </a:t>
            </a:r>
            <a:r>
              <a:rPr lang="en-US" b="1" dirty="0">
                <a:solidFill>
                  <a:srgbClr val="0070C0"/>
                </a:solidFill>
              </a:rPr>
              <a:t>-w 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i="1" dirty="0" smtClean="0"/>
              <a:t>file</a:t>
            </a:r>
            <a:r>
              <a:rPr lang="en-US" b="1" dirty="0" smtClean="0"/>
              <a:t> </a:t>
            </a:r>
            <a:r>
              <a:rPr lang="en-US" b="1" dirty="0"/>
              <a:t>]</a:t>
            </a:r>
            <a:r>
              <a:rPr lang="en-US" dirty="0"/>
              <a:t>	true if </a:t>
            </a:r>
            <a:r>
              <a:rPr lang="en-US" i="1" dirty="0"/>
              <a:t>file</a:t>
            </a:r>
            <a:r>
              <a:rPr lang="en-US" dirty="0"/>
              <a:t> exists and you have w access</a:t>
            </a:r>
          </a:p>
          <a:p>
            <a:pPr marL="285750" indent="-285750">
              <a:buFontTx/>
              <a:buNone/>
            </a:pPr>
            <a:r>
              <a:rPr lang="en-US" b="1" dirty="0"/>
              <a:t>[ </a:t>
            </a:r>
            <a:r>
              <a:rPr lang="en-US" b="1" dirty="0">
                <a:solidFill>
                  <a:srgbClr val="0070C0"/>
                </a:solidFill>
              </a:rPr>
              <a:t>-x 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i="1" dirty="0" smtClean="0"/>
              <a:t>file</a:t>
            </a:r>
            <a:r>
              <a:rPr lang="en-US" b="1" dirty="0" smtClean="0"/>
              <a:t> </a:t>
            </a:r>
            <a:r>
              <a:rPr lang="en-US" b="1" dirty="0"/>
              <a:t>]</a:t>
            </a:r>
            <a:r>
              <a:rPr lang="en-US" dirty="0"/>
              <a:t>	true if </a:t>
            </a:r>
            <a:r>
              <a:rPr lang="en-US" i="1" dirty="0"/>
              <a:t>file</a:t>
            </a:r>
            <a:r>
              <a:rPr lang="en-US" dirty="0"/>
              <a:t> exists and you have x access</a:t>
            </a:r>
          </a:p>
          <a:p>
            <a:pPr marL="285750" indent="-285750">
              <a:buFontTx/>
              <a:buNone/>
            </a:pPr>
            <a:r>
              <a:rPr lang="en-US" b="1" dirty="0"/>
              <a:t>[ </a:t>
            </a:r>
            <a:r>
              <a:rPr lang="en-US" b="1" dirty="0">
                <a:solidFill>
                  <a:srgbClr val="0070C0"/>
                </a:solidFill>
              </a:rPr>
              <a:t>-s 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i="1" dirty="0" smtClean="0"/>
              <a:t>file</a:t>
            </a:r>
            <a:r>
              <a:rPr lang="en-US" b="1" dirty="0" smtClean="0"/>
              <a:t> </a:t>
            </a:r>
            <a:r>
              <a:rPr lang="en-US" b="1" dirty="0"/>
              <a:t>]</a:t>
            </a:r>
            <a:r>
              <a:rPr lang="en-US" dirty="0"/>
              <a:t>	true if </a:t>
            </a:r>
            <a:r>
              <a:rPr lang="en-US" i="1" dirty="0"/>
              <a:t>file</a:t>
            </a:r>
            <a:r>
              <a:rPr lang="en-US" dirty="0"/>
              <a:t> exists and its size is non-zero</a:t>
            </a:r>
          </a:p>
          <a:p>
            <a:pPr marL="285750" indent="-285750">
              <a:buFontTx/>
              <a:buNone/>
            </a:pPr>
            <a:r>
              <a:rPr lang="en-US" dirty="0" smtClean="0"/>
              <a:t>etc…</a:t>
            </a:r>
            <a:r>
              <a:rPr lang="en-US" dirty="0"/>
              <a:t>		see </a:t>
            </a:r>
            <a:r>
              <a:rPr lang="en-US" b="1" dirty="0"/>
              <a:t>man test</a:t>
            </a:r>
            <a:r>
              <a:rPr lang="en-US" dirty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statement</a:t>
            </a:r>
            <a:endParaRPr lang="en-US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1214414" y="1447800"/>
            <a:ext cx="7534050" cy="48006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800" dirty="0"/>
              <a:t>The </a:t>
            </a:r>
            <a:r>
              <a:rPr lang="en-US" sz="2800" b="1" dirty="0"/>
              <a:t>exit</a:t>
            </a:r>
            <a:r>
              <a:rPr lang="en-US" sz="2800" dirty="0"/>
              <a:t> command can be used to terminate a shell </a:t>
            </a:r>
            <a:r>
              <a:rPr lang="en-US" sz="2800" dirty="0" smtClean="0"/>
              <a:t>script, </a:t>
            </a:r>
            <a:r>
              <a:rPr lang="en-US" sz="2800" dirty="0"/>
              <a:t>and optionally return an </a:t>
            </a:r>
            <a:r>
              <a:rPr lang="en-US" sz="2800" b="1" i="1" dirty="0">
                <a:solidFill>
                  <a:srgbClr val="0070C0"/>
                </a:solidFill>
              </a:rPr>
              <a:t>exit status</a:t>
            </a:r>
            <a:r>
              <a:rPr lang="en-US" sz="2800" b="1" i="1" dirty="0"/>
              <a:t> </a:t>
            </a:r>
            <a:r>
              <a:rPr lang="en-US" sz="2800" dirty="0"/>
              <a:t>value (for example to aid conditional execution)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/>
              <a:t>e.g. </a:t>
            </a:r>
            <a:br>
              <a:rPr lang="en-US" sz="2800" dirty="0"/>
            </a:br>
            <a:r>
              <a:rPr lang="en-US" sz="2800" dirty="0" smtClean="0"/>
              <a:t>	</a:t>
            </a:r>
            <a:r>
              <a:rPr lang="en-US" sz="2000" b="1" dirty="0" smtClean="0"/>
              <a:t>exit  </a:t>
            </a:r>
            <a:r>
              <a:rPr lang="en-US" sz="2000" b="1" dirty="0"/>
              <a:t>0</a:t>
            </a:r>
            <a:r>
              <a:rPr lang="en-US" sz="2000" dirty="0"/>
              <a:t>	Exit and signify no error </a:t>
            </a:r>
            <a:r>
              <a:rPr lang="en-US" sz="2000" dirty="0" smtClean="0"/>
              <a:t>on termination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b="1" dirty="0" smtClean="0"/>
              <a:t>exit 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/>
              <a:t>	Exit and signify an error on termination		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scripting errors involving </a:t>
            </a:r>
            <a:r>
              <a:rPr lang="en-US" b="1" i="1" dirty="0" smtClean="0">
                <a:solidFill>
                  <a:srgbClr val="C00000"/>
                </a:solidFill>
              </a:rPr>
              <a:t>spaces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1214414" y="1447800"/>
            <a:ext cx="7994176" cy="4800600"/>
          </a:xfrm>
        </p:spPr>
        <p:txBody>
          <a:bodyPr>
            <a:normAutofit/>
          </a:bodyPr>
          <a:lstStyle/>
          <a:p>
            <a:pPr marL="285750" indent="-285750"/>
            <a:endParaRPr lang="en-US" sz="2800" dirty="0" smtClean="0"/>
          </a:p>
          <a:p>
            <a:pPr marL="285750" indent="-285750"/>
            <a:r>
              <a:rPr lang="en-US" sz="2800" dirty="0" smtClean="0"/>
              <a:t>A common error is the incorrect use of </a:t>
            </a:r>
            <a:r>
              <a:rPr lang="en-US" sz="2800" b="1" i="1" dirty="0" smtClean="0"/>
              <a:t>spaces</a:t>
            </a:r>
            <a:r>
              <a:rPr lang="en-US" sz="2800" dirty="0" smtClean="0"/>
              <a:t> around operators, eg :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 marL="285750" indent="-285750">
              <a:buNone/>
            </a:pPr>
            <a:r>
              <a:rPr lang="en-US" sz="2400" b="1" dirty="0" smtClean="0"/>
              <a:t>[-z  "$x"] </a:t>
            </a:r>
            <a:r>
              <a:rPr lang="en-US" sz="2800" dirty="0"/>
              <a:t>	</a:t>
            </a:r>
            <a:r>
              <a:rPr lang="en-US" sz="2800" dirty="0" smtClean="0"/>
              <a:t>   	     </a:t>
            </a:r>
            <a:r>
              <a:rPr lang="en-US" sz="2400" dirty="0" smtClean="0">
                <a:solidFill>
                  <a:srgbClr val="C00000"/>
                </a:solidFill>
              </a:rPr>
              <a:t>error :  no space near the [ ]’s</a:t>
            </a:r>
          </a:p>
          <a:p>
            <a:pPr marL="285750" indent="-28575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285750" indent="-285750">
              <a:buNone/>
            </a:pPr>
            <a:r>
              <a:rPr lang="en-US" sz="2400" b="1" dirty="0" smtClean="0"/>
              <a:t>[  "$x"="</a:t>
            </a:r>
            <a:r>
              <a:rPr lang="en-US" sz="2400" b="1" dirty="0" err="1" smtClean="0"/>
              <a:t>abc</a:t>
            </a:r>
            <a:r>
              <a:rPr lang="en-US" sz="2400" b="1" dirty="0" smtClean="0"/>
              <a:t>"  ] </a:t>
            </a:r>
            <a:r>
              <a:rPr lang="en-US" sz="2800" dirty="0" smtClean="0"/>
              <a:t>          </a:t>
            </a:r>
            <a:r>
              <a:rPr lang="en-US" sz="2400" dirty="0" smtClean="0">
                <a:solidFill>
                  <a:srgbClr val="C00000"/>
                </a:solidFill>
              </a:rPr>
              <a:t>error :  no spaces around =</a:t>
            </a:r>
          </a:p>
          <a:p>
            <a:pPr marL="285750" indent="-28575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285750" indent="-285750">
              <a:buNone/>
            </a:pPr>
            <a:r>
              <a:rPr lang="en-US" sz="2400" b="1" dirty="0" smtClean="0"/>
              <a:t>y  =  20 </a:t>
            </a:r>
            <a:r>
              <a:rPr lang="en-US" sz="2800" dirty="0" smtClean="0"/>
              <a:t>	              </a:t>
            </a:r>
            <a:r>
              <a:rPr lang="en-US" sz="2400" dirty="0" smtClean="0">
                <a:solidFill>
                  <a:srgbClr val="C00000"/>
                </a:solidFill>
              </a:rPr>
              <a:t>error :  extra spaces around =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2496248" y="3214686"/>
            <a:ext cx="71438" cy="14287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285852" y="3240695"/>
            <a:ext cx="71438" cy="14287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flipV="1">
            <a:off x="1890674" y="5740269"/>
            <a:ext cx="57512" cy="13700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flipV="1">
            <a:off x="1500166" y="5732196"/>
            <a:ext cx="57512" cy="13700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flipH="1" flipV="1">
            <a:off x="2181239" y="4732156"/>
            <a:ext cx="45719" cy="1178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flipV="1">
            <a:off x="2369913" y="4732157"/>
            <a:ext cx="57512" cy="13700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scripting errors involving </a:t>
            </a:r>
            <a:r>
              <a:rPr lang="en-US" b="1" i="1" dirty="0" smtClean="0">
                <a:solidFill>
                  <a:srgbClr val="C00000"/>
                </a:solidFill>
              </a:rPr>
              <a:t>variables</a:t>
            </a:r>
            <a:r>
              <a:rPr lang="en-US" b="1" i="1" dirty="0" smtClean="0"/>
              <a:t>, </a:t>
            </a:r>
            <a:r>
              <a:rPr lang="en-US" b="1" i="1" dirty="0" smtClean="0">
                <a:solidFill>
                  <a:srgbClr val="C00000"/>
                </a:solidFill>
              </a:rPr>
              <a:t>quotes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1214414" y="1447800"/>
            <a:ext cx="7994176" cy="4800600"/>
          </a:xfrm>
        </p:spPr>
        <p:txBody>
          <a:bodyPr>
            <a:normAutofit/>
          </a:bodyPr>
          <a:lstStyle/>
          <a:p>
            <a:pPr marL="285750" indent="-285750"/>
            <a:endParaRPr lang="en-US" sz="2800" dirty="0" smtClean="0"/>
          </a:p>
          <a:p>
            <a:pPr marL="285750" indent="-285750"/>
            <a:r>
              <a:rPr lang="en-US" sz="2800" dirty="0" smtClean="0"/>
              <a:t>Some other common errors :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 marL="285750" indent="-285750">
              <a:buNone/>
            </a:pPr>
            <a:r>
              <a:rPr lang="en-US" sz="2400" b="1" dirty="0" smtClean="0"/>
              <a:t>if [  number  -</a:t>
            </a:r>
            <a:r>
              <a:rPr lang="en-US" sz="2400" b="1" dirty="0" err="1" smtClean="0"/>
              <a:t>lt</a:t>
            </a:r>
            <a:r>
              <a:rPr lang="en-US" sz="2400" b="1" dirty="0" smtClean="0"/>
              <a:t>   5  ]  </a:t>
            </a:r>
            <a:r>
              <a:rPr lang="en-US" sz="2800" dirty="0" smtClean="0"/>
              <a:t>     </a:t>
            </a:r>
            <a:r>
              <a:rPr lang="en-US" sz="2400" dirty="0" smtClean="0">
                <a:solidFill>
                  <a:srgbClr val="C00000"/>
                </a:solidFill>
              </a:rPr>
              <a:t>error :  forgetting the ‘$’</a:t>
            </a:r>
          </a:p>
          <a:p>
            <a:pPr marL="285750" indent="-285750">
              <a:buNone/>
            </a:pP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                                        (</a:t>
            </a:r>
            <a:r>
              <a:rPr lang="en-US" sz="2400" dirty="0" err="1" smtClean="0">
                <a:solidFill>
                  <a:srgbClr val="C00000"/>
                </a:solidFill>
              </a:rPr>
              <a:t>ie</a:t>
            </a:r>
            <a:r>
              <a:rPr lang="en-US" sz="2400" dirty="0" smtClean="0">
                <a:solidFill>
                  <a:srgbClr val="C00000"/>
                </a:solidFill>
              </a:rPr>
              <a:t>. </a:t>
            </a:r>
            <a:r>
              <a:rPr lang="en-US" sz="2400" dirty="0" smtClean="0">
                <a:solidFill>
                  <a:srgbClr val="0070C0"/>
                </a:solidFill>
              </a:rPr>
              <a:t>$number</a:t>
            </a:r>
            <a:r>
              <a:rPr lang="en-US" sz="2400" dirty="0" smtClean="0">
                <a:solidFill>
                  <a:srgbClr val="C00000"/>
                </a:solidFill>
              </a:rPr>
              <a:t>) for variables</a:t>
            </a:r>
          </a:p>
          <a:p>
            <a:pPr marL="285750" indent="-28575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285750" indent="-285750">
              <a:buNone/>
            </a:pPr>
            <a:r>
              <a:rPr lang="en-US" sz="2400" b="1" dirty="0" smtClean="0"/>
              <a:t>result='</a:t>
            </a:r>
            <a:r>
              <a:rPr lang="en-US" sz="2400" b="1" dirty="0" err="1" smtClean="0"/>
              <a:t>expr</a:t>
            </a:r>
            <a:r>
              <a:rPr lang="en-US" sz="2400" b="1" dirty="0" smtClean="0"/>
              <a:t> $a + $b'</a:t>
            </a:r>
            <a:r>
              <a:rPr lang="en-US" sz="2800" dirty="0" smtClean="0"/>
              <a:t>     </a:t>
            </a:r>
            <a:r>
              <a:rPr lang="en-US" sz="2400" dirty="0" smtClean="0">
                <a:solidFill>
                  <a:srgbClr val="C00000"/>
                </a:solidFill>
              </a:rPr>
              <a:t>error :  used the wrong type of </a:t>
            </a:r>
          </a:p>
          <a:p>
            <a:pPr marL="285750" indent="-285750">
              <a:buNone/>
            </a:pP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                                        quotes (</a:t>
            </a:r>
            <a:r>
              <a:rPr lang="en-US" sz="2400" dirty="0" err="1" smtClean="0">
                <a:solidFill>
                  <a:srgbClr val="C00000"/>
                </a:solidFill>
              </a:rPr>
              <a:t>ie</a:t>
            </a:r>
            <a:r>
              <a:rPr lang="en-US" sz="2400" dirty="0" smtClean="0">
                <a:solidFill>
                  <a:srgbClr val="C00000"/>
                </a:solidFill>
              </a:rPr>
              <a:t>. should have used</a:t>
            </a:r>
          </a:p>
          <a:p>
            <a:pPr marL="285750" indent="-285750">
              <a:buNone/>
            </a:pP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                                        </a:t>
            </a:r>
            <a:r>
              <a:rPr lang="en-US" sz="2400" dirty="0" err="1" smtClean="0">
                <a:solidFill>
                  <a:srgbClr val="0070C0"/>
                </a:solidFill>
              </a:rPr>
              <a:t>backquotes</a:t>
            </a:r>
            <a:r>
              <a:rPr lang="en-US" sz="2400" dirty="0" smtClean="0">
                <a:solidFill>
                  <a:srgbClr val="C00000"/>
                </a:solidFill>
              </a:rPr>
              <a:t> (</a:t>
            </a:r>
            <a:r>
              <a:rPr lang="en-US" sz="2400" dirty="0" smtClean="0">
                <a:solidFill>
                  <a:srgbClr val="0070C0"/>
                </a:solidFill>
              </a:rPr>
              <a:t>`</a:t>
            </a:r>
            <a:r>
              <a:rPr lang="en-US" sz="2400" dirty="0" smtClean="0">
                <a:solidFill>
                  <a:srgbClr val="C00000"/>
                </a:solidFill>
              </a:rPr>
              <a:t> … </a:t>
            </a:r>
            <a:r>
              <a:rPr lang="en-US" sz="2400" dirty="0" smtClean="0">
                <a:solidFill>
                  <a:srgbClr val="0070C0"/>
                </a:solidFill>
              </a:rPr>
              <a:t>`</a:t>
            </a:r>
            <a:r>
              <a:rPr lang="en-US" sz="2400" dirty="0" smtClean="0">
                <a:solidFill>
                  <a:srgbClr val="C00000"/>
                </a:solidFill>
              </a:rPr>
              <a:t>) instead of</a:t>
            </a:r>
          </a:p>
          <a:p>
            <a:pPr marL="285750" indent="-28575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                                        single or double quotes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774721" y="2868706"/>
            <a:ext cx="71438" cy="14287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2296162" y="4237275"/>
            <a:ext cx="71438" cy="14287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133926" y="4237275"/>
            <a:ext cx="71438" cy="14287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979610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-27384"/>
            <a:ext cx="7498080" cy="1143000"/>
          </a:xfrm>
          <a:noFill/>
          <a:ln/>
          <a:effectLst/>
        </p:spPr>
        <p:txBody>
          <a:bodyPr lIns="90488" tIns="44450" rIns="90488" bIns="44450" anchor="b">
            <a:norm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Conditional control statement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>
            <a:normAutofit fontScale="92500" lnSpcReduction="10000"/>
          </a:bodyPr>
          <a:lstStyle/>
          <a:p>
            <a:pPr marL="285750" indent="-285750">
              <a:buFontTx/>
              <a:buNone/>
            </a:pPr>
            <a:r>
              <a:rPr lang="en-US" dirty="0"/>
              <a:t>Syntax:	</a:t>
            </a:r>
            <a:r>
              <a:rPr lang="en-US" b="1" dirty="0">
                <a:solidFill>
                  <a:srgbClr val="0070C0"/>
                </a:solidFill>
              </a:rPr>
              <a:t>if</a:t>
            </a:r>
            <a:r>
              <a:rPr lang="en-US" b="1" dirty="0"/>
              <a:t> </a:t>
            </a:r>
            <a:r>
              <a:rPr lang="en-US" b="1" i="1" dirty="0"/>
              <a:t>test-command</a:t>
            </a:r>
            <a:br>
              <a:rPr lang="en-US" b="1" i="1" dirty="0"/>
            </a:br>
            <a:r>
              <a:rPr lang="en-US" b="1" i="1" dirty="0" smtClean="0"/>
              <a:t>	</a:t>
            </a:r>
            <a:r>
              <a:rPr lang="en-US" b="1" i="1" dirty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then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		   </a:t>
            </a:r>
            <a:r>
              <a:rPr lang="en-US" b="1" i="1" dirty="0"/>
              <a:t>commands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b="1" dirty="0" err="1">
                <a:solidFill>
                  <a:srgbClr val="0070C0"/>
                </a:solidFill>
              </a:rPr>
              <a:t>fi</a:t>
            </a:r>
            <a:endParaRPr lang="en-US" b="1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 smtClean="0"/>
              <a:t>eg. checking for correct number of </a:t>
            </a:r>
            <a:r>
              <a:rPr lang="en-US" dirty="0"/>
              <a:t>command line </a:t>
            </a:r>
            <a:r>
              <a:rPr lang="en-US" dirty="0" smtClean="0"/>
              <a:t>arguments: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200" b="1" dirty="0">
                <a:solidFill>
                  <a:srgbClr val="0070C0"/>
                </a:solidFill>
              </a:rPr>
              <a:t>if</a:t>
            </a:r>
            <a:r>
              <a:rPr lang="en-US" sz="2200" b="1" dirty="0"/>
              <a:t> </a:t>
            </a:r>
            <a:r>
              <a:rPr lang="en-US" sz="2200" b="1" dirty="0" smtClean="0"/>
              <a:t> [  $#   </a:t>
            </a:r>
            <a:r>
              <a:rPr lang="en-US" sz="2200" b="1" dirty="0"/>
              <a:t>-</a:t>
            </a:r>
            <a:r>
              <a:rPr lang="en-US" sz="2200" b="1" dirty="0" err="1" smtClean="0"/>
              <a:t>eq</a:t>
            </a:r>
            <a:r>
              <a:rPr lang="en-US" sz="2200" b="1" dirty="0" smtClean="0"/>
              <a:t>   0  ]</a:t>
            </a: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b="1" dirty="0" smtClean="0">
                <a:solidFill>
                  <a:srgbClr val="0070C0"/>
                </a:solidFill>
              </a:rPr>
              <a:t>then</a:t>
            </a:r>
            <a:r>
              <a:rPr lang="en-US" sz="3000" b="1" dirty="0"/>
              <a:t/>
            </a:r>
            <a:br>
              <a:rPr lang="en-US" sz="3000" b="1" dirty="0"/>
            </a:br>
            <a:r>
              <a:rPr lang="en-US" sz="3000" b="1" dirty="0"/>
              <a:t> </a:t>
            </a:r>
            <a:r>
              <a:rPr lang="en-US" sz="3000" b="1" dirty="0" smtClean="0"/>
              <a:t>  </a:t>
            </a:r>
            <a:r>
              <a:rPr lang="en-US" sz="1900" b="1" dirty="0" smtClean="0"/>
              <a:t>echo   Error :  at </a:t>
            </a:r>
            <a:r>
              <a:rPr lang="en-US" sz="1900" b="1" dirty="0"/>
              <a:t>least one argument must be specified</a:t>
            </a:r>
            <a:r>
              <a:rPr lang="en-US" sz="3000" b="1" dirty="0"/>
              <a:t/>
            </a:r>
            <a:br>
              <a:rPr lang="en-US" sz="3000" b="1" dirty="0"/>
            </a:br>
            <a:r>
              <a:rPr lang="en-US" sz="3000" b="1" dirty="0" smtClean="0"/>
              <a:t>   </a:t>
            </a:r>
            <a:r>
              <a:rPr lang="en-US" sz="2200" b="1" dirty="0" smtClean="0"/>
              <a:t>exit 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b="1" dirty="0" err="1">
                <a:solidFill>
                  <a:srgbClr val="0070C0"/>
                </a:solidFill>
              </a:rPr>
              <a:t>fi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-90264"/>
            <a:ext cx="7498080" cy="1143000"/>
          </a:xfrm>
          <a:noFill/>
          <a:ln/>
          <a:effectLst/>
        </p:spPr>
        <p:txBody>
          <a:bodyPr lIns="90488" tIns="44450" rIns="90488" bIns="44450" anchor="b"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if-then-else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ontrol statements</a:t>
            </a:r>
            <a:endParaRPr lang="en-US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498080" cy="5195910"/>
          </a:xfrm>
          <a:noFill/>
          <a:ln/>
        </p:spPr>
        <p:txBody>
          <a:bodyPr lIns="90488" tIns="44450" rIns="90488" bIns="44450">
            <a:normAutofit fontScale="85000" lnSpcReduction="20000"/>
          </a:bodyPr>
          <a:lstStyle/>
          <a:p>
            <a:pPr marL="285750" indent="-285750">
              <a:buFontTx/>
              <a:buNone/>
            </a:pPr>
            <a:r>
              <a:rPr lang="en-US" dirty="0"/>
              <a:t>Syntax:	</a:t>
            </a:r>
            <a:r>
              <a:rPr lang="en-US" b="1" dirty="0">
                <a:solidFill>
                  <a:srgbClr val="0070C0"/>
                </a:solidFill>
              </a:rPr>
              <a:t>if</a:t>
            </a:r>
            <a:r>
              <a:rPr lang="en-US" b="1" dirty="0"/>
              <a:t> </a:t>
            </a:r>
            <a:r>
              <a:rPr lang="en-US" b="1" i="1" dirty="0"/>
              <a:t>test-command</a:t>
            </a:r>
            <a:endParaRPr lang="en-US" b="1" dirty="0"/>
          </a:p>
          <a:p>
            <a:pPr marL="285750" indent="-285750">
              <a:buFontTx/>
              <a:buNone/>
            </a:pPr>
            <a:r>
              <a:rPr lang="en-US" b="1" dirty="0"/>
              <a:t>			</a:t>
            </a:r>
            <a:r>
              <a:rPr lang="en-US" b="1" dirty="0" smtClean="0">
                <a:solidFill>
                  <a:srgbClr val="0070C0"/>
                </a:solidFill>
              </a:rPr>
              <a:t>then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/>
              <a:t>		      </a:t>
            </a:r>
            <a:r>
              <a:rPr lang="en-US" b="1" i="1" dirty="0"/>
              <a:t>commands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b="1" dirty="0" smtClean="0">
                <a:solidFill>
                  <a:srgbClr val="0070C0"/>
                </a:solidFill>
              </a:rPr>
              <a:t>else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		      </a:t>
            </a:r>
            <a:r>
              <a:rPr lang="en-US" b="1" i="1" dirty="0"/>
              <a:t>commands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b="1" dirty="0" err="1" smtClean="0">
                <a:solidFill>
                  <a:srgbClr val="0070C0"/>
                </a:solidFill>
              </a:rPr>
              <a:t>fi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285750" indent="-285750">
              <a:buFontTx/>
              <a:buNone/>
            </a:pPr>
            <a:r>
              <a:rPr lang="en-US" b="1" dirty="0" err="1" smtClean="0"/>
              <a:t>Eg</a:t>
            </a:r>
            <a:r>
              <a:rPr lang="en-US" b="1" dirty="0" smtClean="0"/>
              <a:t> :</a:t>
            </a:r>
          </a:p>
          <a:p>
            <a:pPr marL="285750" indent="-285750">
              <a:buFontTx/>
              <a:buNone/>
            </a:pPr>
            <a:endParaRPr lang="en-US" b="1" dirty="0"/>
          </a:p>
          <a:p>
            <a:pPr marL="285750" indent="-285750">
              <a:buNone/>
            </a:pPr>
            <a:r>
              <a:rPr lang="en-US" b="1" dirty="0" smtClean="0"/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$var1 = $var2 ]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echo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var1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and var2 are the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same</a:t>
            </a:r>
          </a:p>
          <a:p>
            <a:pPr marL="285750" indent="-285750">
              <a:buNone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echo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var1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and var2 are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different</a:t>
            </a:r>
          </a:p>
          <a:p>
            <a:pPr marL="285750" indent="-285750">
              <a:buNone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</a:t>
            </a:r>
            <a:endParaRPr lang="en-US" sz="28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:  using if-then-else</a:t>
            </a:r>
            <a:endParaRPr lang="en-US" dirty="0"/>
          </a:p>
        </p:txBody>
      </p:sp>
      <p:sp useBgFill="1">
        <p:nvSpPr>
          <p:cNvPr id="248836" name="Rectangle 4"/>
          <p:cNvSpPr>
            <a:spLocks noChangeArrowheads="1"/>
          </p:cNvSpPr>
          <p:nvPr/>
        </p:nvSpPr>
        <p:spPr bwMode="auto">
          <a:xfrm>
            <a:off x="2857488" y="1928802"/>
            <a:ext cx="4787900" cy="3390900"/>
          </a:xfrm>
          <a:prstGeom prst="rect">
            <a:avLst/>
          </a:prstGeom>
          <a:ln w="12700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accent1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2957513" y="1905000"/>
            <a:ext cx="4645504" cy="34753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kumimoji="0" lang="en-US" sz="2000" dirty="0" smtClean="0">
                <a:latin typeface="Courier New" pitchFamily="49" charset="0"/>
              </a:rPr>
              <a:t>#!/bin/bash</a:t>
            </a:r>
            <a:endParaRPr kumimoji="0" lang="en-US" sz="2000" dirty="0">
              <a:latin typeface="Courier New" pitchFamily="49" charset="0"/>
            </a:endParaRPr>
          </a:p>
          <a:p>
            <a:r>
              <a:rPr kumimoji="0" lang="en-US" sz="2000" dirty="0">
                <a:latin typeface="Courier New" pitchFamily="49" charset="0"/>
              </a:rPr>
              <a:t># Print the count of users</a:t>
            </a:r>
          </a:p>
          <a:p>
            <a:endParaRPr kumimoji="0" lang="en-US" sz="2000" dirty="0">
              <a:latin typeface="Courier New" pitchFamily="49" charset="0"/>
            </a:endParaRPr>
          </a:p>
          <a:p>
            <a:r>
              <a:rPr kumimoji="0" lang="en-US" sz="2000" dirty="0">
                <a:latin typeface="Courier New" pitchFamily="49" charset="0"/>
              </a:rPr>
              <a:t>count=`who | </a:t>
            </a:r>
            <a:r>
              <a:rPr kumimoji="0" lang="en-US" sz="2000" dirty="0" err="1">
                <a:latin typeface="Courier New" pitchFamily="49" charset="0"/>
              </a:rPr>
              <a:t>wc</a:t>
            </a:r>
            <a:r>
              <a:rPr kumimoji="0" lang="en-US" sz="2000" dirty="0">
                <a:latin typeface="Courier New" pitchFamily="49" charset="0"/>
              </a:rPr>
              <a:t> -l</a:t>
            </a:r>
            <a:r>
              <a:rPr kumimoji="0" lang="en-US" sz="2000" dirty="0" smtClean="0">
                <a:latin typeface="Courier New" pitchFamily="49" charset="0"/>
              </a:rPr>
              <a:t>`</a:t>
            </a:r>
          </a:p>
          <a:p>
            <a:endParaRPr kumimoji="0" lang="en-US" sz="2000" dirty="0">
              <a:latin typeface="Courier New" pitchFamily="49" charset="0"/>
            </a:endParaRPr>
          </a:p>
          <a:p>
            <a:r>
              <a:rPr kumimoji="0" lang="en-US" sz="2000" dirty="0">
                <a:latin typeface="Courier New" pitchFamily="49" charset="0"/>
              </a:rPr>
              <a:t>if [ $count -</a:t>
            </a:r>
            <a:r>
              <a:rPr kumimoji="0" lang="en-US" sz="2000" dirty="0" err="1">
                <a:latin typeface="Courier New" pitchFamily="49" charset="0"/>
              </a:rPr>
              <a:t>eq</a:t>
            </a:r>
            <a:r>
              <a:rPr kumimoji="0" lang="en-US" sz="2000" dirty="0">
                <a:latin typeface="Courier New" pitchFamily="49" charset="0"/>
              </a:rPr>
              <a:t> 1 ]</a:t>
            </a:r>
          </a:p>
          <a:p>
            <a:r>
              <a:rPr kumimoji="0" lang="en-US" sz="2000" dirty="0">
                <a:latin typeface="Courier New" pitchFamily="49" charset="0"/>
              </a:rPr>
              <a:t>then</a:t>
            </a:r>
          </a:p>
          <a:p>
            <a:r>
              <a:rPr kumimoji="0" lang="en-US" sz="2000" dirty="0">
                <a:latin typeface="Courier New" pitchFamily="49" charset="0"/>
              </a:rPr>
              <a:t>  echo There is one user</a:t>
            </a:r>
          </a:p>
          <a:p>
            <a:r>
              <a:rPr kumimoji="0" lang="en-US" sz="2000" dirty="0">
                <a:latin typeface="Courier New" pitchFamily="49" charset="0"/>
              </a:rPr>
              <a:t>else</a:t>
            </a:r>
          </a:p>
          <a:p>
            <a:r>
              <a:rPr kumimoji="0" lang="en-US" sz="2000" dirty="0">
                <a:latin typeface="Courier New" pitchFamily="49" charset="0"/>
              </a:rPr>
              <a:t>  echo There are $count users</a:t>
            </a:r>
          </a:p>
          <a:p>
            <a:r>
              <a:rPr kumimoji="0" lang="en-US" sz="2000" dirty="0" err="1">
                <a:latin typeface="Courier New" pitchFamily="49" charset="0"/>
              </a:rPr>
              <a:t>fi</a:t>
            </a:r>
            <a:endParaRPr kumimoji="0" lang="en-US" sz="2000" dirty="0">
              <a:latin typeface="Courier New" pitchFamily="49" charset="0"/>
            </a:endParaRPr>
          </a:p>
        </p:txBody>
      </p:sp>
      <p:sp>
        <p:nvSpPr>
          <p:cNvPr id="248838" name="Rectangle 6"/>
          <p:cNvSpPr>
            <a:spLocks noChangeArrowheads="1"/>
          </p:cNvSpPr>
          <p:nvPr/>
        </p:nvSpPr>
        <p:spPr bwMode="auto">
          <a:xfrm>
            <a:off x="1331640" y="2780928"/>
            <a:ext cx="141705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kumimoji="0" lang="en-US" sz="1600" b="1" dirty="0" err="1" smtClean="0">
                <a:latin typeface="Courier New" pitchFamily="49" charset="0"/>
                <a:cs typeface="Courier New" pitchFamily="49" charset="0"/>
              </a:rPr>
              <a:t>countUsers</a:t>
            </a:r>
            <a:endParaRPr kumimoji="0"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8839" name="Line 7"/>
          <p:cNvSpPr>
            <a:spLocks noChangeShapeType="1"/>
          </p:cNvSpPr>
          <p:nvPr/>
        </p:nvSpPr>
        <p:spPr bwMode="auto">
          <a:xfrm flipH="1">
            <a:off x="1295400" y="316865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274638"/>
            <a:ext cx="788436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Shell Commands &amp; Shell Scripting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Reminder 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This lecture covers 2 weeks, and contain materials which will be required for the 4 </a:t>
            </a:r>
            <a:r>
              <a:rPr lang="en-US" b="1" i="1" dirty="0" smtClean="0">
                <a:solidFill>
                  <a:schemeClr val="tx1"/>
                </a:solidFill>
              </a:rPr>
              <a:t>Lab Session Tasks </a:t>
            </a:r>
            <a:r>
              <a:rPr lang="en-US" dirty="0" smtClean="0">
                <a:solidFill>
                  <a:schemeClr val="tx1"/>
                </a:solidFill>
              </a:rPr>
              <a:t>on </a:t>
            </a:r>
            <a:r>
              <a:rPr lang="en-US" b="1" i="1" dirty="0" smtClean="0">
                <a:solidFill>
                  <a:schemeClr val="tx1"/>
                </a:solidFill>
              </a:rPr>
              <a:t>Shell Scripting</a:t>
            </a:r>
            <a:r>
              <a:rPr lang="en-US" dirty="0" smtClean="0">
                <a:solidFill>
                  <a:schemeClr val="tx1"/>
                </a:solidFill>
              </a:rPr>
              <a:t> in Weeks 9-12. </a:t>
            </a:r>
          </a:p>
          <a:p>
            <a:pPr lvl="1"/>
            <a:r>
              <a:rPr lang="en-US" dirty="0" smtClean="0"/>
              <a:t>Make sure you </a:t>
            </a:r>
            <a:r>
              <a:rPr lang="en-US" b="1" dirty="0" smtClean="0">
                <a:solidFill>
                  <a:srgbClr val="C00000"/>
                </a:solidFill>
              </a:rPr>
              <a:t>attend both these 2 lectures </a:t>
            </a:r>
            <a:r>
              <a:rPr lang="en-US" b="1" dirty="0" smtClean="0"/>
              <a:t>(&amp; revise the lecture from last week)</a:t>
            </a:r>
            <a:r>
              <a:rPr lang="en-US" dirty="0" smtClean="0"/>
              <a:t>, otherwise you will have great difficulties completing those coming Session Tasks.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-27384"/>
            <a:ext cx="7498080" cy="1143000"/>
          </a:xfrm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 dirty="0" smtClean="0">
                <a:solidFill>
                  <a:srgbClr val="0070C0"/>
                </a:solidFill>
              </a:rPr>
              <a:t>if-then-</a:t>
            </a:r>
            <a:r>
              <a:rPr lang="en-US" dirty="0" err="1" smtClean="0">
                <a:solidFill>
                  <a:srgbClr val="0070C0"/>
                </a:solidFill>
              </a:rPr>
              <a:t>elif</a:t>
            </a:r>
            <a:endParaRPr lang="en-US" dirty="0"/>
          </a:p>
        </p:txBody>
      </p:sp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>
            <a:normAutofit fontScale="92500" lnSpcReduction="10000"/>
          </a:bodyPr>
          <a:lstStyle/>
          <a:p>
            <a:pPr marL="285750" indent="-285750">
              <a:buFontTx/>
              <a:buNone/>
            </a:pPr>
            <a:r>
              <a:rPr lang="en-US" dirty="0"/>
              <a:t>Syntax:	</a:t>
            </a:r>
            <a:r>
              <a:rPr lang="en-US" b="1" dirty="0">
                <a:solidFill>
                  <a:srgbClr val="0070C0"/>
                </a:solidFill>
              </a:rPr>
              <a:t>if</a:t>
            </a:r>
            <a:r>
              <a:rPr lang="en-US" b="1" dirty="0"/>
              <a:t> </a:t>
            </a:r>
            <a:r>
              <a:rPr lang="en-US" b="1" i="1" dirty="0"/>
              <a:t>test-command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	    </a:t>
            </a:r>
            <a:r>
              <a:rPr lang="en-US" b="1" dirty="0" smtClean="0"/>
              <a:t>    </a:t>
            </a:r>
            <a:r>
              <a:rPr lang="en-US" b="1" dirty="0" smtClean="0">
                <a:solidFill>
                  <a:srgbClr val="0070C0"/>
                </a:solidFill>
              </a:rPr>
              <a:t>then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		    </a:t>
            </a:r>
            <a:r>
              <a:rPr lang="en-US" b="1" i="1" dirty="0"/>
              <a:t>commands</a:t>
            </a:r>
            <a:endParaRPr lang="en-US" b="1" dirty="0"/>
          </a:p>
          <a:p>
            <a:pPr marL="285750" indent="-285750">
              <a:buFontTx/>
              <a:buNone/>
            </a:pPr>
            <a:r>
              <a:rPr lang="en-US" b="1" dirty="0"/>
              <a:t>			</a:t>
            </a:r>
            <a:r>
              <a:rPr lang="en-US" b="1" dirty="0" err="1">
                <a:solidFill>
                  <a:srgbClr val="0070C0"/>
                </a:solidFill>
              </a:rPr>
              <a:t>elif</a:t>
            </a:r>
            <a:r>
              <a:rPr lang="en-US" b="1" dirty="0"/>
              <a:t> </a:t>
            </a:r>
            <a:r>
              <a:rPr lang="en-US" b="1" i="1" dirty="0"/>
              <a:t>test-command</a:t>
            </a:r>
            <a:br>
              <a:rPr lang="en-US" b="1" i="1" dirty="0"/>
            </a:br>
            <a:r>
              <a:rPr lang="en-US" b="1" i="1" dirty="0"/>
              <a:t>		</a:t>
            </a:r>
            <a:r>
              <a:rPr lang="en-US" b="1" dirty="0" smtClean="0">
                <a:solidFill>
                  <a:srgbClr val="0070C0"/>
                </a:solidFill>
              </a:rPr>
              <a:t>then</a:t>
            </a:r>
            <a:r>
              <a:rPr lang="en-US" b="1" i="1" dirty="0"/>
              <a:t/>
            </a:r>
            <a:br>
              <a:rPr lang="en-US" b="1" i="1" dirty="0"/>
            </a:br>
            <a:r>
              <a:rPr lang="en-US" b="1" i="1" dirty="0"/>
              <a:t>		    commands</a:t>
            </a:r>
            <a:br>
              <a:rPr lang="en-US" b="1" i="1" dirty="0"/>
            </a:br>
            <a:r>
              <a:rPr lang="en-US" b="1" i="1" dirty="0"/>
              <a:t>			.</a:t>
            </a:r>
            <a:br>
              <a:rPr lang="en-US" b="1" i="1" dirty="0"/>
            </a:br>
            <a:r>
              <a:rPr lang="en-US" b="1" i="1" dirty="0"/>
              <a:t>			.</a:t>
            </a:r>
            <a:endParaRPr lang="en-US" b="1" dirty="0"/>
          </a:p>
          <a:p>
            <a:pPr marL="285750" indent="-285750">
              <a:buFontTx/>
              <a:buNone/>
            </a:pPr>
            <a:r>
              <a:rPr lang="en-US" b="1" dirty="0"/>
              <a:t>			</a:t>
            </a:r>
            <a:r>
              <a:rPr lang="en-US" b="1" dirty="0">
                <a:solidFill>
                  <a:srgbClr val="0070C0"/>
                </a:solidFill>
              </a:rPr>
              <a:t>else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		    </a:t>
            </a:r>
            <a:r>
              <a:rPr lang="en-US" b="1" i="1" dirty="0"/>
              <a:t>commands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b="1" dirty="0" err="1">
                <a:solidFill>
                  <a:srgbClr val="0070C0"/>
                </a:solidFill>
              </a:rPr>
              <a:t>fi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-27384"/>
            <a:ext cx="7498080" cy="1143000"/>
          </a:xfrm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 dirty="0" smtClean="0">
                <a:solidFill>
                  <a:srgbClr val="0070C0"/>
                </a:solidFill>
              </a:rPr>
              <a:t>if-then-</a:t>
            </a:r>
            <a:r>
              <a:rPr lang="en-US" dirty="0" err="1" smtClean="0">
                <a:solidFill>
                  <a:srgbClr val="0070C0"/>
                </a:solidFill>
              </a:rPr>
              <a:t>elif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>
          <a:xfrm>
            <a:off x="1595437" y="1500174"/>
            <a:ext cx="6977091" cy="464347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 marL="285750" indent="-285750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if</a:t>
            </a:r>
            <a:r>
              <a:rPr lang="en-US" sz="1800" b="1" dirty="0" smtClean="0"/>
              <a:t>  </a:t>
            </a:r>
            <a:r>
              <a:rPr lang="en-US" sz="1800" b="1" dirty="0"/>
              <a:t>[ </a:t>
            </a:r>
            <a:r>
              <a:rPr lang="en-US" sz="1800" b="1" dirty="0" smtClean="0"/>
              <a:t> "$word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b="1" dirty="0" smtClean="0"/>
              <a:t>"  =  </a:t>
            </a:r>
            <a:r>
              <a:rPr lang="en-US" sz="1800" b="1" dirty="0"/>
              <a:t>"$</a:t>
            </a:r>
            <a:r>
              <a:rPr lang="en-US" sz="1800" b="1" dirty="0" smtClean="0"/>
              <a:t>word2" </a:t>
            </a:r>
            <a:r>
              <a:rPr lang="en-US" sz="1800" b="1" dirty="0" smtClean="0">
                <a:solidFill>
                  <a:srgbClr val="C00000"/>
                </a:solidFill>
              </a:rPr>
              <a:t> –a  </a:t>
            </a:r>
            <a:r>
              <a:rPr lang="en-US" sz="1800" b="1" dirty="0"/>
              <a:t>"$word2" </a:t>
            </a:r>
            <a:r>
              <a:rPr lang="en-US" sz="1800" b="1" dirty="0" smtClean="0"/>
              <a:t> =  </a:t>
            </a:r>
            <a:r>
              <a:rPr lang="en-US" sz="1800" b="1" dirty="0"/>
              <a:t>"$</a:t>
            </a:r>
            <a:r>
              <a:rPr lang="en-US" sz="1800" b="1" dirty="0" smtClean="0"/>
              <a:t>word3"  </a:t>
            </a:r>
            <a:endParaRPr lang="en-US" sz="1800" b="1" dirty="0"/>
          </a:p>
          <a:p>
            <a:pPr marL="285750" indent="-285750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then</a:t>
            </a:r>
            <a:endParaRPr lang="en-US" sz="1800" b="1" dirty="0">
              <a:solidFill>
                <a:srgbClr val="0070C0"/>
              </a:solidFill>
            </a:endParaRPr>
          </a:p>
          <a:p>
            <a:pPr marL="285750" indent="-285750">
              <a:lnSpc>
                <a:spcPct val="80000"/>
              </a:lnSpc>
              <a:buFontTx/>
              <a:buNone/>
            </a:pPr>
            <a:r>
              <a:rPr lang="en-US" sz="1800" b="1" dirty="0"/>
              <a:t>	echo "Match: words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b="1" dirty="0" smtClean="0"/>
              <a:t>, </a:t>
            </a:r>
            <a:r>
              <a:rPr lang="en-US" sz="1800" b="1" dirty="0"/>
              <a:t>2, &amp; 3"</a:t>
            </a:r>
          </a:p>
          <a:p>
            <a:pPr marL="285750" indent="-285750">
              <a:lnSpc>
                <a:spcPct val="80000"/>
              </a:lnSpc>
              <a:buFontTx/>
              <a:buNone/>
            </a:pPr>
            <a:r>
              <a:rPr lang="en-US" sz="1800" b="1" dirty="0" err="1">
                <a:solidFill>
                  <a:srgbClr val="0070C0"/>
                </a:solidFill>
              </a:rPr>
              <a:t>elif</a:t>
            </a:r>
            <a:r>
              <a:rPr lang="en-US" sz="1800" b="1" dirty="0"/>
              <a:t> </a:t>
            </a:r>
            <a:r>
              <a:rPr lang="en-US" sz="1800" b="1" dirty="0" smtClean="0"/>
              <a:t> [  </a:t>
            </a:r>
            <a:r>
              <a:rPr lang="en-US" sz="1800" b="1" dirty="0"/>
              <a:t>"$</a:t>
            </a:r>
            <a:r>
              <a:rPr lang="en-US" sz="1800" b="1" dirty="0" smtClean="0"/>
              <a:t>word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b="1" dirty="0" smtClean="0"/>
              <a:t>"  =  "$</a:t>
            </a:r>
            <a:r>
              <a:rPr lang="en-US" sz="1800" b="1" dirty="0"/>
              <a:t>word2" </a:t>
            </a:r>
            <a:r>
              <a:rPr lang="en-US" sz="1800" b="1" dirty="0" smtClean="0"/>
              <a:t> ]</a:t>
            </a:r>
            <a:endParaRPr lang="en-US" sz="1800" b="1" dirty="0"/>
          </a:p>
          <a:p>
            <a:pPr marL="285750" indent="-285750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then</a:t>
            </a:r>
            <a:endParaRPr lang="en-US" sz="1800" b="1" dirty="0">
              <a:solidFill>
                <a:srgbClr val="0070C0"/>
              </a:solidFill>
            </a:endParaRPr>
          </a:p>
          <a:p>
            <a:pPr marL="285750" indent="-285750">
              <a:lnSpc>
                <a:spcPct val="80000"/>
              </a:lnSpc>
              <a:buFontTx/>
              <a:buNone/>
            </a:pPr>
            <a:r>
              <a:rPr lang="en-US" sz="1800" b="1" dirty="0"/>
              <a:t>	echo "Match: words 1 &amp; 2"</a:t>
            </a:r>
          </a:p>
          <a:p>
            <a:pPr marL="285750" indent="-285750">
              <a:lnSpc>
                <a:spcPct val="80000"/>
              </a:lnSpc>
              <a:buFontTx/>
              <a:buNone/>
            </a:pPr>
            <a:r>
              <a:rPr lang="en-US" sz="1800" b="1" dirty="0" err="1">
                <a:solidFill>
                  <a:srgbClr val="0070C0"/>
                </a:solidFill>
              </a:rPr>
              <a:t>elif</a:t>
            </a:r>
            <a:r>
              <a:rPr lang="en-US" sz="1800" b="1" dirty="0"/>
              <a:t> </a:t>
            </a:r>
            <a:r>
              <a:rPr lang="en-US" sz="1800" b="1" dirty="0" smtClean="0"/>
              <a:t> [  "$word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b="1" dirty="0" smtClean="0"/>
              <a:t>"  =  </a:t>
            </a:r>
            <a:r>
              <a:rPr lang="en-US" sz="1800" b="1" dirty="0"/>
              <a:t>"$word3" </a:t>
            </a:r>
            <a:r>
              <a:rPr lang="en-US" sz="1800" b="1" dirty="0" smtClean="0"/>
              <a:t> ]</a:t>
            </a:r>
            <a:endParaRPr lang="en-US" sz="1800" b="1" dirty="0"/>
          </a:p>
          <a:p>
            <a:pPr marL="285750" indent="-285750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then</a:t>
            </a:r>
            <a:endParaRPr lang="en-US" sz="1800" b="1" dirty="0">
              <a:solidFill>
                <a:srgbClr val="0070C0"/>
              </a:solidFill>
            </a:endParaRPr>
          </a:p>
          <a:p>
            <a:pPr marL="285750" indent="-285750">
              <a:lnSpc>
                <a:spcPct val="80000"/>
              </a:lnSpc>
              <a:buFontTx/>
              <a:buNone/>
            </a:pPr>
            <a:r>
              <a:rPr lang="en-US" sz="1800" b="1" dirty="0"/>
              <a:t>	echo "Match: words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b="1" dirty="0" smtClean="0"/>
              <a:t> </a:t>
            </a:r>
            <a:r>
              <a:rPr lang="en-US" sz="1800" b="1" dirty="0"/>
              <a:t>&amp; 3"</a:t>
            </a:r>
          </a:p>
          <a:p>
            <a:pPr marL="285750" indent="-285750">
              <a:lnSpc>
                <a:spcPct val="80000"/>
              </a:lnSpc>
              <a:buFontTx/>
              <a:buNone/>
            </a:pPr>
            <a:r>
              <a:rPr lang="en-US" sz="1800" b="1" dirty="0" err="1" smtClean="0">
                <a:solidFill>
                  <a:srgbClr val="0070C0"/>
                </a:solidFill>
              </a:rPr>
              <a:t>elif</a:t>
            </a:r>
            <a:r>
              <a:rPr lang="en-US" sz="1800" b="1" dirty="0" smtClean="0"/>
              <a:t>  </a:t>
            </a:r>
            <a:r>
              <a:rPr lang="en-US" sz="1800" b="1" dirty="0"/>
              <a:t>[ </a:t>
            </a:r>
            <a:r>
              <a:rPr lang="en-US" sz="1800" b="1" dirty="0" smtClean="0"/>
              <a:t> "$word2"  </a:t>
            </a:r>
            <a:r>
              <a:rPr lang="en-US" sz="1800" b="1" dirty="0"/>
              <a:t>= </a:t>
            </a:r>
            <a:r>
              <a:rPr lang="en-US" sz="1800" b="1" dirty="0" smtClean="0"/>
              <a:t> "$word3"  </a:t>
            </a:r>
            <a:r>
              <a:rPr lang="en-US" sz="1800" b="1" dirty="0"/>
              <a:t>]</a:t>
            </a:r>
          </a:p>
          <a:p>
            <a:pPr marL="285750" indent="-285750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then</a:t>
            </a:r>
            <a:endParaRPr lang="en-US" sz="1800" b="1" dirty="0">
              <a:solidFill>
                <a:srgbClr val="0070C0"/>
              </a:solidFill>
            </a:endParaRPr>
          </a:p>
          <a:p>
            <a:pPr marL="285750" indent="-285750">
              <a:lnSpc>
                <a:spcPct val="80000"/>
              </a:lnSpc>
              <a:buFontTx/>
              <a:buNone/>
            </a:pPr>
            <a:r>
              <a:rPr lang="en-US" sz="1800" b="1" dirty="0"/>
              <a:t>	echo "Match: words 2 &amp; 3"</a:t>
            </a:r>
          </a:p>
          <a:p>
            <a:pPr marL="285750" indent="-285750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70C0"/>
                </a:solidFill>
              </a:rPr>
              <a:t>else</a:t>
            </a:r>
          </a:p>
          <a:p>
            <a:pPr marL="285750" indent="-285750">
              <a:lnSpc>
                <a:spcPct val="80000"/>
              </a:lnSpc>
              <a:buFontTx/>
              <a:buNone/>
            </a:pPr>
            <a:r>
              <a:rPr lang="en-US" sz="1800" b="1" dirty="0"/>
              <a:t>	echo No match</a:t>
            </a:r>
          </a:p>
          <a:p>
            <a:pPr marL="285750" indent="-285750">
              <a:lnSpc>
                <a:spcPct val="80000"/>
              </a:lnSpc>
              <a:buFontTx/>
              <a:buNone/>
            </a:pPr>
            <a:r>
              <a:rPr lang="en-US" sz="1800" b="1" dirty="0" err="1" smtClean="0">
                <a:solidFill>
                  <a:srgbClr val="0070C0"/>
                </a:solidFill>
              </a:rPr>
              <a:t>fi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4857752" y="1785926"/>
            <a:ext cx="2571768" cy="2000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16" y="3857628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-a</a:t>
            </a:r>
            <a:r>
              <a:rPr lang="en-US" sz="1400" dirty="0" smtClean="0"/>
              <a:t>  means  “</a:t>
            </a:r>
            <a:r>
              <a:rPr lang="en-US" sz="1400" b="1" i="1" dirty="0" smtClean="0">
                <a:solidFill>
                  <a:srgbClr val="C00000"/>
                </a:solidFill>
              </a:rPr>
              <a:t>AND</a:t>
            </a:r>
            <a:r>
              <a:rPr lang="en-US" sz="1400" dirty="0" smtClean="0"/>
              <a:t>”</a:t>
            </a:r>
            <a:endParaRPr lang="en-US" sz="1400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-27384"/>
            <a:ext cx="7498080" cy="1143000"/>
          </a:xfrm>
          <a:noFill/>
          <a:ln/>
          <a:effectLst/>
        </p:spPr>
        <p:txBody>
          <a:bodyPr lIns="90488" tIns="44450" rIns="90488" bIns="44450" anchor="b"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Loop control statements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>
          <a:xfrm>
            <a:off x="1285852" y="1484784"/>
            <a:ext cx="7606628" cy="51054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Syntax:	</a:t>
            </a:r>
            <a:r>
              <a:rPr lang="en-US" sz="2400" b="1" dirty="0" smtClean="0">
                <a:solidFill>
                  <a:srgbClr val="0070C0"/>
                </a:solidFill>
              </a:rPr>
              <a:t>for</a:t>
            </a:r>
            <a:r>
              <a:rPr lang="en-US" sz="2400" b="1" dirty="0" smtClean="0">
                <a:solidFill>
                  <a:schemeClr val="tx1"/>
                </a:solidFill>
              </a:rPr>
              <a:t>  </a:t>
            </a:r>
            <a:r>
              <a:rPr lang="en-US" sz="2400" b="1" i="1" dirty="0" smtClean="0">
                <a:solidFill>
                  <a:schemeClr val="tx1"/>
                </a:solidFill>
              </a:rPr>
              <a:t>loop-index</a:t>
            </a:r>
            <a:r>
              <a:rPr lang="en-US" sz="2400" b="1" dirty="0" smtClean="0">
                <a:solidFill>
                  <a:schemeClr val="tx1"/>
                </a:solidFill>
              </a:rPr>
              <a:t>  </a:t>
            </a:r>
            <a:r>
              <a:rPr lang="en-US" sz="2400" b="1" dirty="0" smtClean="0">
                <a:solidFill>
                  <a:srgbClr val="0070C0"/>
                </a:solidFill>
              </a:rPr>
              <a:t>in</a:t>
            </a:r>
            <a:r>
              <a:rPr lang="en-US" sz="2400" b="1" dirty="0" smtClean="0">
                <a:solidFill>
                  <a:schemeClr val="tx1"/>
                </a:solidFill>
              </a:rPr>
              <a:t>  </a:t>
            </a:r>
            <a:r>
              <a:rPr lang="en-US" sz="2400" b="1" i="1" dirty="0">
                <a:solidFill>
                  <a:schemeClr val="tx1"/>
                </a:solidFill>
              </a:rPr>
              <a:t>argument-list</a:t>
            </a: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		</a:t>
            </a:r>
            <a:r>
              <a:rPr lang="en-US" sz="2400" b="1" dirty="0">
                <a:solidFill>
                  <a:srgbClr val="0070C0"/>
                </a:solidFill>
              </a:rPr>
              <a:t>do</a:t>
            </a: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			</a:t>
            </a:r>
            <a:r>
              <a:rPr lang="en-US" sz="2400" b="1" i="1" dirty="0">
                <a:solidFill>
                  <a:schemeClr val="tx1"/>
                </a:solidFill>
              </a:rPr>
              <a:t>commands</a:t>
            </a: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		</a:t>
            </a:r>
            <a:r>
              <a:rPr lang="en-US" sz="2400" b="1" dirty="0" smtClean="0">
                <a:solidFill>
                  <a:srgbClr val="0070C0"/>
                </a:solidFill>
              </a:rPr>
              <a:t>done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The arguments in the list are </a:t>
            </a:r>
            <a:r>
              <a:rPr lang="en-US" sz="2400" dirty="0" smtClean="0">
                <a:solidFill>
                  <a:schemeClr val="tx1"/>
                </a:solidFill>
              </a:rPr>
              <a:t>assigned, one by </a:t>
            </a:r>
            <a:r>
              <a:rPr lang="en-US" sz="2400" dirty="0" smtClean="0"/>
              <a:t>one,</a:t>
            </a:r>
            <a:r>
              <a:rPr lang="en-US" sz="2400" dirty="0" smtClean="0">
                <a:solidFill>
                  <a:schemeClr val="tx1"/>
                </a:solidFill>
              </a:rPr>
              <a:t> to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i="1" dirty="0">
                <a:solidFill>
                  <a:schemeClr val="tx1"/>
                </a:solidFill>
              </a:rPr>
              <a:t>loop-index </a:t>
            </a:r>
            <a:r>
              <a:rPr lang="en-US" sz="2400" dirty="0">
                <a:solidFill>
                  <a:schemeClr val="tx1"/>
                </a:solidFill>
              </a:rPr>
              <a:t>and the </a:t>
            </a:r>
            <a:r>
              <a:rPr lang="en-US" sz="2400" i="1" dirty="0">
                <a:solidFill>
                  <a:schemeClr val="tx1"/>
                </a:solidFill>
              </a:rPr>
              <a:t>commands </a:t>
            </a:r>
            <a:r>
              <a:rPr lang="en-US" sz="2400" dirty="0">
                <a:solidFill>
                  <a:schemeClr val="tx1"/>
                </a:solidFill>
              </a:rPr>
              <a:t>between the ‘do’ and ‘done’ are executed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If "in </a:t>
            </a:r>
            <a:r>
              <a:rPr lang="en-US" sz="2400" i="1" dirty="0">
                <a:solidFill>
                  <a:schemeClr val="tx1"/>
                </a:solidFill>
              </a:rPr>
              <a:t>argument-list</a:t>
            </a:r>
            <a:r>
              <a:rPr lang="en-US" sz="2400" dirty="0">
                <a:solidFill>
                  <a:schemeClr val="tx1"/>
                </a:solidFill>
              </a:rPr>
              <a:t>" is omitted, the </a:t>
            </a:r>
            <a:r>
              <a:rPr lang="en-US" sz="2400" i="1" dirty="0">
                <a:solidFill>
                  <a:schemeClr val="tx1"/>
                </a:solidFill>
              </a:rPr>
              <a:t>loop-index</a:t>
            </a:r>
            <a:r>
              <a:rPr lang="en-US" sz="2400" dirty="0">
                <a:solidFill>
                  <a:schemeClr val="tx1"/>
                </a:solidFill>
              </a:rPr>
              <a:t> automatically takes on the value of each of the command line parameters one at a time - this is equivalent </a:t>
            </a:r>
            <a:r>
              <a:rPr lang="en-US" sz="2400" dirty="0" smtClean="0">
                <a:solidFill>
                  <a:schemeClr val="tx1"/>
                </a:solidFill>
              </a:rPr>
              <a:t>to:    </a:t>
            </a:r>
            <a:r>
              <a:rPr lang="en-US" sz="2400" b="1" dirty="0" smtClean="0">
                <a:solidFill>
                  <a:srgbClr val="0070C0"/>
                </a:solidFill>
              </a:rPr>
              <a:t>for   </a:t>
            </a:r>
            <a:r>
              <a:rPr lang="en-US" sz="2400" b="1" i="1" dirty="0">
                <a:solidFill>
                  <a:srgbClr val="0070C0"/>
                </a:solidFill>
              </a:rPr>
              <a:t>loop-index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 in  </a:t>
            </a:r>
            <a:r>
              <a:rPr lang="en-US" sz="2400" b="1" dirty="0">
                <a:solidFill>
                  <a:srgbClr val="0070C0"/>
                </a:solidFill>
              </a:rPr>
              <a:t>$@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-27384"/>
            <a:ext cx="7498080" cy="1143000"/>
          </a:xfrm>
          <a:noFill/>
          <a:ln/>
          <a:effectLst/>
        </p:spPr>
        <p:txBody>
          <a:bodyPr lIns="90488" tIns="44450" rIns="90488" bIns="44450" anchor="b"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Example :   </a:t>
            </a:r>
            <a:r>
              <a:rPr lang="en-US" dirty="0" smtClean="0">
                <a:solidFill>
                  <a:srgbClr val="0070C0"/>
                </a:solidFill>
              </a:rPr>
              <a:t>for-in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>
          <a:xfrm>
            <a:off x="1195388" y="1500174"/>
            <a:ext cx="7948612" cy="49530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>
              <a:buFontTx/>
              <a:buChar char="$"/>
            </a:pPr>
            <a:r>
              <a:rPr lang="en-US" b="1" dirty="0">
                <a:solidFill>
                  <a:schemeClr val="tx1"/>
                </a:solidFill>
              </a:rPr>
              <a:t>cat </a:t>
            </a:r>
            <a:r>
              <a:rPr lang="en-US" b="1" dirty="0" smtClean="0">
                <a:solidFill>
                  <a:schemeClr val="tx1"/>
                </a:solidFill>
              </a:rPr>
              <a:t> users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alice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bob</a:t>
            </a:r>
            <a:b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campbell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for </a:t>
            </a:r>
            <a:r>
              <a:rPr lang="en-US" b="1" dirty="0" smtClean="0">
                <a:solidFill>
                  <a:schemeClr val="tx1"/>
                </a:solidFill>
              </a:rPr>
              <a:t> name  in  </a:t>
            </a:r>
            <a:r>
              <a:rPr lang="en-US" b="1" dirty="0">
                <a:solidFill>
                  <a:schemeClr val="tx1"/>
                </a:solidFill>
              </a:rPr>
              <a:t>`</a:t>
            </a:r>
            <a:r>
              <a:rPr lang="en-US" b="1" dirty="0" smtClean="0">
                <a:solidFill>
                  <a:schemeClr val="tx1"/>
                </a:solidFill>
              </a:rPr>
              <a:t>cat  </a:t>
            </a:r>
            <a:r>
              <a:rPr lang="en-US" b="1" dirty="0">
                <a:solidFill>
                  <a:schemeClr val="tx1"/>
                </a:solidFill>
              </a:rPr>
              <a:t>users`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do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sz="1900" b="1" dirty="0" smtClean="0">
                <a:solidFill>
                  <a:schemeClr val="tx1"/>
                </a:solidFill>
              </a:rPr>
              <a:t>echo  Hello  $name, how are you today?</a:t>
            </a:r>
            <a:r>
              <a:rPr lang="en-US" sz="4300" b="1" dirty="0">
                <a:solidFill>
                  <a:schemeClr val="tx1"/>
                </a:solidFill>
              </a:rPr>
              <a:t/>
            </a:r>
            <a:br>
              <a:rPr lang="en-US" sz="4300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00166" y="3929066"/>
            <a:ext cx="5572164" cy="2071702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72066" y="1714488"/>
            <a:ext cx="36343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:  to run this example, you</a:t>
            </a:r>
          </a:p>
          <a:p>
            <a:r>
              <a:rPr lang="en-US" dirty="0" smtClean="0"/>
              <a:t>need to create the data file first, </a:t>
            </a:r>
          </a:p>
          <a:p>
            <a:r>
              <a:rPr lang="en-US" dirty="0" err="1" smtClean="0"/>
              <a:t>ie</a:t>
            </a:r>
            <a:r>
              <a:rPr lang="en-US" dirty="0" smtClean="0"/>
              <a:t> : create the file called “users”,</a:t>
            </a:r>
          </a:p>
          <a:p>
            <a:r>
              <a:rPr lang="en-US" dirty="0" smtClean="0"/>
              <a:t>and put in these 3 lines of data as</a:t>
            </a:r>
          </a:p>
          <a:p>
            <a:r>
              <a:rPr lang="en-US" dirty="0" smtClean="0"/>
              <a:t>shown.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7290" y="2071678"/>
            <a:ext cx="2214578" cy="1428760"/>
          </a:xfrm>
          <a:prstGeom prst="rect">
            <a:avLst/>
          </a:prstGeom>
          <a:solidFill>
            <a:schemeClr val="bg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786182" y="2357430"/>
            <a:ext cx="121444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15206" y="442913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39752" y="6244730"/>
            <a:ext cx="425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output when we run this script?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4584" y="3789040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Eg :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Syntax:	</a:t>
            </a:r>
            <a:r>
              <a:rPr lang="en-US" sz="2000" b="1" dirty="0">
                <a:solidFill>
                  <a:srgbClr val="0070C0"/>
                </a:solidFill>
              </a:rPr>
              <a:t>while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smtClean="0">
                <a:solidFill>
                  <a:schemeClr val="tx1"/>
                </a:solidFill>
              </a:rPr>
              <a:t>test-command</a:t>
            </a:r>
            <a:r>
              <a:rPr lang="en-US" sz="2000" b="1" i="1" dirty="0">
                <a:solidFill>
                  <a:schemeClr val="tx1"/>
                </a:solidFill>
              </a:rPr>
              <a:t/>
            </a:r>
            <a:br>
              <a:rPr lang="en-US" sz="2000" b="1" i="1" dirty="0">
                <a:solidFill>
                  <a:schemeClr val="tx1"/>
                </a:solidFill>
              </a:rPr>
            </a:br>
            <a:r>
              <a:rPr lang="en-US" sz="2000" b="1" i="1" dirty="0">
                <a:solidFill>
                  <a:schemeClr val="tx1"/>
                </a:solidFill>
              </a:rPr>
              <a:t>		</a:t>
            </a:r>
            <a:r>
              <a:rPr lang="en-US" sz="2000" b="1" dirty="0">
                <a:solidFill>
                  <a:srgbClr val="0070C0"/>
                </a:solidFill>
              </a:rPr>
              <a:t>do</a:t>
            </a:r>
            <a:r>
              <a:rPr lang="en-US" sz="2000" b="1" dirty="0">
                <a:solidFill>
                  <a:schemeClr val="tx1"/>
                </a:solidFill>
              </a:rPr>
              <a:t/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			</a:t>
            </a:r>
            <a:r>
              <a:rPr lang="en-US" sz="2000" b="1" i="1" dirty="0">
                <a:solidFill>
                  <a:schemeClr val="tx1"/>
                </a:solidFill>
              </a:rPr>
              <a:t>commands</a:t>
            </a:r>
            <a:r>
              <a:rPr lang="en-US" sz="2000" b="1" dirty="0">
                <a:solidFill>
                  <a:schemeClr val="tx1"/>
                </a:solidFill>
              </a:rPr>
              <a:t/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		</a:t>
            </a:r>
            <a:r>
              <a:rPr lang="en-US" sz="2000" b="1" dirty="0">
                <a:solidFill>
                  <a:srgbClr val="0070C0"/>
                </a:solidFill>
              </a:rPr>
              <a:t>done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b="1" dirty="0" err="1" smtClean="0">
                <a:solidFill>
                  <a:schemeClr val="tx1"/>
                </a:solidFill>
              </a:rPr>
              <a:t>ans</a:t>
            </a:r>
            <a:r>
              <a:rPr lang="en-US" sz="2000" b="1" dirty="0" smtClean="0">
                <a:solidFill>
                  <a:schemeClr val="tx1"/>
                </a:solidFill>
              </a:rPr>
              <a:t>=y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/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rgbClr val="0070C0"/>
                </a:solidFill>
              </a:rPr>
              <a:t>while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[  "$</a:t>
            </a:r>
            <a:r>
              <a:rPr lang="en-US" sz="2000" b="1" dirty="0" err="1" smtClean="0">
                <a:solidFill>
                  <a:schemeClr val="tx1"/>
                </a:solidFill>
              </a:rPr>
              <a:t>ans</a:t>
            </a:r>
            <a:r>
              <a:rPr lang="en-US" sz="2000" b="1" dirty="0" smtClean="0">
                <a:solidFill>
                  <a:schemeClr val="tx1"/>
                </a:solidFill>
              </a:rPr>
              <a:t>"  =  y  ]</a:t>
            </a:r>
            <a:r>
              <a:rPr lang="en-US" sz="2000" b="1" dirty="0">
                <a:solidFill>
                  <a:schemeClr val="tx1"/>
                </a:solidFill>
              </a:rPr>
              <a:t/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rgbClr val="0070C0"/>
                </a:solidFill>
              </a:rPr>
              <a:t>do</a:t>
            </a:r>
            <a:r>
              <a:rPr lang="en-US" sz="2000" b="1" dirty="0">
                <a:solidFill>
                  <a:schemeClr val="tx1"/>
                </a:solidFill>
              </a:rPr>
              <a:t/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	echo </a:t>
            </a:r>
            <a:r>
              <a:rPr lang="en-US" sz="2000" b="1" dirty="0" smtClean="0">
                <a:solidFill>
                  <a:schemeClr val="tx1"/>
                </a:solidFill>
              </a:rPr>
              <a:t> Enter  a  </a:t>
            </a:r>
            <a:r>
              <a:rPr lang="en-US" sz="2000" b="1" dirty="0">
                <a:solidFill>
                  <a:schemeClr val="tx1"/>
                </a:solidFill>
              </a:rPr>
              <a:t>name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	read </a:t>
            </a:r>
            <a:r>
              <a:rPr lang="en-US" sz="2000" b="1" dirty="0" smtClean="0">
                <a:solidFill>
                  <a:schemeClr val="tx1"/>
                </a:solidFill>
              </a:rPr>
              <a:t> name</a:t>
            </a:r>
            <a:r>
              <a:rPr lang="en-US" sz="2000" b="1" dirty="0">
                <a:solidFill>
                  <a:schemeClr val="tx1"/>
                </a:solidFill>
              </a:rPr>
              <a:t/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	echo </a:t>
            </a:r>
            <a:r>
              <a:rPr lang="en-US" sz="2000" b="1" dirty="0" smtClean="0">
                <a:solidFill>
                  <a:schemeClr val="tx1"/>
                </a:solidFill>
              </a:rPr>
              <a:t> $</a:t>
            </a:r>
            <a:r>
              <a:rPr lang="en-US" sz="2000" b="1" dirty="0">
                <a:solidFill>
                  <a:schemeClr val="tx1"/>
                </a:solidFill>
              </a:rPr>
              <a:t>name </a:t>
            </a:r>
            <a:r>
              <a:rPr lang="en-US" sz="2000" b="1" dirty="0" smtClean="0">
                <a:solidFill>
                  <a:schemeClr val="tx1"/>
                </a:solidFill>
              </a:rPr>
              <a:t> &gt;&gt;  </a:t>
            </a:r>
            <a:r>
              <a:rPr lang="en-US" sz="2000" b="1" dirty="0" err="1" smtClean="0">
                <a:solidFill>
                  <a:schemeClr val="tx1"/>
                </a:solidFill>
              </a:rPr>
              <a:t>file.names</a:t>
            </a:r>
            <a:r>
              <a:rPr lang="en-US" sz="2000" b="1" dirty="0">
                <a:solidFill>
                  <a:schemeClr val="tx1"/>
                </a:solidFill>
              </a:rPr>
              <a:t/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	echo </a:t>
            </a:r>
            <a:r>
              <a:rPr lang="en-US" sz="2000" b="1" dirty="0" smtClean="0">
                <a:solidFill>
                  <a:schemeClr val="tx1"/>
                </a:solidFill>
              </a:rPr>
              <a:t> –</a:t>
            </a:r>
            <a:r>
              <a:rPr lang="en-US" sz="2000" b="1" dirty="0">
                <a:solidFill>
                  <a:schemeClr val="tx1"/>
                </a:solidFill>
              </a:rPr>
              <a:t>n </a:t>
            </a:r>
            <a:r>
              <a:rPr lang="en-US" sz="2000" b="1" dirty="0" smtClean="0">
                <a:solidFill>
                  <a:schemeClr val="tx1"/>
                </a:solidFill>
              </a:rPr>
              <a:t> "Continue  </a:t>
            </a:r>
            <a:r>
              <a:rPr lang="en-US" sz="2000" b="1" dirty="0">
                <a:solidFill>
                  <a:schemeClr val="tx1"/>
                </a:solidFill>
              </a:rPr>
              <a:t>[y/n</a:t>
            </a:r>
            <a:r>
              <a:rPr lang="en-US" sz="2000" b="1" dirty="0" smtClean="0">
                <a:solidFill>
                  <a:schemeClr val="tx1"/>
                </a:solidFill>
              </a:rPr>
              <a:t>]: "</a:t>
            </a:r>
            <a:r>
              <a:rPr lang="en-US" sz="2000" b="1" dirty="0">
                <a:solidFill>
                  <a:schemeClr val="tx1"/>
                </a:solidFill>
              </a:rPr>
              <a:t/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	read 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ans</a:t>
            </a:r>
            <a:r>
              <a:rPr lang="en-US" sz="2000" b="1" dirty="0">
                <a:solidFill>
                  <a:schemeClr val="tx1"/>
                </a:solidFill>
              </a:rPr>
              <a:t/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rgbClr val="0070C0"/>
                </a:solidFill>
              </a:rPr>
              <a:t>done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35696" y="2714619"/>
            <a:ext cx="4126293" cy="2658597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0"/>
            <a:ext cx="7498080" cy="1143000"/>
          </a:xfrm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 dirty="0" smtClean="0">
                <a:solidFill>
                  <a:srgbClr val="0070C0"/>
                </a:solidFill>
              </a:rPr>
              <a:t>while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35245" y="1712259"/>
            <a:ext cx="20251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script will keep</a:t>
            </a:r>
          </a:p>
          <a:p>
            <a:r>
              <a:rPr lang="en-US" sz="1600" dirty="0" smtClean="0"/>
              <a:t>asking for a name –</a:t>
            </a:r>
          </a:p>
          <a:p>
            <a:r>
              <a:rPr lang="en-US" sz="1600" dirty="0" smtClean="0"/>
              <a:t>as long as the user </a:t>
            </a:r>
          </a:p>
          <a:p>
            <a:r>
              <a:rPr lang="en-US" sz="1600" dirty="0" smtClean="0"/>
              <a:t>keeps entering ‘y’ to</a:t>
            </a:r>
          </a:p>
          <a:p>
            <a:r>
              <a:rPr lang="en-US" sz="1600" dirty="0" smtClean="0"/>
              <a:t>the question.  The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names are all saved to the file called “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file.names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”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5429256" y="2714620"/>
            <a:ext cx="78581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323" y="4043917"/>
            <a:ext cx="17652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reads an input from</a:t>
            </a:r>
          </a:p>
          <a:p>
            <a:r>
              <a:rPr lang="en-AU" sz="1400" dirty="0" smtClean="0"/>
              <a:t>keyboard, and store</a:t>
            </a:r>
          </a:p>
          <a:p>
            <a:r>
              <a:rPr lang="en-AU" sz="1400" dirty="0" smtClean="0"/>
              <a:t>it in a variable</a:t>
            </a:r>
            <a:endParaRPr lang="en-AU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41509" y="4210027"/>
            <a:ext cx="664224" cy="101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2125" y="2273775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Eg :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56176" y="467184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Another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example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>
          <a:xfrm>
            <a:off x="1435608" y="1652736"/>
            <a:ext cx="749808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Char char="$"/>
            </a:pPr>
            <a:r>
              <a:rPr lang="en-US" sz="2800" b="1" dirty="0">
                <a:solidFill>
                  <a:schemeClr val="tx1"/>
                </a:solidFill>
              </a:rPr>
              <a:t>cat count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/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>num=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en-US" sz="2800" b="1" dirty="0">
                <a:solidFill>
                  <a:schemeClr val="tx1"/>
                </a:solidFill>
              </a:rPr>
              <a:t/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while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[  </a:t>
            </a:r>
            <a:r>
              <a:rPr lang="en-US" sz="2800" b="1" dirty="0">
                <a:solidFill>
                  <a:schemeClr val="tx1"/>
                </a:solidFill>
              </a:rPr>
              <a:t>$num </a:t>
            </a:r>
            <a:r>
              <a:rPr lang="en-US" sz="2800" b="1" dirty="0" smtClean="0">
                <a:solidFill>
                  <a:schemeClr val="tx1"/>
                </a:solidFill>
              </a:rPr>
              <a:t> -</a:t>
            </a:r>
            <a:r>
              <a:rPr lang="en-US" sz="2800" b="1" dirty="0" err="1" smtClean="0">
                <a:solidFill>
                  <a:schemeClr val="tx1"/>
                </a:solidFill>
              </a:rPr>
              <a:t>lt</a:t>
            </a:r>
            <a:r>
              <a:rPr lang="en-US" sz="2800" b="1" dirty="0" smtClean="0">
                <a:solidFill>
                  <a:schemeClr val="tx1"/>
                </a:solidFill>
              </a:rPr>
              <a:t> 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800" b="1" dirty="0" smtClean="0">
                <a:solidFill>
                  <a:schemeClr val="tx1"/>
                </a:solidFill>
              </a:rPr>
              <a:t>0  ]</a:t>
            </a:r>
            <a:r>
              <a:rPr lang="en-US" sz="2800" b="1" dirty="0">
                <a:solidFill>
                  <a:schemeClr val="tx1"/>
                </a:solidFill>
              </a:rPr>
              <a:t/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do</a:t>
            </a:r>
            <a:r>
              <a:rPr lang="en-US" sz="2800" b="1" dirty="0">
                <a:solidFill>
                  <a:schemeClr val="tx1"/>
                </a:solidFill>
              </a:rPr>
              <a:t/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	echo </a:t>
            </a:r>
            <a:r>
              <a:rPr lang="en-US" sz="2800" b="1" dirty="0" smtClean="0">
                <a:solidFill>
                  <a:schemeClr val="tx1"/>
                </a:solidFill>
              </a:rPr>
              <a:t> –</a:t>
            </a:r>
            <a:r>
              <a:rPr lang="en-US" sz="2800" b="1" dirty="0">
                <a:solidFill>
                  <a:schemeClr val="tx1"/>
                </a:solidFill>
              </a:rPr>
              <a:t>n </a:t>
            </a:r>
            <a:r>
              <a:rPr lang="en-US" sz="2800" b="1" dirty="0" smtClean="0">
                <a:solidFill>
                  <a:schemeClr val="tx1"/>
                </a:solidFill>
              </a:rPr>
              <a:t> $num</a:t>
            </a:r>
            <a:r>
              <a:rPr lang="en-US" sz="2800" b="1" dirty="0">
                <a:solidFill>
                  <a:schemeClr val="tx1"/>
                </a:solidFill>
              </a:rPr>
              <a:t/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	num=`</a:t>
            </a:r>
            <a:r>
              <a:rPr lang="en-US" sz="2800" b="1" dirty="0" smtClean="0">
                <a:solidFill>
                  <a:schemeClr val="tx1"/>
                </a:solidFill>
              </a:rPr>
              <a:t>expr  </a:t>
            </a:r>
            <a:r>
              <a:rPr lang="en-US" sz="2800" b="1" dirty="0">
                <a:solidFill>
                  <a:schemeClr val="tx1"/>
                </a:solidFill>
              </a:rPr>
              <a:t>$num </a:t>
            </a:r>
            <a:r>
              <a:rPr lang="en-US" sz="2800" b="1" dirty="0" smtClean="0">
                <a:solidFill>
                  <a:schemeClr val="tx1"/>
                </a:solidFill>
              </a:rPr>
              <a:t> + 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800" b="1" dirty="0" smtClean="0">
                <a:solidFill>
                  <a:schemeClr val="tx1"/>
                </a:solidFill>
              </a:rPr>
              <a:t>`</a:t>
            </a:r>
            <a:r>
              <a:rPr lang="en-US" sz="2800" b="1" dirty="0">
                <a:solidFill>
                  <a:schemeClr val="tx1"/>
                </a:solidFill>
              </a:rPr>
              <a:t/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done 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2296" indent="0">
              <a:lnSpc>
                <a:spcPct val="8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  echo</a:t>
            </a:r>
            <a:r>
              <a:rPr lang="en-US" sz="2800" b="1" dirty="0">
                <a:solidFill>
                  <a:schemeClr val="tx1"/>
                </a:solidFill>
              </a:rPr>
              <a:t/>
            </a:r>
            <a:br>
              <a:rPr lang="en-US" sz="2800" b="1" dirty="0">
                <a:solidFill>
                  <a:schemeClr val="tx1"/>
                </a:solidFill>
              </a:rPr>
            </a:br>
            <a:endParaRPr lang="en-US" sz="2800" b="1" dirty="0" smtClean="0">
              <a:solidFill>
                <a:schemeClr val="tx1"/>
              </a:solidFill>
            </a:endParaRPr>
          </a:p>
          <a:p>
            <a:pPr marL="82296" indent="0">
              <a:lnSpc>
                <a:spcPct val="80000"/>
              </a:lnSpc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Char char="$"/>
            </a:pPr>
            <a:r>
              <a:rPr lang="en-US" sz="2800" b="1" dirty="0" smtClean="0">
                <a:solidFill>
                  <a:schemeClr val="tx1"/>
                </a:solidFill>
              </a:rPr>
              <a:t>count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23456789</a:t>
            </a:r>
            <a:endParaRPr lang="en-US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270526"/>
            <a:ext cx="457200" cy="476250"/>
          </a:xfrm>
        </p:spPr>
        <p:txBody>
          <a:bodyPr/>
          <a:lstStyle/>
          <a:p>
            <a:fld id="{DC92781C-4F41-4749-BECB-69208696CF0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43042" y="2132856"/>
            <a:ext cx="5000660" cy="2429774"/>
          </a:xfrm>
          <a:prstGeom prst="rect">
            <a:avLst/>
          </a:prstGeom>
          <a:solidFill>
            <a:schemeClr val="bg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-27384"/>
            <a:ext cx="7498080" cy="1143000"/>
          </a:xfrm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 dirty="0" smtClean="0">
                <a:solidFill>
                  <a:srgbClr val="0070C0"/>
                </a:solidFill>
              </a:rPr>
              <a:t>until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>
          <a:xfrm>
            <a:off x="1571604" y="1643050"/>
            <a:ext cx="6510358" cy="4953000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Syntax:	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until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test-command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do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i="1" dirty="0">
                <a:solidFill>
                  <a:schemeClr val="tx1"/>
                </a:solidFill>
              </a:rPr>
              <a:t>commands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done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  : </a:t>
            </a:r>
            <a:r>
              <a:rPr lang="en-US" dirty="0" smtClean="0">
                <a:solidFill>
                  <a:srgbClr val="0070C0"/>
                </a:solidFill>
              </a:rPr>
              <a:t>until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until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>
                <a:solidFill>
                  <a:schemeClr val="tx1"/>
                </a:solidFill>
              </a:rPr>
              <a:t>[ </a:t>
            </a:r>
            <a:r>
              <a:rPr lang="en-US" sz="2000" b="1" dirty="0" smtClean="0">
                <a:solidFill>
                  <a:schemeClr val="tx1"/>
                </a:solidFill>
              </a:rPr>
              <a:t> $#  -</a:t>
            </a:r>
            <a:r>
              <a:rPr lang="en-US" sz="2000" b="1" dirty="0" err="1" smtClean="0">
                <a:solidFill>
                  <a:schemeClr val="tx1"/>
                </a:solidFill>
              </a:rPr>
              <a:t>eq</a:t>
            </a:r>
            <a:r>
              <a:rPr lang="en-US" sz="2000" b="1" dirty="0" smtClean="0">
                <a:solidFill>
                  <a:schemeClr val="tx1"/>
                </a:solidFill>
              </a:rPr>
              <a:t>  0  </a:t>
            </a:r>
            <a:r>
              <a:rPr lang="en-US" sz="2000" b="1" dirty="0">
                <a:solidFill>
                  <a:schemeClr val="tx1"/>
                </a:solidFill>
              </a:rPr>
              <a:t>] </a:t>
            </a:r>
            <a:r>
              <a:rPr lang="en-US" sz="2000" b="1" dirty="0" smtClean="0">
                <a:solidFill>
                  <a:schemeClr val="tx1"/>
                </a:solidFill>
              </a:rPr>
              <a:t>          </a:t>
            </a:r>
            <a:r>
              <a:rPr lang="en-US" sz="2000" b="1" dirty="0">
                <a:solidFill>
                  <a:srgbClr val="C00000"/>
                </a:solidFill>
              </a:rPr>
              <a:t># no of arguments in the command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do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	if </a:t>
            </a:r>
            <a:r>
              <a:rPr lang="en-US" sz="2000" b="1" dirty="0" smtClean="0">
                <a:solidFill>
                  <a:schemeClr val="tx1"/>
                </a:solidFill>
              </a:rPr>
              <a:t>  [  -</a:t>
            </a:r>
            <a:r>
              <a:rPr lang="en-US" sz="2000" b="1" dirty="0">
                <a:solidFill>
                  <a:schemeClr val="tx1"/>
                </a:solidFill>
              </a:rPr>
              <a:t>d </a:t>
            </a:r>
            <a:r>
              <a:rPr lang="en-US" sz="2000" b="1" dirty="0" smtClean="0">
                <a:solidFill>
                  <a:schemeClr val="tx1"/>
                </a:solidFill>
              </a:rPr>
              <a:t> $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en-US" sz="2000" b="1" dirty="0" smtClean="0">
                <a:solidFill>
                  <a:schemeClr val="tx1"/>
                </a:solidFill>
              </a:rPr>
              <a:t> ]     </a:t>
            </a:r>
            <a:r>
              <a:rPr lang="en-US" sz="2000" b="1" dirty="0">
                <a:solidFill>
                  <a:schemeClr val="tx1"/>
                </a:solidFill>
              </a:rPr>
              <a:t>	     </a:t>
            </a:r>
            <a:r>
              <a:rPr lang="en-US" sz="2000" b="1" dirty="0" smtClean="0">
                <a:solidFill>
                  <a:srgbClr val="C00000"/>
                </a:solidFill>
              </a:rPr>
              <a:t># if </a:t>
            </a:r>
            <a:r>
              <a:rPr lang="en-US" sz="2000" b="1" dirty="0">
                <a:solidFill>
                  <a:srgbClr val="C00000"/>
                </a:solidFill>
              </a:rPr>
              <a:t>first argument is a directory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then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		</a:t>
            </a:r>
            <a:r>
              <a:rPr lang="en-US" sz="2000" b="1" dirty="0" smtClean="0">
                <a:solidFill>
                  <a:schemeClr val="tx1"/>
                </a:solidFill>
              </a:rPr>
              <a:t>echo  Contents  of  $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</a:rPr>
              <a:t>:</a:t>
            </a:r>
            <a:r>
              <a:rPr lang="en-US" sz="2000" b="1" dirty="0">
                <a:solidFill>
                  <a:schemeClr val="tx1"/>
                </a:solidFill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		</a:t>
            </a:r>
            <a:r>
              <a:rPr lang="en-US" sz="2000" b="1" dirty="0" err="1">
                <a:solidFill>
                  <a:schemeClr val="tx1"/>
                </a:solidFill>
              </a:rPr>
              <a:t>ls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 -</a:t>
            </a:r>
            <a:r>
              <a:rPr lang="en-US" sz="2000" b="1" dirty="0">
                <a:solidFill>
                  <a:schemeClr val="tx1"/>
                </a:solidFill>
              </a:rPr>
              <a:t>F </a:t>
            </a:r>
            <a:r>
              <a:rPr lang="en-US" sz="2000" b="1" dirty="0" smtClean="0">
                <a:solidFill>
                  <a:schemeClr val="tx1"/>
                </a:solidFill>
              </a:rPr>
              <a:t>  $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</a:rPr>
              <a:t>              </a:t>
            </a:r>
            <a:r>
              <a:rPr lang="en-US" sz="2000" b="1" dirty="0" smtClean="0">
                <a:solidFill>
                  <a:srgbClr val="C00000"/>
                </a:solidFill>
              </a:rPr>
              <a:t>  # list </a:t>
            </a:r>
            <a:r>
              <a:rPr lang="en-US" sz="2000" b="1" dirty="0">
                <a:solidFill>
                  <a:srgbClr val="C00000"/>
                </a:solidFill>
              </a:rPr>
              <a:t>files in directory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err="1">
                <a:solidFill>
                  <a:schemeClr val="tx1"/>
                </a:solidFill>
              </a:rPr>
              <a:t>fi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	shift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	echo </a:t>
            </a:r>
            <a:r>
              <a:rPr lang="en-US" sz="2000" b="1" dirty="0" smtClean="0">
                <a:solidFill>
                  <a:schemeClr val="tx1"/>
                </a:solidFill>
              </a:rPr>
              <a:t> There  </a:t>
            </a:r>
            <a:r>
              <a:rPr lang="en-US" sz="2000" b="1" dirty="0">
                <a:solidFill>
                  <a:schemeClr val="tx1"/>
                </a:solidFill>
              </a:rPr>
              <a:t>are </a:t>
            </a:r>
            <a:r>
              <a:rPr lang="en-US" sz="2000" b="1" dirty="0" smtClean="0">
                <a:solidFill>
                  <a:schemeClr val="tx1"/>
                </a:solidFill>
              </a:rPr>
              <a:t> $#  </a:t>
            </a:r>
            <a:r>
              <a:rPr lang="en-US" sz="2000" b="1" dirty="0">
                <a:solidFill>
                  <a:schemeClr val="tx1"/>
                </a:solidFill>
              </a:rPr>
              <a:t>items </a:t>
            </a:r>
            <a:r>
              <a:rPr lang="en-US" sz="2000" b="1" dirty="0" smtClean="0">
                <a:solidFill>
                  <a:schemeClr val="tx1"/>
                </a:solidFill>
              </a:rPr>
              <a:t> left  </a:t>
            </a:r>
            <a:r>
              <a:rPr lang="en-US" sz="2000" b="1" dirty="0">
                <a:solidFill>
                  <a:schemeClr val="tx1"/>
                </a:solidFill>
              </a:rPr>
              <a:t>on </a:t>
            </a:r>
            <a:r>
              <a:rPr lang="en-US" sz="2000" b="1" dirty="0" smtClean="0">
                <a:solidFill>
                  <a:schemeClr val="tx1"/>
                </a:solidFill>
              </a:rPr>
              <a:t> the  </a:t>
            </a:r>
            <a:r>
              <a:rPr lang="en-US" sz="2000" b="1" dirty="0">
                <a:solidFill>
                  <a:schemeClr val="tx1"/>
                </a:solidFill>
              </a:rPr>
              <a:t>command </a:t>
            </a:r>
            <a:r>
              <a:rPr lang="en-US" sz="2000" b="1" dirty="0" smtClean="0">
                <a:solidFill>
                  <a:schemeClr val="tx1"/>
                </a:solidFill>
              </a:rPr>
              <a:t> line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70C0"/>
                </a:solidFill>
              </a:rPr>
              <a:t>done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-27384"/>
            <a:ext cx="7498080" cy="1143000"/>
          </a:xfrm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 dirty="0">
                <a:solidFill>
                  <a:schemeClr val="tx1"/>
                </a:solidFill>
              </a:rPr>
              <a:t>break and continue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498080" cy="5005536"/>
          </a:xfrm>
          <a:noFill/>
          <a:ln/>
        </p:spPr>
        <p:txBody>
          <a:bodyPr lIns="90488" tIns="44450" rIns="90488" bIns="44450"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until</a:t>
            </a:r>
            <a:r>
              <a:rPr lang="en-US" dirty="0">
                <a:solidFill>
                  <a:schemeClr val="tx1"/>
                </a:solidFill>
              </a:rPr>
              <a:t> loop can be interrupted with a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>
                <a:solidFill>
                  <a:schemeClr val="tx1"/>
                </a:solidFill>
              </a:rPr>
              <a:t> command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>
                <a:solidFill>
                  <a:schemeClr val="tx1"/>
                </a:solidFill>
              </a:rPr>
              <a:t> terminates execution of the loop completely by transferring control to the statement just after the done statement 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>
                <a:solidFill>
                  <a:schemeClr val="tx1"/>
                </a:solidFill>
              </a:rPr>
              <a:t> transfers control to the done statement and hence terminates just one iteration of the loop.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-27384"/>
            <a:ext cx="7498080" cy="1143000"/>
          </a:xfrm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 dirty="0">
                <a:solidFill>
                  <a:srgbClr val="0070C0"/>
                </a:solidFill>
              </a:rPr>
              <a:t>case</a:t>
            </a:r>
            <a:r>
              <a:rPr lang="en-US" dirty="0">
                <a:solidFill>
                  <a:schemeClr val="tx1"/>
                </a:solidFill>
              </a:rPr>
              <a:t> Construct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498080" cy="54102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Syntax:	</a:t>
            </a:r>
            <a:r>
              <a:rPr lang="en-US" sz="2800" b="1" dirty="0">
                <a:solidFill>
                  <a:srgbClr val="0070C0"/>
                </a:solidFill>
              </a:rPr>
              <a:t>case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i="1" dirty="0">
                <a:solidFill>
                  <a:schemeClr val="tx1"/>
                </a:solidFill>
              </a:rPr>
              <a:t>test-string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in</a:t>
            </a:r>
            <a:r>
              <a:rPr lang="en-US" sz="2800" b="1" dirty="0">
                <a:solidFill>
                  <a:schemeClr val="tx1"/>
                </a:solidFill>
              </a:rPr>
              <a:t/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		</a:t>
            </a:r>
            <a:r>
              <a:rPr lang="en-US" sz="2800" b="1" i="1" dirty="0" smtClean="0">
                <a:solidFill>
                  <a:srgbClr val="0070C0"/>
                </a:solidFill>
              </a:rPr>
              <a:t>pattern-</a:t>
            </a: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800" b="1" dirty="0" smtClean="0">
                <a:solidFill>
                  <a:srgbClr val="0070C0"/>
                </a:solidFill>
              </a:rPr>
              <a:t>)</a:t>
            </a:r>
            <a:r>
              <a:rPr lang="en-US" sz="2800" b="1" dirty="0">
                <a:solidFill>
                  <a:schemeClr val="tx1"/>
                </a:solidFill>
              </a:rPr>
              <a:t/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			</a:t>
            </a:r>
            <a:r>
              <a:rPr lang="en-US" sz="2800" b="1" i="1" dirty="0" smtClean="0">
                <a:solidFill>
                  <a:schemeClr val="tx1"/>
                </a:solidFill>
              </a:rPr>
              <a:t>commands-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800" b="1" i="1" dirty="0">
                <a:solidFill>
                  <a:schemeClr val="tx1"/>
                </a:solidFill>
              </a:rPr>
              <a:t/>
            </a:r>
            <a:br>
              <a:rPr lang="en-US" sz="2800" b="1" i="1" dirty="0">
                <a:solidFill>
                  <a:schemeClr val="tx1"/>
                </a:solidFill>
              </a:rPr>
            </a:br>
            <a:r>
              <a:rPr lang="en-US" sz="2800" b="1" i="1" dirty="0">
                <a:solidFill>
                  <a:schemeClr val="tx1"/>
                </a:solidFill>
              </a:rPr>
              <a:t>			;;</a:t>
            </a:r>
            <a:r>
              <a:rPr lang="en-US" sz="2800" b="1" dirty="0">
                <a:solidFill>
                  <a:schemeClr val="tx1"/>
                </a:solidFill>
              </a:rPr>
              <a:t/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		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i="1" dirty="0">
                <a:solidFill>
                  <a:srgbClr val="0070C0"/>
                </a:solidFill>
              </a:rPr>
              <a:t>pattern-2</a:t>
            </a:r>
            <a:r>
              <a:rPr lang="en-US" sz="2800" b="1" dirty="0">
                <a:solidFill>
                  <a:srgbClr val="0070C0"/>
                </a:solidFill>
              </a:rPr>
              <a:t>)</a:t>
            </a:r>
            <a:r>
              <a:rPr lang="en-US" sz="2800" b="1" dirty="0">
                <a:solidFill>
                  <a:schemeClr val="tx1"/>
                </a:solidFill>
              </a:rPr>
              <a:t/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			</a:t>
            </a:r>
            <a:r>
              <a:rPr lang="en-US" sz="2800" b="1" i="1" dirty="0">
                <a:solidFill>
                  <a:schemeClr val="tx1"/>
                </a:solidFill>
              </a:rPr>
              <a:t>commands-2</a:t>
            </a:r>
            <a:br>
              <a:rPr lang="en-US" sz="2800" b="1" i="1" dirty="0">
                <a:solidFill>
                  <a:schemeClr val="tx1"/>
                </a:solidFill>
              </a:rPr>
            </a:br>
            <a:r>
              <a:rPr lang="en-US" sz="2800" b="1" i="1" dirty="0">
                <a:solidFill>
                  <a:schemeClr val="tx1"/>
                </a:solidFill>
              </a:rPr>
              <a:t>			;;</a:t>
            </a:r>
            <a:br>
              <a:rPr lang="en-US" sz="2800" b="1" i="1" dirty="0">
                <a:solidFill>
                  <a:schemeClr val="tx1"/>
                </a:solidFill>
              </a:rPr>
            </a:br>
            <a:r>
              <a:rPr lang="en-US" sz="2800" b="1" i="1" dirty="0">
                <a:solidFill>
                  <a:schemeClr val="tx1"/>
                </a:solidFill>
              </a:rPr>
              <a:t>		 </a:t>
            </a:r>
            <a:r>
              <a:rPr lang="en-US" sz="2800" b="1" i="1" dirty="0">
                <a:solidFill>
                  <a:srgbClr val="0070C0"/>
                </a:solidFill>
              </a:rPr>
              <a:t>pattern-3</a:t>
            </a:r>
            <a:r>
              <a:rPr lang="en-US" sz="2800" b="1" dirty="0">
                <a:solidFill>
                  <a:srgbClr val="0070C0"/>
                </a:solidFill>
              </a:rPr>
              <a:t>)</a:t>
            </a:r>
            <a:r>
              <a:rPr lang="en-US" sz="2800" b="1" dirty="0">
                <a:solidFill>
                  <a:schemeClr val="tx1"/>
                </a:solidFill>
              </a:rPr>
              <a:t/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			</a:t>
            </a:r>
            <a:r>
              <a:rPr lang="en-US" sz="2800" b="1" i="1" dirty="0">
                <a:solidFill>
                  <a:schemeClr val="tx1"/>
                </a:solidFill>
              </a:rPr>
              <a:t>commands-3</a:t>
            </a:r>
            <a:br>
              <a:rPr lang="en-US" sz="2800" b="1" i="1" dirty="0">
                <a:solidFill>
                  <a:schemeClr val="tx1"/>
                </a:solidFill>
              </a:rPr>
            </a:br>
            <a:r>
              <a:rPr lang="en-US" sz="2800" b="1" i="1" dirty="0">
                <a:solidFill>
                  <a:schemeClr val="tx1"/>
                </a:solidFill>
              </a:rPr>
              <a:t>			;;</a:t>
            </a:r>
            <a:br>
              <a:rPr lang="en-US" sz="2800" b="1" i="1" dirty="0">
                <a:solidFill>
                  <a:schemeClr val="tx1"/>
                </a:solidFill>
              </a:rPr>
            </a:br>
            <a:r>
              <a:rPr lang="en-US" sz="2800" b="1" i="1" dirty="0">
                <a:solidFill>
                  <a:schemeClr val="tx1"/>
                </a:solidFill>
              </a:rPr>
              <a:t>		.........</a:t>
            </a:r>
            <a:br>
              <a:rPr lang="en-US" sz="2800" b="1" i="1" dirty="0">
                <a:solidFill>
                  <a:schemeClr val="tx1"/>
                </a:solidFill>
              </a:rPr>
            </a:br>
            <a:r>
              <a:rPr lang="en-US" sz="2800" b="1" i="1" dirty="0"/>
              <a:t>	</a:t>
            </a:r>
            <a:r>
              <a:rPr lang="en-US" sz="2800" b="1" i="1" dirty="0" err="1" smtClean="0">
                <a:solidFill>
                  <a:srgbClr val="0070C0"/>
                </a:solidFill>
              </a:rPr>
              <a:t>esac</a:t>
            </a:r>
            <a:r>
              <a:rPr lang="en-US" sz="2800" b="1" i="1" dirty="0" smtClean="0">
                <a:solidFill>
                  <a:schemeClr val="tx1"/>
                </a:solidFill>
              </a:rPr>
              <a:t/>
            </a:r>
            <a:br>
              <a:rPr lang="en-US" sz="2800" b="1" i="1" dirty="0" smtClean="0">
                <a:solidFill>
                  <a:schemeClr val="tx1"/>
                </a:solidFill>
              </a:rPr>
            </a:br>
            <a:endParaRPr lang="en-US" sz="18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chemeClr val="tx1"/>
                </a:solidFill>
              </a:rPr>
              <a:t>pattern</a:t>
            </a:r>
            <a:r>
              <a:rPr lang="en-US" sz="1800" dirty="0">
                <a:solidFill>
                  <a:schemeClr val="tx1"/>
                </a:solidFill>
              </a:rPr>
              <a:t> is like an ambiguous file reference (</a:t>
            </a:r>
            <a:r>
              <a:rPr lang="en-US" sz="1800" b="1" dirty="0">
                <a:solidFill>
                  <a:schemeClr val="tx1"/>
                </a:solidFill>
              </a:rPr>
              <a:t>*?[ ] </a:t>
            </a:r>
            <a:r>
              <a:rPr lang="en-US" sz="1800" dirty="0">
                <a:solidFill>
                  <a:schemeClr val="tx1"/>
                </a:solidFill>
              </a:rPr>
              <a:t>can be used). </a:t>
            </a:r>
            <a:r>
              <a:rPr lang="en-US" sz="1800" dirty="0" smtClean="0">
                <a:solidFill>
                  <a:schemeClr val="tx1"/>
                </a:solidFill>
              </a:rPr>
              <a:t> Can also use the </a:t>
            </a:r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|</a:t>
            </a:r>
            <a:r>
              <a:rPr lang="en-US" sz="1800" dirty="0" smtClean="0">
                <a:solidFill>
                  <a:schemeClr val="tx1"/>
                </a:solidFill>
              </a:rPr>
              <a:t> character to separate </a:t>
            </a:r>
            <a:r>
              <a:rPr lang="en-US" sz="1800" dirty="0">
                <a:solidFill>
                  <a:schemeClr val="tx1"/>
                </a:solidFill>
              </a:rPr>
              <a:t>choices.</a:t>
            </a:r>
            <a:r>
              <a:rPr lang="en-US" sz="1800" i="1" dirty="0">
                <a:solidFill>
                  <a:schemeClr val="tx1"/>
                </a:solidFill>
              </a:rPr>
              <a:t/>
            </a:r>
            <a:br>
              <a:rPr lang="en-US" sz="1800" i="1" dirty="0">
                <a:solidFill>
                  <a:schemeClr val="tx1"/>
                </a:solidFill>
              </a:rPr>
            </a:br>
            <a:endParaRPr lang="en-US" sz="1800" i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-27384"/>
            <a:ext cx="7498080" cy="1143000"/>
          </a:xfrm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 dirty="0"/>
              <a:t>Shell Script Basics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1435608" y="1580728"/>
            <a:ext cx="7498080" cy="4800600"/>
          </a:xfrm>
          <a:noFill/>
          <a:ln/>
        </p:spPr>
        <p:txBody>
          <a:bodyPr lIns="90488" tIns="44450" rIns="90488" bIns="44450">
            <a:noAutofit/>
          </a:bodyPr>
          <a:lstStyle/>
          <a:p>
            <a:pPr marL="285750" indent="-285750"/>
            <a:r>
              <a:rPr lang="en-US" sz="2400" dirty="0">
                <a:solidFill>
                  <a:srgbClr val="0070C0"/>
                </a:solidFill>
              </a:rPr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Unix shell </a:t>
            </a:r>
            <a:r>
              <a:rPr lang="en-US" sz="2400" b="1" i="1" dirty="0" smtClean="0">
                <a:solidFill>
                  <a:srgbClr val="0070C0"/>
                </a:solidFill>
              </a:rPr>
              <a:t>script  </a:t>
            </a:r>
            <a:r>
              <a:rPr lang="en-US" sz="2400" dirty="0">
                <a:solidFill>
                  <a:srgbClr val="0070C0"/>
                </a:solidFill>
              </a:rPr>
              <a:t>is </a:t>
            </a:r>
            <a:r>
              <a:rPr lang="en-US" sz="2400" dirty="0" smtClean="0">
                <a:solidFill>
                  <a:srgbClr val="0070C0"/>
                </a:solidFill>
              </a:rPr>
              <a:t>just a </a:t>
            </a:r>
            <a:r>
              <a:rPr lang="en-US" sz="2400" b="1" i="1" dirty="0" smtClean="0">
                <a:solidFill>
                  <a:srgbClr val="0070C0"/>
                </a:solidFill>
              </a:rPr>
              <a:t>text file containing Unix </a:t>
            </a:r>
            <a:r>
              <a:rPr lang="en-US" sz="2400" b="1" i="1" dirty="0">
                <a:solidFill>
                  <a:srgbClr val="0070C0"/>
                </a:solidFill>
              </a:rPr>
              <a:t>commands</a:t>
            </a:r>
            <a:r>
              <a:rPr lang="en-US" sz="2400" dirty="0"/>
              <a:t>. </a:t>
            </a:r>
            <a:r>
              <a:rPr lang="en-US" sz="2400" dirty="0" smtClean="0"/>
              <a:t> Any </a:t>
            </a:r>
            <a:r>
              <a:rPr lang="en-US" sz="2400" dirty="0"/>
              <a:t>command that can be given at the </a:t>
            </a:r>
            <a:r>
              <a:rPr lang="en-US" sz="2400" dirty="0" smtClean="0"/>
              <a:t>normal shell </a:t>
            </a:r>
            <a:r>
              <a:rPr lang="en-US" sz="2400" dirty="0"/>
              <a:t>prompt can also be put into a shell script.   When shell scripts are executed, the commands in the script are </a:t>
            </a:r>
            <a:r>
              <a:rPr lang="en-US" sz="2400" dirty="0" smtClean="0"/>
              <a:t>executed, as if they are typed at the command line prompt. </a:t>
            </a:r>
          </a:p>
          <a:p>
            <a:pPr marL="285750" indent="-285750">
              <a:buNone/>
            </a:pPr>
            <a:endParaRPr lang="en-US" sz="2400" dirty="0"/>
          </a:p>
          <a:p>
            <a:pPr marL="285750" indent="-285750"/>
            <a:r>
              <a:rPr lang="en-US" sz="2400" dirty="0" smtClean="0"/>
              <a:t>Shell scripts are shell programs which are understood by Unix shells.  Flow control statements, such as if-then and loop statements, together with Unix commands (programs) make shell 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-27384"/>
            <a:ext cx="7498080" cy="1143000"/>
          </a:xfrm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 dirty="0" smtClean="0">
                <a:solidFill>
                  <a:schemeClr val="tx1"/>
                </a:solidFill>
              </a:rPr>
              <a:t>Example  : </a:t>
            </a:r>
            <a:r>
              <a:rPr lang="en-US" dirty="0" smtClean="0">
                <a:solidFill>
                  <a:srgbClr val="0070C0"/>
                </a:solidFill>
              </a:rPr>
              <a:t>case</a:t>
            </a:r>
            <a:r>
              <a:rPr lang="en-US" dirty="0" smtClean="0">
                <a:solidFill>
                  <a:schemeClr val="tx1"/>
                </a:solidFill>
              </a:rPr>
              <a:t> Construct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>
            <a:noAutofit/>
          </a:bodyPr>
          <a:lstStyle/>
          <a:p>
            <a:pPr>
              <a:lnSpc>
                <a:spcPct val="75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echo –n "Enter </a:t>
            </a:r>
            <a:r>
              <a:rPr lang="en-US" sz="2000" b="1" dirty="0">
                <a:solidFill>
                  <a:schemeClr val="tx1"/>
                </a:solidFill>
              </a:rPr>
              <a:t>A, B or C: </a:t>
            </a:r>
            <a:r>
              <a:rPr lang="en-US" sz="2000" b="1" dirty="0" smtClean="0">
                <a:solidFill>
                  <a:schemeClr val="tx1"/>
                </a:solidFill>
              </a:rPr>
              <a:t>"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read character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case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>
                <a:solidFill>
                  <a:schemeClr val="tx1"/>
                </a:solidFill>
              </a:rPr>
              <a:t>"$character" 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in</a:t>
            </a:r>
            <a:endParaRPr lang="en-US" sz="2000" b="1" dirty="0">
              <a:solidFill>
                <a:srgbClr val="0070C0"/>
              </a:solidFill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a|A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		echo You entered </a:t>
            </a:r>
            <a:r>
              <a:rPr lang="en-US" sz="2000" b="1" dirty="0" smtClean="0">
                <a:solidFill>
                  <a:schemeClr val="tx1"/>
                </a:solidFill>
              </a:rPr>
              <a:t>a/A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		;;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b|B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		echo You entered </a:t>
            </a:r>
            <a:r>
              <a:rPr lang="en-US" sz="2000" b="1" dirty="0" smtClean="0">
                <a:solidFill>
                  <a:schemeClr val="tx1"/>
                </a:solidFill>
              </a:rPr>
              <a:t>b/B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		;;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c|C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		echo You entered </a:t>
            </a:r>
            <a:r>
              <a:rPr lang="en-US" sz="2000" b="1" dirty="0" smtClean="0">
                <a:solidFill>
                  <a:schemeClr val="tx1"/>
                </a:solidFill>
              </a:rPr>
              <a:t>c/C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		;;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>
                <a:solidFill>
                  <a:srgbClr val="0070C0"/>
                </a:solidFill>
              </a:rPr>
              <a:t>*)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		echo You did not enter A, B, or C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esac</a:t>
            </a:r>
            <a:endParaRPr lang="en-US" sz="2000" b="1" dirty="0">
              <a:solidFill>
                <a:srgbClr val="0070C0"/>
              </a:solidFill>
            </a:endParaRPr>
          </a:p>
          <a:p>
            <a:pPr>
              <a:lnSpc>
                <a:spcPct val="79000"/>
              </a:lnSpc>
              <a:buFontTx/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79000"/>
              </a:lnSpc>
              <a:buFontTx/>
              <a:buNone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40740" y="1874520"/>
            <a:ext cx="2843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means : if character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has the value of ‘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’ </a:t>
            </a:r>
            <a:r>
              <a:rPr lang="en-US" u="sng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‘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’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2500298" y="2185416"/>
            <a:ext cx="3470734" cy="314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5074" y="4214818"/>
            <a:ext cx="271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means : if character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does not match any of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above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246004" y="4714884"/>
            <a:ext cx="3826194" cy="554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ChangeArrowheads="1"/>
          </p:cNvSpPr>
          <p:nvPr/>
        </p:nvSpPr>
        <p:spPr bwMode="auto">
          <a:xfrm>
            <a:off x="1142976" y="1500174"/>
            <a:ext cx="7533480" cy="4090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kumimoji="0" lang="en-US" sz="2000" b="1" dirty="0">
                <a:latin typeface="Courier New" pitchFamily="49" charset="0"/>
              </a:rPr>
              <a:t>#! /</a:t>
            </a:r>
            <a:r>
              <a:rPr kumimoji="0" lang="en-US" sz="2000" b="1" dirty="0" smtClean="0">
                <a:latin typeface="Courier New" pitchFamily="49" charset="0"/>
              </a:rPr>
              <a:t>bin/bash</a:t>
            </a:r>
            <a:endParaRPr kumimoji="0" lang="en-US" sz="2000" b="1" dirty="0">
              <a:latin typeface="Courier New" pitchFamily="49" charset="0"/>
            </a:endParaRPr>
          </a:p>
          <a:p>
            <a:r>
              <a:rPr kumimoji="0" lang="en-US" sz="2000" b="1" dirty="0">
                <a:latin typeface="Courier New" pitchFamily="49" charset="0"/>
              </a:rPr>
              <a:t>echo menu test program</a:t>
            </a:r>
          </a:p>
          <a:p>
            <a:r>
              <a:rPr kumimoji="0" lang="en-US" sz="2000" b="1" dirty="0">
                <a:latin typeface="Courier New" pitchFamily="49" charset="0"/>
              </a:rPr>
              <a:t>stop=0</a:t>
            </a:r>
          </a:p>
          <a:p>
            <a:r>
              <a:rPr kumimoji="0" lang="en-US" sz="2000" b="1" dirty="0">
                <a:latin typeface="Courier New" pitchFamily="49" charset="0"/>
              </a:rPr>
              <a:t>while [ $stop -</a:t>
            </a:r>
            <a:r>
              <a:rPr kumimoji="0" lang="en-US" sz="2000" b="1" dirty="0" err="1">
                <a:latin typeface="Courier New" pitchFamily="49" charset="0"/>
              </a:rPr>
              <a:t>eq</a:t>
            </a:r>
            <a:r>
              <a:rPr kumimoji="0" lang="en-US" sz="2000" b="1" dirty="0">
                <a:latin typeface="Courier New" pitchFamily="49" charset="0"/>
              </a:rPr>
              <a:t> 0 ]</a:t>
            </a:r>
          </a:p>
          <a:p>
            <a:r>
              <a:rPr kumimoji="0" lang="en-US" sz="2000" b="1" dirty="0">
                <a:latin typeface="Courier New" pitchFamily="49" charset="0"/>
              </a:rPr>
              <a:t>do</a:t>
            </a:r>
          </a:p>
          <a:p>
            <a:r>
              <a:rPr kumimoji="0" lang="en-US" sz="2000" b="1" dirty="0">
                <a:latin typeface="Courier New" pitchFamily="49" charset="0"/>
              </a:rPr>
              <a:t>  </a:t>
            </a:r>
            <a:r>
              <a:rPr kumimoji="0" lang="en-US" sz="2000" b="1" dirty="0" smtClean="0">
                <a:latin typeface="Courier New" pitchFamily="49" charset="0"/>
              </a:rPr>
              <a:t>cat MENUOPTIONS</a:t>
            </a:r>
            <a:endParaRPr kumimoji="0" lang="en-US" sz="2000" b="1" dirty="0">
              <a:latin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kumimoji="0" lang="en-US" sz="2000" b="1" dirty="0" smtClean="0">
                <a:latin typeface="Courier New" pitchFamily="49" charset="0"/>
              </a:rPr>
              <a:t>echo</a:t>
            </a:r>
            <a:endParaRPr kumimoji="0" lang="en-US" sz="2000" b="1" dirty="0">
              <a:latin typeface="Courier New" pitchFamily="49" charset="0"/>
            </a:endParaRPr>
          </a:p>
          <a:p>
            <a:r>
              <a:rPr kumimoji="0" lang="en-US" sz="2000" b="1" dirty="0">
                <a:latin typeface="Courier New" pitchFamily="49" charset="0"/>
              </a:rPr>
              <a:t>  echo -n 'your choice'   </a:t>
            </a:r>
            <a:r>
              <a:rPr kumimoji="0" lang="en-US" sz="2000" b="1" dirty="0" smtClean="0">
                <a:latin typeface="Courier New" pitchFamily="49" charset="0"/>
              </a:rPr>
              <a:t>   #prompt for input</a:t>
            </a:r>
            <a:endParaRPr kumimoji="0" lang="en-US" sz="2000" b="1" dirty="0">
              <a:latin typeface="Courier New" pitchFamily="49" charset="0"/>
            </a:endParaRPr>
          </a:p>
          <a:p>
            <a:r>
              <a:rPr kumimoji="0" lang="en-US" sz="2000" b="1" dirty="0">
                <a:latin typeface="Courier New" pitchFamily="49" charset="0"/>
              </a:rPr>
              <a:t>  read reply</a:t>
            </a:r>
          </a:p>
          <a:p>
            <a:r>
              <a:rPr kumimoji="0" lang="en-US" sz="2000" b="1" dirty="0">
                <a:latin typeface="Courier New" pitchFamily="49" charset="0"/>
              </a:rPr>
              <a:t>  </a:t>
            </a:r>
            <a:r>
              <a:rPr kumimoji="0" lang="en-US" sz="2000" b="1" dirty="0" smtClean="0">
                <a:latin typeface="Courier New" pitchFamily="49" charset="0"/>
              </a:rPr>
              <a:t>echo</a:t>
            </a:r>
          </a:p>
          <a:p>
            <a:endParaRPr lang="en-US" sz="2000" b="1" dirty="0" smtClean="0">
              <a:latin typeface="Courier New" pitchFamily="49" charset="0"/>
            </a:endParaRPr>
          </a:p>
          <a:p>
            <a:endParaRPr kumimoji="0" lang="en-US" sz="2000" b="1" dirty="0">
              <a:latin typeface="Courier New" pitchFamily="49" charset="0"/>
            </a:endParaRPr>
          </a:p>
          <a:p>
            <a:r>
              <a:rPr kumimoji="0" lang="en-US" sz="2000" b="1" dirty="0">
                <a:latin typeface="Courier New" pitchFamily="49" charset="0"/>
              </a:rPr>
              <a:t># continued next </a:t>
            </a:r>
            <a:r>
              <a:rPr kumimoji="0" lang="en-US" sz="2000" b="1" dirty="0" smtClean="0">
                <a:latin typeface="Courier New" pitchFamily="49" charset="0"/>
              </a:rPr>
              <a:t>page…</a:t>
            </a:r>
            <a:endParaRPr kumimoji="0" lang="en-US" sz="2000" b="1" dirty="0">
              <a:latin typeface="Courier New" pitchFamily="49" charset="0"/>
            </a:endParaRP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title"/>
          </p:nvPr>
        </p:nvSpPr>
        <p:spPr>
          <a:xfrm>
            <a:off x="1142976" y="214290"/>
            <a:ext cx="7715304" cy="914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Example (a menu-displaying script)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5008" y="2285992"/>
            <a:ext cx="3071834" cy="646331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itchFamily="49" charset="0"/>
              </a:rPr>
              <a:t>1 :   display the date.</a:t>
            </a:r>
          </a:p>
          <a:p>
            <a:r>
              <a:rPr lang="en-US" sz="1200" b="1" dirty="0" smtClean="0">
                <a:latin typeface="Courier New" pitchFamily="49" charset="0"/>
              </a:rPr>
              <a:t>2, 3: display logged-on users</a:t>
            </a:r>
          </a:p>
          <a:p>
            <a:r>
              <a:rPr lang="en-US" sz="1200" b="1" dirty="0" smtClean="0">
                <a:latin typeface="Courier New" pitchFamily="49" charset="0"/>
              </a:rPr>
              <a:t>4 :   exit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4286248" y="2643182"/>
            <a:ext cx="128588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57884" y="1714488"/>
            <a:ext cx="1994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</a:rPr>
              <a:t>Contents of the file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</a:rPr>
              <a:t>MENUOPTIONS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57884" y="4797152"/>
            <a:ext cx="3071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itchFamily="49" charset="0"/>
              </a:rPr>
              <a:t>print a blank line.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555776" y="4437112"/>
            <a:ext cx="3230100" cy="462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-99392"/>
            <a:ext cx="7498080" cy="1143000"/>
          </a:xfrm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 dirty="0">
                <a:solidFill>
                  <a:schemeClr val="tx1"/>
                </a:solidFill>
              </a:rPr>
              <a:t>Example Continued</a:t>
            </a: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1142976" y="1500174"/>
            <a:ext cx="8001024" cy="53219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kumimoji="0" lang="en-US" sz="2000" b="1" dirty="0">
                <a:latin typeface="Courier New" pitchFamily="49" charset="0"/>
              </a:rPr>
              <a:t>  case $reply in</a:t>
            </a:r>
          </a:p>
          <a:p>
            <a:r>
              <a:rPr kumimoji="0" lang="en-US" sz="2000" b="1" dirty="0">
                <a:latin typeface="Courier New" pitchFamily="49" charset="0"/>
              </a:rPr>
              <a:t>  "1")</a:t>
            </a:r>
          </a:p>
          <a:p>
            <a:r>
              <a:rPr kumimoji="0" lang="en-US" sz="2000" b="1" dirty="0">
                <a:latin typeface="Courier New" pitchFamily="49" charset="0"/>
              </a:rPr>
              <a:t>     date        #display date</a:t>
            </a:r>
          </a:p>
          <a:p>
            <a:r>
              <a:rPr kumimoji="0" lang="en-US" sz="2000" b="1" dirty="0">
                <a:latin typeface="Courier New" pitchFamily="49" charset="0"/>
              </a:rPr>
              <a:t>     ;;</a:t>
            </a:r>
          </a:p>
          <a:p>
            <a:r>
              <a:rPr kumimoji="0" lang="en-US" sz="2000" b="1" dirty="0">
                <a:latin typeface="Courier New" pitchFamily="49" charset="0"/>
              </a:rPr>
              <a:t>  "2"|"3")</a:t>
            </a:r>
          </a:p>
          <a:p>
            <a:r>
              <a:rPr kumimoji="0" lang="en-US" sz="2000" b="1" dirty="0">
                <a:latin typeface="Courier New" pitchFamily="49" charset="0"/>
              </a:rPr>
              <a:t>     </a:t>
            </a:r>
            <a:r>
              <a:rPr kumimoji="0" lang="en-US" sz="2000" b="1" dirty="0" smtClean="0">
                <a:latin typeface="Courier New" pitchFamily="49" charset="0"/>
              </a:rPr>
              <a:t>who</a:t>
            </a:r>
            <a:r>
              <a:rPr lang="en-US" sz="2000" b="1" dirty="0" smtClean="0">
                <a:latin typeface="Courier New" pitchFamily="49" charset="0"/>
              </a:rPr>
              <a:t>         #display logged-on users</a:t>
            </a:r>
            <a:endParaRPr kumimoji="0" lang="en-US" sz="2000" b="1" dirty="0">
              <a:latin typeface="Courier New" pitchFamily="49" charset="0"/>
            </a:endParaRPr>
          </a:p>
          <a:p>
            <a:r>
              <a:rPr kumimoji="0" lang="en-US" sz="2000" b="1" dirty="0">
                <a:latin typeface="Courier New" pitchFamily="49" charset="0"/>
              </a:rPr>
              <a:t>     ;;</a:t>
            </a:r>
          </a:p>
          <a:p>
            <a:r>
              <a:rPr kumimoji="0" lang="en-US" sz="2000" b="1" dirty="0">
                <a:latin typeface="Courier New" pitchFamily="49" charset="0"/>
              </a:rPr>
              <a:t>  "4")</a:t>
            </a:r>
          </a:p>
          <a:p>
            <a:r>
              <a:rPr kumimoji="0" lang="en-US" sz="2000" b="1" dirty="0">
                <a:latin typeface="Courier New" pitchFamily="49" charset="0"/>
              </a:rPr>
              <a:t>     </a:t>
            </a:r>
            <a:r>
              <a:rPr lang="en-US" sz="2000" b="1" dirty="0" smtClean="0">
                <a:latin typeface="Courier New" pitchFamily="49" charset="0"/>
              </a:rPr>
              <a:t>stop=1      #finish (exit)</a:t>
            </a:r>
            <a:endParaRPr kumimoji="0" lang="en-US" sz="2000" b="1" dirty="0">
              <a:latin typeface="Courier New" pitchFamily="49" charset="0"/>
            </a:endParaRPr>
          </a:p>
          <a:p>
            <a:r>
              <a:rPr kumimoji="0" lang="en-US" sz="2000" b="1" dirty="0">
                <a:latin typeface="Courier New" pitchFamily="49" charset="0"/>
              </a:rPr>
              <a:t>     ;;</a:t>
            </a:r>
          </a:p>
          <a:p>
            <a:r>
              <a:rPr kumimoji="0" lang="en-US" sz="2000" b="1" dirty="0">
                <a:latin typeface="Courier New" pitchFamily="49" charset="0"/>
              </a:rPr>
              <a:t>  *)</a:t>
            </a:r>
          </a:p>
          <a:p>
            <a:r>
              <a:rPr kumimoji="0" lang="en-US" sz="2000" b="1" dirty="0">
                <a:latin typeface="Courier New" pitchFamily="49" charset="0"/>
              </a:rPr>
              <a:t>     echo illegal choice</a:t>
            </a:r>
          </a:p>
          <a:p>
            <a:r>
              <a:rPr kumimoji="0" lang="en-US" sz="2000" b="1" dirty="0">
                <a:latin typeface="Courier New" pitchFamily="49" charset="0"/>
              </a:rPr>
              <a:t>     ;;</a:t>
            </a:r>
          </a:p>
          <a:p>
            <a:r>
              <a:rPr kumimoji="0" lang="en-US" sz="2000" b="1" dirty="0">
                <a:latin typeface="Courier New" pitchFamily="49" charset="0"/>
              </a:rPr>
              <a:t>  </a:t>
            </a:r>
            <a:r>
              <a:rPr kumimoji="0" lang="en-US" sz="2000" b="1" dirty="0" err="1" smtClean="0">
                <a:latin typeface="Courier New" pitchFamily="49" charset="0"/>
              </a:rPr>
              <a:t>esac</a:t>
            </a:r>
            <a:endParaRPr kumimoji="0" lang="en-US" sz="2000" b="1" dirty="0" smtClean="0">
              <a:latin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echo</a:t>
            </a:r>
            <a:endParaRPr kumimoji="0" lang="en-US" sz="2000" b="1" dirty="0">
              <a:latin typeface="Courier New" pitchFamily="49" charset="0"/>
            </a:endParaRPr>
          </a:p>
          <a:p>
            <a:r>
              <a:rPr kumimoji="0" lang="en-US" sz="2000" b="1" dirty="0">
                <a:latin typeface="Courier New" pitchFamily="49" charset="0"/>
              </a:rPr>
              <a:t>done</a:t>
            </a:r>
          </a:p>
          <a:p>
            <a:pPr latinLnBrk="1"/>
            <a:endParaRPr kumimoji="0" lang="en-US" sz="20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-18256"/>
            <a:ext cx="7498080" cy="1143000"/>
          </a:xfrm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 dirty="0">
                <a:solidFill>
                  <a:schemeClr val="tx1"/>
                </a:solidFill>
              </a:rPr>
              <a:t>Debugging Script Files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sz="1800" dirty="0">
                <a:solidFill>
                  <a:schemeClr val="tx1"/>
                </a:solidFill>
              </a:rPr>
              <a:t>To view each command in a script file as it executes:</a:t>
            </a:r>
          </a:p>
          <a:p>
            <a:pPr lvl="1"/>
            <a:r>
              <a:rPr lang="en-US" sz="1700" dirty="0" smtClean="0"/>
              <a:t>put  ‘</a:t>
            </a:r>
            <a:r>
              <a:rPr lang="en-US" sz="1700" b="1" dirty="0" smtClean="0">
                <a:solidFill>
                  <a:srgbClr val="0070C0"/>
                </a:solidFill>
              </a:rPr>
              <a:t>set  </a:t>
            </a:r>
            <a:r>
              <a:rPr lang="en-US" sz="1700" b="1" dirty="0">
                <a:solidFill>
                  <a:srgbClr val="0070C0"/>
                </a:solidFill>
              </a:rPr>
              <a:t>-x</a:t>
            </a:r>
            <a:r>
              <a:rPr lang="en-US" sz="1700" dirty="0"/>
              <a:t>’</a:t>
            </a:r>
            <a:r>
              <a:rPr lang="en-US" sz="17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700" dirty="0"/>
              <a:t>at </a:t>
            </a:r>
            <a:r>
              <a:rPr lang="en-US" sz="1700" dirty="0" smtClean="0"/>
              <a:t>the start </a:t>
            </a:r>
            <a:r>
              <a:rPr lang="en-US" sz="1700" dirty="0"/>
              <a:t>of the script, </a:t>
            </a:r>
            <a:r>
              <a:rPr lang="en-US" sz="1700" dirty="0" smtClean="0"/>
              <a:t> </a:t>
            </a:r>
            <a:r>
              <a:rPr lang="en-US" sz="1700" i="1" dirty="0" smtClean="0"/>
              <a:t>OR</a:t>
            </a:r>
            <a:endParaRPr lang="en-US" sz="1700" i="1" dirty="0"/>
          </a:p>
          <a:p>
            <a:pPr lvl="1"/>
            <a:r>
              <a:rPr lang="en-US" sz="1700" dirty="0"/>
              <a:t>run the script </a:t>
            </a:r>
            <a:r>
              <a:rPr lang="en-US" sz="1700" dirty="0" smtClean="0"/>
              <a:t>using  the command </a:t>
            </a:r>
            <a:r>
              <a:rPr lang="en-US" sz="1700" dirty="0"/>
              <a:t>‘</a:t>
            </a:r>
            <a:r>
              <a:rPr lang="en-US" sz="1700" b="1" dirty="0" err="1" smtClean="0">
                <a:solidFill>
                  <a:srgbClr val="0070C0"/>
                </a:solidFill>
              </a:rPr>
              <a:t>sh</a:t>
            </a:r>
            <a:r>
              <a:rPr lang="en-US" sz="1700" b="1" dirty="0" smtClean="0">
                <a:solidFill>
                  <a:srgbClr val="0070C0"/>
                </a:solidFill>
              </a:rPr>
              <a:t>  </a:t>
            </a:r>
            <a:r>
              <a:rPr lang="en-US" sz="1700" b="1" dirty="0">
                <a:solidFill>
                  <a:srgbClr val="0070C0"/>
                </a:solidFill>
              </a:rPr>
              <a:t>-x </a:t>
            </a:r>
            <a:r>
              <a:rPr lang="en-US" sz="1700" b="1" dirty="0" smtClean="0">
                <a:solidFill>
                  <a:srgbClr val="0070C0"/>
                </a:solidFill>
              </a:rPr>
              <a:t> </a:t>
            </a:r>
            <a:r>
              <a:rPr lang="en-US" sz="1700" b="1" i="1" dirty="0" err="1" smtClean="0">
                <a:solidFill>
                  <a:srgbClr val="0070C0"/>
                </a:solidFill>
              </a:rPr>
              <a:t>scriptname</a:t>
            </a:r>
            <a:r>
              <a:rPr lang="en-US" sz="1700" dirty="0"/>
              <a:t>’</a:t>
            </a:r>
          </a:p>
          <a:p>
            <a:r>
              <a:rPr lang="en-US" sz="1800" dirty="0">
                <a:solidFill>
                  <a:schemeClr val="tx1"/>
                </a:solidFill>
              </a:rPr>
              <a:t>Each command of the script will be printed on standard output, after evaluation (and substitution) by the shell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>
              <a:buFontTx/>
              <a:buChar char="$"/>
            </a:pPr>
            <a:r>
              <a:rPr lang="en-US" sz="1800" dirty="0">
                <a:solidFill>
                  <a:schemeClr val="tx1"/>
                </a:solidFill>
              </a:rPr>
              <a:t>cat </a:t>
            </a:r>
            <a:r>
              <a:rPr lang="en-US" sz="1800" dirty="0" smtClean="0">
                <a:solidFill>
                  <a:schemeClr val="tx1"/>
                </a:solidFill>
              </a:rPr>
              <a:t> check</a:t>
            </a:r>
            <a:r>
              <a:rPr lang="en-US" sz="1800" dirty="0">
                <a:solidFill>
                  <a:schemeClr val="tx1"/>
                </a:solidFill>
              </a:rPr>
              <a:t>				$ </a:t>
            </a:r>
            <a:r>
              <a:rPr lang="en-US" sz="1800" dirty="0" err="1" smtClean="0">
                <a:solidFill>
                  <a:schemeClr val="tx1"/>
                </a:solidFill>
              </a:rPr>
              <a:t>sh</a:t>
            </a: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n-US" sz="1800" dirty="0">
                <a:solidFill>
                  <a:schemeClr val="tx1"/>
                </a:solidFill>
              </a:rPr>
              <a:t>-x </a:t>
            </a:r>
            <a:r>
              <a:rPr lang="en-US" sz="1800" dirty="0" smtClean="0">
                <a:solidFill>
                  <a:schemeClr val="tx1"/>
                </a:solidFill>
              </a:rPr>
              <a:t> check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echo Enter your name:			</a:t>
            </a:r>
            <a:r>
              <a:rPr lang="en-US" sz="1800" dirty="0">
                <a:solidFill>
                  <a:srgbClr val="C00000"/>
                </a:solidFill>
              </a:rPr>
              <a:t>+ echo Enter </a:t>
            </a:r>
            <a:r>
              <a:rPr lang="en-US" sz="1800" dirty="0" smtClean="0">
                <a:solidFill>
                  <a:srgbClr val="C00000"/>
                </a:solidFill>
              </a:rPr>
              <a:t>your name: 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read  </a:t>
            </a:r>
            <a:r>
              <a:rPr lang="en-US" sz="1800" dirty="0">
                <a:solidFill>
                  <a:schemeClr val="tx1"/>
                </a:solidFill>
              </a:rPr>
              <a:t>name				Enter your name: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if [ </a:t>
            </a:r>
            <a:r>
              <a:rPr lang="en-US" sz="1800" dirty="0" smtClean="0">
                <a:solidFill>
                  <a:schemeClr val="tx1"/>
                </a:solidFill>
              </a:rPr>
              <a:t> -z  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″</a:t>
            </a:r>
            <a:r>
              <a:rPr lang="en-US" sz="1800" dirty="0" smtClean="0">
                <a:solidFill>
                  <a:schemeClr val="tx1"/>
                </a:solidFill>
              </a:rPr>
              <a:t>$name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″</a:t>
            </a:r>
            <a:r>
              <a:rPr lang="en-US" sz="1800" dirty="0" smtClean="0">
                <a:solidFill>
                  <a:schemeClr val="tx1"/>
                </a:solidFill>
              </a:rPr>
              <a:t>  ]</a:t>
            </a:r>
            <a:r>
              <a:rPr lang="en-US" sz="1800" dirty="0">
                <a:solidFill>
                  <a:schemeClr val="tx1"/>
                </a:solidFill>
              </a:rPr>
              <a:t>			</a:t>
            </a:r>
            <a:r>
              <a:rPr lang="en-US" sz="1800" dirty="0">
                <a:solidFill>
                  <a:srgbClr val="C00000"/>
                </a:solidFill>
              </a:rPr>
              <a:t>+ read name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then				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 echo Nothing entered			</a:t>
            </a:r>
            <a:r>
              <a:rPr lang="en-US" sz="1800" dirty="0">
                <a:solidFill>
                  <a:srgbClr val="C00000"/>
                </a:solidFill>
              </a:rPr>
              <a:t>+ [ -z  ]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fi					</a:t>
            </a:r>
            <a:r>
              <a:rPr lang="en-US" sz="1800" dirty="0" smtClean="0">
                <a:solidFill>
                  <a:srgbClr val="C00000"/>
                </a:solidFill>
              </a:rPr>
              <a:t>+ echo Nothing entered</a:t>
            </a:r>
          </a:p>
          <a:p>
            <a:pPr>
              <a:buNone/>
            </a:pPr>
            <a:r>
              <a:rPr lang="en-US" sz="1800" dirty="0" smtClean="0"/>
              <a:t>						 Nothing entered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48522" y="3516923"/>
            <a:ext cx="2666288" cy="1912341"/>
          </a:xfrm>
          <a:prstGeom prst="rect">
            <a:avLst/>
          </a:prstGeom>
          <a:solidFill>
            <a:schemeClr val="bg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00760" y="3500438"/>
            <a:ext cx="2666288" cy="2286016"/>
          </a:xfrm>
          <a:prstGeom prst="rect">
            <a:avLst/>
          </a:prstGeom>
          <a:solidFill>
            <a:schemeClr val="bg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6107917" y="2607463"/>
            <a:ext cx="78581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56850" y="2923412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like this</a:t>
            </a:r>
            <a:endParaRPr lang="en-AU" sz="1200" dirty="0"/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4429124" y="5143512"/>
            <a:ext cx="1285884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357818" y="4724400"/>
            <a:ext cx="800935" cy="61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66584" y="6152329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user entered nothing here</a:t>
            </a:r>
          </a:p>
          <a:p>
            <a:r>
              <a:rPr lang="en-AU" sz="1200" dirty="0" smtClean="0"/>
              <a:t>(</a:t>
            </a:r>
            <a:r>
              <a:rPr lang="en-AU" sz="1200" dirty="0" err="1" smtClean="0"/>
              <a:t>ie</a:t>
            </a:r>
            <a:r>
              <a:rPr lang="en-AU" sz="1200" dirty="0" smtClean="0"/>
              <a:t>. simply pressed &lt;enter&gt;)</a:t>
            </a:r>
            <a:endParaRPr lang="en-AU" sz="1200" dirty="0"/>
          </a:p>
        </p:txBody>
      </p:sp>
      <p:sp>
        <p:nvSpPr>
          <p:cNvPr id="23" name="Oval 22"/>
          <p:cNvSpPr/>
          <p:nvPr/>
        </p:nvSpPr>
        <p:spPr>
          <a:xfrm>
            <a:off x="5857884" y="3357562"/>
            <a:ext cx="1785950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547664" y="5589240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rgbClr val="C00000"/>
                </a:solidFill>
              </a:rPr>
              <a:t>script</a:t>
            </a:r>
            <a:endParaRPr lang="en-AU" sz="12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96336" y="5877272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rgbClr val="C00000"/>
                </a:solidFill>
              </a:rPr>
              <a:t>output</a:t>
            </a:r>
            <a:endParaRPr lang="en-AU" sz="1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Some Useful 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i="1" dirty="0" smtClean="0"/>
              <a:t>The UNIX Programming Environment,</a:t>
            </a:r>
            <a:r>
              <a:rPr lang="en-AU" dirty="0" smtClean="0"/>
              <a:t> </a:t>
            </a:r>
            <a:r>
              <a:rPr lang="en-AU" dirty="0" err="1" smtClean="0"/>
              <a:t>B.Kernighan</a:t>
            </a:r>
            <a:r>
              <a:rPr lang="en-AU" dirty="0" smtClean="0"/>
              <a:t>, </a:t>
            </a:r>
            <a:r>
              <a:rPr lang="en-AU" dirty="0" err="1" smtClean="0"/>
              <a:t>R.Pike</a:t>
            </a:r>
            <a:endParaRPr lang="en-AU" dirty="0" smtClean="0"/>
          </a:p>
          <a:p>
            <a:r>
              <a:rPr lang="en-AU" b="1" i="1" dirty="0" smtClean="0"/>
              <a:t>The Unix System V Environment</a:t>
            </a:r>
            <a:r>
              <a:rPr lang="en-AU" dirty="0" smtClean="0"/>
              <a:t>, </a:t>
            </a:r>
            <a:r>
              <a:rPr lang="en-AU" dirty="0" err="1" smtClean="0"/>
              <a:t>S.Bourne</a:t>
            </a:r>
            <a:endParaRPr lang="en-AU" dirty="0" smtClean="0"/>
          </a:p>
          <a:p>
            <a:r>
              <a:rPr lang="en-AU" dirty="0" smtClean="0">
                <a:hlinkClick r:id="rId2"/>
              </a:rPr>
              <a:t>http://www.freeos.com/guides/lsst/</a:t>
            </a:r>
            <a:endParaRPr lang="en-AU" dirty="0" smtClean="0"/>
          </a:p>
          <a:p>
            <a:r>
              <a:rPr lang="en-AU" dirty="0" smtClean="0">
                <a:hlinkClick r:id="rId3"/>
              </a:rPr>
              <a:t>http://www.topbits.com/unix-shell-scripting-tutorials.html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-18256"/>
            <a:ext cx="7498080" cy="1143000"/>
          </a:xfrm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 dirty="0"/>
              <a:t>Shell Script Basics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>
            <a:normAutofit/>
          </a:bodyPr>
          <a:lstStyle/>
          <a:p>
            <a:pPr marL="285750" indent="-285750"/>
            <a:r>
              <a:rPr lang="en-US" sz="2800" dirty="0" smtClean="0"/>
              <a:t>There </a:t>
            </a:r>
            <a:r>
              <a:rPr lang="en-US" sz="2800" dirty="0"/>
              <a:t>are </a:t>
            </a:r>
            <a:r>
              <a:rPr lang="en-US" sz="2800" dirty="0">
                <a:solidFill>
                  <a:schemeClr val="accent1"/>
                </a:solidFill>
              </a:rPr>
              <a:t>two</a:t>
            </a:r>
            <a:r>
              <a:rPr lang="en-US" sz="2800" dirty="0"/>
              <a:t> ways to run a script file: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/>
              <a:t>type its name at the prompt</a:t>
            </a:r>
            <a:r>
              <a:rPr lang="en-US" sz="2400" dirty="0">
                <a:solidFill>
                  <a:schemeClr val="tx2"/>
                </a:solidFill>
              </a:rPr>
              <a:t> (the script file must have been given </a:t>
            </a:r>
            <a:r>
              <a:rPr lang="en-US" sz="2400" dirty="0">
                <a:solidFill>
                  <a:srgbClr val="009900"/>
                </a:solidFill>
              </a:rPr>
              <a:t>execute permission</a:t>
            </a:r>
            <a:r>
              <a:rPr lang="en-US" sz="2400" dirty="0">
                <a:solidFill>
                  <a:schemeClr val="tx2"/>
                </a:solidFill>
              </a:rPr>
              <a:t> by '</a:t>
            </a:r>
            <a:r>
              <a:rPr lang="en-US" sz="2400" b="1" dirty="0" err="1">
                <a:solidFill>
                  <a:schemeClr val="tx2"/>
                </a:solidFill>
              </a:rPr>
              <a:t>chmod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u+x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...'),    OR</a:t>
            </a:r>
            <a:endParaRPr lang="en-US" sz="2400" dirty="0">
              <a:solidFill>
                <a:schemeClr val="tx2"/>
              </a:solidFill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solidFill>
                  <a:schemeClr val="tx2"/>
                </a:solidFill>
              </a:rPr>
              <a:t>type  </a:t>
            </a:r>
            <a:r>
              <a:rPr lang="en-US" sz="2400" b="1" dirty="0" err="1" smtClean="0"/>
              <a:t>sh</a:t>
            </a:r>
            <a:r>
              <a:rPr lang="en-US" sz="2400" b="1" i="1" dirty="0" smtClean="0">
                <a:solidFill>
                  <a:schemeClr val="tx2"/>
                </a:solidFill>
              </a:rPr>
              <a:t>   </a:t>
            </a:r>
            <a:r>
              <a:rPr lang="en-US" sz="2400" b="1" i="1" dirty="0" smtClean="0"/>
              <a:t>script-name 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at the </a:t>
            </a:r>
            <a:r>
              <a:rPr lang="en-US" sz="2400" dirty="0" smtClean="0">
                <a:solidFill>
                  <a:schemeClr val="tx2"/>
                </a:solidFill>
              </a:rPr>
              <a:t>prompt</a:t>
            </a:r>
          </a:p>
          <a:p>
            <a:pPr marL="685800" lvl="1" indent="-228600"/>
            <a:endParaRPr lang="en-US" sz="2400" dirty="0">
              <a:solidFill>
                <a:schemeClr val="tx2"/>
              </a:solidFill>
            </a:endParaRPr>
          </a:p>
          <a:p>
            <a:pPr marL="285750" indent="-285750"/>
            <a:r>
              <a:rPr lang="en-US" sz="2800" b="1" dirty="0">
                <a:solidFill>
                  <a:schemeClr val="tx2"/>
                </a:solidFill>
              </a:rPr>
              <a:t>#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is used as </a:t>
            </a:r>
            <a:r>
              <a:rPr lang="en-US" sz="2800" dirty="0">
                <a:solidFill>
                  <a:schemeClr val="tx2"/>
                </a:solidFill>
              </a:rPr>
              <a:t>a </a:t>
            </a:r>
            <a:r>
              <a:rPr lang="en-US" sz="2800" i="1" dirty="0" smtClean="0">
                <a:solidFill>
                  <a:schemeClr val="tx2"/>
                </a:solidFill>
              </a:rPr>
              <a:t>comment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character, except:</a:t>
            </a:r>
            <a:endParaRPr lang="en-US" sz="2800" dirty="0">
              <a:solidFill>
                <a:schemeClr val="tx2"/>
              </a:solidFill>
            </a:endParaRPr>
          </a:p>
          <a:p>
            <a:pPr marL="560070" lvl="1" indent="-285750"/>
            <a:r>
              <a:rPr lang="en-US" sz="2000" dirty="0" smtClean="0"/>
              <a:t>if </a:t>
            </a:r>
            <a:r>
              <a:rPr lang="en-US" sz="2000" dirty="0"/>
              <a:t>the first 2 characters of a script are </a:t>
            </a:r>
            <a:r>
              <a:rPr lang="en-US" sz="2000" b="1" dirty="0" smtClean="0">
                <a:solidFill>
                  <a:srgbClr val="0070C0"/>
                </a:solidFill>
              </a:rPr>
              <a:t>#!</a:t>
            </a:r>
            <a:r>
              <a:rPr lang="en-US" sz="2000" b="1" dirty="0" smtClean="0"/>
              <a:t>,</a:t>
            </a:r>
            <a:r>
              <a:rPr lang="en-US" sz="2000" dirty="0" smtClean="0"/>
              <a:t> then the </a:t>
            </a:r>
            <a:r>
              <a:rPr lang="en-US" sz="2000" dirty="0"/>
              <a:t>system expects </a:t>
            </a:r>
            <a:r>
              <a:rPr lang="en-US" sz="2000" dirty="0" smtClean="0"/>
              <a:t>a shell’s </a:t>
            </a:r>
            <a:r>
              <a:rPr lang="en-US" sz="2000" dirty="0"/>
              <a:t>pathname to </a:t>
            </a:r>
            <a:r>
              <a:rPr lang="en-US" sz="2000" dirty="0" smtClean="0"/>
              <a:t>follow, as shown below: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>      </a:t>
            </a:r>
            <a:r>
              <a:rPr lang="en-US" sz="2400" b="1" dirty="0" smtClean="0"/>
              <a:t>#!/bin/bash</a:t>
            </a:r>
          </a:p>
          <a:p>
            <a:pPr marL="731520" lvl="3" indent="0">
              <a:buNone/>
            </a:pPr>
            <a:r>
              <a:rPr lang="en-US" sz="1600" b="1" dirty="0"/>
              <a:t>	 </a:t>
            </a:r>
            <a:r>
              <a:rPr lang="en-US" sz="1600" b="1" dirty="0" smtClean="0"/>
              <a:t> …. (the rest of the script)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139952" y="5733256"/>
            <a:ext cx="165618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40152" y="5805264"/>
            <a:ext cx="25202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means : "run the rest of this script using the </a:t>
            </a:r>
            <a:r>
              <a:rPr lang="en-US" sz="1400" b="1" dirty="0" smtClean="0"/>
              <a:t>/bin/bash </a:t>
            </a:r>
            <a:r>
              <a:rPr lang="en-US" sz="1400" dirty="0" smtClean="0"/>
              <a:t>shell"</a:t>
            </a:r>
            <a:endParaRPr lang="en-US" sz="1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-315416"/>
            <a:ext cx="7498080" cy="1143000"/>
          </a:xfrm>
          <a:noFill/>
          <a:ln/>
          <a:effectLst/>
        </p:spPr>
        <p:txBody>
          <a:bodyPr lIns="90488" tIns="44450" rIns="90488" bIns="44450" anchor="b">
            <a:normAutofit/>
          </a:bodyPr>
          <a:lstStyle/>
          <a:p>
            <a:r>
              <a:rPr lang="en-US" dirty="0" smtClean="0"/>
              <a:t>How to create a shell script?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1259632" y="1052736"/>
            <a:ext cx="7600980" cy="5572125"/>
          </a:xfrm>
          <a:noFill/>
          <a:ln/>
        </p:spPr>
        <p:txBody>
          <a:bodyPr lIns="90488" tIns="44450" rIns="90488" bIns="44450">
            <a:normAutofit fontScale="9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800" dirty="0" smtClean="0"/>
              <a:t>Create </a:t>
            </a:r>
            <a:r>
              <a:rPr lang="en-US" sz="2800" dirty="0"/>
              <a:t>a </a:t>
            </a:r>
            <a:r>
              <a:rPr lang="en-US" sz="2800" dirty="0" smtClean="0"/>
              <a:t>text file (</a:t>
            </a:r>
            <a:r>
              <a:rPr lang="en-US" sz="2800" dirty="0" err="1" smtClean="0"/>
              <a:t>eg</a:t>
            </a:r>
            <a:r>
              <a:rPr lang="en-US" sz="2800" dirty="0" smtClean="0"/>
              <a:t>. using the </a:t>
            </a:r>
            <a:r>
              <a:rPr lang="en-US" sz="2800" b="1" i="1" dirty="0" smtClean="0"/>
              <a:t>vi or </a:t>
            </a:r>
            <a:r>
              <a:rPr lang="en-US" sz="2800" b="1" i="1" dirty="0" err="1" smtClean="0"/>
              <a:t>pico</a:t>
            </a:r>
            <a:r>
              <a:rPr lang="en-US" sz="2800" b="1" i="1" dirty="0" smtClean="0"/>
              <a:t> or </a:t>
            </a:r>
            <a:r>
              <a:rPr lang="en-US" sz="2800" i="1" dirty="0" smtClean="0"/>
              <a:t>any</a:t>
            </a:r>
            <a:r>
              <a:rPr lang="en-US" sz="2800" dirty="0" smtClean="0"/>
              <a:t> editor available on your Unix)</a:t>
            </a:r>
          </a:p>
          <a:p>
            <a:pPr marL="560070" lvl="1" indent="-285750"/>
            <a:r>
              <a:rPr lang="en-US" sz="2400" b="1" dirty="0" smtClean="0">
                <a:solidFill>
                  <a:srgbClr val="0070C0"/>
                </a:solidFill>
              </a:rPr>
              <a:t>vi</a:t>
            </a:r>
            <a:r>
              <a:rPr lang="en-US" sz="2400" dirty="0" smtClean="0">
                <a:solidFill>
                  <a:srgbClr val="0070C0"/>
                </a:solidFill>
              </a:rPr>
              <a:t>  </a:t>
            </a:r>
            <a:r>
              <a:rPr lang="en-US" sz="2400" b="1" dirty="0" err="1" smtClean="0">
                <a:solidFill>
                  <a:srgbClr val="0070C0"/>
                </a:solidFill>
              </a:rPr>
              <a:t>dateScript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560070" lvl="1" indent="-285750"/>
            <a:r>
              <a:rPr lang="en-US" sz="2400" dirty="0" smtClean="0">
                <a:solidFill>
                  <a:schemeClr val="tx2"/>
                </a:solidFill>
              </a:rPr>
              <a:t>add a </a:t>
            </a:r>
            <a:r>
              <a:rPr lang="en-US" sz="2400" dirty="0">
                <a:solidFill>
                  <a:schemeClr val="tx2"/>
                </a:solidFill>
              </a:rPr>
              <a:t>sequence of shell commands </a:t>
            </a:r>
            <a:r>
              <a:rPr lang="en-US" sz="2400" dirty="0" smtClean="0">
                <a:solidFill>
                  <a:schemeClr val="tx2"/>
                </a:solidFill>
              </a:rPr>
              <a:t>in the file, eg :</a:t>
            </a:r>
          </a:p>
          <a:p>
            <a:pPr marL="685800" lvl="1" indent="-228600">
              <a:buFontTx/>
              <a:buNone/>
            </a:pPr>
            <a:r>
              <a:rPr lang="en-US" sz="2400" dirty="0">
                <a:solidFill>
                  <a:schemeClr val="tx2"/>
                </a:solidFill>
              </a:rPr>
              <a:t/>
            </a:r>
            <a:br>
              <a:rPr lang="en-US" sz="2400" dirty="0">
                <a:solidFill>
                  <a:schemeClr val="tx2"/>
                </a:solidFill>
              </a:rPr>
            </a:br>
            <a:endParaRPr lang="en-US" sz="2400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en-US" sz="2800" dirty="0" smtClean="0"/>
          </a:p>
          <a:p>
            <a:pPr marL="514350" indent="-514350">
              <a:buFont typeface="+mj-lt"/>
              <a:buAutoNum type="arabicParenR"/>
            </a:pPr>
            <a:endParaRPr lang="en-US" sz="2800" dirty="0" smtClean="0"/>
          </a:p>
          <a:p>
            <a:pPr marL="514350" indent="-514350">
              <a:buFont typeface="+mj-lt"/>
              <a:buAutoNum type="arabicParenR"/>
            </a:pPr>
            <a:endParaRPr lang="en-US" sz="28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/>
              <a:t>Give execute </a:t>
            </a:r>
            <a:r>
              <a:rPr lang="en-US" sz="2800" dirty="0"/>
              <a:t>permission to the </a:t>
            </a:r>
            <a:r>
              <a:rPr lang="en-US" sz="2800" dirty="0" smtClean="0"/>
              <a:t>file, eg :</a:t>
            </a:r>
            <a:endParaRPr lang="en-US" sz="2800" dirty="0"/>
          </a:p>
          <a:p>
            <a:pPr marL="685800" lvl="1" indent="-228600">
              <a:buSzPct val="75000"/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     </a:t>
            </a:r>
            <a:r>
              <a:rPr lang="en-US" sz="2400" b="1" dirty="0" err="1" smtClean="0">
                <a:solidFill>
                  <a:srgbClr val="0070C0"/>
                </a:solidFill>
              </a:rPr>
              <a:t>chmod</a:t>
            </a:r>
            <a:r>
              <a:rPr lang="en-US" sz="2400" b="1" dirty="0" smtClean="0">
                <a:solidFill>
                  <a:srgbClr val="0070C0"/>
                </a:solidFill>
              </a:rPr>
              <a:t>  </a:t>
            </a:r>
            <a:r>
              <a:rPr lang="en-US" sz="2400" b="1" dirty="0" err="1" smtClean="0">
                <a:solidFill>
                  <a:srgbClr val="0070C0"/>
                </a:solidFill>
              </a:rPr>
              <a:t>u+x</a:t>
            </a:r>
            <a:r>
              <a:rPr lang="en-US" sz="2400" b="1" dirty="0" smtClean="0">
                <a:solidFill>
                  <a:srgbClr val="0070C0"/>
                </a:solidFill>
              </a:rPr>
              <a:t>  </a:t>
            </a:r>
            <a:r>
              <a:rPr lang="en-US" sz="2400" b="1" dirty="0" err="1" smtClean="0">
                <a:solidFill>
                  <a:srgbClr val="0070C0"/>
                </a:solidFill>
              </a:rPr>
              <a:t>dateScript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685800" lvl="1" indent="-228600">
              <a:buSzPct val="7500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800" dirty="0"/>
              <a:t>Use the file name as </a:t>
            </a:r>
            <a:r>
              <a:rPr lang="en-US" sz="2800" dirty="0" smtClean="0"/>
              <a:t>command, </a:t>
            </a:r>
            <a:r>
              <a:rPr lang="en-US" sz="2800" dirty="0" err="1" smtClean="0"/>
              <a:t>eg</a:t>
            </a:r>
            <a:r>
              <a:rPr lang="en-US" sz="2800" dirty="0" smtClean="0"/>
              <a:t> :</a:t>
            </a:r>
            <a:endParaRPr lang="en-US" sz="2800" dirty="0"/>
          </a:p>
          <a:p>
            <a:pPr marL="896112" lvl="1">
              <a:buFontTx/>
              <a:buNone/>
            </a:pPr>
            <a:r>
              <a:rPr lang="en-US" sz="2400" b="1" dirty="0">
                <a:solidFill>
                  <a:schemeClr val="tx2"/>
                </a:solidFill>
              </a:rPr>
              <a:t>$ </a:t>
            </a:r>
            <a:r>
              <a:rPr lang="en-US" sz="2400" b="1" dirty="0" err="1" smtClean="0">
                <a:solidFill>
                  <a:srgbClr val="0070C0"/>
                </a:solidFill>
              </a:rPr>
              <a:t>dateScript</a:t>
            </a:r>
            <a:endParaRPr lang="en-US" sz="2400" b="1" dirty="0">
              <a:solidFill>
                <a:srgbClr val="0070C0"/>
              </a:solidFill>
            </a:endParaRPr>
          </a:p>
          <a:p>
            <a:pPr marL="896112" lvl="1">
              <a:buFontTx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today </a:t>
            </a:r>
            <a:r>
              <a:rPr lang="en-US" sz="1800" b="1" dirty="0">
                <a:solidFill>
                  <a:schemeClr val="tx2"/>
                </a:solidFill>
              </a:rPr>
              <a:t>is Mon Aug 24 08:46:45 EST </a:t>
            </a:r>
            <a:r>
              <a:rPr lang="en-US" sz="1800" b="1" dirty="0" smtClean="0">
                <a:solidFill>
                  <a:schemeClr val="tx2"/>
                </a:solidFill>
              </a:rPr>
              <a:t>1997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28860" y="2857496"/>
            <a:ext cx="6319358" cy="1003299"/>
            <a:chOff x="1212" y="2112"/>
            <a:chExt cx="4312" cy="632"/>
          </a:xfrm>
        </p:grpSpPr>
        <p:sp>
          <p:nvSpPr>
            <p:cNvPr id="156677" name="AutoShape 5"/>
            <p:cNvSpPr>
              <a:spLocks noChangeArrowheads="1"/>
            </p:cNvSpPr>
            <p:nvPr/>
          </p:nvSpPr>
          <p:spPr bwMode="auto">
            <a:xfrm>
              <a:off x="1212" y="2112"/>
              <a:ext cx="3320" cy="632"/>
            </a:xfrm>
            <a:prstGeom prst="roundRect">
              <a:avLst>
                <a:gd name="adj" fmla="val 1248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411" y="2123"/>
              <a:ext cx="4113" cy="599"/>
              <a:chOff x="1411" y="2123"/>
              <a:chExt cx="4113" cy="599"/>
            </a:xfrm>
          </p:grpSpPr>
          <p:sp>
            <p:nvSpPr>
              <p:cNvPr id="156679" name="Rectangle 7"/>
              <p:cNvSpPr>
                <a:spLocks noChangeArrowheads="1"/>
              </p:cNvSpPr>
              <p:nvPr/>
            </p:nvSpPr>
            <p:spPr bwMode="auto">
              <a:xfrm>
                <a:off x="1411" y="2123"/>
                <a:ext cx="2557" cy="59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kumimoji="0" lang="en-US" sz="1400" b="1" dirty="0" smtClean="0">
                    <a:latin typeface="Helvetica" pitchFamily="34" charset="0"/>
                  </a:rPr>
                  <a:t>#!/bin/bash</a:t>
                </a:r>
                <a:endParaRPr kumimoji="0" lang="en-US" sz="1400" b="1" dirty="0">
                  <a:latin typeface="Helvetica" pitchFamily="34" charset="0"/>
                </a:endParaRPr>
              </a:p>
              <a:p>
                <a:endParaRPr kumimoji="0" lang="en-US" sz="1400" b="1" dirty="0">
                  <a:latin typeface="Helvetica" pitchFamily="34" charset="0"/>
                </a:endParaRPr>
              </a:p>
              <a:p>
                <a:r>
                  <a:rPr kumimoji="0" lang="en-US" sz="1400" b="1" dirty="0">
                    <a:latin typeface="Helvetica" pitchFamily="34" charset="0"/>
                  </a:rPr>
                  <a:t>echo -n </a:t>
                </a:r>
                <a:r>
                  <a:rPr lang="en-US" sz="1400" b="1" dirty="0" smtClean="0">
                    <a:latin typeface="Gill Sans MT" pitchFamily="34" charset="0"/>
                  </a:rPr>
                  <a:t>“</a:t>
                </a:r>
                <a:r>
                  <a:rPr kumimoji="0" lang="en-US" sz="1400" b="1" dirty="0" smtClean="0">
                    <a:latin typeface="Helvetica" pitchFamily="34" charset="0"/>
                  </a:rPr>
                  <a:t>today is  </a:t>
                </a:r>
                <a:r>
                  <a:rPr lang="en-US" sz="1400" b="1" dirty="0" smtClean="0">
                    <a:latin typeface="Gill Sans MT" pitchFamily="34" charset="0"/>
                  </a:rPr>
                  <a:t>” </a:t>
                </a:r>
                <a:r>
                  <a:rPr kumimoji="0" lang="en-US" sz="1400" b="1" dirty="0" smtClean="0">
                    <a:latin typeface="Helvetica" pitchFamily="34" charset="0"/>
                  </a:rPr>
                  <a:t>   </a:t>
                </a:r>
                <a:r>
                  <a:rPr lang="en-US" sz="1200" dirty="0" smtClean="0">
                    <a:latin typeface="Helvetica" pitchFamily="34" charset="0"/>
                  </a:rPr>
                  <a:t># -n is to prevent newline</a:t>
                </a:r>
                <a:endParaRPr kumimoji="0" lang="en-US" sz="1400" dirty="0" smtClean="0">
                  <a:latin typeface="Helvetica" pitchFamily="34" charset="0"/>
                </a:endParaRPr>
              </a:p>
              <a:p>
                <a:r>
                  <a:rPr kumimoji="0" lang="en-US" sz="1400" b="1" dirty="0" smtClean="0">
                    <a:latin typeface="Helvetica" pitchFamily="34" charset="0"/>
                  </a:rPr>
                  <a:t>date</a:t>
                </a:r>
              </a:p>
            </p:txBody>
          </p:sp>
          <p:sp>
            <p:nvSpPr>
              <p:cNvPr id="156680" name="Rectangle 8"/>
              <p:cNvSpPr>
                <a:spLocks noChangeArrowheads="1"/>
              </p:cNvSpPr>
              <p:nvPr/>
            </p:nvSpPr>
            <p:spPr bwMode="auto">
              <a:xfrm>
                <a:off x="4715" y="2337"/>
                <a:ext cx="80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kumimoji="0" lang="en-US" sz="1600" b="1" dirty="0" err="1" smtClean="0">
                    <a:latin typeface="Helvetica" pitchFamily="34" charset="0"/>
                  </a:rPr>
                  <a:t>dateScript</a:t>
                </a:r>
                <a:endParaRPr kumimoji="0" lang="en-US" sz="1600" b="1" dirty="0">
                  <a:latin typeface="Helvetica" pitchFamily="34" charset="0"/>
                </a:endParaRPr>
              </a:p>
            </p:txBody>
          </p:sp>
          <p:sp>
            <p:nvSpPr>
              <p:cNvPr id="156681" name="Line 9"/>
              <p:cNvSpPr>
                <a:spLocks noChangeShapeType="1"/>
              </p:cNvSpPr>
              <p:nvPr/>
            </p:nvSpPr>
            <p:spPr bwMode="auto">
              <a:xfrm>
                <a:off x="4541" y="2304"/>
                <a:ext cx="9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944471" y="6021288"/>
            <a:ext cx="3435841" cy="20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52320" y="5733256"/>
            <a:ext cx="1584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or,  you may need to</a:t>
            </a:r>
          </a:p>
          <a:p>
            <a:r>
              <a:rPr lang="en-US" sz="1200" dirty="0" smtClean="0"/>
              <a:t>type  </a:t>
            </a:r>
            <a:r>
              <a:rPr lang="en-US" sz="1200" b="1" dirty="0" smtClean="0">
                <a:solidFill>
                  <a:srgbClr val="0070C0"/>
                </a:solidFill>
              </a:rPr>
              <a:t>./</a:t>
            </a:r>
            <a:r>
              <a:rPr lang="en-US" sz="1200" b="1" dirty="0" err="1" smtClean="0">
                <a:solidFill>
                  <a:srgbClr val="0070C0"/>
                </a:solidFill>
              </a:rPr>
              <a:t>dateScript</a:t>
            </a:r>
            <a:endParaRPr 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580112" y="2492896"/>
            <a:ext cx="208823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40352" y="2276872"/>
            <a:ext cx="93610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comment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8100392" y="3589178"/>
            <a:ext cx="144016" cy="703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28384" y="4365104"/>
            <a:ext cx="9577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name of the script</a:t>
            </a:r>
            <a:endParaRPr lang="en-US" sz="12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691680" y="6042213"/>
            <a:ext cx="288032" cy="263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96698" y="6204059"/>
            <a:ext cx="7920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command prompt</a:t>
            </a:r>
            <a:endParaRPr lang="en-US" sz="1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Different Shells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Shell scripts are generally not compatible between different shells</a:t>
            </a:r>
          </a:p>
          <a:p>
            <a:pPr lvl="1"/>
            <a:r>
              <a:rPr lang="en-AU" sz="2400" dirty="0" smtClean="0"/>
              <a:t>ie. a script written for the Bourne Shell may not run properly in C Shell, and vice-versa.</a:t>
            </a:r>
          </a:p>
          <a:p>
            <a:endParaRPr lang="en-AU" sz="2800" dirty="0" smtClean="0"/>
          </a:p>
          <a:p>
            <a:r>
              <a:rPr lang="en-AU" sz="2800" dirty="0" smtClean="0"/>
              <a:t>For the rest of the semester, we will write scripts with the </a:t>
            </a:r>
            <a:r>
              <a:rPr lang="en-AU" sz="2800" b="1" dirty="0" smtClean="0"/>
              <a:t>bash</a:t>
            </a:r>
            <a:r>
              <a:rPr lang="en-AU" sz="2800" dirty="0" smtClean="0"/>
              <a:t> shell – so </a:t>
            </a:r>
            <a:r>
              <a:rPr lang="en-AU" sz="2800" dirty="0" smtClean="0">
                <a:solidFill>
                  <a:srgbClr val="0070C0"/>
                </a:solidFill>
              </a:rPr>
              <a:t>make sure you default login shell is </a:t>
            </a:r>
            <a:r>
              <a:rPr lang="en-AU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/bin/bash</a:t>
            </a:r>
            <a:endParaRPr lang="en-AU" sz="28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Shell programming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As any program in any programming language, a shell program consists of variables and instructions and control statements. However, there are differences between shell programming and high-level language programming such as C or Java.</a:t>
            </a:r>
          </a:p>
          <a:p>
            <a:r>
              <a:rPr lang="en-AU" dirty="0" smtClean="0"/>
              <a:t>Shell programming syntax is not very helpful to programmers, very unfriendly!</a:t>
            </a:r>
          </a:p>
          <a:p>
            <a:r>
              <a:rPr lang="en-AU" dirty="0" smtClean="0"/>
              <a:t>A shell program is directly interpreted by a shell, therefore it is more difficult to detect errors</a:t>
            </a:r>
          </a:p>
          <a:p>
            <a:r>
              <a:rPr lang="en-AU" dirty="0" smtClean="0"/>
              <a:t>Variables are of limited use. </a:t>
            </a:r>
            <a:r>
              <a:rPr lang="en-AU" dirty="0" err="1" smtClean="0"/>
              <a:t>Eg</a:t>
            </a:r>
            <a:r>
              <a:rPr lang="en-AU" dirty="0" smtClean="0"/>
              <a:t>; you cannot declare a complicate variable such as a record of names and numbers.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-27384"/>
            <a:ext cx="7498080" cy="1143000"/>
          </a:xfrm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 dirty="0" smtClean="0"/>
              <a:t>Shell Variables</a:t>
            </a:r>
            <a:endParaRPr lang="en-US" dirty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>
            <a:noAutofit/>
          </a:bodyPr>
          <a:lstStyle/>
          <a:p>
            <a:pPr marL="285750" indent="-285750"/>
            <a:r>
              <a:rPr lang="en-US" sz="2400" dirty="0" smtClean="0"/>
              <a:t>Variables are set as follows :</a:t>
            </a:r>
          </a:p>
          <a:p>
            <a:pPr marL="285750" indent="-285750">
              <a:buNone/>
            </a:pPr>
            <a:r>
              <a:rPr lang="en-US" sz="2400" dirty="0" smtClean="0"/>
              <a:t>	     </a:t>
            </a:r>
            <a:r>
              <a:rPr lang="en-US" sz="2400" b="1" dirty="0" smtClean="0"/>
              <a:t>name=value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285750" indent="-285750">
              <a:buNone/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285750" indent="-285750"/>
            <a:r>
              <a:rPr lang="en-US" sz="2400" dirty="0" smtClean="0"/>
              <a:t>Setting shell variables </a:t>
            </a:r>
            <a:r>
              <a:rPr lang="en-US" sz="2400" dirty="0"/>
              <a:t>can be </a:t>
            </a:r>
            <a:r>
              <a:rPr lang="en-US" sz="2400" dirty="0" smtClean="0"/>
              <a:t>declared </a:t>
            </a:r>
            <a:r>
              <a:rPr lang="en-US" sz="2400" dirty="0"/>
              <a:t>at the command line</a:t>
            </a:r>
            <a:r>
              <a:rPr lang="en-US" sz="2400" dirty="0" smtClean="0"/>
              <a:t>, since Unix shells are interpreters. </a:t>
            </a:r>
          </a:p>
          <a:p>
            <a:pPr marL="285750" indent="-285750"/>
            <a:r>
              <a:rPr lang="en-US" sz="2400" dirty="0" smtClean="0"/>
              <a:t>Example of a shell script in </a:t>
            </a:r>
            <a:r>
              <a:rPr lang="en-US" sz="2400" i="1" dirty="0" smtClean="0"/>
              <a:t>Bourne Shell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0070C0"/>
                </a:solidFill>
              </a:rPr>
              <a:t>.profile </a:t>
            </a:r>
          </a:p>
          <a:p>
            <a:pPr marL="285750" indent="-285750">
              <a:buNone/>
            </a:pPr>
            <a:r>
              <a:rPr lang="en-US" sz="1800" b="1" dirty="0" smtClean="0"/>
              <a:t>(use </a:t>
            </a:r>
            <a:r>
              <a:rPr lang="en-US" sz="1800" b="1" dirty="0" err="1" smtClean="0"/>
              <a:t>ls</a:t>
            </a:r>
            <a:r>
              <a:rPr lang="en-US" sz="1800" b="1" dirty="0" smtClean="0"/>
              <a:t> –l to find it in your home directory)</a:t>
            </a:r>
          </a:p>
          <a:p>
            <a:pPr marL="560070" lvl="1" indent="-285750"/>
            <a:r>
              <a:rPr lang="en-US" sz="2000" dirty="0" smtClean="0"/>
              <a:t>for individual users, this file is typically stored in their home directories, and are  executed automatically whenever the users log in</a:t>
            </a:r>
          </a:p>
          <a:p>
            <a:pPr marL="560070" lvl="1" indent="-285750"/>
            <a:r>
              <a:rPr lang="en-US" sz="2000" dirty="0" smtClean="0"/>
              <a:t>system-wide startup files are also often present, and stored in system directories, eg. </a:t>
            </a:r>
            <a:r>
              <a:rPr lang="en-US" sz="2000" dirty="0" smtClean="0">
                <a:solidFill>
                  <a:srgbClr val="0070C0"/>
                </a:solidFill>
              </a:rPr>
              <a:t>/etc/profile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53088" y="5733257"/>
            <a:ext cx="246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this file is automatically executed at login time – its actual name depends on your login shell</a:t>
            </a:r>
            <a:endParaRPr lang="en-US" sz="1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292080" y="3861048"/>
            <a:ext cx="1512168" cy="18722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059832" y="2265457"/>
            <a:ext cx="0" cy="281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212232" y="2265457"/>
            <a:ext cx="0" cy="281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59832" y="2547392"/>
            <a:ext cx="187220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47559" y="2370366"/>
            <a:ext cx="3146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NO spaces around the </a:t>
            </a:r>
            <a:r>
              <a:rPr lang="en-US" sz="1600" dirty="0" smtClean="0">
                <a:solidFill>
                  <a:srgbClr val="C00000"/>
                </a:solidFill>
              </a:rPr>
              <a:t>'</a:t>
            </a:r>
            <a:r>
              <a:rPr lang="en-US" sz="1600" b="1" dirty="0" smtClean="0">
                <a:solidFill>
                  <a:srgbClr val="C00000"/>
                </a:solidFill>
              </a:rPr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‘ operator</a:t>
            </a:r>
            <a:endParaRPr lang="en-AU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cse9002_week4</Template>
  <TotalTime>2226</TotalTime>
  <Words>1889</Words>
  <Application>Microsoft Office PowerPoint</Application>
  <PresentationFormat>On-screen Show (4:3)</PresentationFormat>
  <Paragraphs>542</Paragraphs>
  <Slides>44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Solstice</vt:lpstr>
      <vt:lpstr>Slide 1</vt:lpstr>
      <vt:lpstr>Outline</vt:lpstr>
      <vt:lpstr>Shell Commands &amp; Shell Scripting</vt:lpstr>
      <vt:lpstr>Shell Script Basics</vt:lpstr>
      <vt:lpstr>Shell Script Basics</vt:lpstr>
      <vt:lpstr>How to create a shell script?</vt:lpstr>
      <vt:lpstr>Different Shells</vt:lpstr>
      <vt:lpstr>Shell programming</vt:lpstr>
      <vt:lpstr>Shell Variables</vt:lpstr>
      <vt:lpstr>Built-in special variables</vt:lpstr>
      <vt:lpstr>Example : using special variables inside scripts</vt:lpstr>
      <vt:lpstr>Double quotes</vt:lpstr>
      <vt:lpstr>Single quotes</vt:lpstr>
      <vt:lpstr>Read-only Variables</vt:lpstr>
      <vt:lpstr>Example – Command Arguments</vt:lpstr>
      <vt:lpstr>shift - promote arguments</vt:lpstr>
      <vt:lpstr>Example Script (with user interaction)</vt:lpstr>
      <vt:lpstr>The expr command (evaluating Expressions) – some examples</vt:lpstr>
      <vt:lpstr>The expr command (evaluating Expressions) – some examples</vt:lpstr>
      <vt:lpstr>True/ False expressions</vt:lpstr>
      <vt:lpstr>Numerical expressions</vt:lpstr>
      <vt:lpstr>String comparison</vt:lpstr>
      <vt:lpstr>Check files properties</vt:lpstr>
      <vt:lpstr>Exit statement</vt:lpstr>
      <vt:lpstr>Common scripting errors involving spaces</vt:lpstr>
      <vt:lpstr>Common scripting errors involving variables, quotes</vt:lpstr>
      <vt:lpstr>Conditional control statement</vt:lpstr>
      <vt:lpstr>if-then-else control statements</vt:lpstr>
      <vt:lpstr>Example :  using if-then-else</vt:lpstr>
      <vt:lpstr>if-then-elif</vt:lpstr>
      <vt:lpstr>if-then-elif example</vt:lpstr>
      <vt:lpstr>Loop control statements </vt:lpstr>
      <vt:lpstr>Example :   for-in</vt:lpstr>
      <vt:lpstr>while</vt:lpstr>
      <vt:lpstr>Another while example</vt:lpstr>
      <vt:lpstr>until</vt:lpstr>
      <vt:lpstr>Example  : until </vt:lpstr>
      <vt:lpstr>break and continue</vt:lpstr>
      <vt:lpstr>case Construct</vt:lpstr>
      <vt:lpstr>Example  : case Construct</vt:lpstr>
      <vt:lpstr>Example (a menu-displaying script)</vt:lpstr>
      <vt:lpstr>Example Continued</vt:lpstr>
      <vt:lpstr>Debugging Script Files</vt:lpstr>
      <vt:lpstr>Some Useful 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AndyCheng</dc:creator>
  <cp:lastModifiedBy>pdle</cp:lastModifiedBy>
  <cp:revision>188</cp:revision>
  <dcterms:created xsi:type="dcterms:W3CDTF">2008-09-08T04:38:05Z</dcterms:created>
  <dcterms:modified xsi:type="dcterms:W3CDTF">2016-04-28T04:45:06Z</dcterms:modified>
</cp:coreProperties>
</file>