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9" r:id="rId3"/>
    <p:sldId id="288" r:id="rId4"/>
    <p:sldId id="268" r:id="rId5"/>
    <p:sldId id="259" r:id="rId6"/>
    <p:sldId id="258" r:id="rId7"/>
    <p:sldId id="281" r:id="rId8"/>
    <p:sldId id="282" r:id="rId9"/>
    <p:sldId id="264" r:id="rId10"/>
    <p:sldId id="287" r:id="rId11"/>
    <p:sldId id="284" r:id="rId12"/>
    <p:sldId id="260" r:id="rId13"/>
    <p:sldId id="290" r:id="rId14"/>
    <p:sldId id="276" r:id="rId15"/>
    <p:sldId id="277" r:id="rId16"/>
    <p:sldId id="291" r:id="rId17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EA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84016" autoAdjust="0"/>
  </p:normalViewPr>
  <p:slideViewPr>
    <p:cSldViewPr>
      <p:cViewPr varScale="1">
        <p:scale>
          <a:sx n="63" d="100"/>
          <a:sy n="63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8" y="1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FBA4-5A18-4DAA-B7CC-EB3820961B06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104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8" y="6743104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B72B6-E330-463C-961A-A22A248828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60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6CAA-29EF-4A61-AD36-213BF3864171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3" y="3372168"/>
            <a:ext cx="8187690" cy="319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3104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8" y="6743104"/>
            <a:ext cx="4434998" cy="3549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F3496-EB5A-45ED-8A04-578600DD9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75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224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1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75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31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3496-EB5A-45ED-8A04-578600DD9E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85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C8BAC-F7A1-410B-BB00-FB583F8B1FFE}" type="slidenum">
              <a:rPr lang="en-US"/>
              <a:pPr/>
              <a:t>14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4018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6F55F-0E2E-439A-AC7A-66510597D3DE}" type="slidenum">
              <a:rPr lang="en-US"/>
              <a:pPr/>
              <a:t>15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895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9EB5D9-EAA1-44CF-B732-52AC5DDDDCF4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C7168-2358-4130-B0CB-70A30CED29A3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979CC2-2EA6-4A28-B1D0-0D1FEACDF117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D42A1-B94F-465A-AEB2-106209F4A026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975B14-0979-4866-81CB-0BE6676B12FD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253DBB-0D0C-4359-A4D1-15A8E940C8E4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D56FFE-617F-460D-8D78-FE592CEF11F0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A9656D-7EC1-4DEF-B4F2-7B5ECAABEC4E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042EB-3AA0-45EE-AFE3-69604D52F53E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45B9B-DA84-46D6-BB04-1F469F88A815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B62612-7F17-469B-8F33-5543125BBE59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2D096CA-A829-4594-984A-558BC480B3AC}" type="datetime1">
              <a:rPr lang="en-US" smtClean="0"/>
              <a:pPr/>
              <a:t>5/19/2016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1P.J. enning (1983)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FEEE53E-B4AC-426C-A115-2FC7DADB64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c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mprof\fit3129_files\infotech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428604"/>
            <a:ext cx="3267075" cy="7524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57290" y="2643182"/>
            <a:ext cx="6858048" cy="156966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effectLst>
            <a:outerShdw blurRad="50800" dist="1397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3000000">
              <a:rot lat="487347" lon="19532356" rev="0"/>
            </a:camera>
            <a:lightRig rig="sunset" dir="t"/>
          </a:scene3d>
          <a:sp3d z="114300" prstMaterial="powder">
            <a:bevelT prst="relaxedInset"/>
            <a:bevelB w="152400" h="50800" prst="softRound"/>
          </a:sp3d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itchFamily="18" charset="0"/>
              </a:rPr>
              <a:t>Note </a:t>
            </a:r>
            <a:r>
              <a:rPr lang="en-US" sz="2400" b="1" smtClean="0">
                <a:latin typeface="Cambria" pitchFamily="18" charset="0"/>
              </a:rPr>
              <a:t>9 </a:t>
            </a:r>
            <a:r>
              <a:rPr lang="en-US" sz="2400" b="1" dirty="0" smtClean="0">
                <a:latin typeface="Cambria" pitchFamily="18" charset="0"/>
              </a:rPr>
              <a:t/>
            </a:r>
            <a:br>
              <a:rPr lang="en-US" sz="2400" b="1" dirty="0" smtClean="0">
                <a:latin typeface="Cambria" pitchFamily="18" charset="0"/>
              </a:rPr>
            </a:br>
            <a:r>
              <a:rPr lang="en-US" sz="2400" b="1" dirty="0" smtClean="0">
                <a:latin typeface="Cambria" pitchFamily="18" charset="0"/>
              </a:rPr>
              <a:t/>
            </a:r>
            <a:br>
              <a:rPr lang="en-US" sz="2400" b="1" dirty="0" smtClean="0">
                <a:latin typeface="Cambria" pitchFamily="18" charset="0"/>
              </a:rPr>
            </a:br>
            <a:r>
              <a:rPr lang="en-US" sz="2400" b="1" dirty="0" smtClean="0">
                <a:latin typeface="Cambria" pitchFamily="18" charset="0"/>
              </a:rPr>
              <a:t>System Performance</a:t>
            </a:r>
          </a:p>
          <a:p>
            <a:endParaRPr lang="en-US" sz="2400" dirty="0">
              <a:latin typeface="Cambria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475656" y="692696"/>
            <a:ext cx="7407275" cy="14716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FIT5134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AU" sz="4000" b="1" dirty="0" smtClean="0"/>
              <a:t>Computer architecture and operating systems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2447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Reading is simple – just retrieve from cache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Writing is more difficult, because writes must be made to primary memory to preserve the integrity of the contents of primary memory.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generally two strategies:</a:t>
            </a:r>
          </a:p>
          <a:p>
            <a:pPr lvl="2"/>
            <a:r>
              <a:rPr lang="en-US" sz="1600" i="1" dirty="0" smtClean="0">
                <a:latin typeface="Arial" pitchFamily="34" charset="0"/>
                <a:cs typeface="Arial" pitchFamily="34" charset="0"/>
              </a:rPr>
              <a:t>1. Write Through – write all changes directly to primary memory</a:t>
            </a:r>
          </a:p>
          <a:p>
            <a:pPr lvl="2"/>
            <a:r>
              <a:rPr lang="en-US" sz="1600" i="1" dirty="0" smtClean="0">
                <a:latin typeface="Arial" pitchFamily="34" charset="0"/>
                <a:cs typeface="Arial" pitchFamily="34" charset="0"/>
              </a:rPr>
              <a:t>2. Write Back – only write changed data when it is to be evicted from cache</a:t>
            </a:r>
          </a:p>
          <a:p>
            <a:pPr lvl="2"/>
            <a:endParaRPr lang="en-US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components affecting overall system performances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643050"/>
            <a:ext cx="7498080" cy="4800600"/>
          </a:xfrm>
        </p:spPr>
        <p:txBody>
          <a:bodyPr/>
          <a:lstStyle/>
          <a:p>
            <a:r>
              <a:rPr lang="en-US" dirty="0" smtClean="0"/>
              <a:t>Disks</a:t>
            </a:r>
          </a:p>
          <a:p>
            <a:pPr lvl="1"/>
            <a:r>
              <a:rPr lang="en-US" dirty="0" smtClean="0"/>
              <a:t>increased speeds, use of caches, efficient scheduling, etc</a:t>
            </a:r>
          </a:p>
          <a:p>
            <a:r>
              <a:rPr lang="en-US" dirty="0" smtClean="0"/>
              <a:t>Bus</a:t>
            </a:r>
          </a:p>
          <a:p>
            <a:pPr lvl="1"/>
            <a:r>
              <a:rPr lang="en-US" dirty="0" smtClean="0"/>
              <a:t>increased width and speed of paths for data and instructions,  faster speeds, etc</a:t>
            </a:r>
          </a:p>
          <a:p>
            <a:r>
              <a:rPr lang="en-US" dirty="0" smtClean="0"/>
              <a:t>Display</a:t>
            </a:r>
          </a:p>
          <a:p>
            <a:pPr lvl="1"/>
            <a:r>
              <a:rPr lang="en-US" dirty="0" smtClean="0"/>
              <a:t>faster graphics cards, more onboard memory, better panel technologies,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CISC </a:t>
            </a:r>
            <a:r>
              <a:rPr lang="en-US" dirty="0" err="1" smtClean="0"/>
              <a:t>vs</a:t>
            </a:r>
            <a:r>
              <a:rPr lang="en-US" dirty="0" smtClean="0"/>
              <a:t> RISC CPU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498080" cy="4800600"/>
          </a:xfrm>
        </p:spPr>
        <p:txBody>
          <a:bodyPr>
            <a:normAutofit lnSpcReduction="10000"/>
          </a:bodyPr>
          <a:lstStyle/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500" i="1" dirty="0" smtClean="0">
                <a:solidFill>
                  <a:srgbClr val="011EAD"/>
                </a:solidFill>
                <a:latin typeface="Arial" charset="0"/>
              </a:rPr>
              <a:t>CISC (complex instruction set computers) </a:t>
            </a:r>
          </a:p>
          <a:p>
            <a:pPr marL="1196975" lvl="2" indent="-238125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100" dirty="0" err="1" smtClean="0">
                <a:latin typeface="Arial" charset="0"/>
              </a:rPr>
              <a:t>eg</a:t>
            </a:r>
            <a:r>
              <a:rPr lang="en-US" sz="2100" dirty="0" smtClean="0">
                <a:latin typeface="Arial" charset="0"/>
              </a:rPr>
              <a:t>. IBM mainframes, Intel x86</a:t>
            </a:r>
          </a:p>
          <a:p>
            <a:pPr marL="1196975" lvl="2" indent="-238125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100" b="1" i="1" dirty="0" smtClean="0">
                <a:latin typeface="Arial" charset="0"/>
              </a:rPr>
              <a:t>characteristics</a:t>
            </a:r>
            <a:r>
              <a:rPr lang="en-US" sz="2100" dirty="0" smtClean="0">
                <a:latin typeface="Arial" charset="0"/>
              </a:rPr>
              <a:t> : small number of registers, large number of </a:t>
            </a:r>
            <a:r>
              <a:rPr lang="en-US" sz="2100" dirty="0" err="1" smtClean="0">
                <a:latin typeface="Arial" charset="0"/>
              </a:rPr>
              <a:t>specialised</a:t>
            </a:r>
            <a:r>
              <a:rPr lang="en-US" sz="2100" dirty="0" smtClean="0">
                <a:latin typeface="Arial" charset="0"/>
              </a:rPr>
              <a:t> instructions, variable instruction word sizes.</a:t>
            </a:r>
          </a:p>
          <a:p>
            <a:pPr marL="1196975" lvl="2" indent="-238125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100" dirty="0" smtClean="0">
                <a:latin typeface="Arial" charset="0"/>
              </a:rPr>
              <a:t>more recent CISC processors use a combination of pipelining, superscalar and RISC technologies to increase throughput.</a:t>
            </a:r>
          </a:p>
          <a:p>
            <a:pPr marL="1196975" lvl="2" indent="-238125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sz="2100" dirty="0" smtClean="0">
              <a:latin typeface="Arial" charset="0"/>
            </a:endParaRP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500" i="1" dirty="0" smtClean="0">
                <a:solidFill>
                  <a:srgbClr val="011EAD"/>
                </a:solidFill>
                <a:latin typeface="Arial" charset="0"/>
              </a:rPr>
              <a:t>RISC (reduced instruction set computers)</a:t>
            </a:r>
          </a:p>
          <a:p>
            <a:pPr marL="1196975" lvl="2" indent="-238125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100" dirty="0" err="1" smtClean="0">
                <a:latin typeface="Arial" charset="0"/>
              </a:rPr>
              <a:t>eg</a:t>
            </a:r>
            <a:r>
              <a:rPr lang="en-US" sz="2100" dirty="0" smtClean="0">
                <a:latin typeface="Arial" charset="0"/>
              </a:rPr>
              <a:t>. PowerPC, Sun SPARC</a:t>
            </a:r>
          </a:p>
          <a:p>
            <a:pPr marL="1196975" lvl="2" indent="-238125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100" b="1" i="1" dirty="0" smtClean="0">
                <a:latin typeface="Arial" charset="0"/>
              </a:rPr>
              <a:t>characteristics </a:t>
            </a:r>
            <a:r>
              <a:rPr lang="en-US" sz="2100" dirty="0" smtClean="0">
                <a:latin typeface="Arial" charset="0"/>
              </a:rPr>
              <a:t>: larger number of registers, smaller number of </a:t>
            </a:r>
            <a:r>
              <a:rPr lang="en-US" sz="2100" dirty="0" err="1" smtClean="0">
                <a:latin typeface="Arial" charset="0"/>
              </a:rPr>
              <a:t>specialised</a:t>
            </a:r>
            <a:r>
              <a:rPr lang="en-US" sz="2100" dirty="0" smtClean="0">
                <a:latin typeface="Arial" charset="0"/>
              </a:rPr>
              <a:t> instructions, fixed instruction word size.</a:t>
            </a:r>
            <a:endParaRPr lang="en-AU" sz="21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CISC </a:t>
            </a:r>
            <a:r>
              <a:rPr lang="en-US" dirty="0" err="1" smtClean="0"/>
              <a:t>vs</a:t>
            </a:r>
            <a:r>
              <a:rPr lang="en-US" dirty="0" smtClean="0"/>
              <a:t> RISC CPU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498080" cy="4800600"/>
          </a:xfrm>
        </p:spPr>
        <p:txBody>
          <a:bodyPr>
            <a:normAutofit/>
          </a:bodyPr>
          <a:lstStyle/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 smtClean="0"/>
              <a:t>With advancement in computer architecture, CISC and RISC seem to have adopted each other’s  strategies.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 smtClean="0"/>
              <a:t>Some features in RISC are better than CISC and via versa, depending what sort of programs the computer runs.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 smtClean="0"/>
              <a:t>Researchers try to select best features of each architecture and improve both hardware and OS in order to build faster computer.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sz="2400" dirty="0" smtClean="0"/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 Calls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generally very </a:t>
            </a:r>
            <a:r>
              <a:rPr lang="en-GB" sz="2800" dirty="0"/>
              <a:t>time consuming</a:t>
            </a:r>
          </a:p>
          <a:p>
            <a:r>
              <a:rPr lang="en-GB" sz="2800" dirty="0" smtClean="0"/>
              <a:t>depends </a:t>
            </a:r>
            <a:r>
              <a:rPr lang="en-GB" sz="2800" dirty="0"/>
              <a:t>on number of parameters passed</a:t>
            </a:r>
          </a:p>
          <a:p>
            <a:r>
              <a:rPr lang="en-GB" sz="2800" dirty="0"/>
              <a:t>d</a:t>
            </a:r>
            <a:r>
              <a:rPr lang="en-GB" sz="2800" dirty="0" smtClean="0"/>
              <a:t>epends </a:t>
            </a:r>
            <a:r>
              <a:rPr lang="en-GB" sz="2800" dirty="0"/>
              <a:t>on level of </a:t>
            </a:r>
            <a:r>
              <a:rPr lang="en-GB" sz="2800" dirty="0" smtClean="0"/>
              <a:t>nesting</a:t>
            </a:r>
          </a:p>
          <a:p>
            <a:r>
              <a:rPr lang="en-GB" sz="2800" dirty="0" smtClean="0"/>
              <a:t>For some programming language like C or C++, there are many procedure calls in large programs since it is hard to read a long C procedure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Implications?</a:t>
            </a:r>
            <a:endParaRPr lang="en-GB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</a:t>
            </a:r>
            <a:r>
              <a:rPr lang="en-GB" sz="2800" dirty="0" smtClean="0"/>
              <a:t>est support (for procedure calls) </a:t>
            </a:r>
            <a:r>
              <a:rPr lang="en-GB" sz="2800" dirty="0"/>
              <a:t>is given by optimising </a:t>
            </a:r>
            <a:r>
              <a:rPr lang="en-GB" sz="2800" dirty="0" smtClean="0"/>
              <a:t>the most </a:t>
            </a:r>
            <a:r>
              <a:rPr lang="en-GB" sz="2800" dirty="0"/>
              <a:t>used </a:t>
            </a:r>
            <a:r>
              <a:rPr lang="en-GB" sz="2800" dirty="0" smtClean="0"/>
              <a:t>and </a:t>
            </a:r>
            <a:r>
              <a:rPr lang="en-GB" sz="2800" dirty="0"/>
              <a:t>most </a:t>
            </a:r>
            <a:r>
              <a:rPr lang="en-GB" sz="2800" dirty="0" smtClean="0"/>
              <a:t>time-consuming features:</a:t>
            </a:r>
          </a:p>
          <a:p>
            <a:pPr>
              <a:buNone/>
            </a:pPr>
            <a:endParaRPr lang="en-GB" sz="2800" dirty="0"/>
          </a:p>
          <a:p>
            <a:pPr lvl="1"/>
            <a:r>
              <a:rPr lang="en-GB" sz="2400" dirty="0" smtClean="0"/>
              <a:t>provides larger </a:t>
            </a:r>
            <a:r>
              <a:rPr lang="en-GB" sz="2400" dirty="0"/>
              <a:t>number of registers</a:t>
            </a:r>
          </a:p>
          <a:p>
            <a:pPr lvl="1"/>
            <a:r>
              <a:rPr lang="en-GB" sz="2400" dirty="0" smtClean="0"/>
              <a:t>careful </a:t>
            </a:r>
            <a:r>
              <a:rPr lang="en-GB" sz="2400" dirty="0"/>
              <a:t>design of </a:t>
            </a:r>
            <a:r>
              <a:rPr lang="en-GB" sz="2400" dirty="0" smtClean="0"/>
              <a:t>instruction pipelines</a:t>
            </a:r>
            <a:r>
              <a:rPr lang="en-GB" sz="2400" dirty="0"/>
              <a:t> </a:t>
            </a:r>
            <a:r>
              <a:rPr lang="en-GB" sz="2400" dirty="0" smtClean="0"/>
              <a:t>(how instruction executions can be overlapped)</a:t>
            </a:r>
            <a:endParaRPr lang="en-GB" sz="2000" dirty="0"/>
          </a:p>
          <a:p>
            <a:pPr lvl="1"/>
            <a:r>
              <a:rPr lang="en-GB" sz="2400" dirty="0" smtClean="0"/>
              <a:t>simplified </a:t>
            </a:r>
            <a:r>
              <a:rPr lang="en-GB" sz="2400" dirty="0"/>
              <a:t>(reduced) instruction set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Computer 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Parallel computers and multi-state computer systems such as quantum computers are the way</a:t>
            </a:r>
          </a:p>
          <a:p>
            <a:r>
              <a:rPr lang="en-AU" dirty="0" smtClean="0"/>
              <a:t>OS can be improved or rewritten to work with new architectures</a:t>
            </a:r>
          </a:p>
          <a:p>
            <a:r>
              <a:rPr lang="en-AU" dirty="0" smtClean="0"/>
              <a:t> There are many programming languages with concurrency features. They can be improved to work well with new architectures.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Computer system performance</a:t>
            </a:r>
          </a:p>
          <a:p>
            <a:r>
              <a:rPr lang="en-AU" dirty="0" smtClean="0"/>
              <a:t>Performance criteria</a:t>
            </a:r>
          </a:p>
          <a:p>
            <a:r>
              <a:rPr lang="en-AU" dirty="0" smtClean="0"/>
              <a:t>Performance enhancement</a:t>
            </a:r>
          </a:p>
          <a:p>
            <a:r>
              <a:rPr lang="en-AU" dirty="0" smtClean="0"/>
              <a:t>Hardware and OS performance enhancement</a:t>
            </a:r>
          </a:p>
          <a:p>
            <a:r>
              <a:rPr lang="en-AU" dirty="0" smtClean="0"/>
              <a:t>Example of CISC and RISC</a:t>
            </a:r>
          </a:p>
          <a:p>
            <a:r>
              <a:rPr lang="en-AU" dirty="0" smtClean="0"/>
              <a:t>Enhancement computer systems using the knowledge of programming</a:t>
            </a:r>
          </a:p>
          <a:p>
            <a:r>
              <a:rPr lang="en-AU" dirty="0" smtClean="0"/>
              <a:t>Future computer systems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47800"/>
            <a:ext cx="7708392" cy="4800600"/>
          </a:xfrm>
        </p:spPr>
        <p:txBody>
          <a:bodyPr>
            <a:normAutofit lnSpcReduction="10000"/>
          </a:bodyPr>
          <a:lstStyle/>
          <a:p>
            <a:pPr marL="298450" indent="-298450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500" dirty="0" smtClean="0">
                <a:latin typeface="Arial" charset="0"/>
              </a:rPr>
              <a:t>Performance of computer systems has improved  continually. In general, the hardware has been evolving faster than the software.</a:t>
            </a:r>
          </a:p>
          <a:p>
            <a:pPr marL="298450" indent="-298450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sz="2500" dirty="0" smtClean="0">
              <a:latin typeface="Arial" charset="0"/>
            </a:endParaRPr>
          </a:p>
          <a:p>
            <a:pPr marL="298450" indent="-298450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500" dirty="0" smtClean="0">
                <a:latin typeface="Arial" charset="0"/>
              </a:rPr>
              <a:t>Since computer system performance is not determined solely by the CPU. One needs to consider: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500" dirty="0" smtClean="0">
                <a:latin typeface="Arial" charset="0"/>
              </a:rPr>
              <a:t>what components are involved in determining the overall system performance (eg. CPU, disks, memory, etc)?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500" dirty="0" smtClean="0">
                <a:latin typeface="Arial" charset="0"/>
              </a:rPr>
              <a:t>how can the performance of a computer system be measured (eg. Benchmarks, clock speeds, etc)?</a:t>
            </a:r>
            <a:endParaRPr lang="en-US" sz="25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2447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There are three common measures used to describe computer system performance: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 lvl="1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CPU Clock Speed</a:t>
            </a:r>
            <a:r>
              <a:rPr lang="en-US" b="1" dirty="0" smtClean="0"/>
              <a:t> – inaccurate, due to pipelining and superscalar processing (5 </a:t>
            </a:r>
            <a:r>
              <a:rPr lang="en-US" b="1" dirty="0" err="1" smtClean="0"/>
              <a:t>mhz</a:t>
            </a:r>
            <a:r>
              <a:rPr lang="en-US" b="1" dirty="0" smtClean="0"/>
              <a:t> to 3.5 </a:t>
            </a:r>
            <a:r>
              <a:rPr lang="en-US" b="1" dirty="0" err="1" smtClean="0"/>
              <a:t>Ghz</a:t>
            </a:r>
            <a:r>
              <a:rPr lang="en-US" b="1" dirty="0" smtClean="0"/>
              <a:t> over 20+years), and more recently multiple CPUs.</a:t>
            </a:r>
          </a:p>
          <a:p>
            <a:pPr lvl="1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MIPS</a:t>
            </a:r>
            <a:r>
              <a:rPr lang="en-US" b="1" dirty="0" smtClean="0"/>
              <a:t> (million instructions per second) - more accurate, but accuracy affected by RISC versus CISC.</a:t>
            </a:r>
          </a:p>
          <a:p>
            <a:pPr lvl="1"/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Benchmarking</a:t>
            </a:r>
            <a:r>
              <a:rPr lang="en-US" b="1" dirty="0" smtClean="0"/>
              <a:t> programs </a:t>
            </a:r>
            <a:r>
              <a:rPr lang="en-US" sz="2500" b="1" kern="0" dirty="0" smtClean="0">
                <a:solidFill>
                  <a:srgbClr val="000000"/>
                </a:solidFill>
                <a:latin typeface="Arial"/>
              </a:rPr>
              <a:t>(CPU, Disk and Graphics) </a:t>
            </a:r>
            <a:r>
              <a:rPr lang="en-US" b="1" dirty="0" smtClean="0"/>
              <a:t>- most accurate for a particular task, but are task dependent.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See  </a:t>
            </a:r>
            <a:r>
              <a:rPr lang="en-US" b="1" dirty="0" smtClean="0">
                <a:hlinkClick r:id="rId3"/>
              </a:rPr>
              <a:t>www.spec.org</a:t>
            </a:r>
            <a:r>
              <a:rPr lang="en-US" b="1" dirty="0" smtClean="0"/>
              <a:t>  for some published benchmarks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450" indent="-298450" defTabSz="95885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500" dirty="0" smtClean="0">
                <a:latin typeface="Arial" charset="0"/>
              </a:rPr>
              <a:t>Computer performance has been greatly enhanced by the following advancements: 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100" dirty="0" smtClean="0">
                <a:latin typeface="Arial" charset="0"/>
              </a:rPr>
              <a:t>faster processing within CPU (faster CPU speed)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100" dirty="0" smtClean="0">
                <a:latin typeface="Arial" charset="0"/>
              </a:rPr>
              <a:t>multi-threading (single CPU, multiple-threads)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100" dirty="0" smtClean="0">
                <a:latin typeface="Arial" charset="0"/>
              </a:rPr>
              <a:t>multiple CPU’s (single computer, multiple CPUs)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100" dirty="0" smtClean="0">
                <a:latin typeface="Arial" charset="0"/>
              </a:rPr>
              <a:t>distributed systems (multiple co-operating computers)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100" dirty="0" smtClean="0">
                <a:latin typeface="Arial" charset="0"/>
              </a:rPr>
              <a:t>wider, faster data and instruction paths (buses)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100" dirty="0" smtClean="0">
                <a:latin typeface="Arial" charset="0"/>
              </a:rPr>
              <a:t>faster external disk access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100" dirty="0" smtClean="0">
                <a:latin typeface="Arial" charset="0"/>
              </a:rPr>
              <a:t>more (and faster) memory, including advanced cache technology. Better memory managements, such as Virtual Memory.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100" dirty="0" smtClean="0">
                <a:latin typeface="Arial" charset="0"/>
              </a:rPr>
              <a:t>faster, better quality display</a:t>
            </a:r>
            <a:endParaRPr lang="en-US" sz="21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98450" indent="-298450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500" dirty="0" smtClean="0">
                <a:solidFill>
                  <a:srgbClr val="011EAD"/>
                </a:solidFill>
                <a:latin typeface="Arial" charset="0"/>
              </a:rPr>
              <a:t>CPU</a:t>
            </a:r>
            <a:r>
              <a:rPr lang="en-US" sz="2500" dirty="0" smtClean="0">
                <a:latin typeface="Arial" charset="0"/>
              </a:rPr>
              <a:t> </a:t>
            </a:r>
            <a:r>
              <a:rPr lang="en-US" sz="2500" dirty="0" smtClean="0">
                <a:solidFill>
                  <a:srgbClr val="011EAD"/>
                </a:solidFill>
                <a:latin typeface="Arial" charset="0"/>
              </a:rPr>
              <a:t>speed</a:t>
            </a:r>
            <a:r>
              <a:rPr lang="en-US" sz="2500" dirty="0" smtClean="0">
                <a:latin typeface="Arial" charset="0"/>
              </a:rPr>
              <a:t> is determined by factors such as: </a:t>
            </a:r>
          </a:p>
          <a:p>
            <a:pPr marL="298450" indent="-298450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sz="2500" dirty="0" smtClean="0">
              <a:latin typeface="Arial" charset="0"/>
            </a:endParaRP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75000"/>
              <a:buFontTx/>
              <a:buChar char="•"/>
            </a:pPr>
            <a:r>
              <a:rPr lang="en-US" sz="2500" dirty="0" smtClean="0">
                <a:solidFill>
                  <a:srgbClr val="011EAD"/>
                </a:solidFill>
                <a:latin typeface="Arial" charset="0"/>
              </a:rPr>
              <a:t>clock</a:t>
            </a:r>
            <a:r>
              <a:rPr lang="en-US" sz="2500" dirty="0" smtClean="0">
                <a:latin typeface="Arial" charset="0"/>
              </a:rPr>
              <a:t> </a:t>
            </a:r>
            <a:r>
              <a:rPr lang="en-US" sz="2500" dirty="0" smtClean="0">
                <a:solidFill>
                  <a:srgbClr val="011EAD"/>
                </a:solidFill>
                <a:latin typeface="Arial" charset="0"/>
              </a:rPr>
              <a:t>speed</a:t>
            </a:r>
            <a:r>
              <a:rPr lang="en-US" sz="2500" dirty="0" smtClean="0">
                <a:latin typeface="Arial" charset="0"/>
              </a:rPr>
              <a:t> </a:t>
            </a:r>
          </a:p>
          <a:p>
            <a:pPr marL="1196975" lvl="2" indent="-238125" defTabSz="958850">
              <a:lnSpc>
                <a:spcPct val="90000"/>
              </a:lnSpc>
              <a:spcBef>
                <a:spcPct val="30000"/>
              </a:spcBef>
              <a:buSzPct val="75000"/>
              <a:buFontTx/>
              <a:buChar char="•"/>
            </a:pPr>
            <a:r>
              <a:rPr lang="en-US" sz="2500" dirty="0" smtClean="0">
                <a:latin typeface="Arial" charset="0"/>
              </a:rPr>
              <a:t>directly affects overall processing speed</a:t>
            </a:r>
          </a:p>
          <a:p>
            <a:pPr marL="1196975" lvl="2" indent="-238125" defTabSz="958850">
              <a:lnSpc>
                <a:spcPct val="90000"/>
              </a:lnSpc>
              <a:spcBef>
                <a:spcPct val="30000"/>
              </a:spcBef>
              <a:buSzPct val="75000"/>
              <a:buFontTx/>
              <a:buChar char="•"/>
            </a:pPr>
            <a:r>
              <a:rPr lang="en-US" sz="2500" dirty="0" smtClean="0">
                <a:latin typeface="Arial" charset="0"/>
              </a:rPr>
              <a:t>indirectly depends on other components to keep in sync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75000"/>
              <a:buFontTx/>
              <a:buChar char="•"/>
            </a:pPr>
            <a:r>
              <a:rPr lang="en-US" sz="2500" dirty="0" smtClean="0">
                <a:solidFill>
                  <a:srgbClr val="011EAD"/>
                </a:solidFill>
                <a:latin typeface="Arial" charset="0"/>
              </a:rPr>
              <a:t>instruction set architecture</a:t>
            </a:r>
            <a:r>
              <a:rPr lang="en-US" sz="2500" dirty="0" smtClean="0">
                <a:latin typeface="Arial" charset="0"/>
              </a:rPr>
              <a:t> (or CPU architecture)</a:t>
            </a:r>
          </a:p>
          <a:p>
            <a:pPr marL="1196975" lvl="2" indent="-238125" defTabSz="958850">
              <a:lnSpc>
                <a:spcPct val="90000"/>
              </a:lnSpc>
              <a:spcBef>
                <a:spcPct val="30000"/>
              </a:spcBef>
              <a:buSzPct val="75000"/>
              <a:buFontTx/>
              <a:buChar char="•"/>
            </a:pPr>
            <a:r>
              <a:rPr lang="en-US" sz="2500" dirty="0" smtClean="0">
                <a:solidFill>
                  <a:srgbClr val="011EAD"/>
                </a:solidFill>
                <a:latin typeface="Arial" charset="0"/>
              </a:rPr>
              <a:t>RISC</a:t>
            </a:r>
            <a:r>
              <a:rPr lang="en-US" sz="2500" dirty="0" smtClean="0">
                <a:latin typeface="Arial" charset="0"/>
              </a:rPr>
              <a:t> versus </a:t>
            </a:r>
            <a:r>
              <a:rPr lang="en-US" sz="2500" dirty="0" smtClean="0">
                <a:solidFill>
                  <a:srgbClr val="011EAD"/>
                </a:solidFill>
                <a:latin typeface="Arial" charset="0"/>
              </a:rPr>
              <a:t>CISC</a:t>
            </a:r>
            <a:r>
              <a:rPr lang="en-US" sz="2500" dirty="0" smtClean="0">
                <a:latin typeface="Arial" charset="0"/>
              </a:rPr>
              <a:t> (see later slides)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75000"/>
              <a:buFontTx/>
              <a:buChar char="•"/>
            </a:pPr>
            <a:r>
              <a:rPr lang="en-US" sz="2500" dirty="0" smtClean="0">
                <a:solidFill>
                  <a:srgbClr val="011EAD"/>
                </a:solidFill>
                <a:latin typeface="Arial" charset="0"/>
              </a:rPr>
              <a:t>processing</a:t>
            </a:r>
            <a:r>
              <a:rPr lang="en-US" sz="2500" dirty="0" smtClean="0">
                <a:latin typeface="Arial" charset="0"/>
              </a:rPr>
              <a:t> </a:t>
            </a:r>
            <a:r>
              <a:rPr lang="en-US" sz="2500" dirty="0" smtClean="0">
                <a:solidFill>
                  <a:srgbClr val="011EAD"/>
                </a:solidFill>
                <a:latin typeface="Arial" charset="0"/>
              </a:rPr>
              <a:t>technologies</a:t>
            </a:r>
            <a:r>
              <a:rPr lang="en-US" sz="2500" dirty="0" smtClean="0">
                <a:latin typeface="Arial" charset="0"/>
              </a:rPr>
              <a:t> (see later slides)</a:t>
            </a:r>
          </a:p>
          <a:p>
            <a:pPr marL="1196975" lvl="2" indent="-238125" defTabSz="958850">
              <a:lnSpc>
                <a:spcPct val="90000"/>
              </a:lnSpc>
              <a:spcBef>
                <a:spcPct val="30000"/>
              </a:spcBef>
              <a:buSzPct val="75000"/>
              <a:buFontTx/>
              <a:buChar char="•"/>
            </a:pPr>
            <a:r>
              <a:rPr lang="en-US" sz="2500" dirty="0" smtClean="0">
                <a:latin typeface="Arial" charset="0"/>
              </a:rPr>
              <a:t>instruction </a:t>
            </a:r>
            <a:r>
              <a:rPr lang="en-US" sz="2500" dirty="0" smtClean="0">
                <a:solidFill>
                  <a:srgbClr val="011EAD"/>
                </a:solidFill>
                <a:latin typeface="Arial" charset="0"/>
              </a:rPr>
              <a:t>pipelining</a:t>
            </a:r>
          </a:p>
          <a:p>
            <a:pPr marL="1196975" lvl="2" indent="-238125" defTabSz="958850">
              <a:lnSpc>
                <a:spcPct val="90000"/>
              </a:lnSpc>
              <a:spcBef>
                <a:spcPct val="30000"/>
              </a:spcBef>
              <a:buSzPct val="75000"/>
              <a:buFontTx/>
              <a:buChar char="•"/>
            </a:pPr>
            <a:r>
              <a:rPr lang="en-US" sz="2500" dirty="0" smtClean="0">
                <a:solidFill>
                  <a:srgbClr val="011EAD"/>
                </a:solidFill>
                <a:latin typeface="Arial" charset="0"/>
              </a:rPr>
              <a:t>scalar/superscalar</a:t>
            </a:r>
            <a:r>
              <a:rPr lang="en-US" sz="2500" dirty="0" smtClean="0">
                <a:latin typeface="Arial" charset="0"/>
              </a:rPr>
              <a:t> processor</a:t>
            </a:r>
            <a:endParaRPr lang="en-US" sz="250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844062" y="287338"/>
            <a:ext cx="7174523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defTabSz="958850">
              <a:lnSpc>
                <a:spcPct val="90000"/>
              </a:lnSpc>
            </a:pPr>
            <a:r>
              <a:rPr lang="en-AU" sz="3400" dirty="0">
                <a:solidFill>
                  <a:schemeClr val="tx2"/>
                </a:solidFill>
                <a:latin typeface="Arial" charset="0"/>
              </a:rPr>
              <a:t>Improving CPU Performance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021373" y="1357298"/>
            <a:ext cx="8122627" cy="447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8450" indent="-298450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AU" sz="2500" dirty="0">
                <a:latin typeface="Arial" charset="0"/>
              </a:rPr>
              <a:t>Techniques to improve CPU performance:</a:t>
            </a:r>
          </a:p>
          <a:p>
            <a:pPr marL="298450" indent="-298450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AU" sz="2500" dirty="0">
              <a:latin typeface="Arial" charset="0"/>
            </a:endParaRP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AU" sz="2500" dirty="0">
                <a:latin typeface="Arial" charset="0"/>
              </a:rPr>
              <a:t>Use of separate Fetch and Execute instruction units, allowing </a:t>
            </a:r>
            <a:r>
              <a:rPr lang="en-AU" sz="2500" b="1" i="1" dirty="0">
                <a:solidFill>
                  <a:srgbClr val="0070C0"/>
                </a:solidFill>
                <a:latin typeface="Arial" charset="0"/>
              </a:rPr>
              <a:t>concurrent</a:t>
            </a:r>
            <a:r>
              <a:rPr lang="en-AU" sz="2500" dirty="0">
                <a:latin typeface="Arial" charset="0"/>
              </a:rPr>
              <a:t> fetch-execute operations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AU" sz="2500" dirty="0">
                <a:latin typeface="Arial" charset="0"/>
              </a:rPr>
              <a:t>Use of </a:t>
            </a:r>
            <a:r>
              <a:rPr lang="en-AU" sz="2500" b="1" i="1" dirty="0">
                <a:solidFill>
                  <a:srgbClr val="0070C0"/>
                </a:solidFill>
                <a:latin typeface="Arial" charset="0"/>
              </a:rPr>
              <a:t>pipelining</a:t>
            </a:r>
            <a:r>
              <a:rPr lang="en-AU" sz="2500" dirty="0">
                <a:latin typeface="Arial" charset="0"/>
              </a:rPr>
              <a:t> (analogy : food preparation, factory processing, etc) to overlap the fetch-execute cycles, allowing one instruction to start before another is finished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AU" sz="2500" dirty="0">
                <a:latin typeface="Arial" charset="0"/>
              </a:rPr>
              <a:t>Use of multiple/separate Execute units with a specialised Fetch unit (which can retrieve multiple instructions simultaneously), allowing </a:t>
            </a:r>
            <a:r>
              <a:rPr lang="en-AU" sz="2500" b="1" i="1" dirty="0">
                <a:solidFill>
                  <a:srgbClr val="0070C0"/>
                </a:solidFill>
                <a:latin typeface="Arial" charset="0"/>
              </a:rPr>
              <a:t>parallel executions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844062" y="287338"/>
            <a:ext cx="7174523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defTabSz="958850">
              <a:lnSpc>
                <a:spcPct val="90000"/>
              </a:lnSpc>
            </a:pPr>
            <a:r>
              <a:rPr lang="en-AU" sz="3400" dirty="0" smtClean="0">
                <a:solidFill>
                  <a:schemeClr val="tx2"/>
                </a:solidFill>
                <a:latin typeface="Arial" charset="0"/>
              </a:rPr>
              <a:t>Improving CPU Performance</a:t>
            </a:r>
            <a:endParaRPr lang="en-AU" sz="3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1021373" y="1285860"/>
            <a:ext cx="7979783" cy="535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298450" indent="-298450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AU" sz="2500" dirty="0">
                <a:latin typeface="Arial" charset="0"/>
              </a:rPr>
              <a:t>Pipelining overlaps the stages of the fetch-execute cycle, but </a:t>
            </a:r>
            <a:r>
              <a:rPr lang="en-AU" sz="2500" dirty="0">
                <a:solidFill>
                  <a:schemeClr val="tx2"/>
                </a:solidFill>
                <a:latin typeface="Arial" charset="0"/>
              </a:rPr>
              <a:t>completes execution</a:t>
            </a:r>
            <a:r>
              <a:rPr lang="en-AU" sz="2500" dirty="0">
                <a:latin typeface="Arial" charset="0"/>
              </a:rPr>
              <a:t> of </a:t>
            </a:r>
            <a:r>
              <a:rPr lang="en-AU" sz="2500" dirty="0">
                <a:solidFill>
                  <a:schemeClr val="tx2"/>
                </a:solidFill>
                <a:latin typeface="Arial" charset="0"/>
              </a:rPr>
              <a:t>one</a:t>
            </a:r>
            <a:r>
              <a:rPr lang="en-AU" sz="2500" dirty="0">
                <a:latin typeface="Arial" charset="0"/>
              </a:rPr>
              <a:t> instruction at a time. This is </a:t>
            </a:r>
            <a:r>
              <a:rPr lang="en-AU" sz="2500" i="1" dirty="0">
                <a:solidFill>
                  <a:srgbClr val="011EAD"/>
                </a:solidFill>
                <a:latin typeface="Arial" charset="0"/>
              </a:rPr>
              <a:t>scalar</a:t>
            </a:r>
            <a:r>
              <a:rPr lang="en-AU" sz="2500" dirty="0">
                <a:latin typeface="Arial" charset="0"/>
              </a:rPr>
              <a:t> processing.</a:t>
            </a:r>
          </a:p>
          <a:p>
            <a:pPr marL="298450" indent="-298450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AU" sz="2500" dirty="0">
                <a:latin typeface="Arial" charset="0"/>
              </a:rPr>
              <a:t>Most modern processors </a:t>
            </a:r>
            <a:r>
              <a:rPr lang="en-AU" sz="2500" dirty="0" smtClean="0">
                <a:latin typeface="Arial" charset="0"/>
              </a:rPr>
              <a:t>also </a:t>
            </a:r>
            <a:r>
              <a:rPr lang="en-AU" sz="2500" dirty="0">
                <a:latin typeface="Arial" charset="0"/>
              </a:rPr>
              <a:t>implement </a:t>
            </a:r>
            <a:r>
              <a:rPr lang="en-AU" sz="2500" i="1" dirty="0">
                <a:solidFill>
                  <a:srgbClr val="011EAD"/>
                </a:solidFill>
                <a:latin typeface="Arial" charset="0"/>
              </a:rPr>
              <a:t>superscalar</a:t>
            </a:r>
            <a:r>
              <a:rPr lang="en-AU" sz="25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AU" sz="2500" dirty="0">
                <a:latin typeface="Arial" charset="0"/>
              </a:rPr>
              <a:t>processing</a:t>
            </a:r>
          </a:p>
          <a:p>
            <a:pPr marL="717550" lvl="1" indent="-239713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AU" sz="2500" dirty="0">
                <a:latin typeface="Arial" charset="0"/>
              </a:rPr>
              <a:t>this uses multiple “execution units” (analogy : adding more lanes on roads to allow more traffic...) to complete the execution of several instructions at the same time (“in parallel”).</a:t>
            </a:r>
          </a:p>
          <a:p>
            <a:pPr marL="298450" indent="-298450" defTabSz="9588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AU" sz="2500" dirty="0">
                <a:latin typeface="Arial" charset="0"/>
              </a:rPr>
              <a:t>Superscalar processing is highly complex, and can have potential problems such as instructions completing in wrong order, handling program branches, and register conflicts.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2447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 ‘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small’ amount of fast memory between the CPU and primary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memory.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All memory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references are checked against the cache, and the cache location used if the memory reference occurs in one of the cache blocks.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For a 64Kbyte cache,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hit ratios of 90% or more can be achieved,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execution speed improvements of 50% or more.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53E-B4AC-426C-A115-2FC7DADB64B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5257</TotalTime>
  <Words>931</Words>
  <Application>Microsoft Office PowerPoint</Application>
  <PresentationFormat>On-screen Show (4:3)</PresentationFormat>
  <Paragraphs>126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Slide 1</vt:lpstr>
      <vt:lpstr>Outline</vt:lpstr>
      <vt:lpstr>System Performance</vt:lpstr>
      <vt:lpstr>Performance Measurement</vt:lpstr>
      <vt:lpstr>Performance Enhancements</vt:lpstr>
      <vt:lpstr>CPU Development</vt:lpstr>
      <vt:lpstr>Slide 7</vt:lpstr>
      <vt:lpstr>Slide 8</vt:lpstr>
      <vt:lpstr>Using Cache memory</vt:lpstr>
      <vt:lpstr>Using Cache memory</vt:lpstr>
      <vt:lpstr>Other components affecting overall system performances</vt:lpstr>
      <vt:lpstr>CISC vs RISC CPU architectures</vt:lpstr>
      <vt:lpstr>CISC vs RISC CPU architectures</vt:lpstr>
      <vt:lpstr>Procedure Calls</vt:lpstr>
      <vt:lpstr>Implications?</vt:lpstr>
      <vt:lpstr>Future Computer Systems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AndyCheng</dc:creator>
  <cp:lastModifiedBy>pdle</cp:lastModifiedBy>
  <cp:revision>368</cp:revision>
  <dcterms:created xsi:type="dcterms:W3CDTF">2008-07-10T22:13:35Z</dcterms:created>
  <dcterms:modified xsi:type="dcterms:W3CDTF">2016-05-19T02:49:33Z</dcterms:modified>
</cp:coreProperties>
</file>