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handoutMasterIdLst>
    <p:handoutMasterId r:id="rId25"/>
  </p:handoutMasterIdLst>
  <p:sldIdLst>
    <p:sldId id="256" r:id="rId2"/>
    <p:sldId id="257" r:id="rId3"/>
    <p:sldId id="258" r:id="rId4"/>
    <p:sldId id="259" r:id="rId5"/>
    <p:sldId id="276" r:id="rId6"/>
    <p:sldId id="260" r:id="rId7"/>
    <p:sldId id="261" r:id="rId8"/>
    <p:sldId id="262" r:id="rId9"/>
    <p:sldId id="263" r:id="rId10"/>
    <p:sldId id="265" r:id="rId11"/>
    <p:sldId id="264" r:id="rId12"/>
    <p:sldId id="267" r:id="rId13"/>
    <p:sldId id="266" r:id="rId14"/>
    <p:sldId id="268" r:id="rId15"/>
    <p:sldId id="269" r:id="rId16"/>
    <p:sldId id="277" r:id="rId17"/>
    <p:sldId id="270" r:id="rId18"/>
    <p:sldId id="271" r:id="rId19"/>
    <p:sldId id="272" r:id="rId20"/>
    <p:sldId id="273" r:id="rId21"/>
    <p:sldId id="274" r:id="rId22"/>
    <p:sldId id="275" r:id="rId23"/>
  </p:sldIdLst>
  <p:sldSz cx="9144000" cy="6858000" type="screen4x3"/>
  <p:notesSz cx="10234613" cy="70993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2" autoAdjust="0"/>
    <p:restoredTop sz="75779" autoAdjust="0"/>
  </p:normalViewPr>
  <p:slideViewPr>
    <p:cSldViewPr>
      <p:cViewPr varScale="1">
        <p:scale>
          <a:sx n="60" d="100"/>
          <a:sy n="60" d="100"/>
        </p:scale>
        <p:origin x="-1404" y="-96"/>
      </p:cViewPr>
      <p:guideLst>
        <p:guide orient="horz" pos="2160"/>
        <p:guide pos="2880"/>
      </p:guideLst>
    </p:cSldViewPr>
  </p:slideViewPr>
  <p:outlineViewPr>
    <p:cViewPr>
      <p:scale>
        <a:sx n="33" d="100"/>
        <a:sy n="33" d="100"/>
      </p:scale>
      <p:origin x="0" y="249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475" cy="3556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5797550" y="0"/>
            <a:ext cx="4435475" cy="3556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ED90DBE-F7B4-498C-95E8-B518393632F0}" type="datetimeFigureOut">
              <a:rPr lang="en-US"/>
              <a:pPr>
                <a:defRPr/>
              </a:pPr>
              <a:t>2/24/2016</a:t>
            </a:fld>
            <a:endParaRPr lang="en-US"/>
          </a:p>
        </p:txBody>
      </p:sp>
      <p:sp>
        <p:nvSpPr>
          <p:cNvPr id="4" name="Footer Placeholder 3"/>
          <p:cNvSpPr>
            <a:spLocks noGrp="1"/>
          </p:cNvSpPr>
          <p:nvPr>
            <p:ph type="ftr" sz="quarter" idx="2"/>
          </p:nvPr>
        </p:nvSpPr>
        <p:spPr>
          <a:xfrm>
            <a:off x="0" y="6743700"/>
            <a:ext cx="4435475" cy="3540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797550" y="6743700"/>
            <a:ext cx="4435475" cy="354013"/>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9FB9653F-D8C7-402A-9551-B2B15D71AD73}" type="slidenum">
              <a:rPr lang="en-US"/>
              <a:pPr>
                <a:defRPr/>
              </a:pPr>
              <a:t>‹#›</a:t>
            </a:fld>
            <a:endParaRPr lang="en-US"/>
          </a:p>
        </p:txBody>
      </p:sp>
    </p:spTree>
    <p:extLst>
      <p:ext uri="{BB962C8B-B14F-4D97-AF65-F5344CB8AC3E}">
        <p14:creationId xmlns:p14="http://schemas.microsoft.com/office/powerpoint/2010/main" xmlns="" val="2633562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475" cy="3556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5797550" y="0"/>
            <a:ext cx="4435475" cy="3556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E92F5D4-F239-4BC3-8BD7-BA98FB1E07CC}" type="datetimeFigureOut">
              <a:rPr lang="en-US"/>
              <a:pPr>
                <a:defRPr/>
              </a:pPr>
              <a:t>2/24/2016</a:t>
            </a:fld>
            <a:endParaRPr 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1023938" y="3371850"/>
            <a:ext cx="8186737" cy="31956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743700"/>
            <a:ext cx="4435475" cy="3540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797550" y="6743700"/>
            <a:ext cx="4435475" cy="354013"/>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B2E19FF-F487-4266-8FC7-C50E77D2694B}" type="slidenum">
              <a:rPr lang="en-US"/>
              <a:pPr>
                <a:defRPr/>
              </a:pPr>
              <a:t>‹#›</a:t>
            </a:fld>
            <a:endParaRPr lang="en-US"/>
          </a:p>
        </p:txBody>
      </p:sp>
    </p:spTree>
    <p:extLst>
      <p:ext uri="{BB962C8B-B14F-4D97-AF65-F5344CB8AC3E}">
        <p14:creationId xmlns:p14="http://schemas.microsoft.com/office/powerpoint/2010/main" xmlns="" val="26900330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google.com.au/url?sa=t&amp;rct=j&amp;q=&amp;esrc=s&amp;source=web&amp;cd=2&amp;sqi=2&amp;ved=0CCsQFjAB&amp;url=http://pdplab.it.uom.gr/teaching/moss/Chapter06.ppt&amp;ei=nIuLT-22NazwmAWr66y2CQ&amp;usg=AFQjCNGArnzSVlMX4hbqiHHfMHV_RsA3B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845E02B-AA15-43A6-B78D-31AF842DFF06}"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xmlns="" val="341701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Wikipedia</a:t>
            </a:r>
            <a:r>
              <a:rPr lang="en-AU" baseline="0" dirty="0" smtClean="0"/>
              <a:t> :</a:t>
            </a:r>
          </a:p>
          <a:p>
            <a:pPr marL="0" marR="0" indent="0" algn="l" defTabSz="914400" rtl="0" eaLnBrk="1" fontAlgn="base" latinLnBrk="0" hangingPunct="1">
              <a:lnSpc>
                <a:spcPct val="100000"/>
              </a:lnSpc>
              <a:spcBef>
                <a:spcPct val="30000"/>
              </a:spcBef>
              <a:spcAft>
                <a:spcPct val="0"/>
              </a:spcAft>
              <a:buClrTx/>
              <a:buSzTx/>
              <a:buFontTx/>
              <a:buNone/>
              <a:tabLst/>
              <a:defRPr/>
            </a:pPr>
            <a:r>
              <a:rPr lang="en-AU" dirty="0" smtClean="0"/>
              <a:t>Mutual exclusion, in computer science, refers to the problem of ensuring that no two processes or threads (henceforth referred to only as processes) can be in their critical section at the same time. Here, a critical section refers to a period of time when the process accesses a shared resource, such as shared memory.</a:t>
            </a:r>
            <a:endParaRPr lang="en-AU" dirty="0"/>
          </a:p>
        </p:txBody>
      </p:sp>
      <p:sp>
        <p:nvSpPr>
          <p:cNvPr id="4" name="Slide Number Placeholder 3"/>
          <p:cNvSpPr>
            <a:spLocks noGrp="1"/>
          </p:cNvSpPr>
          <p:nvPr>
            <p:ph type="sldNum" sz="quarter" idx="10"/>
          </p:nvPr>
        </p:nvSpPr>
        <p:spPr/>
        <p:txBody>
          <a:bodyPr/>
          <a:lstStyle/>
          <a:p>
            <a:pPr>
              <a:defRPr/>
            </a:pPr>
            <a:fld id="{FB2E19FF-F487-4266-8FC7-C50E77D2694B}" type="slidenum">
              <a:rPr lang="en-US" smtClean="0"/>
              <a:pPr>
                <a:defRPr/>
              </a:pPr>
              <a:t>10</a:t>
            </a:fld>
            <a:endParaRPr lang="en-US"/>
          </a:p>
        </p:txBody>
      </p:sp>
    </p:spTree>
    <p:extLst>
      <p:ext uri="{BB962C8B-B14F-4D97-AF65-F5344CB8AC3E}">
        <p14:creationId xmlns:p14="http://schemas.microsoft.com/office/powerpoint/2010/main" xmlns="" val="1094474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3D69F11-6BA0-4810-8D58-9B0346B98975}" type="slidenum">
              <a:rPr lang="en-US"/>
              <a:pPr fontAlgn="base">
                <a:spcBef>
                  <a:spcPct val="0"/>
                </a:spcBef>
                <a:spcAft>
                  <a:spcPct val="0"/>
                </a:spcAft>
              </a:pPr>
              <a:t>17</a:t>
            </a:fld>
            <a:endParaRPr lang="en-US"/>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xmlns="" val="4096926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BC1041D-6816-4A1C-8A9D-27E55AC787A7}" type="slidenum">
              <a:rPr lang="en-US"/>
              <a:pPr fontAlgn="base">
                <a:spcBef>
                  <a:spcPct val="0"/>
                </a:spcBef>
                <a:spcAft>
                  <a:spcPct val="0"/>
                </a:spcAft>
              </a:pPr>
              <a:t>18</a:t>
            </a:fld>
            <a:endParaRPr lang="en-US"/>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xmlns="" val="4094721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B64705A-2EB3-4BA6-8791-E9F5B39DC872}" type="slidenum">
              <a:rPr lang="en-US"/>
              <a:pPr fontAlgn="base">
                <a:spcBef>
                  <a:spcPct val="0"/>
                </a:spcBef>
                <a:spcAft>
                  <a:spcPct val="0"/>
                </a:spcAft>
              </a:pPr>
              <a:t>19</a:t>
            </a:fld>
            <a:endParaRPr lang="en-US"/>
          </a:p>
        </p:txBody>
      </p:sp>
      <p:sp>
        <p:nvSpPr>
          <p:cNvPr id="40963" name="Rectangle 2"/>
          <p:cNvSpPr>
            <a:spLocks noGrp="1" noRot="1" noChangeAspect="1" noChangeArrowheads="1" noTextEdit="1"/>
          </p:cNvSpPr>
          <p:nvPr>
            <p:ph type="sldImg"/>
          </p:nvPr>
        </p:nvSpPr>
        <p:spPr bwMode="auto">
          <a:xfrm>
            <a:off x="3343275" y="533400"/>
            <a:ext cx="3548063" cy="2660650"/>
          </a:xfrm>
          <a:noFill/>
          <a:ln>
            <a:solidFill>
              <a:srgbClr val="000000"/>
            </a:solidFill>
            <a:miter lim="800000"/>
            <a:headEnd/>
            <a:tailEnd/>
          </a:ln>
        </p:spPr>
      </p:sp>
      <p:sp>
        <p:nvSpPr>
          <p:cNvPr id="40964" name="Rectangle 3"/>
          <p:cNvSpPr>
            <a:spLocks noGrp="1" noChangeArrowheads="1"/>
          </p:cNvSpPr>
          <p:nvPr>
            <p:ph type="body" idx="1"/>
          </p:nvPr>
        </p:nvSpPr>
        <p:spPr bwMode="auto">
          <a:xfrm>
            <a:off x="1022350" y="3371850"/>
            <a:ext cx="8189913" cy="3194050"/>
          </a:xfrm>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xmlns="" val="173095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D800A0A-1E59-47DF-86E1-D5BC742492E9}" type="slidenum">
              <a:rPr lang="en-US"/>
              <a:pPr fontAlgn="base">
                <a:spcBef>
                  <a:spcPct val="0"/>
                </a:spcBef>
                <a:spcAft>
                  <a:spcPct val="0"/>
                </a:spcAft>
              </a:pPr>
              <a:t>20</a:t>
            </a:fld>
            <a:endParaRPr lang="en-US"/>
          </a:p>
        </p:txBody>
      </p:sp>
      <p:sp>
        <p:nvSpPr>
          <p:cNvPr id="41987" name="Rectangle 2"/>
          <p:cNvSpPr>
            <a:spLocks noGrp="1" noRot="1" noChangeAspect="1" noChangeArrowheads="1" noTextEdit="1"/>
          </p:cNvSpPr>
          <p:nvPr>
            <p:ph type="sldImg"/>
          </p:nvPr>
        </p:nvSpPr>
        <p:spPr bwMode="auto">
          <a:xfrm>
            <a:off x="3343275" y="533400"/>
            <a:ext cx="3548063" cy="2660650"/>
          </a:xfrm>
          <a:noFill/>
          <a:ln>
            <a:solidFill>
              <a:srgbClr val="000000"/>
            </a:solidFill>
            <a:miter lim="800000"/>
            <a:headEnd/>
            <a:tailEnd/>
          </a:ln>
        </p:spPr>
      </p:sp>
      <p:sp>
        <p:nvSpPr>
          <p:cNvPr id="41988" name="Rectangle 3"/>
          <p:cNvSpPr>
            <a:spLocks noGrp="1" noChangeArrowheads="1"/>
          </p:cNvSpPr>
          <p:nvPr>
            <p:ph type="body" idx="1"/>
          </p:nvPr>
        </p:nvSpPr>
        <p:spPr bwMode="auto">
          <a:xfrm>
            <a:off x="1022350" y="3371850"/>
            <a:ext cx="8189913" cy="3194050"/>
          </a:xfrm>
          <a:noFill/>
        </p:spPr>
        <p:txBody>
          <a:bodyPr wrap="square"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xmlns="" val="154055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a:bodyPr>
          <a:lstStyle/>
          <a:p>
            <a:pPr fontAlgn="auto">
              <a:spcBef>
                <a:spcPts val="0"/>
              </a:spcBef>
              <a:spcAft>
                <a:spcPts val="0"/>
              </a:spcAft>
              <a:defRPr/>
            </a:pPr>
            <a:r>
              <a:rPr lang="en-US" dirty="0" smtClean="0"/>
              <a:t>http://www.cs.cf.ac.uk/Dave/C/node27.html</a:t>
            </a:r>
          </a:p>
          <a:p>
            <a:pPr fontAlgn="auto">
              <a:spcBef>
                <a:spcPts val="0"/>
              </a:spcBef>
              <a:spcAft>
                <a:spcPts val="0"/>
              </a:spcAft>
              <a:defRPr/>
            </a:pPr>
            <a:endParaRPr lang="en-US" dirty="0" smtClean="0"/>
          </a:p>
          <a:p>
            <a:pPr fontAlgn="auto">
              <a:spcBef>
                <a:spcPts val="0"/>
              </a:spcBef>
              <a:spcAft>
                <a:spcPts val="0"/>
              </a:spcAft>
              <a:defRPr/>
            </a:pPr>
            <a:r>
              <a:rPr lang="en-US" i="1" dirty="0" smtClean="0"/>
              <a:t>Shared Memory</a:t>
            </a:r>
            <a:r>
              <a:rPr lang="en-US" dirty="0" smtClean="0"/>
              <a:t> is an </a:t>
            </a:r>
            <a:r>
              <a:rPr lang="en-US" dirty="0" err="1" smtClean="0"/>
              <a:t>efficeint</a:t>
            </a:r>
            <a:r>
              <a:rPr lang="en-US" dirty="0" smtClean="0"/>
              <a:t> means of passing data between programs. One program will create a memory portion which other processes (if permitted) can access. </a:t>
            </a:r>
          </a:p>
          <a:p>
            <a:pPr fontAlgn="auto">
              <a:spcBef>
                <a:spcPts val="0"/>
              </a:spcBef>
              <a:spcAft>
                <a:spcPts val="0"/>
              </a:spcAft>
              <a:defRPr/>
            </a:pPr>
            <a:endParaRPr lang="en-US" dirty="0" smtClean="0"/>
          </a:p>
          <a:p>
            <a:pPr fontAlgn="auto">
              <a:spcBef>
                <a:spcPts val="0"/>
              </a:spcBef>
              <a:spcAft>
                <a:spcPts val="0"/>
              </a:spcAft>
              <a:defRPr/>
            </a:pPr>
            <a:r>
              <a:rPr lang="en-US" dirty="0" smtClean="0"/>
              <a:t>In the Solaris 2.x operating system, the most efficient way to implement shared memory applications is to rely on the </a:t>
            </a:r>
            <a:r>
              <a:rPr lang="en-US" dirty="0" err="1" smtClean="0"/>
              <a:t>mmap</a:t>
            </a:r>
            <a:r>
              <a:rPr lang="en-US" dirty="0" smtClean="0"/>
              <a:t>() function and on the system's native virtual memory facility. Solaris 2.x also supports System V shared memory, which is another way to let multiple processes attach a segment of physical memory to their virtual address spaces. When write access is allowed for more than one process, an outside protocol or mechanism such as a semaphore can be used to prevent inconsistencies and collisions. </a:t>
            </a:r>
          </a:p>
          <a:p>
            <a:pPr fontAlgn="auto">
              <a:spcBef>
                <a:spcPts val="0"/>
              </a:spcBef>
              <a:spcAft>
                <a:spcPts val="0"/>
              </a:spcAft>
              <a:defRPr/>
            </a:pPr>
            <a:endParaRPr lang="en-US" dirty="0" smtClean="0"/>
          </a:p>
          <a:p>
            <a:pPr fontAlgn="auto">
              <a:spcBef>
                <a:spcPts val="0"/>
              </a:spcBef>
              <a:spcAft>
                <a:spcPts val="0"/>
              </a:spcAft>
              <a:defRPr/>
            </a:pPr>
            <a:r>
              <a:rPr lang="en-US" dirty="0" smtClean="0"/>
              <a:t>A process creates a shared memory segment using </a:t>
            </a:r>
            <a:r>
              <a:rPr lang="en-US" dirty="0" err="1" smtClean="0"/>
              <a:t>shmget</a:t>
            </a:r>
            <a:r>
              <a:rPr lang="en-US" dirty="0" smtClean="0"/>
              <a:t>()|. The original owner of a shared memory segment can assign ownership to another user with </a:t>
            </a:r>
            <a:r>
              <a:rPr lang="en-US" dirty="0" err="1" smtClean="0"/>
              <a:t>shmctl</a:t>
            </a:r>
            <a:r>
              <a:rPr lang="en-US" dirty="0" smtClean="0"/>
              <a:t>(). It can also revoke this assignment. Other processes with proper permission can perform various control functions on the shared memory segment using </a:t>
            </a:r>
            <a:r>
              <a:rPr lang="en-US" dirty="0" err="1" smtClean="0"/>
              <a:t>shmctl</a:t>
            </a:r>
            <a:r>
              <a:rPr lang="en-US" dirty="0" smtClean="0"/>
              <a:t>(). Once created, a shared segment can be attached to a process address space using </a:t>
            </a:r>
            <a:r>
              <a:rPr lang="en-US" dirty="0" err="1" smtClean="0"/>
              <a:t>shmat</a:t>
            </a:r>
            <a:r>
              <a:rPr lang="en-US" dirty="0" smtClean="0"/>
              <a:t>(). It can be detached using </a:t>
            </a:r>
            <a:r>
              <a:rPr lang="en-US" dirty="0" err="1" smtClean="0"/>
              <a:t>shmdt</a:t>
            </a:r>
            <a:r>
              <a:rPr lang="en-US" dirty="0" smtClean="0"/>
              <a:t>() (see </a:t>
            </a:r>
            <a:r>
              <a:rPr lang="en-US" dirty="0" err="1" smtClean="0"/>
              <a:t>shmop</a:t>
            </a:r>
            <a:r>
              <a:rPr lang="en-US" dirty="0" smtClean="0"/>
              <a:t>()). The attaching process must have the appropriate permissions for </a:t>
            </a:r>
            <a:r>
              <a:rPr lang="en-US" dirty="0" err="1" smtClean="0"/>
              <a:t>shmat</a:t>
            </a:r>
            <a:r>
              <a:rPr lang="en-US" dirty="0" smtClean="0"/>
              <a:t>(). Once attached, the process can read or write to the segment, as allowed by the permission requested in the attach operation. A shared segment can be attached multiple times by the same process. A shared memory segment is described by a control structure with a unique ID that points to an area of physical memory. The identifier of the segment is called the </a:t>
            </a:r>
            <a:r>
              <a:rPr lang="en-US" dirty="0" err="1" smtClean="0"/>
              <a:t>shmid</a:t>
            </a:r>
            <a:r>
              <a:rPr lang="en-US" dirty="0" smtClean="0"/>
              <a:t>. The structure definition for the shared memory segment control structures and </a:t>
            </a:r>
            <a:r>
              <a:rPr lang="en-US" dirty="0" err="1" smtClean="0"/>
              <a:t>prototypews</a:t>
            </a:r>
            <a:r>
              <a:rPr lang="en-US" dirty="0" smtClean="0"/>
              <a:t> can be found in &lt;sys/</a:t>
            </a:r>
            <a:r>
              <a:rPr lang="en-US" dirty="0" err="1" smtClean="0"/>
              <a:t>shm.h</a:t>
            </a:r>
            <a:r>
              <a:rPr lang="en-US" dirty="0" smtClean="0"/>
              <a:t>&gt;. </a:t>
            </a:r>
          </a:p>
          <a:p>
            <a:pPr fontAlgn="auto">
              <a:spcBef>
                <a:spcPts val="0"/>
              </a:spcBef>
              <a:spcAft>
                <a:spcPts val="0"/>
              </a:spcAft>
              <a:defRPr/>
            </a:pPr>
            <a:endParaRPr lang="en-US" dirty="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1CF7E6C-BB4F-4EF9-8D13-B05B84D624FB}" type="slidenum">
              <a:rPr lang="en-US"/>
              <a:pPr fontAlgn="base">
                <a:spcBef>
                  <a:spcPct val="0"/>
                </a:spcBef>
                <a:spcAft>
                  <a:spcPct val="0"/>
                </a:spcAft>
              </a:pPr>
              <a:t>21</a:t>
            </a:fld>
            <a:endParaRPr lang="en-US"/>
          </a:p>
        </p:txBody>
      </p:sp>
    </p:spTree>
    <p:extLst>
      <p:ext uri="{BB962C8B-B14F-4D97-AF65-F5344CB8AC3E}">
        <p14:creationId xmlns:p14="http://schemas.microsoft.com/office/powerpoint/2010/main" xmlns="" val="157226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1747" name="Rectangle 5"/>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AU" smtClean="0"/>
              <a:t>Deadlock is a significant problem for operating systems designers.  It occurs in other areas well, which may be more familiar to students. Traffic gridlock is an example. Cars cannot proceed because they are blocked by other cars. Those cars cannot proceed because they are blocked as well, so effectively nobody can move. </a:t>
            </a:r>
          </a:p>
        </p:txBody>
      </p:sp>
    </p:spTree>
    <p:extLst>
      <p:ext uri="{BB962C8B-B14F-4D97-AF65-F5344CB8AC3E}">
        <p14:creationId xmlns:p14="http://schemas.microsoft.com/office/powerpoint/2010/main" xmlns="" val="386382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2771" name="Rectangle 5"/>
          <p:cNvSpPr>
            <a:spLocks noGrp="1" noChangeArrowheads="1"/>
          </p:cNvSpPr>
          <p:nvPr>
            <p:ph type="body" idx="1"/>
          </p:nvPr>
        </p:nvSpPr>
        <p:spPr bwMode="auto">
          <a:noFill/>
        </p:spPr>
        <p:txBody>
          <a:bodyPr wrap="square" numCol="1" anchor="t" anchorCtr="0" compatLnSpc="1">
            <a:prstTxWarp prst="textNoShape">
              <a:avLst/>
            </a:prstTxWarp>
            <a:normAutofit fontScale="92500" lnSpcReduction="10000"/>
          </a:bodyPr>
          <a:lstStyle/>
          <a:p>
            <a:pPr>
              <a:spcBef>
                <a:spcPct val="0"/>
              </a:spcBef>
            </a:pPr>
            <a:r>
              <a:rPr lang="en-AU" dirty="0" smtClean="0"/>
              <a:t>A printer is the simplest example of an </a:t>
            </a:r>
            <a:r>
              <a:rPr lang="en-AU" dirty="0" err="1" smtClean="0"/>
              <a:t>unsharable</a:t>
            </a:r>
            <a:r>
              <a:rPr lang="en-AU" dirty="0" smtClean="0"/>
              <a:t> resource. </a:t>
            </a:r>
          </a:p>
          <a:p>
            <a:pPr>
              <a:spcBef>
                <a:spcPct val="0"/>
              </a:spcBef>
            </a:pPr>
            <a:r>
              <a:rPr lang="en-AU" dirty="0" smtClean="0"/>
              <a:t>Hold and wait may be necessary for the efficient execution of processes. Some processes may even be unable to execute at all if they cannot hold multiple resources. If  pre-emption does exist, then a deadlock cannot occur because the higher priority process will just take the resource off the lower priority process. A problem with this is that files and print jobs may be left with unrecoverable errors as a result.  </a:t>
            </a:r>
          </a:p>
          <a:p>
            <a:pPr>
              <a:spcBef>
                <a:spcPct val="0"/>
              </a:spcBef>
            </a:pPr>
            <a:endParaRPr lang="en-AU" dirty="0" smtClean="0"/>
          </a:p>
          <a:p>
            <a:pPr>
              <a:spcBef>
                <a:spcPct val="0"/>
              </a:spcBef>
            </a:pPr>
            <a:r>
              <a:rPr lang="en-AU" dirty="0" smtClean="0"/>
              <a:t>http://www.personal.kent.edu/~rmuhamma/OpSystems/Myos/deadlockCondition.htm</a:t>
            </a:r>
          </a:p>
          <a:p>
            <a:pPr>
              <a:spcBef>
                <a:spcPct val="0"/>
              </a:spcBef>
            </a:pPr>
            <a:r>
              <a:rPr lang="en-AU" dirty="0" smtClean="0"/>
              <a:t>Coffman (1971) identified </a:t>
            </a:r>
            <a:r>
              <a:rPr lang="en-AU" b="1" dirty="0" smtClean="0"/>
              <a:t>four (4) conditions</a:t>
            </a:r>
            <a:r>
              <a:rPr lang="en-AU" dirty="0" smtClean="0"/>
              <a:t> that must hold simultaneously for there to be a deadlock.</a:t>
            </a:r>
            <a:br>
              <a:rPr lang="en-AU" dirty="0" smtClean="0"/>
            </a:br>
            <a:r>
              <a:rPr lang="en-AU" dirty="0" smtClean="0"/>
              <a:t/>
            </a:r>
            <a:br>
              <a:rPr lang="en-AU" dirty="0" smtClean="0"/>
            </a:br>
            <a:r>
              <a:rPr lang="en-AU" b="1" dirty="0" smtClean="0"/>
              <a:t>1. Mutual Exclusion Condition</a:t>
            </a:r>
            <a:r>
              <a:rPr lang="en-AU" dirty="0" smtClean="0"/>
              <a:t> The resources involved are non-shareable. </a:t>
            </a:r>
            <a:r>
              <a:rPr lang="en-AU" b="1" dirty="0" smtClean="0"/>
              <a:t>Explanation:</a:t>
            </a:r>
            <a:r>
              <a:rPr lang="en-AU" dirty="0" smtClean="0"/>
              <a:t> At least one resource (thread) must be held in a non-shareable mode, that is, only one process at a time claims exclusive control of the resource. If another process requests that resource, the requesting process must be delayed until the resource has been released.</a:t>
            </a:r>
            <a:br>
              <a:rPr lang="en-AU" dirty="0" smtClean="0"/>
            </a:br>
            <a:r>
              <a:rPr lang="en-AU" dirty="0" smtClean="0"/>
              <a:t/>
            </a:r>
            <a:br>
              <a:rPr lang="en-AU" dirty="0" smtClean="0"/>
            </a:br>
            <a:r>
              <a:rPr lang="en-AU" b="1" dirty="0" smtClean="0"/>
              <a:t>2. Hold and Wait Condition</a:t>
            </a:r>
            <a:r>
              <a:rPr lang="en-AU" dirty="0" smtClean="0"/>
              <a:t> Requesting process hold already, resources while waiting for requested resources. </a:t>
            </a:r>
            <a:r>
              <a:rPr lang="en-AU" b="1" dirty="0" smtClean="0"/>
              <a:t>Explanation: </a:t>
            </a:r>
            <a:r>
              <a:rPr lang="en-AU" dirty="0" smtClean="0"/>
              <a:t>There must exist a process that is holding a resource already allocated to it while waiting for additional resource that are currently being held by other processes.</a:t>
            </a:r>
            <a:br>
              <a:rPr lang="en-AU" dirty="0" smtClean="0"/>
            </a:br>
            <a:r>
              <a:rPr lang="en-AU" dirty="0" smtClean="0"/>
              <a:t/>
            </a:r>
            <a:br>
              <a:rPr lang="en-AU" dirty="0" smtClean="0"/>
            </a:br>
            <a:r>
              <a:rPr lang="en-AU" b="1" dirty="0" smtClean="0"/>
              <a:t>3. No-</a:t>
            </a:r>
            <a:r>
              <a:rPr lang="en-AU" b="1" dirty="0" err="1" smtClean="0"/>
              <a:t>Preemptive</a:t>
            </a:r>
            <a:r>
              <a:rPr lang="en-AU" b="1" dirty="0" smtClean="0"/>
              <a:t> Condition</a:t>
            </a:r>
            <a:r>
              <a:rPr lang="en-AU" dirty="0" smtClean="0"/>
              <a:t> Resources already allocated to a process cannot be </a:t>
            </a:r>
            <a:r>
              <a:rPr lang="en-AU" dirty="0" err="1" smtClean="0"/>
              <a:t>preempted</a:t>
            </a:r>
            <a:r>
              <a:rPr lang="en-AU" dirty="0" smtClean="0"/>
              <a:t>. </a:t>
            </a:r>
            <a:r>
              <a:rPr lang="en-AU" b="1" dirty="0" smtClean="0"/>
              <a:t>Explanation:</a:t>
            </a:r>
            <a:r>
              <a:rPr lang="en-AU" dirty="0" smtClean="0"/>
              <a:t> Resources cannot be removed from the processes are used to completion or released voluntarily by the process holding it.   </a:t>
            </a:r>
            <a:r>
              <a:rPr lang="en-AU" b="1" dirty="0" smtClean="0"/>
              <a:t>4. Circular Wait Condition</a:t>
            </a:r>
            <a:r>
              <a:rPr lang="en-AU" dirty="0" smtClean="0"/>
              <a:t> The processes in the system form a circular list or chain where each process in the list is waiting for a resource held by the next process in the list.</a:t>
            </a:r>
          </a:p>
        </p:txBody>
      </p:sp>
    </p:spTree>
    <p:extLst>
      <p:ext uri="{BB962C8B-B14F-4D97-AF65-F5344CB8AC3E}">
        <p14:creationId xmlns:p14="http://schemas.microsoft.com/office/powerpoint/2010/main" xmlns="" val="401675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FB2E19FF-F487-4266-8FC7-C50E77D2694B}" type="slidenum">
              <a:rPr lang="en-US" smtClean="0"/>
              <a:pPr>
                <a:defRPr/>
              </a:pPr>
              <a:t>4</a:t>
            </a:fld>
            <a:endParaRPr lang="en-US"/>
          </a:p>
        </p:txBody>
      </p:sp>
    </p:spTree>
    <p:extLst>
      <p:ext uri="{BB962C8B-B14F-4D97-AF65-F5344CB8AC3E}">
        <p14:creationId xmlns:p14="http://schemas.microsoft.com/office/powerpoint/2010/main" xmlns="" val="249309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3795" name="Rectangle 5"/>
          <p:cNvSpPr>
            <a:spLocks noGrp="1" noChangeArrowheads="1"/>
          </p:cNvSpPr>
          <p:nvPr>
            <p:ph type="body" idx="1"/>
          </p:nvPr>
        </p:nvSpPr>
        <p:spPr bwMode="auto">
          <a:noFill/>
        </p:spPr>
        <p:txBody>
          <a:bodyPr wrap="square" numCol="1" anchor="t" anchorCtr="0" compatLnSpc="1">
            <a:prstTxWarp prst="textNoShape">
              <a:avLst/>
            </a:prstTxWarp>
          </a:bodyPr>
          <a:lstStyle/>
          <a:p>
            <a:pPr lvl="1">
              <a:spcBef>
                <a:spcPct val="0"/>
              </a:spcBef>
            </a:pPr>
            <a:r>
              <a:rPr lang="en-US" smtClean="0"/>
              <a:t>An example of the ostrich algorithm may be the situation of a deadlock caused by the overflow of the process table. This is a  resource which could potentially be be exhausted by processes creating too many child or subprocesses. It is a finite size. If it was full , a deadlock would occur as a processes unable to create child processes  would be unable to proceed, and therefore could not complete.More processes would enter system , and eventually need to spawn child processes and so on.  However, overflow of the process table is an unlikely event  due to high level scheduler activity, and should deadlock occur in this circumstance the option may be to restart system, rather than trying to anticipate and build in strategies to cope with this eventuality. </a:t>
            </a:r>
          </a:p>
          <a:p>
            <a:pPr lvl="1">
              <a:spcBef>
                <a:spcPct val="0"/>
              </a:spcBef>
            </a:pPr>
            <a:r>
              <a:rPr lang="en-US" smtClean="0"/>
              <a:t>Detection and recovery can also be very costly in terms of the problems created by having to kill processes and try to get things back to a consistent state.</a:t>
            </a:r>
          </a:p>
          <a:p>
            <a:pPr lvl="1">
              <a:spcBef>
                <a:spcPct val="0"/>
              </a:spcBef>
            </a:pPr>
            <a:endParaRPr lang="en-US" smtClean="0"/>
          </a:p>
          <a:p>
            <a:pPr>
              <a:spcBef>
                <a:spcPct val="0"/>
              </a:spcBef>
            </a:pPr>
            <a:endParaRPr lang="en-US" smtClean="0"/>
          </a:p>
        </p:txBody>
      </p:sp>
    </p:spTree>
    <p:extLst>
      <p:ext uri="{BB962C8B-B14F-4D97-AF65-F5344CB8AC3E}">
        <p14:creationId xmlns:p14="http://schemas.microsoft.com/office/powerpoint/2010/main" xmlns="" val="3248643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4819" name="Rectangle 5"/>
          <p:cNvSpPr>
            <a:spLocks noGrp="1" noChangeArrowheads="1"/>
          </p:cNvSpPr>
          <p:nvPr>
            <p:ph type="body" idx="1"/>
          </p:nvPr>
        </p:nvSpPr>
        <p:spPr bwMode="auto">
          <a:noFill/>
        </p:spPr>
        <p:txBody>
          <a:bodyPr wrap="square" numCol="1" anchor="t" anchorCtr="0" compatLnSpc="1">
            <a:prstTxWarp prst="textNoShape">
              <a:avLst/>
            </a:prstTxWarp>
          </a:bodyPr>
          <a:lstStyle/>
          <a:p>
            <a:pPr lvl="1">
              <a:spcBef>
                <a:spcPct val="0"/>
              </a:spcBef>
            </a:pPr>
            <a:r>
              <a:rPr lang="en-US" smtClean="0"/>
              <a:t>An example of the ostrich algorithm may be the situation of a deadlock caused by the overflow of the process table. This is a  resource which could potentially be be exhausted by processes creating too many child or subprocesses. It is a finite size. If it was full , a deadlock would occur as a processes unable to create child processes  would be unable to proceed, and therefore could not complete.More processes would enter system , and eventually need to spawn child processes and so on.  However, overflow of the process table is an unlikely event  due to high level scheduler activity, and should deadlock occur in this circumstance the option may be to restart system, rather than trying to anticipate and build in strategies to cope with this eventuality. </a:t>
            </a:r>
          </a:p>
          <a:p>
            <a:pPr lvl="1">
              <a:spcBef>
                <a:spcPct val="0"/>
              </a:spcBef>
            </a:pPr>
            <a:r>
              <a:rPr lang="en-US" smtClean="0"/>
              <a:t>Detection and recovery can also be very costly in terms of the problems created by having to kill processes and try to get things back to a consistent state.</a:t>
            </a:r>
          </a:p>
          <a:p>
            <a:pPr lvl="1">
              <a:spcBef>
                <a:spcPct val="0"/>
              </a:spcBef>
            </a:pPr>
            <a:endParaRPr lang="en-US" smtClean="0"/>
          </a:p>
          <a:p>
            <a:pPr>
              <a:spcBef>
                <a:spcPct val="0"/>
              </a:spcBef>
            </a:pPr>
            <a:endParaRPr lang="en-US" smtClean="0"/>
          </a:p>
        </p:txBody>
      </p:sp>
    </p:spTree>
    <p:extLst>
      <p:ext uri="{BB962C8B-B14F-4D97-AF65-F5344CB8AC3E}">
        <p14:creationId xmlns:p14="http://schemas.microsoft.com/office/powerpoint/2010/main" xmlns="" val="3421955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5843" name="Rectangle 5"/>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AU" smtClean="0"/>
              <a:t>Deadlock prevention is the safest method, but it has a severe effect on system performance. </a:t>
            </a:r>
          </a:p>
          <a:p>
            <a:pPr>
              <a:spcBef>
                <a:spcPct val="0"/>
              </a:spcBef>
            </a:pPr>
            <a:endParaRPr lang="en-AU" smtClean="0"/>
          </a:p>
          <a:p>
            <a:pPr>
              <a:spcBef>
                <a:spcPct val="0"/>
              </a:spcBef>
            </a:pPr>
            <a:r>
              <a:rPr lang="en-AU" smtClean="0"/>
              <a:t>Spooling can sometimes be used to eliminate mutual exclusion – eg. Use only a printer demon to request printer (so jobs are ”spooled” and the processes do not block or wait for the physical printer as soon as their requests are placed on the spool queue). Since the printer demon requests nothing else, printer deadlock is eliminated.</a:t>
            </a:r>
          </a:p>
          <a:p>
            <a:pPr>
              <a:spcBef>
                <a:spcPct val="0"/>
              </a:spcBef>
            </a:pPr>
            <a:endParaRPr lang="en-AU" smtClean="0"/>
          </a:p>
          <a:p>
            <a:pPr>
              <a:spcBef>
                <a:spcPct val="0"/>
              </a:spcBef>
            </a:pPr>
            <a:r>
              <a:rPr lang="en-AU" smtClean="0"/>
              <a:t>With #2, if for eg. A process requests a few available resources, and one of them is constantly used for a long period, it will mean many other process will not be able to run during that period.</a:t>
            </a:r>
          </a:p>
        </p:txBody>
      </p:sp>
    </p:spTree>
    <p:extLst>
      <p:ext uri="{BB962C8B-B14F-4D97-AF65-F5344CB8AC3E}">
        <p14:creationId xmlns:p14="http://schemas.microsoft.com/office/powerpoint/2010/main" xmlns="" val="2276180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6867" name="Rectangle 5"/>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AU" smtClean="0"/>
              <a:t>For example, a process holding the printer may also request the tape drive - perhaps to print a file it is reading from the tape. </a:t>
            </a:r>
          </a:p>
          <a:p>
            <a:pPr>
              <a:spcBef>
                <a:spcPct val="0"/>
              </a:spcBef>
            </a:pPr>
            <a:r>
              <a:rPr lang="en-AU" smtClean="0"/>
              <a:t>Another process may hold the CD-Rom, but it cannot request the printer as this is a lower numbered resource. It must wait until it can hold the printer, then request the CD-ROM as well. </a:t>
            </a:r>
          </a:p>
          <a:p>
            <a:pPr>
              <a:spcBef>
                <a:spcPct val="0"/>
              </a:spcBef>
            </a:pPr>
            <a:endParaRPr lang="en-AU" smtClean="0"/>
          </a:p>
          <a:p>
            <a:pPr>
              <a:spcBef>
                <a:spcPct val="0"/>
              </a:spcBef>
            </a:pPr>
            <a:r>
              <a:rPr lang="en-US" smtClean="0"/>
              <a:t>Prevention can be implemented using a technique called “</a:t>
            </a:r>
            <a:r>
              <a:rPr lang="en-US" b="1" i="1" smtClean="0"/>
              <a:t>semaphores</a:t>
            </a:r>
            <a:r>
              <a:rPr lang="en-US" smtClean="0"/>
              <a:t>”(we will see how shortly)</a:t>
            </a:r>
          </a:p>
          <a:p>
            <a:pPr>
              <a:spcBef>
                <a:spcPct val="0"/>
              </a:spcBef>
            </a:pPr>
            <a:endParaRPr lang="en-AU" smtClean="0"/>
          </a:p>
        </p:txBody>
      </p:sp>
    </p:spTree>
    <p:extLst>
      <p:ext uri="{BB962C8B-B14F-4D97-AF65-F5344CB8AC3E}">
        <p14:creationId xmlns:p14="http://schemas.microsoft.com/office/powerpoint/2010/main" xmlns="" val="2046716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Rot="1" noChangeAspect="1" noChangeArrowheads="1" noTextEdit="1"/>
          </p:cNvSpPr>
          <p:nvPr>
            <p:ph type="sldImg"/>
          </p:nvPr>
        </p:nvSpPr>
        <p:spPr bwMode="auto">
          <a:xfrm>
            <a:off x="3349625" y="538163"/>
            <a:ext cx="3535363" cy="2651125"/>
          </a:xfrm>
          <a:noFill/>
          <a:ln>
            <a:solidFill>
              <a:srgbClr val="000000"/>
            </a:solidFill>
            <a:miter lim="800000"/>
            <a:headEnd/>
            <a:tailEnd/>
          </a:ln>
        </p:spPr>
      </p:sp>
      <p:sp>
        <p:nvSpPr>
          <p:cNvPr id="37891" name="Rectangle 5"/>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AU" dirty="0" smtClean="0"/>
              <a:t>In this case, the operating system continually monitors resources and requests for them. If a request would place the system in an unsafe (</a:t>
            </a:r>
            <a:r>
              <a:rPr lang="en-AU" dirty="0" err="1" smtClean="0"/>
              <a:t>ie</a:t>
            </a:r>
            <a:r>
              <a:rPr lang="en-AU" dirty="0" smtClean="0"/>
              <a:t> open to deadlock) state, then that request is refused. </a:t>
            </a:r>
          </a:p>
          <a:p>
            <a:pPr>
              <a:spcBef>
                <a:spcPct val="0"/>
              </a:spcBef>
            </a:pPr>
            <a:r>
              <a:rPr lang="en-AU" dirty="0" smtClean="0"/>
              <a:t>There is a very considerable overhead involved in this strategy.</a:t>
            </a:r>
          </a:p>
          <a:p>
            <a:pPr>
              <a:spcBef>
                <a:spcPct val="0"/>
              </a:spcBef>
            </a:pPr>
            <a:endParaRPr lang="en-AU" dirty="0" smtClean="0"/>
          </a:p>
          <a:p>
            <a:pPr>
              <a:spcBef>
                <a:spcPct val="0"/>
              </a:spcBef>
            </a:pPr>
            <a:r>
              <a:rPr lang="en-AU" dirty="0" smtClean="0"/>
              <a:t>c.f. Deadlock prevention – where by denying one of the necessary conditions, deadlocks cannot occur</a:t>
            </a:r>
          </a:p>
          <a:p>
            <a:pPr>
              <a:spcBef>
                <a:spcPct val="0"/>
              </a:spcBef>
            </a:pPr>
            <a:endParaRPr lang="en-AU" dirty="0" smtClean="0"/>
          </a:p>
          <a:p>
            <a:pPr>
              <a:spcBef>
                <a:spcPct val="0"/>
              </a:spcBef>
            </a:pPr>
            <a:r>
              <a:rPr lang="en-AU" dirty="0" smtClean="0"/>
              <a:t>Good explanations on Banker’s </a:t>
            </a:r>
            <a:r>
              <a:rPr lang="en-AU" dirty="0" err="1" smtClean="0"/>
              <a:t>alogorithm</a:t>
            </a:r>
            <a:r>
              <a:rPr lang="en-AU" dirty="0" smtClean="0"/>
              <a:t> : A. </a:t>
            </a:r>
            <a:r>
              <a:rPr lang="en-AU" dirty="0" err="1" smtClean="0"/>
              <a:t>Tanenbaum’s</a:t>
            </a:r>
            <a:r>
              <a:rPr lang="en-AU" dirty="0" smtClean="0"/>
              <a:t> O.S. Pg. 131</a:t>
            </a:r>
          </a:p>
          <a:p>
            <a:pPr>
              <a:spcBef>
                <a:spcPct val="0"/>
              </a:spcBef>
            </a:pPr>
            <a:endParaRPr lang="en-AU" dirty="0" smtClean="0"/>
          </a:p>
          <a:p>
            <a:r>
              <a:rPr lang="en-AU" dirty="0" smtClean="0"/>
              <a:t>[</a:t>
            </a:r>
            <a:r>
              <a:rPr lang="en-AU" dirty="0" err="1" smtClean="0"/>
              <a:t>ppt</a:t>
            </a:r>
            <a:r>
              <a:rPr lang="en-AU" dirty="0" smtClean="0"/>
              <a:t>] </a:t>
            </a:r>
            <a:r>
              <a:rPr lang="en-AU" b="1" i="1" dirty="0" smtClean="0">
                <a:hlinkClick r:id="rId3"/>
              </a:rPr>
              <a:t>TANENBAUM</a:t>
            </a:r>
            <a:r>
              <a:rPr lang="en-AU" b="1" dirty="0" smtClean="0">
                <a:hlinkClick r:id="rId3"/>
              </a:rPr>
              <a:t> Chapter 6 Deadlocks</a:t>
            </a:r>
            <a:endParaRPr lang="en-AU" b="1" dirty="0" smtClean="0"/>
          </a:p>
          <a:p>
            <a:pPr>
              <a:spcBef>
                <a:spcPct val="0"/>
              </a:spcBef>
            </a:pPr>
            <a:r>
              <a:rPr lang="en-AU" dirty="0" smtClean="0"/>
              <a:t>http://www.google.com.au/url?sa=t&amp;rct=j&amp;q=&amp;esrc=s&amp;source=web&amp;cd=2&amp;sqi=2&amp;ved=0CCsQFjAB&amp;url=http%3A%2F%2Fpdplab.it.uom.gr%2Fteaching%2Fmoss%2FChapter06.ppt&amp;ei=nIuLT-22NazwmAWr66y2CQ&amp;usg=AFQjCNGArnzSVlMX4hbqiHHfMHV_RsA3Bg</a:t>
            </a:r>
          </a:p>
        </p:txBody>
      </p:sp>
    </p:spTree>
    <p:extLst>
      <p:ext uri="{BB962C8B-B14F-4D97-AF65-F5344CB8AC3E}">
        <p14:creationId xmlns:p14="http://schemas.microsoft.com/office/powerpoint/2010/main" xmlns="" val="1454866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BB64EFF1-CD11-4249-B15C-78B925131900}" type="datetime1">
              <a:rPr lang="en-US" smtClean="0"/>
              <a:pPr>
                <a:defRPr/>
              </a:pPr>
              <a:t>2/24/2016</a:t>
            </a:fld>
            <a:endParaRPr lang="en-US"/>
          </a:p>
        </p:txBody>
      </p:sp>
      <p:sp>
        <p:nvSpPr>
          <p:cNvPr id="7" name="Footer Placeholder 19"/>
          <p:cNvSpPr>
            <a:spLocks noGrp="1"/>
          </p:cNvSpPr>
          <p:nvPr>
            <p:ph type="ftr" sz="quarter" idx="11"/>
          </p:nvPr>
        </p:nvSpPr>
        <p:spPr/>
        <p:txBody>
          <a:bodyPr/>
          <a:lstStyle>
            <a:lvl1pPr>
              <a:defRPr/>
            </a:lvl1pPr>
            <a:extLst/>
          </a:lstStyle>
          <a:p>
            <a:pPr>
              <a:defRPr/>
            </a:pPr>
            <a:r>
              <a:rPr lang="en-US"/>
              <a:t>1P.J. enning (1983)</a:t>
            </a:r>
          </a:p>
        </p:txBody>
      </p:sp>
      <p:sp>
        <p:nvSpPr>
          <p:cNvPr id="8" name="Slide Number Placeholder 9"/>
          <p:cNvSpPr>
            <a:spLocks noGrp="1"/>
          </p:cNvSpPr>
          <p:nvPr>
            <p:ph type="sldNum" sz="quarter" idx="12"/>
          </p:nvPr>
        </p:nvSpPr>
        <p:spPr/>
        <p:txBody>
          <a:bodyPr/>
          <a:lstStyle>
            <a:lvl1pPr>
              <a:defRPr/>
            </a:lvl1pPr>
            <a:extLst/>
          </a:lstStyle>
          <a:p>
            <a:pPr>
              <a:defRPr/>
            </a:pPr>
            <a:fld id="{15280C7D-6BD5-41C7-97BE-11A15DB37F3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D3D1520-4DA4-45AF-8C23-1D9978A4D87E}" type="datetime1">
              <a:rPr lang="en-US" smtClean="0"/>
              <a:pPr>
                <a:defRPr/>
              </a:pPr>
              <a:t>2/24/2016</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1P.J. enning (1983)</a:t>
            </a:r>
          </a:p>
        </p:txBody>
      </p:sp>
      <p:sp>
        <p:nvSpPr>
          <p:cNvPr id="6" name="Slide Number Placeholder 21"/>
          <p:cNvSpPr>
            <a:spLocks noGrp="1"/>
          </p:cNvSpPr>
          <p:nvPr>
            <p:ph type="sldNum" sz="quarter" idx="12"/>
          </p:nvPr>
        </p:nvSpPr>
        <p:spPr/>
        <p:txBody>
          <a:bodyPr/>
          <a:lstStyle>
            <a:lvl1pPr>
              <a:defRPr/>
            </a:lvl1pPr>
          </a:lstStyle>
          <a:p>
            <a:pPr>
              <a:defRPr/>
            </a:pPr>
            <a:fld id="{F526AAE1-52D6-4148-98DA-4849D23FF62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D5FDC5B-BC83-497D-9409-8B054669763D}" type="datetime1">
              <a:rPr lang="en-US" smtClean="0"/>
              <a:pPr>
                <a:defRPr/>
              </a:pPr>
              <a:t>2/24/2016</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1P.J. enning (1983)</a:t>
            </a:r>
          </a:p>
        </p:txBody>
      </p:sp>
      <p:sp>
        <p:nvSpPr>
          <p:cNvPr id="6" name="Slide Number Placeholder 21"/>
          <p:cNvSpPr>
            <a:spLocks noGrp="1"/>
          </p:cNvSpPr>
          <p:nvPr>
            <p:ph type="sldNum" sz="quarter" idx="12"/>
          </p:nvPr>
        </p:nvSpPr>
        <p:spPr/>
        <p:txBody>
          <a:bodyPr/>
          <a:lstStyle>
            <a:lvl1pPr>
              <a:defRPr/>
            </a:lvl1pPr>
          </a:lstStyle>
          <a:p>
            <a:pPr>
              <a:defRPr/>
            </a:pPr>
            <a:fld id="{D84C7D51-7E01-4309-8415-94ADAD6F1BC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61D15D3B-5147-4998-AC38-1787D32348CA}" type="datetime1">
              <a:rPr lang="en-US" smtClean="0"/>
              <a:pPr>
                <a:defRPr/>
              </a:pPr>
              <a:t>2/24/2016</a:t>
            </a:fld>
            <a:endParaRPr lang="en-US"/>
          </a:p>
        </p:txBody>
      </p:sp>
      <p:sp>
        <p:nvSpPr>
          <p:cNvPr id="5" name="Footer Placeholder 9"/>
          <p:cNvSpPr>
            <a:spLocks noGrp="1"/>
          </p:cNvSpPr>
          <p:nvPr>
            <p:ph type="ftr" sz="quarter" idx="11"/>
          </p:nvPr>
        </p:nvSpPr>
        <p:spPr/>
        <p:txBody>
          <a:bodyPr/>
          <a:lstStyle>
            <a:lvl1pPr>
              <a:defRPr/>
            </a:lvl1pPr>
          </a:lstStyle>
          <a:p>
            <a:pPr>
              <a:defRPr/>
            </a:pPr>
            <a:r>
              <a:rPr lang="en-US"/>
              <a:t>1P.J. enning (1983)</a:t>
            </a:r>
          </a:p>
        </p:txBody>
      </p:sp>
      <p:sp>
        <p:nvSpPr>
          <p:cNvPr id="6" name="Slide Number Placeholder 21"/>
          <p:cNvSpPr>
            <a:spLocks noGrp="1"/>
          </p:cNvSpPr>
          <p:nvPr>
            <p:ph type="sldNum" sz="quarter" idx="12"/>
          </p:nvPr>
        </p:nvSpPr>
        <p:spPr/>
        <p:txBody>
          <a:bodyPr/>
          <a:lstStyle>
            <a:lvl1pPr>
              <a:defRPr/>
            </a:lvl1pPr>
          </a:lstStyle>
          <a:p>
            <a:pPr>
              <a:defRPr/>
            </a:pPr>
            <a:fld id="{FDE64F90-8C9C-4B0F-A540-B857BBC64E8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FE926FD1-50B4-44BF-AD60-7F38AAB054A6}" type="datetime1">
              <a:rPr lang="en-US" smtClean="0"/>
              <a:pPr>
                <a:defRPr/>
              </a:pPr>
              <a:t>2/24/2016</a:t>
            </a:fld>
            <a:endParaRPr lang="en-US"/>
          </a:p>
        </p:txBody>
      </p:sp>
      <p:sp>
        <p:nvSpPr>
          <p:cNvPr id="9" name="Footer Placeholder 4"/>
          <p:cNvSpPr>
            <a:spLocks noGrp="1"/>
          </p:cNvSpPr>
          <p:nvPr>
            <p:ph type="ftr" sz="quarter" idx="11"/>
          </p:nvPr>
        </p:nvSpPr>
        <p:spPr/>
        <p:txBody>
          <a:bodyPr/>
          <a:lstStyle>
            <a:lvl1pPr>
              <a:defRPr/>
            </a:lvl1pPr>
            <a:extLst/>
          </a:lstStyle>
          <a:p>
            <a:pPr>
              <a:defRPr/>
            </a:pPr>
            <a:r>
              <a:rPr lang="en-US"/>
              <a:t>1P.J. enning (1983)</a:t>
            </a:r>
          </a:p>
        </p:txBody>
      </p:sp>
      <p:sp>
        <p:nvSpPr>
          <p:cNvPr id="10" name="Slide Number Placeholder 5"/>
          <p:cNvSpPr>
            <a:spLocks noGrp="1"/>
          </p:cNvSpPr>
          <p:nvPr>
            <p:ph type="sldNum" sz="quarter" idx="12"/>
          </p:nvPr>
        </p:nvSpPr>
        <p:spPr/>
        <p:txBody>
          <a:bodyPr/>
          <a:lstStyle>
            <a:lvl1pPr>
              <a:defRPr/>
            </a:lvl1pPr>
            <a:extLst/>
          </a:lstStyle>
          <a:p>
            <a:pPr>
              <a:defRPr/>
            </a:pPr>
            <a:fld id="{A2B159E8-6032-4A41-A242-AF084DD24ED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8270876B-7416-4EBF-806F-2181AFE95951}" type="datetime1">
              <a:rPr lang="en-US" smtClean="0"/>
              <a:pPr>
                <a:defRPr/>
              </a:pPr>
              <a:t>2/24/2016</a:t>
            </a:fld>
            <a:endParaRPr lang="en-US"/>
          </a:p>
        </p:txBody>
      </p:sp>
      <p:sp>
        <p:nvSpPr>
          <p:cNvPr id="6" name="Footer Placeholder 9"/>
          <p:cNvSpPr>
            <a:spLocks noGrp="1"/>
          </p:cNvSpPr>
          <p:nvPr>
            <p:ph type="ftr" sz="quarter" idx="11"/>
          </p:nvPr>
        </p:nvSpPr>
        <p:spPr/>
        <p:txBody>
          <a:bodyPr/>
          <a:lstStyle>
            <a:lvl1pPr>
              <a:defRPr/>
            </a:lvl1pPr>
          </a:lstStyle>
          <a:p>
            <a:pPr>
              <a:defRPr/>
            </a:pPr>
            <a:r>
              <a:rPr lang="en-US"/>
              <a:t>1P.J. enning (1983)</a:t>
            </a:r>
          </a:p>
        </p:txBody>
      </p:sp>
      <p:sp>
        <p:nvSpPr>
          <p:cNvPr id="7" name="Slide Number Placeholder 21"/>
          <p:cNvSpPr>
            <a:spLocks noGrp="1"/>
          </p:cNvSpPr>
          <p:nvPr>
            <p:ph type="sldNum" sz="quarter" idx="12"/>
          </p:nvPr>
        </p:nvSpPr>
        <p:spPr/>
        <p:txBody>
          <a:bodyPr/>
          <a:lstStyle>
            <a:lvl1pPr>
              <a:defRPr/>
            </a:lvl1pPr>
          </a:lstStyle>
          <a:p>
            <a:pPr>
              <a:defRPr/>
            </a:pPr>
            <a:fld id="{FABC6FE5-6156-4B5F-A970-CFDFFCDD75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BF125E64-7DF9-480C-B622-F74E7E7AA6EE}" type="datetime1">
              <a:rPr lang="en-US" smtClean="0"/>
              <a:pPr>
                <a:defRPr/>
              </a:pPr>
              <a:t>2/24/2016</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1P.J. enning (1983)</a:t>
            </a:r>
          </a:p>
        </p:txBody>
      </p:sp>
      <p:sp>
        <p:nvSpPr>
          <p:cNvPr id="9" name="Slide Number Placeholder 8"/>
          <p:cNvSpPr>
            <a:spLocks noGrp="1"/>
          </p:cNvSpPr>
          <p:nvPr>
            <p:ph type="sldNum" sz="quarter" idx="12"/>
          </p:nvPr>
        </p:nvSpPr>
        <p:spPr/>
        <p:txBody>
          <a:bodyPr/>
          <a:lstStyle>
            <a:lvl1pPr>
              <a:defRPr/>
            </a:lvl1pPr>
            <a:extLst/>
          </a:lstStyle>
          <a:p>
            <a:pPr>
              <a:defRPr/>
            </a:pPr>
            <a:fld id="{17B6849A-A929-4B24-BC3E-72716A9A04A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4D5632BA-6690-4BD6-B7F2-38454961D5CC}" type="datetime1">
              <a:rPr lang="en-US" smtClean="0"/>
              <a:pPr>
                <a:defRPr/>
              </a:pPr>
              <a:t>2/24/2016</a:t>
            </a:fld>
            <a:endParaRPr lang="en-US"/>
          </a:p>
        </p:txBody>
      </p:sp>
      <p:sp>
        <p:nvSpPr>
          <p:cNvPr id="4" name="Footer Placeholder 9"/>
          <p:cNvSpPr>
            <a:spLocks noGrp="1"/>
          </p:cNvSpPr>
          <p:nvPr>
            <p:ph type="ftr" sz="quarter" idx="11"/>
          </p:nvPr>
        </p:nvSpPr>
        <p:spPr/>
        <p:txBody>
          <a:bodyPr/>
          <a:lstStyle>
            <a:lvl1pPr>
              <a:defRPr/>
            </a:lvl1pPr>
          </a:lstStyle>
          <a:p>
            <a:pPr>
              <a:defRPr/>
            </a:pPr>
            <a:r>
              <a:rPr lang="en-US"/>
              <a:t>1P.J. enning (1983)</a:t>
            </a:r>
          </a:p>
        </p:txBody>
      </p:sp>
      <p:sp>
        <p:nvSpPr>
          <p:cNvPr id="5" name="Slide Number Placeholder 21"/>
          <p:cNvSpPr>
            <a:spLocks noGrp="1"/>
          </p:cNvSpPr>
          <p:nvPr>
            <p:ph type="sldNum" sz="quarter" idx="12"/>
          </p:nvPr>
        </p:nvSpPr>
        <p:spPr/>
        <p:txBody>
          <a:bodyPr/>
          <a:lstStyle>
            <a:lvl1pPr>
              <a:defRPr/>
            </a:lvl1pPr>
          </a:lstStyle>
          <a:p>
            <a:pPr>
              <a:defRPr/>
            </a:pPr>
            <a:fld id="{BFB88A5B-31AF-4C1B-8EA4-9CE47CB6C73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DB6C8975-8364-4541-867D-B32B26F26C16}" type="datetime1">
              <a:rPr lang="en-US" smtClean="0"/>
              <a:pPr>
                <a:defRPr/>
              </a:pPr>
              <a:t>2/24/2016</a:t>
            </a:fld>
            <a:endParaRPr lang="en-US"/>
          </a:p>
        </p:txBody>
      </p:sp>
      <p:sp>
        <p:nvSpPr>
          <p:cNvPr id="5" name="Footer Placeholder 2"/>
          <p:cNvSpPr>
            <a:spLocks noGrp="1"/>
          </p:cNvSpPr>
          <p:nvPr>
            <p:ph type="ftr" sz="quarter" idx="11"/>
          </p:nvPr>
        </p:nvSpPr>
        <p:spPr/>
        <p:txBody>
          <a:bodyPr/>
          <a:lstStyle>
            <a:lvl1pPr>
              <a:defRPr/>
            </a:lvl1pPr>
            <a:extLst/>
          </a:lstStyle>
          <a:p>
            <a:pPr>
              <a:defRPr/>
            </a:pPr>
            <a:r>
              <a:rPr lang="en-US"/>
              <a:t>1P.J. enning (1983)</a:t>
            </a:r>
          </a:p>
        </p:txBody>
      </p:sp>
      <p:sp>
        <p:nvSpPr>
          <p:cNvPr id="6" name="Slide Number Placeholder 3"/>
          <p:cNvSpPr>
            <a:spLocks noGrp="1"/>
          </p:cNvSpPr>
          <p:nvPr>
            <p:ph type="sldNum" sz="quarter" idx="12"/>
          </p:nvPr>
        </p:nvSpPr>
        <p:spPr/>
        <p:txBody>
          <a:bodyPr/>
          <a:lstStyle>
            <a:lvl1pPr>
              <a:defRPr/>
            </a:lvl1pPr>
            <a:extLst/>
          </a:lstStyle>
          <a:p>
            <a:pPr>
              <a:defRPr/>
            </a:pPr>
            <a:fld id="{7EE043C0-6EBB-415C-AF04-B9DDCF26AE5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5EC7D12-7A4C-4C36-B94E-819FF9040134}" type="datetime1">
              <a:rPr lang="en-US" smtClean="0"/>
              <a:pPr>
                <a:defRPr/>
              </a:pPr>
              <a:t>2/24/2016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1P.J. enning (1983)</a:t>
            </a:r>
          </a:p>
        </p:txBody>
      </p:sp>
      <p:sp>
        <p:nvSpPr>
          <p:cNvPr id="7" name="Slide Number Placeholder 6"/>
          <p:cNvSpPr>
            <a:spLocks noGrp="1"/>
          </p:cNvSpPr>
          <p:nvPr>
            <p:ph type="sldNum" sz="quarter" idx="12"/>
          </p:nvPr>
        </p:nvSpPr>
        <p:spPr/>
        <p:txBody>
          <a:bodyPr/>
          <a:lstStyle>
            <a:lvl1pPr>
              <a:defRPr/>
            </a:lvl1pPr>
            <a:extLst/>
          </a:lstStyle>
          <a:p>
            <a:pPr>
              <a:defRPr/>
            </a:pPr>
            <a:fld id="{0C9C9ADB-CA88-4829-A2ED-438D552DF03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0FD8198B-6979-4EF4-AC43-6DF4D0CDA192}" type="datetime1">
              <a:rPr lang="en-US" smtClean="0"/>
              <a:pPr>
                <a:defRPr/>
              </a:pPr>
              <a:t>2/24/2016</a:t>
            </a:fld>
            <a:endParaRPr lang="en-US"/>
          </a:p>
        </p:txBody>
      </p:sp>
      <p:sp>
        <p:nvSpPr>
          <p:cNvPr id="9" name="Footer Placeholder 5"/>
          <p:cNvSpPr>
            <a:spLocks noGrp="1"/>
          </p:cNvSpPr>
          <p:nvPr>
            <p:ph type="ftr" sz="quarter" idx="11"/>
          </p:nvPr>
        </p:nvSpPr>
        <p:spPr/>
        <p:txBody>
          <a:bodyPr/>
          <a:lstStyle>
            <a:lvl1pPr>
              <a:defRPr/>
            </a:lvl1pPr>
            <a:extLst/>
          </a:lstStyle>
          <a:p>
            <a:pPr>
              <a:defRPr/>
            </a:pPr>
            <a:r>
              <a:rPr lang="en-US"/>
              <a:t>1P.J. enning (1983)</a:t>
            </a:r>
          </a:p>
        </p:txBody>
      </p:sp>
      <p:sp>
        <p:nvSpPr>
          <p:cNvPr id="10" name="Slide Number Placeholder 6"/>
          <p:cNvSpPr>
            <a:spLocks noGrp="1"/>
          </p:cNvSpPr>
          <p:nvPr>
            <p:ph type="sldNum" sz="quarter" idx="12"/>
          </p:nvPr>
        </p:nvSpPr>
        <p:spPr/>
        <p:txBody>
          <a:bodyPr/>
          <a:lstStyle>
            <a:lvl1pPr>
              <a:defRPr/>
            </a:lvl1pPr>
            <a:extLst/>
          </a:lstStyle>
          <a:p>
            <a:pPr>
              <a:defRPr/>
            </a:pPr>
            <a:fld id="{D328353D-7AC6-4DC5-8762-7FFCFB50E6B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cs typeface="+mn-cs"/>
              </a:defRPr>
            </a:lvl1pPr>
            <a:extLst/>
          </a:lstStyle>
          <a:p>
            <a:pPr>
              <a:defRPr/>
            </a:pPr>
            <a:fld id="{194D8763-330A-4893-AAB5-F185096D699D}" type="datetime1">
              <a:rPr lang="en-US" smtClean="0"/>
              <a:pPr>
                <a:defRPr/>
              </a:pPr>
              <a:t>2/24/2016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smtClean="0">
                <a:solidFill>
                  <a:schemeClr val="bg2">
                    <a:shade val="50000"/>
                    <a:satMod val="200000"/>
                  </a:schemeClr>
                </a:solidFill>
                <a:effectLst/>
                <a:latin typeface="+mn-lt"/>
                <a:cs typeface="+mn-cs"/>
              </a:defRPr>
            </a:lvl1pPr>
            <a:extLst/>
          </a:lstStyle>
          <a:p>
            <a:pPr>
              <a:defRPr/>
            </a:pPr>
            <a:r>
              <a:rPr lang="en-US"/>
              <a:t>1P.J. enning (1983)</a:t>
            </a:r>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cs typeface="+mn-cs"/>
              </a:defRPr>
            </a:lvl1pPr>
            <a:extLst/>
          </a:lstStyle>
          <a:p>
            <a:pPr>
              <a:defRPr/>
            </a:pPr>
            <a:fld id="{B39D1EF1-E765-4E5B-9310-BAA047092D54}"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43" r:id="rId1"/>
    <p:sldLayoutId id="2147483738" r:id="rId2"/>
    <p:sldLayoutId id="2147483744" r:id="rId3"/>
    <p:sldLayoutId id="2147483739" r:id="rId4"/>
    <p:sldLayoutId id="2147483745" r:id="rId5"/>
    <p:sldLayoutId id="2147483740" r:id="rId6"/>
    <p:sldLayoutId id="2147483746" r:id="rId7"/>
    <p:sldLayoutId id="2147483747" r:id="rId8"/>
    <p:sldLayoutId id="2147483748" r:id="rId9"/>
    <p:sldLayoutId id="2147483741" r:id="rId10"/>
    <p:sldLayoutId id="2147483742" r:id="rId11"/>
  </p:sldLayoutIdLst>
  <p:hf hdr="0" ftr="0" dt="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2" descr="C:\mprof\fit3129_files\infotechlogo.gif"/>
          <p:cNvPicPr>
            <a:picLocks noChangeAspect="1" noChangeArrowheads="1"/>
          </p:cNvPicPr>
          <p:nvPr/>
        </p:nvPicPr>
        <p:blipFill>
          <a:blip r:embed="rId3" cstate="print"/>
          <a:srcRect/>
          <a:stretch>
            <a:fillRect/>
          </a:stretch>
        </p:blipFill>
        <p:spPr bwMode="auto">
          <a:xfrm>
            <a:off x="5715000" y="428625"/>
            <a:ext cx="3267075" cy="752475"/>
          </a:xfrm>
          <a:prstGeom prst="rect">
            <a:avLst/>
          </a:prstGeom>
          <a:noFill/>
          <a:ln w="9525">
            <a:noFill/>
            <a:miter lim="800000"/>
            <a:headEnd/>
            <a:tailEnd/>
          </a:ln>
        </p:spPr>
      </p:pic>
      <p:sp>
        <p:nvSpPr>
          <p:cNvPr id="6" name="TextBox 5"/>
          <p:cNvSpPr txBox="1"/>
          <p:nvPr/>
        </p:nvSpPr>
        <p:spPr>
          <a:xfrm>
            <a:off x="1785918" y="2571744"/>
            <a:ext cx="6858048" cy="1569660"/>
          </a:xfrm>
          <a:prstGeom prst="rect">
            <a:avLst/>
          </a:prstGeom>
          <a:blipFill>
            <a:blip r:embed="rId4" cstate="print"/>
            <a:tile tx="0" ty="0" sx="100000" sy="100000" flip="none" algn="tl"/>
          </a:blipFill>
          <a:effectLst>
            <a:outerShdw blurRad="50800" dist="139700" dir="8100000" algn="tr" rotWithShape="0">
              <a:prstClr val="black">
                <a:alpha val="40000"/>
              </a:prstClr>
            </a:outerShdw>
          </a:effectLst>
          <a:scene3d>
            <a:camera prst="perspectiveHeroicExtremeRightFacing" fov="3000000">
              <a:rot lat="487347" lon="19532356" rev="0"/>
            </a:camera>
            <a:lightRig rig="sunset" dir="t"/>
          </a:scene3d>
          <a:sp3d z="114300" prstMaterial="powder">
            <a:bevelT prst="relaxedInset"/>
            <a:bevelB w="152400" h="50800" prst="softRound"/>
          </a:sp3d>
        </p:spPr>
        <p:txBody>
          <a:bodyPr>
            <a:spAutoFit/>
          </a:bodyPr>
          <a:lstStyle/>
          <a:p>
            <a:pPr fontAlgn="auto">
              <a:spcBef>
                <a:spcPts val="0"/>
              </a:spcBef>
              <a:spcAft>
                <a:spcPts val="0"/>
              </a:spcAft>
              <a:defRPr/>
            </a:pPr>
            <a:r>
              <a:rPr lang="en-US" sz="2400" b="1" dirty="0">
                <a:latin typeface="Cambria" pitchFamily="18" charset="0"/>
                <a:cs typeface="+mn-cs"/>
              </a:rPr>
              <a:t>Week </a:t>
            </a:r>
            <a:r>
              <a:rPr lang="en-US" sz="2400" b="1" dirty="0" smtClean="0">
                <a:latin typeface="Cambria" pitchFamily="18" charset="0"/>
                <a:cs typeface="+mn-cs"/>
              </a:rPr>
              <a:t>10</a:t>
            </a:r>
            <a:r>
              <a:rPr lang="en-US" sz="2400" b="1" dirty="0">
                <a:latin typeface="Cambria" pitchFamily="18" charset="0"/>
                <a:cs typeface="+mn-cs"/>
              </a:rPr>
              <a:t/>
            </a:r>
            <a:br>
              <a:rPr lang="en-US" sz="2400" b="1" dirty="0">
                <a:latin typeface="Cambria" pitchFamily="18" charset="0"/>
                <a:cs typeface="+mn-cs"/>
              </a:rPr>
            </a:br>
            <a:r>
              <a:rPr lang="en-US" sz="2400" b="1" dirty="0">
                <a:latin typeface="Cambria" pitchFamily="18" charset="0"/>
                <a:cs typeface="+mn-cs"/>
              </a:rPr>
              <a:t/>
            </a:r>
            <a:br>
              <a:rPr lang="en-US" sz="2400" b="1" dirty="0">
                <a:latin typeface="Cambria" pitchFamily="18" charset="0"/>
                <a:cs typeface="+mn-cs"/>
              </a:rPr>
            </a:br>
            <a:r>
              <a:rPr lang="en-US" sz="2400" b="1" dirty="0">
                <a:latin typeface="Cambria" pitchFamily="18" charset="0"/>
                <a:cs typeface="+mn-cs"/>
              </a:rPr>
              <a:t>Operating Systems V:</a:t>
            </a:r>
            <a:br>
              <a:rPr lang="en-US" sz="2400" b="1" dirty="0">
                <a:latin typeface="Cambria" pitchFamily="18" charset="0"/>
                <a:cs typeface="+mn-cs"/>
              </a:rPr>
            </a:br>
            <a:r>
              <a:rPr lang="en-US" sz="2400" b="1" dirty="0">
                <a:latin typeface="Cambria" pitchFamily="18" charset="0"/>
                <a:cs typeface="+mn-cs"/>
              </a:rPr>
              <a:t>Process Management – Deadlocks and IPC</a:t>
            </a:r>
            <a:endParaRPr lang="en-US" sz="2400" dirty="0">
              <a:latin typeface="Cambria" pitchFamily="18" charset="0"/>
              <a:cs typeface="+mn-cs"/>
            </a:endParaRPr>
          </a:p>
        </p:txBody>
      </p:sp>
      <p:sp>
        <p:nvSpPr>
          <p:cNvPr id="7" name="Slide Number Placeholder 6"/>
          <p:cNvSpPr>
            <a:spLocks noGrp="1"/>
          </p:cNvSpPr>
          <p:nvPr>
            <p:ph type="sldNum" sz="quarter" idx="12"/>
          </p:nvPr>
        </p:nvSpPr>
        <p:spPr/>
        <p:txBody>
          <a:bodyPr/>
          <a:lstStyle/>
          <a:p>
            <a:pPr>
              <a:defRPr/>
            </a:pPr>
            <a:fld id="{4AEAEAA5-560C-43DB-AFB2-846627DABB79}" type="slidenum">
              <a:rPr lang="en-US"/>
              <a:pPr>
                <a:defRPr/>
              </a:pPr>
              <a:t>1</a:t>
            </a:fld>
            <a:endParaRPr lang="en-US"/>
          </a:p>
        </p:txBody>
      </p:sp>
      <p:sp>
        <p:nvSpPr>
          <p:cNvPr id="10" name="Title 1"/>
          <p:cNvSpPr>
            <a:spLocks noGrp="1"/>
          </p:cNvSpPr>
          <p:nvPr/>
        </p:nvSpPr>
        <p:spPr>
          <a:xfrm>
            <a:off x="1259632" y="764704"/>
            <a:ext cx="7407275" cy="1471612"/>
          </a:xfrm>
          <a:prstGeom prst="rect">
            <a:avLst/>
          </a:prstGeom>
        </p:spPr>
        <p:txBody>
          <a:bodyPr vert="horz" wrap="square" lIns="91440" tIns="45720" rIns="91440" bIns="45720" numCol="1" anchor="b" anchorCtr="0" compatLnSpc="1">
            <a:prstTxWarp prst="textNoShape">
              <a:avLst/>
            </a:prstTxWarp>
            <a:normAutofit fontScale="90000" lnSpcReduction="20000"/>
          </a:bodyPr>
          <a:lst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a:lstStyle>
          <a:p>
            <a:pPr eaLnBrk="1" hangingPunct="1">
              <a:defRPr/>
            </a:pPr>
            <a:r>
              <a:rPr lang="en-US" dirty="0" smtClean="0">
                <a:effectLst>
                  <a:outerShdw blurRad="38100" dist="38100" dir="2700000" algn="tl">
                    <a:srgbClr val="C0C0C0"/>
                  </a:outerShdw>
                </a:effectLst>
              </a:rPr>
              <a:t>FIT9134</a:t>
            </a:r>
            <a:br>
              <a:rPr lang="en-US" dirty="0" smtClean="0">
                <a:effectLst>
                  <a:outerShdw blurRad="38100" dist="38100" dir="2700000" algn="tl">
                    <a:srgbClr val="C0C0C0"/>
                  </a:outerShdw>
                </a:effectLst>
              </a:rPr>
            </a:br>
            <a:r>
              <a:rPr lang="en-AU" sz="4000" b="1" dirty="0" smtClean="0"/>
              <a:t>Computer architecture and operating systems</a:t>
            </a:r>
            <a:endParaRPr lang="en-US"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fontAlgn="auto">
              <a:spcAft>
                <a:spcPts val="0"/>
              </a:spcAft>
              <a:defRPr/>
            </a:pPr>
            <a:r>
              <a:rPr lang="en-US" dirty="0">
                <a:solidFill>
                  <a:schemeClr val="tx2">
                    <a:satMod val="130000"/>
                  </a:schemeClr>
                </a:solidFill>
              </a:rPr>
              <a:t>Process Coordination</a:t>
            </a:r>
          </a:p>
        </p:txBody>
      </p:sp>
      <p:sp>
        <p:nvSpPr>
          <p:cNvPr id="111619" name="Rectangle 3"/>
          <p:cNvSpPr>
            <a:spLocks noGrp="1" noChangeArrowheads="1"/>
          </p:cNvSpPr>
          <p:nvPr>
            <p:ph type="body" idx="1"/>
          </p:nvPr>
        </p:nvSpPr>
        <p:spPr/>
        <p:txBody>
          <a:bodyPr>
            <a:noAutofit/>
          </a:bodyPr>
          <a:lstStyle/>
          <a:p>
            <a:pPr marL="365760" indent="-283464" fontAlgn="auto">
              <a:spcAft>
                <a:spcPts val="0"/>
              </a:spcAft>
              <a:buFont typeface="Wingdings 2"/>
              <a:buChar char=""/>
              <a:defRPr/>
            </a:pPr>
            <a:r>
              <a:rPr lang="en-US" sz="2400" dirty="0" smtClean="0"/>
              <a:t>“</a:t>
            </a:r>
            <a:r>
              <a:rPr lang="en-US" sz="2400" b="1" i="1" dirty="0" smtClean="0">
                <a:solidFill>
                  <a:schemeClr val="accent1">
                    <a:lumMod val="75000"/>
                  </a:schemeClr>
                </a:solidFill>
              </a:rPr>
              <a:t>Semaphores</a:t>
            </a:r>
            <a:r>
              <a:rPr lang="en-US" sz="2400" dirty="0" smtClean="0"/>
              <a:t>” may be used to provide Mutual Exclusion and Synchronization between processes</a:t>
            </a:r>
          </a:p>
          <a:p>
            <a:pPr marL="365760" indent="-283464" fontAlgn="auto">
              <a:spcAft>
                <a:spcPts val="0"/>
              </a:spcAft>
              <a:buFont typeface="Wingdings 2"/>
              <a:buChar char=""/>
              <a:defRPr/>
            </a:pPr>
            <a:endParaRPr lang="en-US" sz="2400" dirty="0" smtClean="0"/>
          </a:p>
          <a:p>
            <a:pPr marL="640398" lvl="1" indent="-283464" fontAlgn="auto">
              <a:spcAft>
                <a:spcPts val="0"/>
              </a:spcAft>
              <a:buFont typeface="Wingdings 2"/>
              <a:buChar char=""/>
              <a:defRPr/>
            </a:pPr>
            <a:r>
              <a:rPr lang="en-US" sz="2000" dirty="0" smtClean="0"/>
              <a:t>e.g</a:t>
            </a:r>
            <a:r>
              <a:rPr lang="en-US" sz="2000" dirty="0"/>
              <a:t>. O/S processes placing jobs in print queue and one process removing them. </a:t>
            </a:r>
            <a:br>
              <a:rPr lang="en-US" sz="2000" dirty="0"/>
            </a:br>
            <a:endParaRPr lang="en-US" sz="2000" dirty="0" smtClean="0"/>
          </a:p>
          <a:p>
            <a:pPr marL="365760" indent="-283464" fontAlgn="auto">
              <a:spcAft>
                <a:spcPts val="0"/>
              </a:spcAft>
              <a:buFont typeface="Wingdings 2"/>
              <a:buChar char=""/>
              <a:defRPr/>
            </a:pPr>
            <a:r>
              <a:rPr lang="en-US" sz="2400" dirty="0" smtClean="0"/>
              <a:t>Only one </a:t>
            </a:r>
            <a:r>
              <a:rPr lang="en-US" sz="2400" dirty="0"/>
              <a:t>process is </a:t>
            </a:r>
            <a:r>
              <a:rPr lang="en-US" sz="2400" dirty="0" smtClean="0"/>
              <a:t>allowed </a:t>
            </a:r>
            <a:r>
              <a:rPr lang="en-US" sz="2400" dirty="0"/>
              <a:t>to manipulate the </a:t>
            </a:r>
            <a:r>
              <a:rPr lang="en-US" sz="2400" dirty="0" smtClean="0"/>
              <a:t>queue at </a:t>
            </a:r>
            <a:r>
              <a:rPr lang="en-US" sz="2400" dirty="0"/>
              <a:t>any </a:t>
            </a:r>
            <a:r>
              <a:rPr lang="en-US" sz="2400" dirty="0" smtClean="0"/>
              <a:t>time; the code to do this is sometimes called a </a:t>
            </a:r>
            <a:r>
              <a:rPr lang="en-US" sz="2400" dirty="0" smtClean="0">
                <a:solidFill>
                  <a:srgbClr val="FF0000"/>
                </a:solidFill>
              </a:rPr>
              <a:t>“critical</a:t>
            </a:r>
            <a:r>
              <a:rPr lang="en-US" sz="2400" dirty="0" smtClean="0"/>
              <a:t> </a:t>
            </a:r>
            <a:r>
              <a:rPr lang="en-US" sz="2400" dirty="0">
                <a:solidFill>
                  <a:srgbClr val="FF0000"/>
                </a:solidFill>
              </a:rPr>
              <a:t>code</a:t>
            </a:r>
            <a:r>
              <a:rPr lang="en-US" sz="2400" dirty="0" smtClean="0">
                <a:solidFill>
                  <a:srgbClr val="FF0000"/>
                </a:solidFill>
              </a:rPr>
              <a:t>” </a:t>
            </a:r>
            <a:r>
              <a:rPr lang="en-US" sz="2400" dirty="0"/>
              <a:t>(code which can only be executed by </a:t>
            </a:r>
            <a:r>
              <a:rPr lang="en-US" sz="2400" b="1" i="1" dirty="0"/>
              <a:t>one process at any one time</a:t>
            </a:r>
            <a:r>
              <a:rPr lang="en-US" sz="2400" dirty="0"/>
              <a:t>). </a:t>
            </a:r>
            <a:r>
              <a:rPr lang="en-US" sz="2400" dirty="0" smtClean="0"/>
              <a:t>We achieve the mutual exclusion and synchronization by placing the </a:t>
            </a:r>
            <a:r>
              <a:rPr lang="en-US" sz="2400" dirty="0" smtClean="0">
                <a:solidFill>
                  <a:srgbClr val="FF0000"/>
                </a:solidFill>
              </a:rPr>
              <a:t>“critical</a:t>
            </a:r>
            <a:r>
              <a:rPr lang="en-US" sz="2400" dirty="0" smtClean="0"/>
              <a:t> </a:t>
            </a:r>
            <a:r>
              <a:rPr lang="en-US" sz="2400" dirty="0" smtClean="0">
                <a:solidFill>
                  <a:srgbClr val="FF0000"/>
                </a:solidFill>
              </a:rPr>
              <a:t>code”</a:t>
            </a:r>
            <a:r>
              <a:rPr lang="en-US" sz="2400" dirty="0" smtClean="0"/>
              <a:t> inside </a:t>
            </a:r>
            <a:r>
              <a:rPr lang="en-US" sz="2400" dirty="0"/>
              <a:t>a </a:t>
            </a:r>
            <a:r>
              <a:rPr lang="en-US" sz="2400" dirty="0" smtClean="0"/>
              <a:t>special "</a:t>
            </a:r>
            <a:r>
              <a:rPr lang="en-US" sz="2400" b="1" i="1" dirty="0" smtClean="0">
                <a:solidFill>
                  <a:schemeClr val="accent1">
                    <a:lumMod val="75000"/>
                  </a:schemeClr>
                </a:solidFill>
              </a:rPr>
              <a:t>Wait</a:t>
            </a:r>
            <a:r>
              <a:rPr lang="en-US" sz="2400" b="1" dirty="0" smtClean="0"/>
              <a:t>"</a:t>
            </a:r>
            <a:r>
              <a:rPr lang="en-US" sz="2400" dirty="0" smtClean="0"/>
              <a:t> </a:t>
            </a:r>
            <a:r>
              <a:rPr lang="en-US" sz="2400" dirty="0"/>
              <a:t>and </a:t>
            </a:r>
            <a:r>
              <a:rPr lang="en-US" sz="2400" dirty="0" smtClean="0"/>
              <a:t>"</a:t>
            </a:r>
            <a:r>
              <a:rPr lang="en-US" sz="2400" b="1" i="1" dirty="0" smtClean="0">
                <a:solidFill>
                  <a:schemeClr val="accent1">
                    <a:lumMod val="75000"/>
                  </a:schemeClr>
                </a:solidFill>
              </a:rPr>
              <a:t>Signal</a:t>
            </a:r>
            <a:r>
              <a:rPr lang="en-US" sz="2400" b="1" dirty="0" smtClean="0"/>
              <a:t>"</a:t>
            </a:r>
            <a:r>
              <a:rPr lang="en-US" sz="2400" dirty="0" smtClean="0"/>
              <a:t> code section.</a:t>
            </a:r>
            <a:endParaRPr lang="en-US" sz="2400" dirty="0"/>
          </a:p>
        </p:txBody>
      </p:sp>
      <p:sp>
        <p:nvSpPr>
          <p:cNvPr id="4" name="Slide Number Placeholder 3"/>
          <p:cNvSpPr>
            <a:spLocks noGrp="1"/>
          </p:cNvSpPr>
          <p:nvPr>
            <p:ph type="sldNum" sz="quarter" idx="12"/>
          </p:nvPr>
        </p:nvSpPr>
        <p:spPr/>
        <p:txBody>
          <a:bodyPr/>
          <a:lstStyle/>
          <a:p>
            <a:pPr>
              <a:defRPr/>
            </a:pPr>
            <a:fld id="{5F3F8E85-6F05-49E2-97D3-7609847BB6EB}" type="slidenum">
              <a:rPr lang="en-US"/>
              <a:pPr>
                <a:defRPr/>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fontAlgn="auto">
              <a:spcAft>
                <a:spcPts val="0"/>
              </a:spcAft>
              <a:defRPr/>
            </a:pPr>
            <a:r>
              <a:rPr lang="en-US" dirty="0">
                <a:solidFill>
                  <a:schemeClr val="tx2">
                    <a:satMod val="130000"/>
                  </a:schemeClr>
                </a:solidFill>
              </a:rPr>
              <a:t>Process Coordination</a:t>
            </a:r>
          </a:p>
        </p:txBody>
      </p:sp>
      <p:sp>
        <p:nvSpPr>
          <p:cNvPr id="109571" name="Rectangle 3"/>
          <p:cNvSpPr>
            <a:spLocks noGrp="1" noChangeArrowheads="1"/>
          </p:cNvSpPr>
          <p:nvPr>
            <p:ph type="body" idx="1"/>
          </p:nvPr>
        </p:nvSpPr>
        <p:spPr>
          <a:xfrm>
            <a:off x="1357313" y="1357313"/>
            <a:ext cx="7572375" cy="5424487"/>
          </a:xfrm>
        </p:spPr>
        <p:txBody>
          <a:bodyPr>
            <a:normAutofit/>
          </a:bodyPr>
          <a:lstStyle/>
          <a:p>
            <a:pPr marL="365760" indent="-283464" fontAlgn="auto">
              <a:spcAft>
                <a:spcPts val="0"/>
              </a:spcAft>
              <a:buSzPct val="75000"/>
              <a:buFont typeface="Monotype Sorts" pitchFamily="2" charset="2"/>
              <a:buChar char="n"/>
              <a:defRPr/>
            </a:pPr>
            <a:r>
              <a:rPr lang="en-US" sz="2400" dirty="0"/>
              <a:t> A </a:t>
            </a:r>
            <a:r>
              <a:rPr lang="en-US" sz="2400" dirty="0" smtClean="0"/>
              <a:t>“</a:t>
            </a:r>
            <a:r>
              <a:rPr lang="en-US" sz="2400" i="1" dirty="0" smtClean="0">
                <a:solidFill>
                  <a:schemeClr val="accent1">
                    <a:lumMod val="75000"/>
                  </a:schemeClr>
                </a:solidFill>
              </a:rPr>
              <a:t>semaphore</a:t>
            </a:r>
            <a:r>
              <a:rPr lang="en-US" sz="2400" dirty="0" smtClean="0"/>
              <a:t>” can be </a:t>
            </a:r>
            <a:r>
              <a:rPr lang="en-US" sz="2400" dirty="0"/>
              <a:t>thought of as a </a:t>
            </a:r>
            <a:r>
              <a:rPr lang="en-US" sz="2400" i="1" dirty="0" smtClean="0"/>
              <a:t>non-negative </a:t>
            </a:r>
            <a:r>
              <a:rPr lang="en-US" sz="2400" i="1" dirty="0"/>
              <a:t>integer</a:t>
            </a:r>
            <a:r>
              <a:rPr lang="en-US" sz="2400" dirty="0"/>
              <a:t> (S) which may only be acted </a:t>
            </a:r>
            <a:r>
              <a:rPr lang="en-US" sz="2400" dirty="0" smtClean="0"/>
              <a:t>upon </a:t>
            </a:r>
            <a:r>
              <a:rPr lang="en-US" sz="2400" dirty="0"/>
              <a:t>by 2 operations:</a:t>
            </a:r>
          </a:p>
          <a:p>
            <a:pPr marL="640080" lvl="1" indent="-237744" fontAlgn="auto">
              <a:spcAft>
                <a:spcPts val="0"/>
              </a:spcAft>
              <a:buFont typeface="Verdana"/>
              <a:buChar char="◦"/>
              <a:defRPr/>
            </a:pPr>
            <a:r>
              <a:rPr lang="en-US" sz="2000" dirty="0"/>
              <a:t> </a:t>
            </a:r>
            <a:r>
              <a:rPr lang="en-US" sz="2000" b="1" i="1" dirty="0">
                <a:solidFill>
                  <a:schemeClr val="accent1">
                    <a:lumMod val="75000"/>
                  </a:schemeClr>
                </a:solidFill>
              </a:rPr>
              <a:t>signal(S) </a:t>
            </a:r>
            <a:r>
              <a:rPr lang="en-US" sz="2000" b="1" i="1" dirty="0" smtClean="0">
                <a:solidFill>
                  <a:schemeClr val="accent1">
                    <a:lumMod val="75000"/>
                  </a:schemeClr>
                </a:solidFill>
              </a:rPr>
              <a:t> </a:t>
            </a:r>
            <a:r>
              <a:rPr lang="en-US" sz="2000" dirty="0" smtClean="0"/>
              <a:t>means :</a:t>
            </a:r>
            <a:r>
              <a:rPr lang="en-US" sz="2000" dirty="0"/>
              <a:t/>
            </a:r>
            <a:br>
              <a:rPr lang="en-US" sz="2000" dirty="0"/>
            </a:br>
            <a:r>
              <a:rPr lang="en-US" sz="2000" dirty="0"/>
              <a:t>			</a:t>
            </a:r>
            <a:r>
              <a:rPr lang="en-US" sz="2000" b="1" i="1" dirty="0">
                <a:latin typeface="Arial Black" pitchFamily="34" charset="0"/>
              </a:rPr>
              <a:t>S = S + 1</a:t>
            </a:r>
          </a:p>
          <a:p>
            <a:pPr marL="640080" lvl="1" indent="-237744" fontAlgn="auto">
              <a:spcAft>
                <a:spcPts val="0"/>
              </a:spcAft>
              <a:buFont typeface="Verdana"/>
              <a:buChar char="◦"/>
              <a:defRPr/>
            </a:pPr>
            <a:r>
              <a:rPr lang="en-US" sz="2000" dirty="0">
                <a:solidFill>
                  <a:schemeClr val="hlink"/>
                </a:solidFill>
              </a:rPr>
              <a:t> </a:t>
            </a:r>
            <a:r>
              <a:rPr lang="en-US" sz="2000" b="1" i="1" dirty="0">
                <a:solidFill>
                  <a:schemeClr val="accent1">
                    <a:lumMod val="75000"/>
                  </a:schemeClr>
                </a:solidFill>
              </a:rPr>
              <a:t>wait(S)  </a:t>
            </a:r>
            <a:r>
              <a:rPr lang="en-US" sz="2000" b="1" i="1" dirty="0" smtClean="0">
                <a:solidFill>
                  <a:schemeClr val="accent1">
                    <a:lumMod val="75000"/>
                  </a:schemeClr>
                </a:solidFill>
              </a:rPr>
              <a:t>    </a:t>
            </a:r>
            <a:r>
              <a:rPr lang="en-US" sz="2000" dirty="0" smtClean="0"/>
              <a:t>means :</a:t>
            </a:r>
            <a:r>
              <a:rPr lang="en-US" sz="2000" dirty="0"/>
              <a:t/>
            </a:r>
            <a:br>
              <a:rPr lang="en-US" sz="2000" dirty="0"/>
            </a:br>
            <a:r>
              <a:rPr lang="en-US" sz="2000" dirty="0"/>
              <a:t>			while </a:t>
            </a:r>
            <a:r>
              <a:rPr lang="en-US" sz="2000" dirty="0">
                <a:latin typeface="Arial Black" pitchFamily="34" charset="0"/>
              </a:rPr>
              <a:t>S </a:t>
            </a:r>
            <a:r>
              <a:rPr lang="en-US" sz="2000" dirty="0" smtClean="0">
                <a:latin typeface="Arial Black" pitchFamily="34" charset="0"/>
              </a:rPr>
              <a:t>is </a:t>
            </a:r>
            <a:r>
              <a:rPr lang="en-US" sz="2000" dirty="0">
                <a:latin typeface="Arial Black" pitchFamily="34" charset="0"/>
              </a:rPr>
              <a:t>0</a:t>
            </a:r>
            <a:r>
              <a:rPr lang="en-US" sz="2000" dirty="0"/>
              <a:t> do </a:t>
            </a:r>
            <a:r>
              <a:rPr lang="en-US" sz="2000" dirty="0" smtClean="0"/>
              <a:t>nothing (</a:t>
            </a:r>
            <a:r>
              <a:rPr lang="en-US" sz="2000" dirty="0" err="1" smtClean="0"/>
              <a:t>ie</a:t>
            </a:r>
            <a:r>
              <a:rPr lang="en-US" sz="2000" dirty="0" smtClean="0"/>
              <a:t>. “</a:t>
            </a:r>
            <a:r>
              <a:rPr lang="en-US" sz="2000" b="1" i="1" dirty="0" smtClean="0"/>
              <a:t>waits</a:t>
            </a:r>
            <a:r>
              <a:rPr lang="en-US" sz="2000" dirty="0" smtClean="0"/>
              <a:t>”)</a:t>
            </a:r>
            <a:r>
              <a:rPr lang="en-US" sz="2000" dirty="0"/>
              <a:t/>
            </a:r>
            <a:br>
              <a:rPr lang="en-US" sz="2000" dirty="0"/>
            </a:br>
            <a:r>
              <a:rPr lang="en-US" sz="2000" dirty="0"/>
              <a:t>			</a:t>
            </a:r>
            <a:r>
              <a:rPr lang="en-US" sz="2000" dirty="0" smtClean="0"/>
              <a:t>otherwise </a:t>
            </a:r>
            <a:r>
              <a:rPr lang="en-US" sz="2000" i="1" dirty="0" smtClean="0">
                <a:latin typeface="Arial Black" pitchFamily="34" charset="0"/>
              </a:rPr>
              <a:t>S </a:t>
            </a:r>
            <a:r>
              <a:rPr lang="en-US" sz="2000" i="1" dirty="0">
                <a:latin typeface="Arial Black" pitchFamily="34" charset="0"/>
              </a:rPr>
              <a:t>= S - 1  </a:t>
            </a:r>
            <a:r>
              <a:rPr lang="en-US" sz="2000" dirty="0"/>
              <a:t/>
            </a:r>
            <a:br>
              <a:rPr lang="en-US" sz="2000" dirty="0"/>
            </a:br>
            <a:r>
              <a:rPr lang="en-US" sz="2000" dirty="0"/>
              <a:t>      </a:t>
            </a:r>
          </a:p>
          <a:p>
            <a:pPr marL="365760" indent="-283464" fontAlgn="auto">
              <a:spcAft>
                <a:spcPts val="0"/>
              </a:spcAft>
              <a:buFont typeface="Wingdings 2"/>
              <a:buChar char=""/>
              <a:defRPr/>
            </a:pPr>
            <a:r>
              <a:rPr lang="en-US" sz="2400" b="1" i="1" dirty="0" smtClean="0"/>
              <a:t>Signal(S</a:t>
            </a:r>
            <a:r>
              <a:rPr lang="en-US" sz="2400" b="1" i="1" dirty="0"/>
              <a:t>)</a:t>
            </a:r>
            <a:r>
              <a:rPr lang="en-US" sz="2400" dirty="0"/>
              <a:t> and </a:t>
            </a:r>
            <a:r>
              <a:rPr lang="en-US" sz="2400" b="1" i="1" dirty="0"/>
              <a:t>Wait(S)</a:t>
            </a:r>
            <a:r>
              <a:rPr lang="en-US" sz="2400" dirty="0"/>
              <a:t> are </a:t>
            </a:r>
            <a:r>
              <a:rPr lang="en-US" sz="2400" b="1" i="1" u="sng" dirty="0" smtClean="0"/>
              <a:t>non-divisible</a:t>
            </a:r>
            <a:r>
              <a:rPr lang="en-US" sz="2400" dirty="0" smtClean="0"/>
              <a:t> </a:t>
            </a:r>
            <a:r>
              <a:rPr lang="en-US" sz="2400" dirty="0"/>
              <a:t>operations, &amp; may only be used by one process at a </a:t>
            </a:r>
            <a:r>
              <a:rPr lang="en-US" sz="2400" dirty="0" smtClean="0"/>
              <a:t>time (</a:t>
            </a:r>
            <a:r>
              <a:rPr lang="en-US" sz="2400" dirty="0" err="1" smtClean="0"/>
              <a:t>ie</a:t>
            </a:r>
            <a:r>
              <a:rPr lang="en-US" sz="2400" dirty="0" smtClean="0"/>
              <a:t>. if </a:t>
            </a:r>
            <a:r>
              <a:rPr lang="en-US" sz="2400" dirty="0"/>
              <a:t>a process wants to perform </a:t>
            </a:r>
            <a:r>
              <a:rPr lang="en-US" sz="2400" i="1" dirty="0" smtClean="0">
                <a:solidFill>
                  <a:schemeClr val="accent1">
                    <a:lumMod val="75000"/>
                  </a:schemeClr>
                </a:solidFill>
              </a:rPr>
              <a:t>wait(S)</a:t>
            </a:r>
            <a:r>
              <a:rPr lang="en-US" sz="2400" dirty="0" smtClean="0"/>
              <a:t>, it cannot proceed until another process has performed a </a:t>
            </a:r>
            <a:r>
              <a:rPr lang="en-US" sz="2400" i="1" dirty="0" smtClean="0">
                <a:solidFill>
                  <a:schemeClr val="accent1">
                    <a:lumMod val="75000"/>
                  </a:schemeClr>
                </a:solidFill>
              </a:rPr>
              <a:t>signal(S</a:t>
            </a:r>
            <a:r>
              <a:rPr lang="en-US" sz="2400" dirty="0" smtClean="0"/>
              <a:t>) to make the value of </a:t>
            </a:r>
            <a:r>
              <a:rPr lang="en-US" sz="2400" i="1" dirty="0" smtClean="0">
                <a:solidFill>
                  <a:schemeClr val="accent1">
                    <a:lumMod val="75000"/>
                  </a:schemeClr>
                </a:solidFill>
              </a:rPr>
              <a:t>S</a:t>
            </a:r>
            <a:r>
              <a:rPr lang="en-US" sz="2400" dirty="0" smtClean="0"/>
              <a:t> +'</a:t>
            </a:r>
            <a:r>
              <a:rPr lang="en-US" sz="2400" dirty="0" err="1" smtClean="0"/>
              <a:t>ve</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C34B7B52-D783-477C-8E03-6E1FB09D548A}" type="slidenum">
              <a:rPr lang="en-US"/>
              <a:pPr>
                <a:defRPr/>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Critical Section</a:t>
            </a:r>
            <a:endParaRPr lang="en-US" dirty="0">
              <a:solidFill>
                <a:schemeClr val="tx2">
                  <a:satMod val="130000"/>
                </a:schemeClr>
              </a:solidFill>
            </a:endParaRPr>
          </a:p>
        </p:txBody>
      </p:sp>
      <p:sp>
        <p:nvSpPr>
          <p:cNvPr id="115715" name="Rectangle 3"/>
          <p:cNvSpPr>
            <a:spLocks noGrp="1" noChangeArrowheads="1"/>
          </p:cNvSpPr>
          <p:nvPr>
            <p:ph type="body" idx="1"/>
          </p:nvPr>
        </p:nvSpPr>
        <p:spPr>
          <a:xfrm>
            <a:off x="1285875" y="1398984"/>
            <a:ext cx="7629525" cy="5486400"/>
          </a:xfrm>
        </p:spPr>
        <p:txBody>
          <a:bodyPr>
            <a:normAutofit/>
          </a:bodyPr>
          <a:lstStyle/>
          <a:p>
            <a:pPr marL="365760" indent="-283464" fontAlgn="auto">
              <a:spcAft>
                <a:spcPts val="0"/>
              </a:spcAft>
              <a:buSzPct val="75000"/>
              <a:buFont typeface="Monotype Sorts" pitchFamily="2" charset="2"/>
              <a:buChar char="n"/>
              <a:defRPr/>
            </a:pPr>
            <a:r>
              <a:rPr lang="en-US" sz="2800" dirty="0" smtClean="0"/>
              <a:t>the “critical code to be performed” (called  </a:t>
            </a:r>
            <a:r>
              <a:rPr lang="en-US" sz="2800" dirty="0"/>
              <a:t>the </a:t>
            </a:r>
            <a:r>
              <a:rPr lang="en-US" sz="2800" dirty="0" smtClean="0"/>
              <a:t>‘</a:t>
            </a:r>
            <a:r>
              <a:rPr lang="en-US" sz="2800" i="1" dirty="0" smtClean="0">
                <a:solidFill>
                  <a:schemeClr val="accent1">
                    <a:lumMod val="75000"/>
                  </a:schemeClr>
                </a:solidFill>
              </a:rPr>
              <a:t>critical section</a:t>
            </a:r>
            <a:r>
              <a:rPr lang="en-US" sz="2800" dirty="0" smtClean="0"/>
              <a:t>’) of </a:t>
            </a:r>
            <a:r>
              <a:rPr lang="en-US" sz="2800" dirty="0"/>
              <a:t>the </a:t>
            </a:r>
            <a:r>
              <a:rPr lang="en-US" sz="2800" dirty="0" smtClean="0"/>
              <a:t>procedure </a:t>
            </a:r>
            <a:r>
              <a:rPr lang="en-US" sz="2800" dirty="0"/>
              <a:t>may only be executed by one process at a time. </a:t>
            </a:r>
            <a:endParaRPr lang="en-US" sz="2800" dirty="0" smtClean="0"/>
          </a:p>
          <a:p>
            <a:pPr marL="365760" indent="-283464" fontAlgn="auto">
              <a:spcAft>
                <a:spcPts val="0"/>
              </a:spcAft>
              <a:buSzPct val="75000"/>
              <a:buFont typeface="Monotype Sorts" pitchFamily="2" charset="2"/>
              <a:buChar char="n"/>
              <a:defRPr/>
            </a:pPr>
            <a:endParaRPr lang="en-US" sz="2800" dirty="0" smtClean="0"/>
          </a:p>
          <a:p>
            <a:pPr marL="365760" indent="-283464" fontAlgn="auto">
              <a:spcAft>
                <a:spcPts val="0"/>
              </a:spcAft>
              <a:buSzPct val="75000"/>
              <a:buFont typeface="Monotype Sorts" pitchFamily="2" charset="2"/>
              <a:buChar char="n"/>
              <a:defRPr/>
            </a:pPr>
            <a:r>
              <a:rPr lang="en-US" sz="2800" dirty="0" smtClean="0"/>
              <a:t>non-shareable </a:t>
            </a:r>
            <a:r>
              <a:rPr lang="en-US" sz="2800" dirty="0"/>
              <a:t>resources e.g. peripherals, files, data tables can be protected from simultaneous access by processes by making those parts of code that access the resource a </a:t>
            </a:r>
            <a:r>
              <a:rPr lang="en-US" sz="2800" dirty="0" smtClean="0"/>
              <a:t>“</a:t>
            </a:r>
            <a:r>
              <a:rPr lang="en-US" sz="2800" b="1" i="1" dirty="0" smtClean="0"/>
              <a:t>Critical Section</a:t>
            </a:r>
            <a:r>
              <a:rPr lang="en-US" sz="2800" i="1" dirty="0" smtClean="0"/>
              <a:t>”</a:t>
            </a:r>
            <a:r>
              <a:rPr lang="en-US" sz="2800" dirty="0" smtClean="0"/>
              <a:t>. </a:t>
            </a:r>
            <a:r>
              <a:rPr lang="en-US" sz="2800" dirty="0">
                <a:solidFill>
                  <a:schemeClr val="accent1">
                    <a:lumMod val="75000"/>
                  </a:schemeClr>
                </a:solidFill>
              </a:rPr>
              <a:t>Only one process can be in a critical section at any one time.</a:t>
            </a:r>
          </a:p>
          <a:p>
            <a:pPr marL="365760" indent="-283464" fontAlgn="auto">
              <a:spcAft>
                <a:spcPts val="0"/>
              </a:spcAft>
              <a:buFont typeface="Wingdings 2"/>
              <a:buChar char=""/>
              <a:defRPr/>
            </a:pPr>
            <a:endParaRPr lang="en-US" sz="2800" dirty="0"/>
          </a:p>
        </p:txBody>
      </p:sp>
      <p:sp>
        <p:nvSpPr>
          <p:cNvPr id="4" name="Slide Number Placeholder 3"/>
          <p:cNvSpPr>
            <a:spLocks noGrp="1"/>
          </p:cNvSpPr>
          <p:nvPr>
            <p:ph type="sldNum" sz="quarter" idx="12"/>
          </p:nvPr>
        </p:nvSpPr>
        <p:spPr/>
        <p:txBody>
          <a:bodyPr/>
          <a:lstStyle/>
          <a:p>
            <a:pPr>
              <a:defRPr/>
            </a:pPr>
            <a:fld id="{6F606AAA-8CCF-4329-A635-F75CBBFA134E}" type="slidenum">
              <a:rPr lang="en-US"/>
              <a:pPr>
                <a:defRPr/>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normAutofit/>
          </a:bodyPr>
          <a:lstStyle/>
          <a:p>
            <a:pPr fontAlgn="auto">
              <a:spcAft>
                <a:spcPts val="0"/>
              </a:spcAft>
              <a:defRPr/>
            </a:pPr>
            <a:r>
              <a:rPr lang="en-US" dirty="0" smtClean="0">
                <a:solidFill>
                  <a:schemeClr val="tx2">
                    <a:satMod val="130000"/>
                  </a:schemeClr>
                </a:solidFill>
              </a:rPr>
              <a:t>Critical Section example</a:t>
            </a:r>
            <a:endParaRPr lang="en-US" dirty="0">
              <a:solidFill>
                <a:schemeClr val="tx2">
                  <a:satMod val="130000"/>
                </a:schemeClr>
              </a:solidFill>
            </a:endParaRPr>
          </a:p>
        </p:txBody>
      </p:sp>
      <p:sp>
        <p:nvSpPr>
          <p:cNvPr id="113667" name="Rectangle 3"/>
          <p:cNvSpPr>
            <a:spLocks noGrp="1" noChangeArrowheads="1"/>
          </p:cNvSpPr>
          <p:nvPr>
            <p:ph type="body" idx="1"/>
          </p:nvPr>
        </p:nvSpPr>
        <p:spPr>
          <a:xfrm>
            <a:off x="1435100" y="1447800"/>
            <a:ext cx="7889428" cy="4800600"/>
          </a:xfrm>
        </p:spPr>
        <p:txBody>
          <a:bodyPr>
            <a:normAutofit fontScale="70000" lnSpcReduction="20000"/>
          </a:bodyPr>
          <a:lstStyle/>
          <a:p>
            <a:pPr marL="365760" indent="-283464" fontAlgn="auto">
              <a:spcAft>
                <a:spcPts val="0"/>
              </a:spcAft>
              <a:buFont typeface="Wingdings" pitchFamily="2" charset="2"/>
              <a:buNone/>
              <a:defRPr/>
            </a:pPr>
            <a:r>
              <a:rPr lang="en-US" dirty="0"/>
              <a:t> </a:t>
            </a:r>
            <a:r>
              <a:rPr lang="en-US" sz="3400" dirty="0" smtClean="0"/>
              <a:t>start    </a:t>
            </a:r>
          </a:p>
          <a:p>
            <a:pPr marL="365760" indent="-283464" fontAlgn="auto">
              <a:spcAft>
                <a:spcPts val="0"/>
              </a:spcAft>
              <a:buFont typeface="Wingdings" pitchFamily="2" charset="2"/>
              <a:buNone/>
              <a:defRPr/>
            </a:pPr>
            <a:r>
              <a:rPr lang="en-US" sz="3400" dirty="0" smtClean="0"/>
              <a:t> 		 </a:t>
            </a:r>
            <a:r>
              <a:rPr lang="en-US" sz="3400" dirty="0" err="1" smtClean="0"/>
              <a:t>createSemaphore</a:t>
            </a:r>
            <a:r>
              <a:rPr lang="en-US" sz="3400" dirty="0" smtClean="0"/>
              <a:t>(</a:t>
            </a:r>
            <a:r>
              <a:rPr lang="en-US" sz="3400" dirty="0" smtClean="0">
                <a:solidFill>
                  <a:schemeClr val="hlink"/>
                </a:solidFill>
              </a:rPr>
              <a:t>add2pque</a:t>
            </a:r>
            <a:r>
              <a:rPr lang="en-US" sz="3400" dirty="0" smtClean="0"/>
              <a:t>),  initial </a:t>
            </a:r>
            <a:r>
              <a:rPr lang="en-US" sz="3400" dirty="0"/>
              <a:t>value = 1</a:t>
            </a:r>
          </a:p>
          <a:p>
            <a:pPr marL="365760" indent="-283464" fontAlgn="auto">
              <a:spcAft>
                <a:spcPts val="0"/>
              </a:spcAft>
              <a:buFont typeface="Wingdings" pitchFamily="2" charset="2"/>
              <a:buNone/>
              <a:defRPr/>
            </a:pPr>
            <a:r>
              <a:rPr lang="en-US" sz="3400" dirty="0" smtClean="0"/>
              <a:t>           ….</a:t>
            </a:r>
            <a:endParaRPr lang="en-US" sz="3400" dirty="0"/>
          </a:p>
          <a:p>
            <a:pPr marL="365760" indent="-283464" fontAlgn="auto">
              <a:spcAft>
                <a:spcPts val="0"/>
              </a:spcAft>
              <a:buFont typeface="Wingdings" pitchFamily="2" charset="2"/>
              <a:buNone/>
              <a:defRPr/>
            </a:pPr>
            <a:r>
              <a:rPr lang="en-US" sz="3400" dirty="0"/>
              <a:t>           print manager activated </a:t>
            </a:r>
          </a:p>
          <a:p>
            <a:pPr marL="365760" indent="-283464" fontAlgn="auto">
              <a:spcAft>
                <a:spcPts val="0"/>
              </a:spcAft>
              <a:buFont typeface="Wingdings" pitchFamily="2" charset="2"/>
              <a:buNone/>
              <a:defRPr/>
            </a:pPr>
            <a:r>
              <a:rPr lang="en-US" sz="3400" dirty="0"/>
              <a:t>           verify file exists</a:t>
            </a:r>
          </a:p>
          <a:p>
            <a:pPr marL="365760" indent="-283464" fontAlgn="auto">
              <a:spcAft>
                <a:spcPts val="0"/>
              </a:spcAft>
              <a:buFont typeface="Wingdings" pitchFamily="2" charset="2"/>
              <a:buNone/>
              <a:defRPr/>
            </a:pPr>
            <a:r>
              <a:rPr lang="en-US" sz="3400" dirty="0"/>
              <a:t>           allocate printer</a:t>
            </a:r>
          </a:p>
          <a:p>
            <a:pPr marL="365760" indent="-283464" fontAlgn="auto">
              <a:spcAft>
                <a:spcPts val="0"/>
              </a:spcAft>
              <a:buFont typeface="Wingdings" pitchFamily="2" charset="2"/>
              <a:buNone/>
              <a:defRPr/>
            </a:pPr>
            <a:r>
              <a:rPr lang="en-US" sz="3400" dirty="0"/>
              <a:t>           add to print queue</a:t>
            </a:r>
          </a:p>
          <a:p>
            <a:pPr marL="365760" indent="-283464" fontAlgn="auto">
              <a:spcAft>
                <a:spcPts val="0"/>
              </a:spcAft>
              <a:buFont typeface="Wingdings" pitchFamily="2" charset="2"/>
              <a:buNone/>
              <a:defRPr/>
            </a:pPr>
            <a:r>
              <a:rPr lang="en-US" sz="3400" dirty="0"/>
              <a:t>           wait(</a:t>
            </a:r>
            <a:r>
              <a:rPr lang="en-US" sz="3400" dirty="0">
                <a:solidFill>
                  <a:schemeClr val="hlink"/>
                </a:solidFill>
              </a:rPr>
              <a:t>add2pque</a:t>
            </a:r>
            <a:r>
              <a:rPr lang="en-US" sz="3400" dirty="0"/>
              <a:t>)</a:t>
            </a:r>
          </a:p>
          <a:p>
            <a:pPr marL="365760" indent="-283464" fontAlgn="auto">
              <a:spcAft>
                <a:spcPts val="0"/>
              </a:spcAft>
              <a:buFont typeface="Wingdings" pitchFamily="2" charset="2"/>
              <a:buNone/>
              <a:defRPr/>
            </a:pPr>
            <a:r>
              <a:rPr lang="en-US" sz="3400" dirty="0"/>
              <a:t>                  </a:t>
            </a:r>
            <a:r>
              <a:rPr lang="en-US" sz="3400" dirty="0" smtClean="0">
                <a:solidFill>
                  <a:srgbClr val="C00000"/>
                </a:solidFill>
              </a:rPr>
              <a:t>// critical code (eg. printing) to be performed...</a:t>
            </a:r>
            <a:endParaRPr lang="en-US" sz="3400" dirty="0">
              <a:solidFill>
                <a:srgbClr val="C00000"/>
              </a:solidFill>
            </a:endParaRPr>
          </a:p>
          <a:p>
            <a:pPr marL="365760" indent="-283464" fontAlgn="auto">
              <a:spcAft>
                <a:spcPts val="0"/>
              </a:spcAft>
              <a:buFont typeface="Wingdings" pitchFamily="2" charset="2"/>
              <a:buNone/>
              <a:defRPr/>
            </a:pPr>
            <a:r>
              <a:rPr lang="en-US" sz="3400" dirty="0"/>
              <a:t>           signal(</a:t>
            </a:r>
            <a:r>
              <a:rPr lang="en-US" sz="3400" dirty="0">
                <a:solidFill>
                  <a:schemeClr val="hlink"/>
                </a:solidFill>
              </a:rPr>
              <a:t>add2pque</a:t>
            </a:r>
            <a:r>
              <a:rPr lang="en-US" sz="3400" dirty="0"/>
              <a:t>)</a:t>
            </a:r>
          </a:p>
          <a:p>
            <a:pPr marL="365760" indent="-283464" fontAlgn="auto">
              <a:spcAft>
                <a:spcPts val="0"/>
              </a:spcAft>
              <a:buFont typeface="Wingdings" pitchFamily="2" charset="2"/>
              <a:buNone/>
              <a:defRPr/>
            </a:pPr>
            <a:r>
              <a:rPr lang="en-US" sz="3400" dirty="0"/>
              <a:t>            ....</a:t>
            </a:r>
          </a:p>
          <a:p>
            <a:pPr marL="365760" indent="-283464" fontAlgn="auto">
              <a:spcAft>
                <a:spcPts val="0"/>
              </a:spcAft>
              <a:buFont typeface="Wingdings" pitchFamily="2" charset="2"/>
              <a:buNone/>
              <a:defRPr/>
            </a:pPr>
            <a:r>
              <a:rPr lang="en-US" sz="3400" dirty="0" smtClean="0"/>
              <a:t> end</a:t>
            </a:r>
            <a:endParaRPr lang="en-US" sz="3400" dirty="0"/>
          </a:p>
          <a:p>
            <a:pPr marL="365760" indent="-283464" fontAlgn="auto">
              <a:spcAft>
                <a:spcPts val="0"/>
              </a:spcAft>
              <a:buFont typeface="Wingdings 2"/>
              <a:buChar char=""/>
              <a:defRPr/>
            </a:pPr>
            <a:endParaRPr lang="en-US" dirty="0"/>
          </a:p>
          <a:p>
            <a:pPr marL="365760" indent="-283464" fontAlgn="auto">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081318C8-9E78-45DD-AF61-373E3A5ED69F}" type="slidenum">
              <a:rPr lang="en-US"/>
              <a:pPr>
                <a:defRPr/>
              </a:pPr>
              <a:t>13</a:t>
            </a:fld>
            <a:endParaRPr lang="en-US"/>
          </a:p>
        </p:txBody>
      </p:sp>
      <p:cxnSp>
        <p:nvCxnSpPr>
          <p:cNvPr id="6" name="Straight Arrow Connector 5"/>
          <p:cNvCxnSpPr/>
          <p:nvPr/>
        </p:nvCxnSpPr>
        <p:spPr>
          <a:xfrm flipH="1" flipV="1">
            <a:off x="4657241" y="4974956"/>
            <a:ext cx="929173" cy="6844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581650" y="5519738"/>
            <a:ext cx="3143250" cy="954087"/>
          </a:xfrm>
          <a:prstGeom prst="rect">
            <a:avLst/>
          </a:prstGeom>
          <a:noFill/>
        </p:spPr>
        <p:txBody>
          <a:bodyPr>
            <a:spAutoFit/>
          </a:bodyPr>
          <a:lstStyle/>
          <a:p>
            <a:pPr fontAlgn="auto">
              <a:spcBef>
                <a:spcPts val="0"/>
              </a:spcBef>
              <a:spcAft>
                <a:spcPts val="0"/>
              </a:spcAft>
              <a:defRPr/>
            </a:pPr>
            <a:r>
              <a:rPr lang="en-US" sz="1400" dirty="0">
                <a:solidFill>
                  <a:schemeClr val="accent4">
                    <a:lumMod val="75000"/>
                  </a:schemeClr>
                </a:solidFill>
                <a:latin typeface="+mn-lt"/>
                <a:cs typeface="+mn-cs"/>
              </a:rPr>
              <a:t>add2pque</a:t>
            </a:r>
            <a:r>
              <a:rPr lang="en-US" sz="1400" dirty="0">
                <a:latin typeface="+mn-lt"/>
                <a:cs typeface="+mn-cs"/>
              </a:rPr>
              <a:t> becomes </a:t>
            </a:r>
            <a:r>
              <a:rPr lang="en-US" sz="1400" dirty="0">
                <a:latin typeface="Times New Roman" pitchFamily="18" charset="0"/>
                <a:cs typeface="Times New Roman" pitchFamily="18" charset="0"/>
              </a:rPr>
              <a:t>1, </a:t>
            </a:r>
            <a:r>
              <a:rPr lang="en-US" sz="1400" b="1" dirty="0">
                <a:latin typeface="Times New Roman" pitchFamily="18" charset="0"/>
                <a:cs typeface="Times New Roman" pitchFamily="18" charset="0"/>
              </a:rPr>
              <a:t>signaling</a:t>
            </a:r>
            <a:r>
              <a:rPr lang="en-US" sz="1400" dirty="0">
                <a:latin typeface="Times New Roman" pitchFamily="18" charset="0"/>
                <a:cs typeface="Times New Roman" pitchFamily="18" charset="0"/>
              </a:rPr>
              <a:t> that the current process is finished with the </a:t>
            </a:r>
            <a:r>
              <a:rPr lang="en-US" sz="1400" b="1" i="1" dirty="0">
                <a:latin typeface="Times New Roman" pitchFamily="18" charset="0"/>
                <a:cs typeface="Times New Roman" pitchFamily="18" charset="0"/>
              </a:rPr>
              <a:t>critical section</a:t>
            </a:r>
            <a:r>
              <a:rPr lang="en-US" sz="1400" dirty="0">
                <a:latin typeface="Times New Roman" pitchFamily="18" charset="0"/>
                <a:cs typeface="Times New Roman" pitchFamily="18" charset="0"/>
              </a:rPr>
              <a:t>, other processes may now enter the </a:t>
            </a:r>
            <a:r>
              <a:rPr lang="en-US" sz="1400" b="1" i="1" dirty="0">
                <a:latin typeface="Times New Roman" pitchFamily="18" charset="0"/>
                <a:cs typeface="Times New Roman" pitchFamily="18" charset="0"/>
              </a:rPr>
              <a:t>critical section</a:t>
            </a:r>
            <a:r>
              <a:rPr lang="en-US" sz="1400" dirty="0">
                <a:latin typeface="Times New Roman" pitchFamily="18" charset="0"/>
                <a:cs typeface="Times New Roman" pitchFamily="18" charset="0"/>
              </a:rPr>
              <a:t>.</a:t>
            </a:r>
          </a:p>
        </p:txBody>
      </p:sp>
      <p:cxnSp>
        <p:nvCxnSpPr>
          <p:cNvPr id="8" name="Straight Arrow Connector 7"/>
          <p:cNvCxnSpPr/>
          <p:nvPr/>
        </p:nvCxnSpPr>
        <p:spPr>
          <a:xfrm flipH="1">
            <a:off x="4510007" y="3000375"/>
            <a:ext cx="2276556" cy="1176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0" y="2500313"/>
            <a:ext cx="2071688" cy="1384300"/>
          </a:xfrm>
          <a:prstGeom prst="rect">
            <a:avLst/>
          </a:prstGeom>
          <a:noFill/>
        </p:spPr>
        <p:txBody>
          <a:bodyPr>
            <a:spAutoFit/>
          </a:bodyPr>
          <a:lstStyle/>
          <a:p>
            <a:pPr fontAlgn="auto">
              <a:spcBef>
                <a:spcPts val="0"/>
              </a:spcBef>
              <a:spcAft>
                <a:spcPts val="0"/>
              </a:spcAft>
              <a:defRPr/>
            </a:pPr>
            <a:r>
              <a:rPr lang="en-US" sz="1400" dirty="0">
                <a:solidFill>
                  <a:schemeClr val="accent4">
                    <a:lumMod val="75000"/>
                  </a:schemeClr>
                </a:solidFill>
                <a:latin typeface="+mn-lt"/>
                <a:cs typeface="+mn-cs"/>
              </a:rPr>
              <a:t>add2pque</a:t>
            </a:r>
            <a:r>
              <a:rPr lang="en-US" sz="1400" dirty="0">
                <a:latin typeface="+mn-lt"/>
                <a:cs typeface="+mn-cs"/>
              </a:rPr>
              <a:t> becomes 0 (</a:t>
            </a:r>
            <a:r>
              <a:rPr lang="en-US" sz="1400" dirty="0">
                <a:latin typeface="Times New Roman" pitchFamily="18" charset="0"/>
                <a:cs typeface="Times New Roman" pitchFamily="18" charset="0"/>
              </a:rPr>
              <a:t>if  no other process is in this </a:t>
            </a:r>
            <a:r>
              <a:rPr lang="en-US" sz="1400" b="1" i="1" dirty="0">
                <a:latin typeface="Times New Roman" pitchFamily="18" charset="0"/>
                <a:cs typeface="Times New Roman" pitchFamily="18" charset="0"/>
              </a:rPr>
              <a:t>critical section</a:t>
            </a:r>
            <a:r>
              <a:rPr lang="en-US" sz="1400" dirty="0">
                <a:latin typeface="Times New Roman" pitchFamily="18" charset="0"/>
                <a:cs typeface="Times New Roman" pitchFamily="18" charset="0"/>
              </a:rPr>
              <a:t>) and this process goes into the critical section. Otherwise this process </a:t>
            </a:r>
            <a:r>
              <a:rPr lang="en-US" sz="1400" b="1" u="sng" dirty="0">
                <a:latin typeface="Times New Roman" pitchFamily="18" charset="0"/>
                <a:cs typeface="Times New Roman" pitchFamily="18" charset="0"/>
              </a:rPr>
              <a:t>waits</a:t>
            </a:r>
            <a:r>
              <a:rPr lang="en-US" sz="1400" dirty="0">
                <a:latin typeface="Times New Roman" pitchFamily="18" charset="0"/>
                <a:cs typeface="Times New Roman" pitchFamily="18" charset="0"/>
              </a:rPr>
              <a:t>.</a:t>
            </a:r>
          </a:p>
        </p:txBody>
      </p:sp>
      <p:cxnSp>
        <p:nvCxnSpPr>
          <p:cNvPr id="10" name="Straight Arrow Connector 9"/>
          <p:cNvCxnSpPr/>
          <p:nvPr/>
        </p:nvCxnSpPr>
        <p:spPr>
          <a:xfrm rot="10800000" flipV="1">
            <a:off x="5566718" y="1627188"/>
            <a:ext cx="265112"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09604" y="1385888"/>
            <a:ext cx="3010868" cy="307777"/>
          </a:xfrm>
          <a:prstGeom prst="rect">
            <a:avLst/>
          </a:prstGeom>
          <a:noFill/>
        </p:spPr>
        <p:txBody>
          <a:bodyPr wrap="square">
            <a:spAutoFit/>
          </a:bodyPr>
          <a:lstStyle/>
          <a:p>
            <a:pPr fontAlgn="auto">
              <a:spcBef>
                <a:spcPts val="0"/>
              </a:spcBef>
              <a:spcAft>
                <a:spcPts val="0"/>
              </a:spcAft>
              <a:defRPr/>
            </a:pPr>
            <a:r>
              <a:rPr lang="en-US" sz="1400" dirty="0">
                <a:solidFill>
                  <a:schemeClr val="accent4">
                    <a:lumMod val="75000"/>
                  </a:schemeClr>
                </a:solidFill>
                <a:latin typeface="+mn-lt"/>
                <a:cs typeface="+mn-cs"/>
              </a:rPr>
              <a:t>add2pque</a:t>
            </a:r>
            <a:r>
              <a:rPr lang="en-US" sz="1400" dirty="0">
                <a:latin typeface="+mn-lt"/>
                <a:cs typeface="+mn-cs"/>
              </a:rPr>
              <a:t> is a </a:t>
            </a:r>
            <a:r>
              <a:rPr lang="en-US" sz="1400" b="1" i="1" dirty="0" smtClean="0">
                <a:latin typeface="+mn-lt"/>
                <a:cs typeface="+mn-cs"/>
              </a:rPr>
              <a:t>BINARY</a:t>
            </a:r>
            <a:r>
              <a:rPr lang="en-US" sz="1400" dirty="0" smtClean="0">
                <a:latin typeface="+mn-lt"/>
                <a:cs typeface="+mn-cs"/>
              </a:rPr>
              <a:t> semaphore</a:t>
            </a:r>
            <a:endParaRPr lang="en-US" sz="1400" dirty="0">
              <a:latin typeface="Times New Roman" pitchFamily="18" charset="0"/>
              <a:cs typeface="Times New Roman" pitchFamily="18" charset="0"/>
            </a:endParaRPr>
          </a:p>
        </p:txBody>
      </p:sp>
      <p:sp>
        <p:nvSpPr>
          <p:cNvPr id="12" name="Rectangle 11"/>
          <p:cNvSpPr/>
          <p:nvPr/>
        </p:nvSpPr>
        <p:spPr>
          <a:xfrm>
            <a:off x="2318473" y="4014061"/>
            <a:ext cx="6752501" cy="1272327"/>
          </a:xfrm>
          <a:prstGeom prst="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Arrow Connector 12"/>
          <p:cNvCxnSpPr>
            <a:stCxn id="14" idx="2"/>
          </p:cNvCxnSpPr>
          <p:nvPr/>
        </p:nvCxnSpPr>
        <p:spPr>
          <a:xfrm>
            <a:off x="1572195" y="4249276"/>
            <a:ext cx="682811" cy="3769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57853" y="3726056"/>
            <a:ext cx="828684" cy="523220"/>
          </a:xfrm>
          <a:prstGeom prst="rect">
            <a:avLst/>
          </a:prstGeom>
          <a:noFill/>
        </p:spPr>
        <p:txBody>
          <a:bodyPr wrap="square">
            <a:spAutoFit/>
          </a:bodyPr>
          <a:lstStyle/>
          <a:p>
            <a:pPr fontAlgn="auto">
              <a:spcBef>
                <a:spcPts val="0"/>
              </a:spcBef>
              <a:spcAft>
                <a:spcPts val="0"/>
              </a:spcAft>
              <a:defRPr/>
            </a:pPr>
            <a:r>
              <a:rPr lang="en-US" sz="1400" dirty="0" smtClean="0">
                <a:solidFill>
                  <a:srgbClr val="C00000"/>
                </a:solidFill>
                <a:latin typeface="+mn-lt"/>
                <a:cs typeface="+mn-cs"/>
              </a:rPr>
              <a:t>Critical</a:t>
            </a:r>
          </a:p>
          <a:p>
            <a:pPr fontAlgn="auto">
              <a:spcBef>
                <a:spcPts val="0"/>
              </a:spcBef>
              <a:spcAft>
                <a:spcPts val="0"/>
              </a:spcAft>
              <a:defRPr/>
            </a:pPr>
            <a:r>
              <a:rPr lang="en-US" sz="1400" dirty="0" smtClean="0">
                <a:solidFill>
                  <a:srgbClr val="C00000"/>
                </a:solidFill>
                <a:latin typeface="+mn-lt"/>
                <a:cs typeface="+mn-cs"/>
              </a:rPr>
              <a:t>Section</a:t>
            </a:r>
            <a:endParaRPr lang="en-US" sz="1400" dirty="0">
              <a:solidFill>
                <a:srgbClr val="C0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Semaphore Implementation</a:t>
            </a:r>
            <a:endParaRPr lang="en-US" dirty="0">
              <a:solidFill>
                <a:schemeClr val="tx2">
                  <a:satMod val="130000"/>
                </a:schemeClr>
              </a:solidFill>
            </a:endParaRPr>
          </a:p>
        </p:txBody>
      </p:sp>
      <p:sp>
        <p:nvSpPr>
          <p:cNvPr id="117763" name="Rectangle 3"/>
          <p:cNvSpPr>
            <a:spLocks noGrp="1" noChangeArrowheads="1"/>
          </p:cNvSpPr>
          <p:nvPr>
            <p:ph type="body" idx="1"/>
          </p:nvPr>
        </p:nvSpPr>
        <p:spPr/>
        <p:txBody>
          <a:bodyPr>
            <a:normAutofit fontScale="77500" lnSpcReduction="20000"/>
          </a:bodyPr>
          <a:lstStyle/>
          <a:p>
            <a:pPr marL="365760" indent="-283464" fontAlgn="auto">
              <a:spcAft>
                <a:spcPts val="0"/>
              </a:spcAft>
              <a:buSzPct val="75000"/>
              <a:buFont typeface="Monotype Sorts" pitchFamily="2" charset="2"/>
              <a:buChar char="n"/>
              <a:defRPr/>
            </a:pPr>
            <a:r>
              <a:rPr lang="en-US" b="1" i="1" dirty="0" smtClean="0"/>
              <a:t>wait(S</a:t>
            </a:r>
            <a:r>
              <a:rPr lang="en-US" b="1" i="1" dirty="0"/>
              <a:t>)</a:t>
            </a:r>
            <a:r>
              <a:rPr lang="en-US" dirty="0"/>
              <a:t> and </a:t>
            </a:r>
            <a:r>
              <a:rPr lang="en-US" b="1" i="1" dirty="0" smtClean="0"/>
              <a:t>signal(S</a:t>
            </a:r>
            <a:r>
              <a:rPr lang="en-US" b="1" i="1" dirty="0"/>
              <a:t>)</a:t>
            </a:r>
            <a:r>
              <a:rPr lang="en-US" dirty="0"/>
              <a:t> or similar inter-process communication mechanisms may be  implemented as part of the instruction set of the CPU, and are used in inner kernel </a:t>
            </a:r>
            <a:r>
              <a:rPr lang="en-US" dirty="0" smtClean="0"/>
              <a:t>of </a:t>
            </a:r>
            <a:r>
              <a:rPr lang="en-US" dirty="0"/>
              <a:t>the O/S. </a:t>
            </a:r>
            <a:endParaRPr lang="en-US" dirty="0" smtClean="0"/>
          </a:p>
          <a:p>
            <a:pPr marL="640398" lvl="1" indent="-283464" fontAlgn="auto">
              <a:spcAft>
                <a:spcPts val="0"/>
              </a:spcAft>
              <a:buSzPct val="75000"/>
              <a:buFont typeface="Monotype Sorts" pitchFamily="2" charset="2"/>
              <a:buChar char="n"/>
              <a:defRPr/>
            </a:pPr>
            <a:r>
              <a:rPr lang="en-US" dirty="0" smtClean="0"/>
              <a:t>this allows user programs to implement critical sections in their code</a:t>
            </a:r>
          </a:p>
          <a:p>
            <a:pPr marL="365760" indent="-283464" fontAlgn="auto">
              <a:spcAft>
                <a:spcPts val="0"/>
              </a:spcAft>
              <a:buSzPct val="75000"/>
              <a:buFont typeface="Monotype Sorts" pitchFamily="2" charset="2"/>
              <a:buChar char="n"/>
              <a:defRPr/>
            </a:pPr>
            <a:endParaRPr lang="en-US" dirty="0"/>
          </a:p>
          <a:p>
            <a:pPr marL="365760" indent="-283464" fontAlgn="auto">
              <a:spcAft>
                <a:spcPts val="0"/>
              </a:spcAft>
              <a:buSzPct val="75000"/>
              <a:buFont typeface="Monotype Sorts" pitchFamily="2" charset="2"/>
              <a:buChar char="n"/>
              <a:defRPr/>
            </a:pPr>
            <a:r>
              <a:rPr lang="en-US" dirty="0"/>
              <a:t>A </a:t>
            </a:r>
            <a:r>
              <a:rPr lang="en-US" b="1" i="1" dirty="0"/>
              <a:t>Wait</a:t>
            </a:r>
            <a:r>
              <a:rPr lang="en-US" dirty="0"/>
              <a:t> may be used to block </a:t>
            </a:r>
            <a:r>
              <a:rPr lang="en-US" dirty="0" smtClean="0"/>
              <a:t>a process</a:t>
            </a:r>
            <a:r>
              <a:rPr lang="en-US" dirty="0"/>
              <a:t>, and </a:t>
            </a:r>
            <a:r>
              <a:rPr lang="en-US" dirty="0" smtClean="0"/>
              <a:t>the dispatcher then needs </a:t>
            </a:r>
            <a:r>
              <a:rPr lang="en-US" dirty="0"/>
              <a:t>to select </a:t>
            </a:r>
            <a:r>
              <a:rPr lang="en-US" dirty="0" smtClean="0"/>
              <a:t>a new process to run.  A </a:t>
            </a:r>
            <a:r>
              <a:rPr lang="en-US" b="1" i="1" dirty="0"/>
              <a:t>Signal</a:t>
            </a:r>
            <a:r>
              <a:rPr lang="en-US" dirty="0"/>
              <a:t> may cause </a:t>
            </a:r>
            <a:r>
              <a:rPr lang="en-US" dirty="0" smtClean="0"/>
              <a:t>interrupt </a:t>
            </a:r>
            <a:r>
              <a:rPr lang="en-US" dirty="0"/>
              <a:t>which has effect of unblocking a process</a:t>
            </a:r>
            <a:r>
              <a:rPr lang="en-US" dirty="0" smtClean="0"/>
              <a:t>.</a:t>
            </a:r>
          </a:p>
          <a:p>
            <a:pPr marL="365760" indent="-283464" fontAlgn="auto">
              <a:spcAft>
                <a:spcPts val="0"/>
              </a:spcAft>
              <a:buSzPct val="75000"/>
              <a:buFont typeface="Monotype Sorts" pitchFamily="2" charset="2"/>
              <a:buChar char="n"/>
              <a:defRPr/>
            </a:pPr>
            <a:endParaRPr lang="en-US" dirty="0"/>
          </a:p>
          <a:p>
            <a:pPr marL="365760" indent="-283464" fontAlgn="auto">
              <a:spcAft>
                <a:spcPts val="0"/>
              </a:spcAft>
              <a:buSzPct val="75000"/>
              <a:buFont typeface="Monotype Sorts" pitchFamily="2" charset="2"/>
              <a:buChar char="n"/>
              <a:defRPr/>
            </a:pPr>
            <a:r>
              <a:rPr lang="en-US" dirty="0" smtClean="0"/>
              <a:t>indivisibility </a:t>
            </a:r>
            <a:r>
              <a:rPr lang="en-US" dirty="0"/>
              <a:t>of semaphore operation </a:t>
            </a:r>
            <a:r>
              <a:rPr lang="en-US" dirty="0" smtClean="0"/>
              <a:t>can be ensured by </a:t>
            </a:r>
            <a:r>
              <a:rPr lang="en-US" dirty="0"/>
              <a:t>disabling interrupts on entering semaphore.</a:t>
            </a:r>
          </a:p>
        </p:txBody>
      </p:sp>
      <p:sp>
        <p:nvSpPr>
          <p:cNvPr id="4" name="Slide Number Placeholder 3"/>
          <p:cNvSpPr>
            <a:spLocks noGrp="1"/>
          </p:cNvSpPr>
          <p:nvPr>
            <p:ph type="sldNum" sz="quarter" idx="12"/>
          </p:nvPr>
        </p:nvSpPr>
        <p:spPr/>
        <p:txBody>
          <a:bodyPr/>
          <a:lstStyle/>
          <a:p>
            <a:pPr>
              <a:defRPr/>
            </a:pPr>
            <a:fld id="{6C71603A-3143-4724-A90A-5CD0E32C7A14}" type="slidenum">
              <a:rPr lang="en-US"/>
              <a:pPr>
                <a:defRPr/>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Inter-process Communication</a:t>
            </a:r>
            <a:endParaRPr lang="en-US"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fontAlgn="auto">
              <a:spcAft>
                <a:spcPts val="0"/>
              </a:spcAft>
              <a:buFont typeface="Wingdings 2"/>
              <a:buChar char=""/>
              <a:defRPr/>
            </a:pPr>
            <a:r>
              <a:rPr lang="en-US" dirty="0" smtClean="0"/>
              <a:t>As well as semaphores, Unix also supports a variety of mechanisms that processes can use to communicate with each other. </a:t>
            </a:r>
          </a:p>
          <a:p>
            <a:pPr marL="365760" indent="-283464" fontAlgn="auto">
              <a:spcAft>
                <a:spcPts val="0"/>
              </a:spcAft>
              <a:buFont typeface="Wingdings 2"/>
              <a:buChar char=""/>
              <a:defRPr/>
            </a:pPr>
            <a:endParaRPr lang="en-US" dirty="0" smtClean="0"/>
          </a:p>
          <a:p>
            <a:pPr marL="365760" indent="-283464" fontAlgn="auto">
              <a:spcAft>
                <a:spcPts val="0"/>
              </a:spcAft>
              <a:buFont typeface="Wingdings 2"/>
              <a:buChar char=""/>
              <a:defRPr/>
            </a:pPr>
            <a:r>
              <a:rPr lang="en-US" dirty="0" smtClean="0"/>
              <a:t>These are referred to as </a:t>
            </a:r>
            <a:r>
              <a:rPr lang="en-US" b="1" dirty="0" smtClean="0"/>
              <a:t>IPC</a:t>
            </a:r>
            <a:r>
              <a:rPr lang="en-US" dirty="0" smtClean="0"/>
              <a:t> (</a:t>
            </a:r>
            <a:r>
              <a:rPr lang="en-US" b="1" dirty="0" smtClean="0"/>
              <a:t>Inter-process Communication</a:t>
            </a:r>
            <a:r>
              <a:rPr lang="en-US" dirty="0" smtClean="0"/>
              <a:t>):</a:t>
            </a:r>
          </a:p>
          <a:p>
            <a:pPr marL="640080" lvl="1" indent="-237744" fontAlgn="auto">
              <a:spcAft>
                <a:spcPts val="0"/>
              </a:spcAft>
              <a:buFont typeface="Verdana"/>
              <a:buChar char="◦"/>
              <a:defRPr/>
            </a:pPr>
            <a:r>
              <a:rPr lang="en-US" b="1" i="1" dirty="0" smtClean="0">
                <a:solidFill>
                  <a:srgbClr val="0070C0"/>
                </a:solidFill>
              </a:rPr>
              <a:t>Pipes</a:t>
            </a:r>
          </a:p>
          <a:p>
            <a:pPr marL="640080" lvl="1" indent="-237744" fontAlgn="auto">
              <a:spcAft>
                <a:spcPts val="0"/>
              </a:spcAft>
              <a:buFont typeface="Verdana"/>
              <a:buChar char="◦"/>
              <a:defRPr/>
            </a:pPr>
            <a:r>
              <a:rPr lang="en-US" b="1" i="1" dirty="0" smtClean="0">
                <a:solidFill>
                  <a:srgbClr val="0070C0"/>
                </a:solidFill>
              </a:rPr>
              <a:t>Message queues</a:t>
            </a:r>
          </a:p>
          <a:p>
            <a:pPr marL="640080" lvl="1" indent="-237744" fontAlgn="auto">
              <a:spcAft>
                <a:spcPts val="0"/>
              </a:spcAft>
              <a:buFont typeface="Verdana"/>
              <a:buChar char="◦"/>
              <a:defRPr/>
            </a:pPr>
            <a:r>
              <a:rPr lang="en-US" b="1" i="1" dirty="0" smtClean="0">
                <a:solidFill>
                  <a:srgbClr val="0070C0"/>
                </a:solidFill>
              </a:rPr>
              <a:t>Shared memory</a:t>
            </a:r>
            <a:endParaRPr lang="en-US" dirty="0"/>
          </a:p>
        </p:txBody>
      </p:sp>
      <p:sp>
        <p:nvSpPr>
          <p:cNvPr id="4" name="Slide Number Placeholder 3"/>
          <p:cNvSpPr>
            <a:spLocks noGrp="1"/>
          </p:cNvSpPr>
          <p:nvPr>
            <p:ph type="sldNum" sz="quarter" idx="12"/>
          </p:nvPr>
        </p:nvSpPr>
        <p:spPr/>
        <p:txBody>
          <a:bodyPr/>
          <a:lstStyle/>
          <a:p>
            <a:pPr>
              <a:defRPr/>
            </a:pPr>
            <a:fld id="{2302B52E-7ED5-402A-8E79-4785E04A0B73}"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Inter-process Communication</a:t>
            </a:r>
            <a:endParaRPr 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fontAlgn="auto">
              <a:lnSpc>
                <a:spcPct val="90000"/>
              </a:lnSpc>
              <a:spcAft>
                <a:spcPts val="0"/>
              </a:spcAft>
              <a:buFont typeface="Wingdings 2"/>
              <a:buChar char=""/>
              <a:defRPr/>
            </a:pPr>
            <a:r>
              <a:rPr lang="en-US" dirty="0" smtClean="0"/>
              <a:t>These IPC (pipes, message queues &amp; shared memory) facilities were introduced in System V Unix. </a:t>
            </a:r>
          </a:p>
          <a:p>
            <a:pPr marL="640398" lvl="1" indent="-283464" fontAlgn="auto">
              <a:lnSpc>
                <a:spcPct val="90000"/>
              </a:lnSpc>
              <a:spcAft>
                <a:spcPts val="0"/>
              </a:spcAft>
              <a:buFont typeface="Wingdings 2"/>
              <a:buChar char=""/>
              <a:defRPr/>
            </a:pPr>
            <a:r>
              <a:rPr lang="en-US" dirty="0" smtClean="0"/>
              <a:t>now used in most Unix implementations (including Linux)</a:t>
            </a:r>
          </a:p>
          <a:p>
            <a:pPr marL="365760" indent="-283464" fontAlgn="auto">
              <a:lnSpc>
                <a:spcPct val="90000"/>
              </a:lnSpc>
              <a:spcAft>
                <a:spcPts val="0"/>
              </a:spcAft>
              <a:buFont typeface="Wingdings 2"/>
              <a:buChar char=""/>
              <a:defRPr/>
            </a:pPr>
            <a:endParaRPr lang="en-US" dirty="0" smtClean="0"/>
          </a:p>
          <a:p>
            <a:pPr marL="365760" indent="-283464" fontAlgn="auto">
              <a:spcAft>
                <a:spcPts val="0"/>
              </a:spcAft>
              <a:buFont typeface="Wingdings 2"/>
              <a:buChar char=""/>
              <a:defRPr/>
            </a:pPr>
            <a:r>
              <a:rPr lang="en-US" dirty="0" smtClean="0"/>
              <a:t>These facilities are accessed through system calls (calls to routines in the kernel code).</a:t>
            </a:r>
            <a:endParaRPr lang="en-US" dirty="0"/>
          </a:p>
        </p:txBody>
      </p:sp>
      <p:sp>
        <p:nvSpPr>
          <p:cNvPr id="4" name="Slide Number Placeholder 3"/>
          <p:cNvSpPr>
            <a:spLocks noGrp="1"/>
          </p:cNvSpPr>
          <p:nvPr>
            <p:ph type="sldNum" sz="quarter" idx="12"/>
          </p:nvPr>
        </p:nvSpPr>
        <p:spPr/>
        <p:txBody>
          <a:bodyPr/>
          <a:lstStyle/>
          <a:p>
            <a:pPr>
              <a:defRPr/>
            </a:pPr>
            <a:fld id="{2302B52E-7ED5-402A-8E79-4785E04A0B73}" type="slidenum">
              <a:rPr lang="en-US"/>
              <a:pPr>
                <a:defRPr/>
              </a:pPr>
              <a:t>16</a:t>
            </a:fld>
            <a:endParaRPr lang="en-US"/>
          </a:p>
        </p:txBody>
      </p:sp>
    </p:spTree>
    <p:extLst>
      <p:ext uri="{BB962C8B-B14F-4D97-AF65-F5344CB8AC3E}">
        <p14:creationId xmlns:p14="http://schemas.microsoft.com/office/powerpoint/2010/main" xmlns="" val="146043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435100" y="71414"/>
            <a:ext cx="7499350" cy="1143000"/>
          </a:xfrm>
        </p:spPr>
        <p:txBody>
          <a:bodyPr/>
          <a:lstStyle/>
          <a:p>
            <a:pPr fontAlgn="auto">
              <a:spcAft>
                <a:spcPts val="0"/>
              </a:spcAft>
              <a:defRPr/>
            </a:pPr>
            <a:r>
              <a:rPr lang="en-US" dirty="0">
                <a:solidFill>
                  <a:schemeClr val="tx2">
                    <a:satMod val="130000"/>
                  </a:schemeClr>
                </a:solidFill>
              </a:rPr>
              <a:t>Pipes</a:t>
            </a:r>
          </a:p>
        </p:txBody>
      </p:sp>
      <p:sp>
        <p:nvSpPr>
          <p:cNvPr id="23555" name="Rectangle 3"/>
          <p:cNvSpPr>
            <a:spLocks noGrp="1" noChangeArrowheads="1"/>
          </p:cNvSpPr>
          <p:nvPr>
            <p:ph type="body" idx="1"/>
          </p:nvPr>
        </p:nvSpPr>
        <p:spPr>
          <a:xfrm>
            <a:off x="1435100" y="1244576"/>
            <a:ext cx="7499350" cy="4800600"/>
          </a:xfrm>
        </p:spPr>
        <p:txBody>
          <a:bodyPr/>
          <a:lstStyle/>
          <a:p>
            <a:pPr>
              <a:lnSpc>
                <a:spcPct val="90000"/>
              </a:lnSpc>
            </a:pPr>
            <a:r>
              <a:rPr lang="en-US" sz="2800" dirty="0" smtClean="0"/>
              <a:t>A fundamental IPC facility in Unix.</a:t>
            </a:r>
          </a:p>
          <a:p>
            <a:pPr>
              <a:lnSpc>
                <a:spcPct val="90000"/>
              </a:lnSpc>
            </a:pPr>
            <a:r>
              <a:rPr lang="en-US" sz="2800" dirty="0" smtClean="0"/>
              <a:t>A cornerstone of the Unix philosophy of modularity.</a:t>
            </a:r>
          </a:p>
          <a:p>
            <a:pPr>
              <a:lnSpc>
                <a:spcPct val="90000"/>
              </a:lnSpc>
            </a:pPr>
            <a:r>
              <a:rPr lang="en-US" sz="2800" dirty="0" smtClean="0"/>
              <a:t>Pipes are used on the command line, eg:</a:t>
            </a:r>
          </a:p>
          <a:p>
            <a:pPr>
              <a:lnSpc>
                <a:spcPct val="90000"/>
              </a:lnSpc>
            </a:pPr>
            <a:endParaRPr lang="en-US" sz="2800" dirty="0" smtClean="0"/>
          </a:p>
          <a:p>
            <a:pPr>
              <a:lnSpc>
                <a:spcPct val="90000"/>
              </a:lnSpc>
              <a:buFontTx/>
              <a:buNone/>
            </a:pPr>
            <a:r>
              <a:rPr lang="en-US" sz="1800" b="1" dirty="0" smtClean="0">
                <a:solidFill>
                  <a:srgbClr val="00B050"/>
                </a:solidFill>
                <a:latin typeface="Courier New" pitchFamily="49" charset="0"/>
              </a:rPr>
              <a:t>   $ ls -l | grep '^d' | </a:t>
            </a:r>
            <a:r>
              <a:rPr lang="en-US" sz="1800" b="1" dirty="0" err="1" smtClean="0">
                <a:solidFill>
                  <a:srgbClr val="00B050"/>
                </a:solidFill>
                <a:latin typeface="Courier New" pitchFamily="49" charset="0"/>
              </a:rPr>
              <a:t>awk</a:t>
            </a:r>
            <a:r>
              <a:rPr lang="en-US" sz="1800" b="1" dirty="0" smtClean="0">
                <a:solidFill>
                  <a:srgbClr val="00B050"/>
                </a:solidFill>
                <a:latin typeface="Courier New" pitchFamily="49" charset="0"/>
              </a:rPr>
              <a:t> '{print $4}' | sort</a:t>
            </a:r>
          </a:p>
          <a:p>
            <a:pPr>
              <a:lnSpc>
                <a:spcPct val="90000"/>
              </a:lnSpc>
            </a:pPr>
            <a:endParaRPr lang="en-US" sz="2800" dirty="0" smtClean="0"/>
          </a:p>
          <a:p>
            <a:pPr>
              <a:lnSpc>
                <a:spcPct val="90000"/>
              </a:lnSpc>
            </a:pPr>
            <a:r>
              <a:rPr lang="en-US" sz="2800" dirty="0" smtClean="0"/>
              <a:t>Programs can also make use of the pipe facility using appropriate system calls.</a:t>
            </a:r>
          </a:p>
        </p:txBody>
      </p:sp>
      <p:sp>
        <p:nvSpPr>
          <p:cNvPr id="4" name="Slide Number Placeholder 3"/>
          <p:cNvSpPr>
            <a:spLocks noGrp="1"/>
          </p:cNvSpPr>
          <p:nvPr>
            <p:ph type="sldNum" sz="quarter" idx="12"/>
          </p:nvPr>
        </p:nvSpPr>
        <p:spPr>
          <a:xfrm>
            <a:off x="8613775" y="6102326"/>
            <a:ext cx="457200" cy="476250"/>
          </a:xfrm>
        </p:spPr>
        <p:txBody>
          <a:bodyPr/>
          <a:lstStyle/>
          <a:p>
            <a:pPr>
              <a:defRPr/>
            </a:pPr>
            <a:fld id="{92FB6C21-5015-4FA8-AD45-C80E95780051}" type="slidenum">
              <a:rPr lang="en-US"/>
              <a:pPr>
                <a:defRPr/>
              </a:pPr>
              <a:t>17</a:t>
            </a:fld>
            <a:endParaRPr lang="en-US"/>
          </a:p>
        </p:txBody>
      </p:sp>
      <p:cxnSp>
        <p:nvCxnSpPr>
          <p:cNvPr id="6" name="Straight Arrow Connector 5"/>
          <p:cNvCxnSpPr/>
          <p:nvPr/>
        </p:nvCxnSpPr>
        <p:spPr>
          <a:xfrm rot="16200000" flipV="1">
            <a:off x="2727573" y="4349727"/>
            <a:ext cx="1785937" cy="785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156323" y="3861048"/>
            <a:ext cx="631703" cy="1774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27761" y="3789040"/>
            <a:ext cx="3080543" cy="1846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560" name="TextBox 10"/>
          <p:cNvSpPr txBox="1">
            <a:spLocks noChangeArrowheads="1"/>
          </p:cNvSpPr>
          <p:nvPr/>
        </p:nvSpPr>
        <p:spPr bwMode="auto">
          <a:xfrm>
            <a:off x="2652961" y="5672114"/>
            <a:ext cx="4151287" cy="584200"/>
          </a:xfrm>
          <a:prstGeom prst="rect">
            <a:avLst/>
          </a:prstGeom>
          <a:noFill/>
          <a:ln w="9525">
            <a:noFill/>
            <a:miter lim="800000"/>
            <a:headEnd/>
            <a:tailEnd/>
          </a:ln>
        </p:spPr>
        <p:txBody>
          <a:bodyPr wrap="square">
            <a:spAutoFit/>
          </a:bodyPr>
          <a:lstStyle/>
          <a:p>
            <a:r>
              <a:rPr lang="en-US" sz="1600" dirty="0">
                <a:latin typeface="Gill Sans MT" pitchFamily="34" charset="0"/>
              </a:rPr>
              <a:t>These “Pipes” connect the </a:t>
            </a:r>
            <a:r>
              <a:rPr lang="en-US" sz="1600" b="1" i="1" dirty="0">
                <a:latin typeface="Gill Sans MT" pitchFamily="34" charset="0"/>
              </a:rPr>
              <a:t>output</a:t>
            </a:r>
            <a:r>
              <a:rPr lang="en-US" sz="1600" dirty="0">
                <a:latin typeface="Gill Sans MT" pitchFamily="34" charset="0"/>
              </a:rPr>
              <a:t> of one program to the </a:t>
            </a:r>
            <a:r>
              <a:rPr lang="en-US" sz="1600" b="1" i="1" dirty="0">
                <a:latin typeface="Gill Sans MT" pitchFamily="34" charset="0"/>
              </a:rPr>
              <a:t>input</a:t>
            </a:r>
            <a:r>
              <a:rPr lang="en-US" sz="1600" dirty="0">
                <a:latin typeface="Gill Sans MT" pitchFamily="34" charset="0"/>
              </a:rPr>
              <a:t> of another program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1435100" y="1447800"/>
            <a:ext cx="7499350" cy="5124450"/>
          </a:xfrm>
        </p:spPr>
        <p:txBody>
          <a:bodyPr>
            <a:normAutofit/>
          </a:bodyPr>
          <a:lstStyle/>
          <a:p>
            <a:pPr marL="365760" indent="-283464" fontAlgn="auto">
              <a:spcAft>
                <a:spcPts val="0"/>
              </a:spcAft>
              <a:buFont typeface="Wingdings 2"/>
              <a:buChar char=""/>
              <a:defRPr/>
            </a:pPr>
            <a:r>
              <a:rPr lang="en-US" sz="2400" dirty="0" smtClean="0"/>
              <a:t>Pipes </a:t>
            </a:r>
            <a:r>
              <a:rPr lang="en-US" sz="2400" dirty="0"/>
              <a:t>are </a:t>
            </a:r>
            <a:r>
              <a:rPr lang="en-US" sz="2400" dirty="0" smtClean="0"/>
              <a:t>intended </a:t>
            </a:r>
            <a:r>
              <a:rPr lang="en-US" sz="2400" dirty="0"/>
              <a:t>for </a:t>
            </a:r>
            <a:r>
              <a:rPr lang="en-US" sz="2400" dirty="0" smtClean="0"/>
              <a:t>one-way communication </a:t>
            </a:r>
            <a:r>
              <a:rPr lang="en-US" sz="2400" dirty="0"/>
              <a:t>between processes.</a:t>
            </a:r>
          </a:p>
          <a:p>
            <a:pPr marL="365760" indent="-283464" fontAlgn="auto">
              <a:spcAft>
                <a:spcPts val="0"/>
              </a:spcAft>
              <a:buFont typeface="Wingdings 2"/>
              <a:buChar char=""/>
              <a:defRPr/>
            </a:pPr>
            <a:endParaRPr lang="en-US" sz="2400" dirty="0"/>
          </a:p>
          <a:p>
            <a:pPr marL="640080" lvl="1" indent="-237744" fontAlgn="auto">
              <a:spcAft>
                <a:spcPts val="0"/>
              </a:spcAft>
              <a:buFontTx/>
              <a:buNone/>
              <a:defRPr/>
            </a:pPr>
            <a:endParaRPr lang="en-US" sz="2000" dirty="0"/>
          </a:p>
          <a:p>
            <a:pPr marL="365760" indent="-283464" fontAlgn="auto">
              <a:spcAft>
                <a:spcPts val="0"/>
              </a:spcAft>
              <a:buFont typeface="Wingdings 2"/>
              <a:buChar char=""/>
              <a:defRPr/>
            </a:pPr>
            <a:endParaRPr lang="en-US" sz="2400" dirty="0"/>
          </a:p>
          <a:p>
            <a:pPr marL="365760" indent="-283464" fontAlgn="auto">
              <a:spcAft>
                <a:spcPts val="0"/>
              </a:spcAft>
              <a:buFont typeface="Wingdings 2"/>
              <a:buChar char=""/>
              <a:defRPr/>
            </a:pPr>
            <a:endParaRPr lang="en-US" sz="2400" dirty="0" smtClean="0"/>
          </a:p>
          <a:p>
            <a:pPr marL="365760" indent="-283464" fontAlgn="auto">
              <a:spcAft>
                <a:spcPts val="0"/>
              </a:spcAft>
              <a:buFont typeface="Wingdings 2"/>
              <a:buChar char=""/>
              <a:defRPr/>
            </a:pPr>
            <a:r>
              <a:rPr lang="en-US" sz="2400" dirty="0" smtClean="0"/>
              <a:t>Operate </a:t>
            </a:r>
            <a:r>
              <a:rPr lang="en-US" sz="2400" dirty="0"/>
              <a:t>on a </a:t>
            </a:r>
            <a:r>
              <a:rPr lang="en-US" sz="2400" i="1" dirty="0"/>
              <a:t>first-in first-out</a:t>
            </a:r>
            <a:r>
              <a:rPr lang="en-US" sz="2400" dirty="0"/>
              <a:t> (FIFO) basis</a:t>
            </a:r>
            <a:r>
              <a:rPr lang="en-US" sz="2400" dirty="0" smtClean="0"/>
              <a:t>. Data flow is one-directional.</a:t>
            </a:r>
            <a:endParaRPr lang="en-US" sz="2400" dirty="0"/>
          </a:p>
          <a:p>
            <a:pPr marL="365760" indent="-283464" fontAlgn="auto">
              <a:spcAft>
                <a:spcPts val="0"/>
              </a:spcAft>
              <a:buFont typeface="Wingdings 2"/>
              <a:buChar char=""/>
              <a:defRPr/>
            </a:pPr>
            <a:r>
              <a:rPr lang="en-US" sz="2400" dirty="0"/>
              <a:t>Flow control within the pipe is handled by the kernel on behalf of processes.  For example, when a pipe is full process A will block.  When the pipe is empty, process B will block.</a:t>
            </a:r>
          </a:p>
          <a:p>
            <a:pPr marL="365760" indent="-283464" fontAlgn="auto">
              <a:spcAft>
                <a:spcPts val="0"/>
              </a:spcAft>
              <a:buFont typeface="Wingdings 2"/>
              <a:buChar char=""/>
              <a:defRPr/>
            </a:pPr>
            <a:endParaRPr lang="en-US" sz="2400" dirty="0"/>
          </a:p>
        </p:txBody>
      </p:sp>
      <p:sp>
        <p:nvSpPr>
          <p:cNvPr id="123906" name="Rectangle 2"/>
          <p:cNvSpPr>
            <a:spLocks noGrp="1" noChangeArrowheads="1"/>
          </p:cNvSpPr>
          <p:nvPr>
            <p:ph type="title"/>
          </p:nvPr>
        </p:nvSpPr>
        <p:spPr/>
        <p:txBody>
          <a:bodyPr/>
          <a:lstStyle/>
          <a:p>
            <a:pPr fontAlgn="auto">
              <a:spcAft>
                <a:spcPts val="0"/>
              </a:spcAft>
              <a:defRPr/>
            </a:pPr>
            <a:r>
              <a:rPr lang="en-US" dirty="0">
                <a:solidFill>
                  <a:schemeClr val="tx2">
                    <a:satMod val="130000"/>
                  </a:schemeClr>
                </a:solidFill>
              </a:rPr>
              <a:t>Pipes</a:t>
            </a:r>
          </a:p>
        </p:txBody>
      </p:sp>
      <p:sp>
        <p:nvSpPr>
          <p:cNvPr id="24580" name="AutoShape 8"/>
          <p:cNvSpPr>
            <a:spLocks noChangeArrowheads="1"/>
          </p:cNvSpPr>
          <p:nvPr/>
        </p:nvSpPr>
        <p:spPr bwMode="auto">
          <a:xfrm>
            <a:off x="2214563" y="2500313"/>
            <a:ext cx="790575" cy="647700"/>
          </a:xfrm>
          <a:prstGeom prst="foldedCorner">
            <a:avLst>
              <a:gd name="adj" fmla="val 12500"/>
            </a:avLst>
          </a:prstGeom>
          <a:solidFill>
            <a:srgbClr val="FFCC99"/>
          </a:solidFill>
          <a:ln w="9525">
            <a:solidFill>
              <a:schemeClr val="tx1"/>
            </a:solidFill>
            <a:round/>
            <a:headEnd/>
            <a:tailEnd/>
          </a:ln>
        </p:spPr>
        <p:txBody>
          <a:bodyPr wrap="none" anchor="ctr"/>
          <a:lstStyle/>
          <a:p>
            <a:pPr algn="ctr"/>
            <a:r>
              <a:rPr lang="en-US" sz="1600">
                <a:latin typeface="Gill Sans MT" pitchFamily="34" charset="0"/>
              </a:rPr>
              <a:t>Process</a:t>
            </a:r>
            <a:br>
              <a:rPr lang="en-US" sz="1600">
                <a:latin typeface="Gill Sans MT" pitchFamily="34" charset="0"/>
              </a:rPr>
            </a:br>
            <a:r>
              <a:rPr lang="en-US" sz="1600">
                <a:latin typeface="Gill Sans MT" pitchFamily="34" charset="0"/>
              </a:rPr>
              <a:t>A</a:t>
            </a:r>
          </a:p>
        </p:txBody>
      </p:sp>
      <p:sp>
        <p:nvSpPr>
          <p:cNvPr id="24581" name="AutoShape 9"/>
          <p:cNvSpPr>
            <a:spLocks noChangeArrowheads="1"/>
          </p:cNvSpPr>
          <p:nvPr/>
        </p:nvSpPr>
        <p:spPr bwMode="auto">
          <a:xfrm>
            <a:off x="4519613" y="3148013"/>
            <a:ext cx="790575" cy="649287"/>
          </a:xfrm>
          <a:prstGeom prst="foldedCorner">
            <a:avLst>
              <a:gd name="adj" fmla="val 12500"/>
            </a:avLst>
          </a:prstGeom>
          <a:solidFill>
            <a:srgbClr val="FFCC99"/>
          </a:solidFill>
          <a:ln w="9525">
            <a:solidFill>
              <a:schemeClr val="tx1"/>
            </a:solidFill>
            <a:round/>
            <a:headEnd/>
            <a:tailEnd/>
          </a:ln>
        </p:spPr>
        <p:txBody>
          <a:bodyPr wrap="none" anchor="ctr"/>
          <a:lstStyle/>
          <a:p>
            <a:pPr algn="ctr"/>
            <a:r>
              <a:rPr lang="en-US" sz="1600">
                <a:latin typeface="Gill Sans MT" pitchFamily="34" charset="0"/>
              </a:rPr>
              <a:t>Process</a:t>
            </a:r>
            <a:br>
              <a:rPr lang="en-US" sz="1600">
                <a:latin typeface="Gill Sans MT" pitchFamily="34" charset="0"/>
              </a:rPr>
            </a:br>
            <a:r>
              <a:rPr lang="en-US" sz="1600">
                <a:latin typeface="Gill Sans MT" pitchFamily="34" charset="0"/>
              </a:rPr>
              <a:t>B</a:t>
            </a:r>
          </a:p>
        </p:txBody>
      </p:sp>
      <p:grpSp>
        <p:nvGrpSpPr>
          <p:cNvPr id="24582" name="Group 7"/>
          <p:cNvGrpSpPr>
            <a:grpSpLocks/>
          </p:cNvGrpSpPr>
          <p:nvPr/>
        </p:nvGrpSpPr>
        <p:grpSpPr bwMode="auto">
          <a:xfrm rot="-2738412">
            <a:off x="3437731" y="2356644"/>
            <a:ext cx="720725" cy="1728788"/>
            <a:chOff x="2154" y="1570"/>
            <a:chExt cx="454" cy="1089"/>
          </a:xfrm>
        </p:grpSpPr>
        <p:sp>
          <p:nvSpPr>
            <p:cNvPr id="24586" name="AutoShape 6"/>
            <p:cNvSpPr>
              <a:spLocks noChangeArrowheads="1"/>
            </p:cNvSpPr>
            <p:nvPr/>
          </p:nvSpPr>
          <p:spPr bwMode="auto">
            <a:xfrm flipV="1">
              <a:off x="2336" y="2387"/>
              <a:ext cx="272" cy="272"/>
            </a:xfrm>
            <a:custGeom>
              <a:avLst/>
              <a:gdLst>
                <a:gd name="T0" fmla="*/ 190 w 21600"/>
                <a:gd name="T1" fmla="*/ 0 h 21600"/>
                <a:gd name="T2" fmla="*/ 190 w 21600"/>
                <a:gd name="T3" fmla="*/ 153 h 21600"/>
                <a:gd name="T4" fmla="*/ 41 w 21600"/>
                <a:gd name="T5" fmla="*/ 272 h 21600"/>
                <a:gd name="T6" fmla="*/ 272 w 21600"/>
                <a:gd name="T7" fmla="*/ 77 h 21600"/>
                <a:gd name="T8" fmla="*/ 17694720 60000 65536"/>
                <a:gd name="T9" fmla="*/ 5898240 60000 65536"/>
                <a:gd name="T10" fmla="*/ 5898240 60000 65536"/>
                <a:gd name="T11" fmla="*/ 0 60000 65536"/>
                <a:gd name="T12" fmla="*/ 12388 w 21600"/>
                <a:gd name="T13" fmla="*/ 2938 h 21600"/>
                <a:gd name="T14" fmla="*/ 18265 w 21600"/>
                <a:gd name="T15" fmla="*/ 921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6600"/>
            </a:solidFill>
            <a:ln w="9525">
              <a:solidFill>
                <a:schemeClr val="tx1"/>
              </a:solidFill>
              <a:miter lim="800000"/>
              <a:headEnd/>
              <a:tailEnd/>
            </a:ln>
          </p:spPr>
          <p:txBody>
            <a:bodyPr wrap="none" anchor="ctr"/>
            <a:lstStyle/>
            <a:p>
              <a:endParaRPr lang="en-AU"/>
            </a:p>
          </p:txBody>
        </p:sp>
        <p:sp>
          <p:nvSpPr>
            <p:cNvPr id="24587" name="AutoShape 4"/>
            <p:cNvSpPr>
              <a:spLocks noChangeArrowheads="1"/>
            </p:cNvSpPr>
            <p:nvPr/>
          </p:nvSpPr>
          <p:spPr bwMode="auto">
            <a:xfrm>
              <a:off x="2245" y="1752"/>
              <a:ext cx="227" cy="680"/>
            </a:xfrm>
            <a:prstGeom prst="can">
              <a:avLst>
                <a:gd name="adj" fmla="val 74890"/>
              </a:avLst>
            </a:prstGeom>
            <a:solidFill>
              <a:srgbClr val="FFFF99"/>
            </a:solidFill>
            <a:ln w="9525">
              <a:solidFill>
                <a:schemeClr val="tx1"/>
              </a:solidFill>
              <a:round/>
              <a:headEnd/>
              <a:tailEnd/>
            </a:ln>
          </p:spPr>
          <p:txBody>
            <a:bodyPr vert="eaVert" wrap="none" anchor="ctr"/>
            <a:lstStyle/>
            <a:p>
              <a:pPr algn="ctr"/>
              <a:r>
                <a:rPr lang="en-US">
                  <a:latin typeface="Gill Sans MT" pitchFamily="34" charset="0"/>
                </a:rPr>
                <a:t>Pipe</a:t>
              </a:r>
            </a:p>
          </p:txBody>
        </p:sp>
        <p:sp>
          <p:nvSpPr>
            <p:cNvPr id="24588" name="AutoShape 5"/>
            <p:cNvSpPr>
              <a:spLocks noChangeArrowheads="1"/>
            </p:cNvSpPr>
            <p:nvPr/>
          </p:nvSpPr>
          <p:spPr bwMode="auto">
            <a:xfrm rot="5400000">
              <a:off x="2176" y="1548"/>
              <a:ext cx="227" cy="272"/>
            </a:xfrm>
            <a:custGeom>
              <a:avLst/>
              <a:gdLst>
                <a:gd name="T0" fmla="*/ 159 w 21600"/>
                <a:gd name="T1" fmla="*/ 0 h 21600"/>
                <a:gd name="T2" fmla="*/ 159 w 21600"/>
                <a:gd name="T3" fmla="*/ 153 h 21600"/>
                <a:gd name="T4" fmla="*/ 34 w 21600"/>
                <a:gd name="T5" fmla="*/ 272 h 21600"/>
                <a:gd name="T6" fmla="*/ 227 w 21600"/>
                <a:gd name="T7" fmla="*/ 77 h 21600"/>
                <a:gd name="T8" fmla="*/ 17694720 60000 65536"/>
                <a:gd name="T9" fmla="*/ 5898240 60000 65536"/>
                <a:gd name="T10" fmla="*/ 5898240 60000 65536"/>
                <a:gd name="T11" fmla="*/ 0 60000 65536"/>
                <a:gd name="T12" fmla="*/ 12465 w 21600"/>
                <a:gd name="T13" fmla="*/ 2938 h 21600"/>
                <a:gd name="T14" fmla="*/ 18270 w 21600"/>
                <a:gd name="T15" fmla="*/ 921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6600"/>
            </a:solidFill>
            <a:ln w="9525">
              <a:solidFill>
                <a:schemeClr val="tx1"/>
              </a:solidFill>
              <a:miter lim="800000"/>
              <a:headEnd/>
              <a:tailEnd/>
            </a:ln>
          </p:spPr>
          <p:txBody>
            <a:bodyPr wrap="none" anchor="ctr"/>
            <a:lstStyle/>
            <a:p>
              <a:endParaRPr lang="en-AU"/>
            </a:p>
          </p:txBody>
        </p:sp>
      </p:grpSp>
      <p:sp>
        <p:nvSpPr>
          <p:cNvPr id="10" name="Slide Number Placeholder 9"/>
          <p:cNvSpPr>
            <a:spLocks noGrp="1"/>
          </p:cNvSpPr>
          <p:nvPr>
            <p:ph type="sldNum" sz="quarter" idx="12"/>
          </p:nvPr>
        </p:nvSpPr>
        <p:spPr/>
        <p:txBody>
          <a:bodyPr/>
          <a:lstStyle/>
          <a:p>
            <a:pPr>
              <a:defRPr/>
            </a:pPr>
            <a:fld id="{6CB79BE3-ABED-41CC-BB42-1EA2124D6BE8}" type="slidenum">
              <a:rPr lang="en-US"/>
              <a:pPr>
                <a:defRPr/>
              </a:pPr>
              <a:t>18</a:t>
            </a:fld>
            <a:endParaRPr lang="en-US"/>
          </a:p>
        </p:txBody>
      </p:sp>
      <p:sp>
        <p:nvSpPr>
          <p:cNvPr id="24584" name="TextBox 10"/>
          <p:cNvSpPr txBox="1">
            <a:spLocks noChangeArrowheads="1"/>
          </p:cNvSpPr>
          <p:nvPr/>
        </p:nvSpPr>
        <p:spPr bwMode="auto">
          <a:xfrm>
            <a:off x="3051175" y="2428875"/>
            <a:ext cx="568325" cy="261938"/>
          </a:xfrm>
          <a:prstGeom prst="rect">
            <a:avLst/>
          </a:prstGeom>
          <a:noFill/>
          <a:ln w="9525">
            <a:noFill/>
            <a:miter lim="800000"/>
            <a:headEnd/>
            <a:tailEnd/>
          </a:ln>
        </p:spPr>
        <p:txBody>
          <a:bodyPr wrap="none">
            <a:spAutoFit/>
          </a:bodyPr>
          <a:lstStyle/>
          <a:p>
            <a:r>
              <a:rPr lang="en-US" sz="1100">
                <a:latin typeface="Gill Sans MT" pitchFamily="34" charset="0"/>
              </a:rPr>
              <a:t>output</a:t>
            </a:r>
          </a:p>
        </p:txBody>
      </p:sp>
      <p:sp>
        <p:nvSpPr>
          <p:cNvPr id="24585" name="TextBox 11"/>
          <p:cNvSpPr txBox="1">
            <a:spLocks noChangeArrowheads="1"/>
          </p:cNvSpPr>
          <p:nvPr/>
        </p:nvSpPr>
        <p:spPr bwMode="auto">
          <a:xfrm>
            <a:off x="3971925" y="3697288"/>
            <a:ext cx="473075" cy="261937"/>
          </a:xfrm>
          <a:prstGeom prst="rect">
            <a:avLst/>
          </a:prstGeom>
          <a:noFill/>
          <a:ln w="9525">
            <a:noFill/>
            <a:miter lim="800000"/>
            <a:headEnd/>
            <a:tailEnd/>
          </a:ln>
        </p:spPr>
        <p:txBody>
          <a:bodyPr wrap="none">
            <a:spAutoFit/>
          </a:bodyPr>
          <a:lstStyle/>
          <a:p>
            <a:r>
              <a:rPr lang="en-US" sz="1100">
                <a:latin typeface="Gill Sans MT" pitchFamily="34" charset="0"/>
              </a:rPr>
              <a:t>input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fontAlgn="auto">
              <a:spcAft>
                <a:spcPts val="0"/>
              </a:spcAft>
              <a:defRPr/>
            </a:pPr>
            <a:r>
              <a:rPr lang="en-US" dirty="0">
                <a:solidFill>
                  <a:schemeClr val="tx2">
                    <a:satMod val="130000"/>
                  </a:schemeClr>
                </a:solidFill>
              </a:rPr>
              <a:t>Message Queues</a:t>
            </a:r>
          </a:p>
        </p:txBody>
      </p:sp>
      <p:sp>
        <p:nvSpPr>
          <p:cNvPr id="25603" name="Rectangle 3"/>
          <p:cNvSpPr>
            <a:spLocks noGrp="1" noChangeArrowheads="1"/>
          </p:cNvSpPr>
          <p:nvPr>
            <p:ph type="body" idx="1"/>
          </p:nvPr>
        </p:nvSpPr>
        <p:spPr/>
        <p:txBody>
          <a:bodyPr/>
          <a:lstStyle/>
          <a:p>
            <a:r>
              <a:rPr lang="en-US" sz="2800" dirty="0" smtClean="0"/>
              <a:t>A message is simply a sequence of characters.</a:t>
            </a:r>
          </a:p>
          <a:p>
            <a:endParaRPr lang="en-US" sz="2800" dirty="0" smtClean="0"/>
          </a:p>
          <a:p>
            <a:r>
              <a:rPr lang="en-US" sz="2800" dirty="0" smtClean="0"/>
              <a:t>A message queue is a linked list of messages, each of a fixed maximum size.</a:t>
            </a:r>
          </a:p>
          <a:p>
            <a:endParaRPr lang="en-US" sz="2800" dirty="0" smtClean="0"/>
          </a:p>
          <a:p>
            <a:r>
              <a:rPr lang="en-US" sz="2800" dirty="0" smtClean="0"/>
              <a:t>New messages are always added to the end of the queue.  In this sense, the order of message sending is preserved.</a:t>
            </a:r>
          </a:p>
        </p:txBody>
      </p:sp>
      <p:sp>
        <p:nvSpPr>
          <p:cNvPr id="4" name="Slide Number Placeholder 3"/>
          <p:cNvSpPr>
            <a:spLocks noGrp="1"/>
          </p:cNvSpPr>
          <p:nvPr>
            <p:ph type="sldNum" sz="quarter" idx="12"/>
          </p:nvPr>
        </p:nvSpPr>
        <p:spPr/>
        <p:txBody>
          <a:bodyPr/>
          <a:lstStyle/>
          <a:p>
            <a:pPr>
              <a:defRPr/>
            </a:pPr>
            <a:fld id="{C88A3FF1-05DA-40F7-8A84-EC339951DC5F}"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Process Management</a:t>
            </a:r>
          </a:p>
        </p:txBody>
      </p:sp>
      <p:sp>
        <p:nvSpPr>
          <p:cNvPr id="9219" name="Rectangle 3"/>
          <p:cNvSpPr>
            <a:spLocks noGrp="1" noChangeArrowheads="1"/>
          </p:cNvSpPr>
          <p:nvPr>
            <p:ph type="body" idx="1"/>
          </p:nvPr>
        </p:nvSpPr>
        <p:spPr/>
        <p:txBody>
          <a:bodyPr/>
          <a:lstStyle/>
          <a:p>
            <a:pPr>
              <a:buFont typeface="Wingdings" pitchFamily="2" charset="2"/>
              <a:buNone/>
            </a:pPr>
            <a:r>
              <a:rPr lang="en-US" sz="2800" b="1" dirty="0" smtClean="0"/>
              <a:t>Deadlocks</a:t>
            </a:r>
            <a:r>
              <a:rPr lang="en-US" sz="2800" dirty="0" smtClean="0"/>
              <a:t> - where processes are given exclusive access to devices, files, records etc, there is a potential for a condition known as "deadlock" to occur.</a:t>
            </a:r>
          </a:p>
          <a:p>
            <a:pPr>
              <a:buFont typeface="Wingdings" pitchFamily="2" charset="2"/>
              <a:buNone/>
            </a:pPr>
            <a:r>
              <a:rPr lang="en-US" sz="2800" dirty="0" smtClean="0"/>
              <a:t>   </a:t>
            </a:r>
          </a:p>
          <a:p>
            <a:r>
              <a:rPr lang="en-US" sz="2800" dirty="0" smtClean="0"/>
              <a:t>a </a:t>
            </a:r>
            <a:r>
              <a:rPr lang="en-US" sz="2800" b="1" i="1" dirty="0" smtClean="0"/>
              <a:t>Deadlock</a:t>
            </a:r>
            <a:r>
              <a:rPr lang="en-US" sz="2800" dirty="0" smtClean="0"/>
              <a:t> is a situation where 2 or more processes wait indefinitely because the resources they need to complete are being held by other processes.</a:t>
            </a:r>
          </a:p>
        </p:txBody>
      </p:sp>
      <p:sp>
        <p:nvSpPr>
          <p:cNvPr id="4" name="Slide Number Placeholder 3"/>
          <p:cNvSpPr>
            <a:spLocks noGrp="1"/>
          </p:cNvSpPr>
          <p:nvPr>
            <p:ph type="sldNum" sz="quarter" idx="12"/>
          </p:nvPr>
        </p:nvSpPr>
        <p:spPr/>
        <p:txBody>
          <a:bodyPr/>
          <a:lstStyle/>
          <a:p>
            <a:pPr>
              <a:defRPr/>
            </a:pPr>
            <a:fld id="{9B45B474-083D-46DE-95BF-9528AE57E2FC}" type="slidenum">
              <a:rPr lang="en-US"/>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fontAlgn="auto">
              <a:spcAft>
                <a:spcPts val="0"/>
              </a:spcAft>
              <a:defRPr/>
            </a:pPr>
            <a:r>
              <a:rPr lang="en-US" dirty="0">
                <a:solidFill>
                  <a:schemeClr val="tx2">
                    <a:satMod val="130000"/>
                  </a:schemeClr>
                </a:solidFill>
              </a:rPr>
              <a:t>Message Queues</a:t>
            </a:r>
          </a:p>
        </p:txBody>
      </p:sp>
      <p:sp>
        <p:nvSpPr>
          <p:cNvPr id="26627" name="Rectangle 3"/>
          <p:cNvSpPr>
            <a:spLocks noGrp="1" noChangeArrowheads="1"/>
          </p:cNvSpPr>
          <p:nvPr>
            <p:ph type="body" idx="1"/>
          </p:nvPr>
        </p:nvSpPr>
        <p:spPr/>
        <p:txBody>
          <a:bodyPr/>
          <a:lstStyle/>
          <a:p>
            <a:pPr>
              <a:lnSpc>
                <a:spcPct val="90000"/>
              </a:lnSpc>
            </a:pPr>
            <a:r>
              <a:rPr lang="en-US" sz="2400" dirty="0" smtClean="0"/>
              <a:t>Once a message queue has been established, processes can place messages on the queue and remove them, through system calls.</a:t>
            </a:r>
          </a:p>
          <a:p>
            <a:pPr>
              <a:lnSpc>
                <a:spcPct val="90000"/>
              </a:lnSpc>
            </a:pPr>
            <a:endParaRPr lang="en-US" sz="2400" dirty="0" smtClean="0"/>
          </a:p>
          <a:p>
            <a:pPr>
              <a:lnSpc>
                <a:spcPct val="90000"/>
              </a:lnSpc>
            </a:pPr>
            <a:r>
              <a:rPr lang="en-US" sz="2400" dirty="0" smtClean="0"/>
              <a:t>Message queues are in a sense similar to pipes, however message queues are more versatile:</a:t>
            </a:r>
          </a:p>
          <a:p>
            <a:pPr lvl="1">
              <a:lnSpc>
                <a:spcPct val="90000"/>
              </a:lnSpc>
            </a:pPr>
            <a:r>
              <a:rPr lang="en-US" sz="2000" dirty="0" smtClean="0"/>
              <a:t>messages are distinct, whereas pipes just pass unformatted streams of data.</a:t>
            </a:r>
          </a:p>
          <a:p>
            <a:pPr lvl="1">
              <a:lnSpc>
                <a:spcPct val="90000"/>
              </a:lnSpc>
            </a:pPr>
            <a:r>
              <a:rPr lang="en-US" sz="2000" dirty="0"/>
              <a:t>m</a:t>
            </a:r>
            <a:r>
              <a:rPr lang="en-US" sz="2000" dirty="0" smtClean="0"/>
              <a:t>essages can be assigned a </a:t>
            </a:r>
            <a:r>
              <a:rPr lang="en-US" sz="2000" i="1" dirty="0" smtClean="0"/>
              <a:t>type</a:t>
            </a:r>
            <a:r>
              <a:rPr lang="en-US" sz="2000" dirty="0" smtClean="0"/>
              <a:t> which can be used to allow classes messages to be processed in a particular way by a single process or distribute messages to multiple processes.</a:t>
            </a:r>
          </a:p>
          <a:p>
            <a:pPr lvl="1">
              <a:lnSpc>
                <a:spcPct val="90000"/>
              </a:lnSpc>
            </a:pPr>
            <a:r>
              <a:rPr lang="en-US" sz="2000" dirty="0"/>
              <a:t>w</a:t>
            </a:r>
            <a:r>
              <a:rPr lang="en-US" sz="2000" dirty="0" smtClean="0"/>
              <a:t>e do not always have to read the first message in the queue first.</a:t>
            </a:r>
          </a:p>
          <a:p>
            <a:pPr lvl="1">
              <a:lnSpc>
                <a:spcPct val="90000"/>
              </a:lnSpc>
            </a:pPr>
            <a:r>
              <a:rPr lang="en-US" sz="2000" dirty="0"/>
              <a:t>m</a:t>
            </a:r>
            <a:r>
              <a:rPr lang="en-US" sz="2000" dirty="0" smtClean="0"/>
              <a:t>essage queues are persistent</a:t>
            </a:r>
          </a:p>
        </p:txBody>
      </p:sp>
      <p:sp>
        <p:nvSpPr>
          <p:cNvPr id="4" name="Slide Number Placeholder 3"/>
          <p:cNvSpPr>
            <a:spLocks noGrp="1"/>
          </p:cNvSpPr>
          <p:nvPr>
            <p:ph type="sldNum" sz="quarter" idx="12"/>
          </p:nvPr>
        </p:nvSpPr>
        <p:spPr/>
        <p:txBody>
          <a:bodyPr/>
          <a:lstStyle/>
          <a:p>
            <a:pPr>
              <a:defRPr/>
            </a:pPr>
            <a:fld id="{78D3049D-D376-4244-8E70-C38180664FF5}"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Shared memory</a:t>
            </a:r>
          </a:p>
        </p:txBody>
      </p:sp>
      <p:sp>
        <p:nvSpPr>
          <p:cNvPr id="247811" name="Rectangle 3"/>
          <p:cNvSpPr>
            <a:spLocks noGrp="1" noChangeArrowheads="1"/>
          </p:cNvSpPr>
          <p:nvPr>
            <p:ph type="body" idx="1"/>
          </p:nvPr>
        </p:nvSpPr>
        <p:spPr/>
        <p:txBody>
          <a:bodyPr>
            <a:normAutofit fontScale="92500" lnSpcReduction="10000"/>
          </a:bodyPr>
          <a:lstStyle/>
          <a:p>
            <a:pPr marL="365760" indent="-283464" fontAlgn="auto">
              <a:spcAft>
                <a:spcPts val="0"/>
              </a:spcAft>
              <a:buFont typeface="Wingdings 2"/>
              <a:buChar char=""/>
              <a:defRPr/>
            </a:pPr>
            <a:r>
              <a:rPr lang="en-US" sz="2800" dirty="0"/>
              <a:t>Often considered the most efficient IPC mechanism.</a:t>
            </a:r>
          </a:p>
          <a:p>
            <a:pPr marL="365760" indent="-283464" fontAlgn="auto">
              <a:spcAft>
                <a:spcPts val="0"/>
              </a:spcAft>
              <a:buFont typeface="Wingdings 2"/>
              <a:buChar char=""/>
              <a:defRPr/>
            </a:pPr>
            <a:r>
              <a:rPr lang="en-US" sz="2800" dirty="0"/>
              <a:t>Allows multiple processes </a:t>
            </a:r>
            <a:r>
              <a:rPr lang="en-US" sz="2800" dirty="0" smtClean="0"/>
              <a:t>(with the right permissions) to </a:t>
            </a:r>
            <a:r>
              <a:rPr lang="en-US" sz="2800" dirty="0"/>
              <a:t>share the same memory segment.</a:t>
            </a:r>
          </a:p>
          <a:p>
            <a:pPr marL="365760" indent="-283464" fontAlgn="auto">
              <a:spcAft>
                <a:spcPts val="0"/>
              </a:spcAft>
              <a:buFont typeface="Wingdings 2"/>
              <a:buChar char=""/>
              <a:defRPr/>
            </a:pPr>
            <a:r>
              <a:rPr lang="en-US" sz="2800" dirty="0"/>
              <a:t>The shared memory segment must be created </a:t>
            </a:r>
            <a:r>
              <a:rPr lang="en-US" sz="2800" dirty="0" smtClean="0"/>
              <a:t>first, </a:t>
            </a:r>
            <a:r>
              <a:rPr lang="en-US" sz="2800" dirty="0"/>
              <a:t>then attached to </a:t>
            </a:r>
            <a:r>
              <a:rPr lang="en-US" sz="2800" dirty="0" smtClean="0"/>
              <a:t>a </a:t>
            </a:r>
            <a:r>
              <a:rPr lang="en-US" sz="2800" dirty="0"/>
              <a:t>process </a:t>
            </a:r>
            <a:r>
              <a:rPr lang="en-US" sz="2800" dirty="0" smtClean="0"/>
              <a:t>(</a:t>
            </a:r>
            <a:r>
              <a:rPr lang="en-US" sz="2800" dirty="0"/>
              <a:t>this “attaches” the shared memory segment to the process address space).  </a:t>
            </a:r>
            <a:r>
              <a:rPr lang="en-US" sz="2800" dirty="0" smtClean="0"/>
              <a:t>System calls are provided for control </a:t>
            </a:r>
            <a:r>
              <a:rPr lang="en-US" sz="2800" dirty="0"/>
              <a:t>operations </a:t>
            </a:r>
            <a:r>
              <a:rPr lang="en-US" sz="2800" dirty="0" smtClean="0"/>
              <a:t>(</a:t>
            </a:r>
            <a:r>
              <a:rPr lang="en-US" sz="2800" dirty="0" err="1" smtClean="0"/>
              <a:t>eg</a:t>
            </a:r>
            <a:r>
              <a:rPr lang="en-US" sz="2800" dirty="0" smtClean="0"/>
              <a:t>. reads &amp; writes) on </a:t>
            </a:r>
            <a:r>
              <a:rPr lang="en-US" sz="2800" dirty="0"/>
              <a:t>the shared memory segment</a:t>
            </a:r>
            <a:r>
              <a:rPr lang="en-US" sz="2800" dirty="0" smtClean="0"/>
              <a:t>.</a:t>
            </a:r>
          </a:p>
          <a:p>
            <a:pPr marL="365760" indent="-283464" fontAlgn="auto">
              <a:spcAft>
                <a:spcPts val="0"/>
              </a:spcAft>
              <a:buFont typeface="Wingdings 2"/>
              <a:buChar char=""/>
              <a:defRPr/>
            </a:pPr>
            <a:r>
              <a:rPr lang="en-US" sz="2800" dirty="0" smtClean="0"/>
              <a:t>Processes can “lock” the shared memory area if they have appropriate permissions.</a:t>
            </a:r>
            <a:endParaRPr lang="en-US" sz="2800" dirty="0"/>
          </a:p>
        </p:txBody>
      </p:sp>
      <p:sp>
        <p:nvSpPr>
          <p:cNvPr id="4" name="Slide Number Placeholder 3"/>
          <p:cNvSpPr>
            <a:spLocks noGrp="1"/>
          </p:cNvSpPr>
          <p:nvPr>
            <p:ph type="sldNum" sz="quarter" idx="12"/>
          </p:nvPr>
        </p:nvSpPr>
        <p:spPr/>
        <p:txBody>
          <a:bodyPr/>
          <a:lstStyle/>
          <a:p>
            <a:pPr>
              <a:defRPr/>
            </a:pPr>
            <a:fld id="{EABB2AF5-CB0F-44E7-94FD-8553CFC1AA65}"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bwMode="auto"/>
        <p:txBody>
          <a:bodyPr vert="horz" wrap="square" lIns="91440" tIns="45720" rIns="91440" bIns="45720" numCol="1" anchorCtr="0" compatLnSpc="1">
            <a:prstTxWarp prst="textNoShape">
              <a:avLst/>
            </a:prstTxWarp>
          </a:bodyPr>
          <a:lstStyle/>
          <a:p>
            <a:r>
              <a:rPr lang="en-AU" sz="3900" smtClean="0">
                <a:effectLst/>
              </a:rPr>
              <a:t>Some Useful Texts/Resources</a:t>
            </a:r>
          </a:p>
        </p:txBody>
      </p:sp>
      <p:sp>
        <p:nvSpPr>
          <p:cNvPr id="28675" name="Rectangle 3"/>
          <p:cNvSpPr>
            <a:spLocks noGrp="1"/>
          </p:cNvSpPr>
          <p:nvPr>
            <p:ph type="body" idx="1"/>
          </p:nvPr>
        </p:nvSpPr>
        <p:spPr>
          <a:xfrm>
            <a:off x="1116013" y="1628775"/>
            <a:ext cx="7499350" cy="4800600"/>
          </a:xfrm>
        </p:spPr>
        <p:txBody>
          <a:bodyPr/>
          <a:lstStyle/>
          <a:p>
            <a:pPr>
              <a:lnSpc>
                <a:spcPct val="80000"/>
              </a:lnSpc>
            </a:pPr>
            <a:r>
              <a:rPr lang="en-US" altLang="zh-CN" sz="2000" b="1" smtClean="0">
                <a:ea typeface="SimSun" pitchFamily="2" charset="-122"/>
              </a:rPr>
              <a:t>Lister A.M. &amp; Eager R.D.   </a:t>
            </a:r>
            <a:r>
              <a:rPr lang="en-US" altLang="zh-CN" sz="2000" i="1" smtClean="0">
                <a:ea typeface="SimSun" pitchFamily="2" charset="-122"/>
              </a:rPr>
              <a:t>Fundamentals of Operating Systems, Macmillan</a:t>
            </a:r>
          </a:p>
          <a:p>
            <a:pPr>
              <a:lnSpc>
                <a:spcPct val="80000"/>
              </a:lnSpc>
            </a:pPr>
            <a:endParaRPr lang="en-US" altLang="zh-CN" sz="2000" b="1" i="1" smtClean="0">
              <a:ea typeface="SimSun" pitchFamily="2" charset="-122"/>
            </a:endParaRPr>
          </a:p>
          <a:p>
            <a:pPr>
              <a:lnSpc>
                <a:spcPct val="80000"/>
              </a:lnSpc>
            </a:pPr>
            <a:r>
              <a:rPr lang="en-AU" altLang="zh-CN" sz="2000" b="1" smtClean="0">
                <a:ea typeface="SimSun" pitchFamily="2" charset="-122"/>
              </a:rPr>
              <a:t>H.M. Deitel, P. J. Deitel, D.R. Choffnes  </a:t>
            </a:r>
            <a:r>
              <a:rPr lang="en-AU" altLang="zh-CN" sz="2000" i="1" smtClean="0">
                <a:ea typeface="SimSun" pitchFamily="2" charset="-122"/>
              </a:rPr>
              <a:t>Operating Systems, Prentice Hall</a:t>
            </a:r>
          </a:p>
          <a:p>
            <a:pPr>
              <a:lnSpc>
                <a:spcPct val="80000"/>
              </a:lnSpc>
            </a:pPr>
            <a:endParaRPr lang="en-AU" altLang="zh-CN" sz="2000" i="1" smtClean="0">
              <a:ea typeface="SimSun" pitchFamily="2" charset="-122"/>
            </a:endParaRPr>
          </a:p>
          <a:p>
            <a:pPr>
              <a:lnSpc>
                <a:spcPct val="80000"/>
              </a:lnSpc>
            </a:pPr>
            <a:r>
              <a:rPr lang="en-AU" altLang="zh-CN" sz="2000" b="1" smtClean="0">
                <a:ea typeface="SimSun" pitchFamily="2" charset="-122"/>
              </a:rPr>
              <a:t>A.S. Tanenbaum</a:t>
            </a:r>
            <a:r>
              <a:rPr lang="en-AU" altLang="zh-CN" sz="2000" i="1" smtClean="0">
                <a:ea typeface="SimSun" pitchFamily="2" charset="-122"/>
              </a:rPr>
              <a:t>  Modern Operating Systems, Prentice Hall</a:t>
            </a:r>
          </a:p>
          <a:p>
            <a:pPr>
              <a:lnSpc>
                <a:spcPct val="80000"/>
              </a:lnSpc>
            </a:pPr>
            <a:endParaRPr lang="en-AU" altLang="zh-CN" sz="2000" i="1" smtClean="0">
              <a:ea typeface="SimSun" pitchFamily="2" charset="-122"/>
            </a:endParaRPr>
          </a:p>
          <a:p>
            <a:pPr>
              <a:lnSpc>
                <a:spcPct val="80000"/>
              </a:lnSpc>
            </a:pPr>
            <a:r>
              <a:rPr lang="en-AU" altLang="zh-CN" sz="2000" b="1" smtClean="0">
                <a:ea typeface="SimSun" pitchFamily="2" charset="-122"/>
              </a:rPr>
              <a:t>A.S. Tanenbaum,  A.S Woodhull</a:t>
            </a:r>
            <a:r>
              <a:rPr lang="en-AU" altLang="zh-CN" sz="2000" i="1" smtClean="0">
                <a:ea typeface="SimSun" pitchFamily="2" charset="-122"/>
              </a:rPr>
              <a:t>  Operating Systems Design and Implementation,  Prentice Hall</a:t>
            </a:r>
          </a:p>
          <a:p>
            <a:pPr>
              <a:lnSpc>
                <a:spcPct val="80000"/>
              </a:lnSpc>
            </a:pPr>
            <a:endParaRPr lang="en-AU" altLang="zh-CN" sz="2000" i="1" smtClean="0">
              <a:ea typeface="SimSun" pitchFamily="2" charset="-122"/>
            </a:endParaRPr>
          </a:p>
          <a:p>
            <a:pPr>
              <a:lnSpc>
                <a:spcPct val="80000"/>
              </a:lnSpc>
            </a:pPr>
            <a:endParaRPr lang="en-US" altLang="zh-CN" sz="2000" b="1" smtClean="0">
              <a:ea typeface="SimSun" pitchFamily="2" charset="-122"/>
            </a:endParaRPr>
          </a:p>
        </p:txBody>
      </p:sp>
      <p:sp>
        <p:nvSpPr>
          <p:cNvPr id="4" name="Slide Number Placeholder 3"/>
          <p:cNvSpPr>
            <a:spLocks noGrp="1"/>
          </p:cNvSpPr>
          <p:nvPr>
            <p:ph type="sldNum" sz="quarter" idx="12"/>
          </p:nvPr>
        </p:nvSpPr>
        <p:spPr/>
        <p:txBody>
          <a:bodyPr/>
          <a:lstStyle/>
          <a:p>
            <a:pPr>
              <a:defRPr/>
            </a:pPr>
            <a:fld id="{FDE64F90-8C9C-4B0F-A540-B857BBC64E80}" type="slidenum">
              <a:rPr lang="en-US" smtClean="0"/>
              <a:pPr>
                <a:defRPr/>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fontAlgn="auto">
              <a:spcAft>
                <a:spcPts val="0"/>
              </a:spcAft>
              <a:defRPr/>
            </a:pPr>
            <a:r>
              <a:rPr lang="en-US" dirty="0">
                <a:solidFill>
                  <a:schemeClr val="tx2">
                    <a:satMod val="130000"/>
                  </a:schemeClr>
                </a:solidFill>
              </a:rPr>
              <a:t>Process Management</a:t>
            </a:r>
          </a:p>
        </p:txBody>
      </p:sp>
      <p:sp>
        <p:nvSpPr>
          <p:cNvPr id="56323" name="Rectangle 3"/>
          <p:cNvSpPr>
            <a:spLocks noGrp="1" noChangeArrowheads="1"/>
          </p:cNvSpPr>
          <p:nvPr>
            <p:ph type="body" idx="1"/>
          </p:nvPr>
        </p:nvSpPr>
        <p:spPr/>
        <p:txBody>
          <a:bodyPr>
            <a:normAutofit fontScale="70000" lnSpcReduction="20000"/>
          </a:bodyPr>
          <a:lstStyle/>
          <a:p>
            <a:pPr marL="365760" indent="-283464" fontAlgn="auto">
              <a:spcAft>
                <a:spcPts val="0"/>
              </a:spcAft>
              <a:buFont typeface="Wingdings 2"/>
              <a:buNone/>
              <a:defRPr/>
            </a:pPr>
            <a:r>
              <a:rPr lang="en-US" dirty="0" smtClean="0"/>
              <a:t>4 conditions must exist </a:t>
            </a:r>
            <a:r>
              <a:rPr lang="en-US" dirty="0" err="1" smtClean="0"/>
              <a:t>simulteneousy</a:t>
            </a:r>
            <a:r>
              <a:rPr lang="en-US" dirty="0" smtClean="0"/>
              <a:t> for deadlocks to occur:</a:t>
            </a:r>
          </a:p>
          <a:p>
            <a:pPr marL="365760" indent="-283464" fontAlgn="auto">
              <a:spcAft>
                <a:spcPts val="0"/>
              </a:spcAft>
              <a:buFont typeface="Wingdings" pitchFamily="2" charset="2"/>
              <a:buNone/>
              <a:defRPr/>
            </a:pPr>
            <a:endParaRPr lang="en-US" dirty="0" smtClean="0"/>
          </a:p>
          <a:p>
            <a:pPr marL="365760" indent="-283464" fontAlgn="auto">
              <a:spcAft>
                <a:spcPts val="0"/>
              </a:spcAft>
              <a:buFont typeface="Wingdings" pitchFamily="2" charset="2"/>
              <a:buNone/>
              <a:defRPr/>
            </a:pPr>
            <a:r>
              <a:rPr lang="en-US" dirty="0" err="1" smtClean="0"/>
              <a:t>i</a:t>
            </a:r>
            <a:r>
              <a:rPr lang="en-US" dirty="0" smtClean="0"/>
              <a:t>) </a:t>
            </a:r>
            <a:r>
              <a:rPr lang="en-US" dirty="0">
                <a:solidFill>
                  <a:schemeClr val="accent1">
                    <a:lumMod val="75000"/>
                  </a:schemeClr>
                </a:solidFill>
              </a:rPr>
              <a:t>Mutual </a:t>
            </a:r>
            <a:r>
              <a:rPr lang="en-US" dirty="0" smtClean="0">
                <a:solidFill>
                  <a:schemeClr val="accent1">
                    <a:lumMod val="75000"/>
                  </a:schemeClr>
                </a:solidFill>
              </a:rPr>
              <a:t>Exclusion </a:t>
            </a:r>
            <a:r>
              <a:rPr lang="en-US" dirty="0" smtClean="0"/>
              <a:t>– a process is allowed to hold on to an un-shareable </a:t>
            </a:r>
            <a:r>
              <a:rPr lang="en-US" dirty="0"/>
              <a:t>resource </a:t>
            </a:r>
            <a:r>
              <a:rPr lang="en-US" dirty="0" smtClean="0"/>
              <a:t>exclusively</a:t>
            </a:r>
            <a:endParaRPr lang="en-US" dirty="0"/>
          </a:p>
          <a:p>
            <a:pPr marL="365760" indent="-283464" fontAlgn="auto">
              <a:spcAft>
                <a:spcPts val="0"/>
              </a:spcAft>
              <a:buFont typeface="Wingdings" pitchFamily="2" charset="2"/>
              <a:buNone/>
              <a:defRPr/>
            </a:pPr>
            <a:endParaRPr lang="en-US" dirty="0"/>
          </a:p>
          <a:p>
            <a:pPr marL="365760" indent="-283464" fontAlgn="auto">
              <a:spcAft>
                <a:spcPts val="0"/>
              </a:spcAft>
              <a:buFont typeface="Wingdings" pitchFamily="2" charset="2"/>
              <a:buNone/>
              <a:defRPr/>
            </a:pPr>
            <a:r>
              <a:rPr lang="en-US" dirty="0"/>
              <a:t>ii</a:t>
            </a:r>
            <a:r>
              <a:rPr lang="en-US" dirty="0" smtClean="0"/>
              <a:t>) </a:t>
            </a:r>
            <a:r>
              <a:rPr lang="en-US" sz="3100" dirty="0">
                <a:solidFill>
                  <a:schemeClr val="accent1">
                    <a:lumMod val="75000"/>
                  </a:schemeClr>
                </a:solidFill>
              </a:rPr>
              <a:t>Hold</a:t>
            </a:r>
            <a:r>
              <a:rPr lang="en-US" dirty="0">
                <a:solidFill>
                  <a:schemeClr val="folHlink"/>
                </a:solidFill>
              </a:rPr>
              <a:t> </a:t>
            </a:r>
            <a:r>
              <a:rPr lang="en-US" sz="3100" dirty="0">
                <a:solidFill>
                  <a:schemeClr val="accent1">
                    <a:lumMod val="75000"/>
                  </a:schemeClr>
                </a:solidFill>
              </a:rPr>
              <a:t>&amp;</a:t>
            </a:r>
            <a:r>
              <a:rPr lang="en-US" dirty="0">
                <a:solidFill>
                  <a:schemeClr val="folHlink"/>
                </a:solidFill>
              </a:rPr>
              <a:t> </a:t>
            </a:r>
            <a:r>
              <a:rPr lang="en-US" sz="3100" dirty="0">
                <a:solidFill>
                  <a:schemeClr val="accent1">
                    <a:lumMod val="75000"/>
                  </a:schemeClr>
                </a:solidFill>
              </a:rPr>
              <a:t>Wait</a:t>
            </a:r>
            <a:r>
              <a:rPr lang="en-US" dirty="0">
                <a:solidFill>
                  <a:schemeClr val="folHlink"/>
                </a:solidFill>
              </a:rPr>
              <a:t> </a:t>
            </a:r>
            <a:r>
              <a:rPr lang="en-US" dirty="0" smtClean="0"/>
              <a:t>– a process is allowed to request </a:t>
            </a:r>
            <a:r>
              <a:rPr lang="en-US" dirty="0"/>
              <a:t>new resources over time without releasing </a:t>
            </a:r>
            <a:r>
              <a:rPr lang="en-US" dirty="0" smtClean="0"/>
              <a:t>those it </a:t>
            </a:r>
            <a:r>
              <a:rPr lang="en-US" dirty="0"/>
              <a:t>already </a:t>
            </a:r>
            <a:r>
              <a:rPr lang="en-US" dirty="0" smtClean="0"/>
              <a:t>holds</a:t>
            </a:r>
            <a:endParaRPr lang="en-US" dirty="0"/>
          </a:p>
          <a:p>
            <a:pPr marL="365760" indent="-283464" fontAlgn="auto">
              <a:spcAft>
                <a:spcPts val="0"/>
              </a:spcAft>
              <a:buFont typeface="Wingdings" pitchFamily="2" charset="2"/>
              <a:buNone/>
              <a:defRPr/>
            </a:pPr>
            <a:r>
              <a:rPr lang="en-US" dirty="0"/>
              <a:t> </a:t>
            </a:r>
          </a:p>
          <a:p>
            <a:pPr marL="365760" indent="-283464" fontAlgn="auto">
              <a:spcAft>
                <a:spcPts val="0"/>
              </a:spcAft>
              <a:buFont typeface="Wingdings" pitchFamily="2" charset="2"/>
              <a:buNone/>
              <a:defRPr/>
            </a:pPr>
            <a:r>
              <a:rPr lang="en-US" dirty="0"/>
              <a:t>iii) </a:t>
            </a:r>
            <a:r>
              <a:rPr lang="en-US" sz="3100" dirty="0">
                <a:solidFill>
                  <a:schemeClr val="accent1">
                    <a:lumMod val="75000"/>
                  </a:schemeClr>
                </a:solidFill>
              </a:rPr>
              <a:t>No</a:t>
            </a:r>
            <a:r>
              <a:rPr lang="en-US" dirty="0">
                <a:solidFill>
                  <a:schemeClr val="folHlink"/>
                </a:solidFill>
              </a:rPr>
              <a:t> </a:t>
            </a:r>
            <a:r>
              <a:rPr lang="en-US" sz="3100" dirty="0" smtClean="0">
                <a:solidFill>
                  <a:schemeClr val="accent1">
                    <a:lumMod val="75000"/>
                  </a:schemeClr>
                </a:solidFill>
              </a:rPr>
              <a:t>Pre-emption</a:t>
            </a:r>
            <a:r>
              <a:rPr lang="en-US" dirty="0" smtClean="0"/>
              <a:t> – a resource can only be released voluntarily by the process which holds it</a:t>
            </a:r>
          </a:p>
          <a:p>
            <a:pPr marL="365760" indent="-283464" fontAlgn="auto">
              <a:spcAft>
                <a:spcPts val="0"/>
              </a:spcAft>
              <a:buFont typeface="Wingdings" pitchFamily="2" charset="2"/>
              <a:buNone/>
              <a:defRPr/>
            </a:pPr>
            <a:endParaRPr lang="en-US" dirty="0"/>
          </a:p>
          <a:p>
            <a:pPr marL="365760" indent="-283464" fontAlgn="auto">
              <a:spcAft>
                <a:spcPts val="0"/>
              </a:spcAft>
              <a:buFont typeface="Wingdings" pitchFamily="2" charset="2"/>
              <a:buNone/>
              <a:defRPr/>
            </a:pPr>
            <a:r>
              <a:rPr lang="en-US" dirty="0"/>
              <a:t>iv) </a:t>
            </a:r>
            <a:r>
              <a:rPr lang="en-US" sz="3100" dirty="0">
                <a:solidFill>
                  <a:schemeClr val="accent1">
                    <a:lumMod val="75000"/>
                  </a:schemeClr>
                </a:solidFill>
              </a:rPr>
              <a:t>Circular</a:t>
            </a:r>
            <a:r>
              <a:rPr lang="en-US" dirty="0">
                <a:solidFill>
                  <a:schemeClr val="folHlink"/>
                </a:solidFill>
              </a:rPr>
              <a:t> </a:t>
            </a:r>
            <a:r>
              <a:rPr lang="en-US" sz="3100" dirty="0" smtClean="0">
                <a:solidFill>
                  <a:schemeClr val="accent1">
                    <a:lumMod val="75000"/>
                  </a:schemeClr>
                </a:solidFill>
              </a:rPr>
              <a:t>Wait</a:t>
            </a:r>
            <a:r>
              <a:rPr lang="en-US" dirty="0" smtClean="0">
                <a:solidFill>
                  <a:schemeClr val="folHlink"/>
                </a:solidFill>
              </a:rPr>
              <a:t> </a:t>
            </a:r>
            <a:r>
              <a:rPr lang="en-US" dirty="0" smtClean="0"/>
              <a:t>– 2 or more processes are </a:t>
            </a:r>
            <a:r>
              <a:rPr lang="en-US" dirty="0"/>
              <a:t>waiting for </a:t>
            </a:r>
            <a:r>
              <a:rPr lang="en-US" dirty="0" smtClean="0"/>
              <a:t>resources </a:t>
            </a:r>
            <a:r>
              <a:rPr lang="en-US" dirty="0"/>
              <a:t>held by </a:t>
            </a:r>
            <a:r>
              <a:rPr lang="en-US" dirty="0" smtClean="0"/>
              <a:t>each other</a:t>
            </a:r>
            <a:endParaRPr lang="en-US" dirty="0"/>
          </a:p>
        </p:txBody>
      </p:sp>
      <p:sp>
        <p:nvSpPr>
          <p:cNvPr id="4" name="Slide Number Placeholder 3"/>
          <p:cNvSpPr>
            <a:spLocks noGrp="1"/>
          </p:cNvSpPr>
          <p:nvPr>
            <p:ph type="sldNum" sz="quarter" idx="12"/>
          </p:nvPr>
        </p:nvSpPr>
        <p:spPr/>
        <p:txBody>
          <a:bodyPr/>
          <a:lstStyle/>
          <a:p>
            <a:pPr>
              <a:defRPr/>
            </a:pPr>
            <a:fld id="{9DB706F2-5B41-45AA-AD22-E5BA64A65511}" type="slidenum">
              <a:rPr lang="en-US"/>
              <a:pPr>
                <a:defRPr/>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35100" y="201613"/>
            <a:ext cx="7499350" cy="941387"/>
          </a:xfrm>
        </p:spPr>
        <p:txBody>
          <a:bodyPr/>
          <a:lstStyle/>
          <a:p>
            <a:pPr fontAlgn="auto">
              <a:spcAft>
                <a:spcPts val="0"/>
              </a:spcAft>
              <a:defRPr/>
            </a:pPr>
            <a:r>
              <a:rPr lang="en-US" dirty="0">
                <a:solidFill>
                  <a:schemeClr val="tx2">
                    <a:satMod val="130000"/>
                  </a:schemeClr>
                </a:solidFill>
              </a:rPr>
              <a:t>Process Management</a:t>
            </a:r>
          </a:p>
        </p:txBody>
      </p:sp>
      <p:sp>
        <p:nvSpPr>
          <p:cNvPr id="11267" name="Rectangle 3"/>
          <p:cNvSpPr>
            <a:spLocks noGrp="1" noChangeArrowheads="1"/>
          </p:cNvSpPr>
          <p:nvPr>
            <p:ph type="body" idx="1"/>
          </p:nvPr>
        </p:nvSpPr>
        <p:spPr>
          <a:xfrm>
            <a:off x="1331640" y="1124744"/>
            <a:ext cx="7558087" cy="1152128"/>
          </a:xfrm>
        </p:spPr>
        <p:txBody>
          <a:bodyPr/>
          <a:lstStyle/>
          <a:p>
            <a:r>
              <a:rPr lang="en-US" sz="2800" dirty="0" smtClean="0"/>
              <a:t> A </a:t>
            </a:r>
            <a:r>
              <a:rPr lang="en-US" sz="2800" b="1" i="1" dirty="0" smtClean="0">
                <a:solidFill>
                  <a:srgbClr val="C00000"/>
                </a:solidFill>
              </a:rPr>
              <a:t>resource allocation graph</a:t>
            </a:r>
            <a:r>
              <a:rPr lang="en-US" sz="2800" dirty="0" smtClean="0"/>
              <a:t> is often used to model the above conditions.</a:t>
            </a:r>
          </a:p>
        </p:txBody>
      </p:sp>
      <p:sp>
        <p:nvSpPr>
          <p:cNvPr id="58372" name="Oval 4"/>
          <p:cNvSpPr>
            <a:spLocks noChangeArrowheads="1"/>
          </p:cNvSpPr>
          <p:nvPr/>
        </p:nvSpPr>
        <p:spPr bwMode="auto">
          <a:xfrm>
            <a:off x="433358" y="2328863"/>
            <a:ext cx="901700" cy="749300"/>
          </a:xfrm>
          <a:prstGeom prst="ellipse">
            <a:avLst/>
          </a:prstGeom>
          <a:solidFill>
            <a:schemeClr val="accent1">
              <a:lumMod val="20000"/>
              <a:lumOff val="80000"/>
            </a:schemeClr>
          </a:solidFill>
          <a:ln w="12700">
            <a:solidFill>
              <a:schemeClr val="tx1"/>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3" name="Oval 5"/>
          <p:cNvSpPr>
            <a:spLocks noChangeArrowheads="1"/>
          </p:cNvSpPr>
          <p:nvPr/>
        </p:nvSpPr>
        <p:spPr bwMode="auto">
          <a:xfrm>
            <a:off x="2490758" y="5224463"/>
            <a:ext cx="825500" cy="749300"/>
          </a:xfrm>
          <a:prstGeom prst="ellipse">
            <a:avLst/>
          </a:prstGeom>
          <a:solidFill>
            <a:schemeClr val="accent1">
              <a:lumMod val="20000"/>
              <a:lumOff val="80000"/>
            </a:schemeClr>
          </a:solidFill>
          <a:ln w="12700">
            <a:solidFill>
              <a:schemeClr val="tx1"/>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4" name="Oval 6"/>
          <p:cNvSpPr>
            <a:spLocks noChangeArrowheads="1"/>
          </p:cNvSpPr>
          <p:nvPr/>
        </p:nvSpPr>
        <p:spPr bwMode="auto">
          <a:xfrm>
            <a:off x="6530975" y="5148263"/>
            <a:ext cx="825500" cy="749300"/>
          </a:xfrm>
          <a:prstGeom prst="ellipse">
            <a:avLst/>
          </a:prstGeom>
          <a:solidFill>
            <a:schemeClr val="accent1">
              <a:lumMod val="20000"/>
              <a:lumOff val="80000"/>
            </a:schemeClr>
          </a:solidFill>
          <a:ln w="12700">
            <a:solidFill>
              <a:schemeClr val="tx1"/>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5" name="Oval 7"/>
          <p:cNvSpPr>
            <a:spLocks noChangeArrowheads="1"/>
          </p:cNvSpPr>
          <p:nvPr/>
        </p:nvSpPr>
        <p:spPr bwMode="auto">
          <a:xfrm>
            <a:off x="6454775" y="2328863"/>
            <a:ext cx="825500" cy="749300"/>
          </a:xfrm>
          <a:prstGeom prst="ellipse">
            <a:avLst/>
          </a:prstGeom>
          <a:solidFill>
            <a:schemeClr val="accent1">
              <a:lumMod val="20000"/>
              <a:lumOff val="80000"/>
            </a:schemeClr>
          </a:solidFill>
          <a:ln w="12700">
            <a:solidFill>
              <a:schemeClr val="tx1"/>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6" name="Rectangle 8"/>
          <p:cNvSpPr>
            <a:spLocks noChangeArrowheads="1"/>
          </p:cNvSpPr>
          <p:nvPr/>
        </p:nvSpPr>
        <p:spPr bwMode="auto">
          <a:xfrm>
            <a:off x="357158" y="5148263"/>
            <a:ext cx="1130300" cy="7493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7" name="Rectangle 9"/>
          <p:cNvSpPr>
            <a:spLocks noChangeArrowheads="1"/>
          </p:cNvSpPr>
          <p:nvPr/>
        </p:nvSpPr>
        <p:spPr bwMode="auto">
          <a:xfrm>
            <a:off x="7902575" y="3852863"/>
            <a:ext cx="1130300" cy="7493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8" name="Rectangle 10"/>
          <p:cNvSpPr>
            <a:spLocks noChangeArrowheads="1"/>
          </p:cNvSpPr>
          <p:nvPr/>
        </p:nvSpPr>
        <p:spPr bwMode="auto">
          <a:xfrm>
            <a:off x="4549775" y="3776663"/>
            <a:ext cx="1130300" cy="7493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58379" name="Rectangle 11"/>
          <p:cNvSpPr>
            <a:spLocks noChangeArrowheads="1"/>
          </p:cNvSpPr>
          <p:nvPr/>
        </p:nvSpPr>
        <p:spPr bwMode="auto">
          <a:xfrm>
            <a:off x="2338358" y="2328863"/>
            <a:ext cx="1130300" cy="749300"/>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1276" name="Line 12"/>
          <p:cNvSpPr>
            <a:spLocks noChangeShapeType="1"/>
          </p:cNvSpPr>
          <p:nvPr/>
        </p:nvSpPr>
        <p:spPr bwMode="auto">
          <a:xfrm flipV="1">
            <a:off x="884208" y="3084513"/>
            <a:ext cx="0" cy="2032000"/>
          </a:xfrm>
          <a:prstGeom prst="line">
            <a:avLst/>
          </a:prstGeom>
          <a:noFill/>
          <a:ln w="50800">
            <a:solidFill>
              <a:schemeClr val="tx1"/>
            </a:solidFill>
            <a:round/>
            <a:headEnd/>
            <a:tailEnd type="triangle" w="med" len="med"/>
          </a:ln>
        </p:spPr>
        <p:txBody>
          <a:bodyPr wrap="none" anchor="ctr"/>
          <a:lstStyle/>
          <a:p>
            <a:endParaRPr lang="en-AU"/>
          </a:p>
        </p:txBody>
      </p:sp>
      <p:sp>
        <p:nvSpPr>
          <p:cNvPr id="11277" name="Line 13"/>
          <p:cNvSpPr>
            <a:spLocks noChangeShapeType="1"/>
          </p:cNvSpPr>
          <p:nvPr/>
        </p:nvSpPr>
        <p:spPr bwMode="auto">
          <a:xfrm>
            <a:off x="2865408" y="3109913"/>
            <a:ext cx="0" cy="2082800"/>
          </a:xfrm>
          <a:prstGeom prst="line">
            <a:avLst/>
          </a:prstGeom>
          <a:noFill/>
          <a:ln w="50800">
            <a:solidFill>
              <a:schemeClr val="tx1"/>
            </a:solidFill>
            <a:round/>
            <a:headEnd type="triangle" w="med" len="med"/>
            <a:tailEnd/>
          </a:ln>
        </p:spPr>
        <p:txBody>
          <a:bodyPr wrap="none" anchor="ctr"/>
          <a:lstStyle/>
          <a:p>
            <a:endParaRPr lang="en-AU"/>
          </a:p>
        </p:txBody>
      </p:sp>
      <p:sp>
        <p:nvSpPr>
          <p:cNvPr id="11278" name="Arc 14"/>
          <p:cNvSpPr>
            <a:spLocks/>
          </p:cNvSpPr>
          <p:nvPr/>
        </p:nvSpPr>
        <p:spPr bwMode="auto">
          <a:xfrm>
            <a:off x="5103813" y="2654300"/>
            <a:ext cx="1270000" cy="1041400"/>
          </a:xfrm>
          <a:custGeom>
            <a:avLst/>
            <a:gdLst>
              <a:gd name="T0" fmla="*/ 0 w 21600"/>
              <a:gd name="T1" fmla="*/ 1041400 h 21600"/>
              <a:gd name="T2" fmla="*/ 1268413 w 21600"/>
              <a:gd name="T3" fmla="*/ 0 h 21600"/>
              <a:gd name="T4" fmla="*/ 1270000 w 21600"/>
              <a:gd name="T5" fmla="*/ 1041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4" y="14"/>
                  <a:pt x="21573" y="0"/>
                </a:cubicBezTo>
              </a:path>
              <a:path w="21600" h="21600" stroke="0" extrusionOk="0">
                <a:moveTo>
                  <a:pt x="0" y="21600"/>
                </a:moveTo>
                <a:cubicBezTo>
                  <a:pt x="0" y="9681"/>
                  <a:pt x="9654" y="14"/>
                  <a:pt x="21573" y="0"/>
                </a:cubicBezTo>
                <a:lnTo>
                  <a:pt x="21600" y="21600"/>
                </a:lnTo>
                <a:close/>
              </a:path>
            </a:pathLst>
          </a:custGeom>
          <a:noFill/>
          <a:ln w="50800" cap="rnd">
            <a:solidFill>
              <a:schemeClr val="tx1"/>
            </a:solidFill>
            <a:round/>
            <a:headEnd/>
            <a:tailEnd type="triangle" w="med" len="med"/>
          </a:ln>
        </p:spPr>
        <p:txBody>
          <a:bodyPr wrap="none" anchor="ctr"/>
          <a:lstStyle/>
          <a:p>
            <a:endParaRPr lang="en-AU"/>
          </a:p>
        </p:txBody>
      </p:sp>
      <p:sp>
        <p:nvSpPr>
          <p:cNvPr id="11279" name="Arc 15"/>
          <p:cNvSpPr>
            <a:spLocks/>
          </p:cNvSpPr>
          <p:nvPr/>
        </p:nvSpPr>
        <p:spPr bwMode="auto">
          <a:xfrm>
            <a:off x="5180013" y="4532313"/>
            <a:ext cx="1270000" cy="1041400"/>
          </a:xfrm>
          <a:custGeom>
            <a:avLst/>
            <a:gdLst>
              <a:gd name="T0" fmla="*/ 1270000 w 21600"/>
              <a:gd name="T1" fmla="*/ 1041400 h 21600"/>
              <a:gd name="T2" fmla="*/ 0 w 21600"/>
              <a:gd name="T3" fmla="*/ 0 h 21600"/>
              <a:gd name="T4" fmla="*/ 12700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a:tailEnd type="triangle" w="med" len="med"/>
          </a:ln>
        </p:spPr>
        <p:txBody>
          <a:bodyPr wrap="none" anchor="ctr"/>
          <a:lstStyle/>
          <a:p>
            <a:endParaRPr lang="en-AU"/>
          </a:p>
        </p:txBody>
      </p:sp>
      <p:sp>
        <p:nvSpPr>
          <p:cNvPr id="11280" name="Arc 16"/>
          <p:cNvSpPr>
            <a:spLocks/>
          </p:cNvSpPr>
          <p:nvPr/>
        </p:nvSpPr>
        <p:spPr bwMode="auto">
          <a:xfrm>
            <a:off x="7362825" y="2730500"/>
            <a:ext cx="1346200" cy="1041400"/>
          </a:xfrm>
          <a:custGeom>
            <a:avLst/>
            <a:gdLst>
              <a:gd name="T0" fmla="*/ 0 w 21600"/>
              <a:gd name="T1" fmla="*/ 0 h 21600"/>
              <a:gd name="T2" fmla="*/ 1346200 w 21600"/>
              <a:gd name="T3" fmla="*/ 1041400 h 21600"/>
              <a:gd name="T4" fmla="*/ 0 w 21600"/>
              <a:gd name="T5" fmla="*/ 1041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tx1"/>
            </a:solidFill>
            <a:round/>
            <a:headEnd/>
            <a:tailEnd type="triangle" w="med" len="med"/>
          </a:ln>
        </p:spPr>
        <p:txBody>
          <a:bodyPr wrap="none" anchor="ctr"/>
          <a:lstStyle/>
          <a:p>
            <a:endParaRPr lang="en-AU"/>
          </a:p>
        </p:txBody>
      </p:sp>
      <p:sp>
        <p:nvSpPr>
          <p:cNvPr id="11281" name="Arc 17"/>
          <p:cNvSpPr>
            <a:spLocks/>
          </p:cNvSpPr>
          <p:nvPr/>
        </p:nvSpPr>
        <p:spPr bwMode="auto">
          <a:xfrm>
            <a:off x="7515225" y="4608513"/>
            <a:ext cx="1117600" cy="889000"/>
          </a:xfrm>
          <a:custGeom>
            <a:avLst/>
            <a:gdLst>
              <a:gd name="T0" fmla="*/ 1117600 w 21600"/>
              <a:gd name="T1" fmla="*/ 0 h 21600"/>
              <a:gd name="T2" fmla="*/ 0 w 21600"/>
              <a:gd name="T3" fmla="*/ 8890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tx1"/>
            </a:solidFill>
            <a:round/>
            <a:headEnd/>
            <a:tailEnd type="triangle" w="med" len="med"/>
          </a:ln>
        </p:spPr>
        <p:txBody>
          <a:bodyPr wrap="none" anchor="ctr"/>
          <a:lstStyle/>
          <a:p>
            <a:endParaRPr lang="en-AU"/>
          </a:p>
        </p:txBody>
      </p:sp>
      <p:sp>
        <p:nvSpPr>
          <p:cNvPr id="11282" name="Rectangle 18"/>
          <p:cNvSpPr>
            <a:spLocks noChangeArrowheads="1"/>
          </p:cNvSpPr>
          <p:nvPr/>
        </p:nvSpPr>
        <p:spPr bwMode="auto">
          <a:xfrm>
            <a:off x="641321" y="2460625"/>
            <a:ext cx="485775" cy="454025"/>
          </a:xfrm>
          <a:prstGeom prst="rect">
            <a:avLst/>
          </a:prstGeom>
          <a:noFill/>
          <a:ln w="12700">
            <a:noFill/>
            <a:miter lim="800000"/>
            <a:headEnd/>
            <a:tailEnd/>
          </a:ln>
        </p:spPr>
        <p:txBody>
          <a:bodyPr wrap="none" lIns="90488" tIns="44450" rIns="90488" bIns="44450">
            <a:spAutoFit/>
          </a:bodyPr>
          <a:lstStyle/>
          <a:p>
            <a:r>
              <a:rPr lang="en-US" sz="2400">
                <a:latin typeface="Gill Sans MT" pitchFamily="34" charset="0"/>
              </a:rPr>
              <a:t> A</a:t>
            </a:r>
          </a:p>
        </p:txBody>
      </p:sp>
      <p:sp>
        <p:nvSpPr>
          <p:cNvPr id="11283" name="Rectangle 19"/>
          <p:cNvSpPr>
            <a:spLocks noChangeArrowheads="1"/>
          </p:cNvSpPr>
          <p:nvPr/>
        </p:nvSpPr>
        <p:spPr bwMode="auto">
          <a:xfrm>
            <a:off x="565121" y="5356225"/>
            <a:ext cx="485775" cy="454025"/>
          </a:xfrm>
          <a:prstGeom prst="rect">
            <a:avLst/>
          </a:prstGeom>
          <a:noFill/>
          <a:ln w="12700">
            <a:noFill/>
            <a:miter lim="800000"/>
            <a:headEnd/>
            <a:tailEnd/>
          </a:ln>
        </p:spPr>
        <p:txBody>
          <a:bodyPr wrap="none" lIns="90488" tIns="44450" rIns="90488" bIns="44450">
            <a:spAutoFit/>
          </a:bodyPr>
          <a:lstStyle/>
          <a:p>
            <a:r>
              <a:rPr lang="en-US" sz="2400">
                <a:latin typeface="Gill Sans MT" pitchFamily="34" charset="0"/>
              </a:rPr>
              <a:t> R</a:t>
            </a:r>
          </a:p>
        </p:txBody>
      </p:sp>
      <p:sp>
        <p:nvSpPr>
          <p:cNvPr id="11284" name="Rectangle 20"/>
          <p:cNvSpPr>
            <a:spLocks noChangeArrowheads="1"/>
          </p:cNvSpPr>
          <p:nvPr/>
        </p:nvSpPr>
        <p:spPr bwMode="auto">
          <a:xfrm>
            <a:off x="2622521" y="2460625"/>
            <a:ext cx="384175" cy="454025"/>
          </a:xfrm>
          <a:prstGeom prst="rect">
            <a:avLst/>
          </a:prstGeom>
          <a:noFill/>
          <a:ln w="12700">
            <a:noFill/>
            <a:miter lim="800000"/>
            <a:headEnd/>
            <a:tailEnd/>
          </a:ln>
        </p:spPr>
        <p:txBody>
          <a:bodyPr wrap="none" lIns="90488" tIns="44450" rIns="90488" bIns="44450">
            <a:spAutoFit/>
          </a:bodyPr>
          <a:lstStyle/>
          <a:p>
            <a:r>
              <a:rPr lang="en-US" sz="2400">
                <a:latin typeface="Gill Sans MT" pitchFamily="34" charset="0"/>
              </a:rPr>
              <a:t>S</a:t>
            </a:r>
          </a:p>
        </p:txBody>
      </p:sp>
      <p:sp>
        <p:nvSpPr>
          <p:cNvPr id="11285" name="Rectangle 21"/>
          <p:cNvSpPr>
            <a:spLocks noChangeArrowheads="1"/>
          </p:cNvSpPr>
          <p:nvPr/>
        </p:nvSpPr>
        <p:spPr bwMode="auto">
          <a:xfrm>
            <a:off x="2698721" y="5356225"/>
            <a:ext cx="401637" cy="454025"/>
          </a:xfrm>
          <a:prstGeom prst="rect">
            <a:avLst/>
          </a:prstGeom>
          <a:noFill/>
          <a:ln w="12700">
            <a:noFill/>
            <a:miter lim="800000"/>
            <a:headEnd/>
            <a:tailEnd/>
          </a:ln>
        </p:spPr>
        <p:txBody>
          <a:bodyPr wrap="none" lIns="90488" tIns="44450" rIns="90488" bIns="44450">
            <a:spAutoFit/>
          </a:bodyPr>
          <a:lstStyle/>
          <a:p>
            <a:r>
              <a:rPr lang="en-US" sz="2400">
                <a:latin typeface="Gill Sans MT" pitchFamily="34" charset="0"/>
              </a:rPr>
              <a:t>B</a:t>
            </a:r>
          </a:p>
        </p:txBody>
      </p:sp>
      <p:sp>
        <p:nvSpPr>
          <p:cNvPr id="11286" name="Rectangle 22"/>
          <p:cNvSpPr>
            <a:spLocks noChangeArrowheads="1"/>
          </p:cNvSpPr>
          <p:nvPr/>
        </p:nvSpPr>
        <p:spPr bwMode="auto">
          <a:xfrm>
            <a:off x="6738938" y="5356225"/>
            <a:ext cx="401637" cy="454025"/>
          </a:xfrm>
          <a:prstGeom prst="rect">
            <a:avLst/>
          </a:prstGeom>
          <a:noFill/>
          <a:ln w="12700">
            <a:noFill/>
            <a:miter lim="800000"/>
            <a:headEnd/>
            <a:tailEnd/>
          </a:ln>
        </p:spPr>
        <p:txBody>
          <a:bodyPr wrap="none" lIns="90488" tIns="44450" rIns="90488" bIns="44450">
            <a:spAutoFit/>
          </a:bodyPr>
          <a:lstStyle/>
          <a:p>
            <a:r>
              <a:rPr lang="en-US" sz="2400">
                <a:latin typeface="Gill Sans MT" pitchFamily="34" charset="0"/>
              </a:rPr>
              <a:t>A</a:t>
            </a:r>
          </a:p>
        </p:txBody>
      </p:sp>
      <p:sp>
        <p:nvSpPr>
          <p:cNvPr id="11287" name="Rectangle 23"/>
          <p:cNvSpPr>
            <a:spLocks noChangeArrowheads="1"/>
          </p:cNvSpPr>
          <p:nvPr/>
        </p:nvSpPr>
        <p:spPr bwMode="auto">
          <a:xfrm>
            <a:off x="4833938" y="3908425"/>
            <a:ext cx="387928" cy="459100"/>
          </a:xfrm>
          <a:prstGeom prst="rect">
            <a:avLst/>
          </a:prstGeom>
          <a:noFill/>
          <a:ln w="12700">
            <a:noFill/>
            <a:miter lim="800000"/>
            <a:headEnd/>
            <a:tailEnd/>
          </a:ln>
        </p:spPr>
        <p:txBody>
          <a:bodyPr wrap="none" lIns="90488" tIns="44450" rIns="90488" bIns="44450">
            <a:spAutoFit/>
          </a:bodyPr>
          <a:lstStyle/>
          <a:p>
            <a:r>
              <a:rPr lang="en-US" sz="2400" dirty="0" smtClean="0">
                <a:latin typeface="Gill Sans MT" pitchFamily="34" charset="0"/>
              </a:rPr>
              <a:t>S</a:t>
            </a:r>
            <a:endParaRPr lang="en-US" sz="2400" dirty="0">
              <a:latin typeface="Gill Sans MT" pitchFamily="34" charset="0"/>
            </a:endParaRPr>
          </a:p>
        </p:txBody>
      </p:sp>
      <p:sp>
        <p:nvSpPr>
          <p:cNvPr id="11288" name="Rectangle 24"/>
          <p:cNvSpPr>
            <a:spLocks noChangeArrowheads="1"/>
          </p:cNvSpPr>
          <p:nvPr/>
        </p:nvSpPr>
        <p:spPr bwMode="auto">
          <a:xfrm>
            <a:off x="6662738" y="2460625"/>
            <a:ext cx="401637" cy="454025"/>
          </a:xfrm>
          <a:prstGeom prst="rect">
            <a:avLst/>
          </a:prstGeom>
          <a:noFill/>
          <a:ln w="12700">
            <a:noFill/>
            <a:miter lim="800000"/>
            <a:headEnd/>
            <a:tailEnd/>
          </a:ln>
        </p:spPr>
        <p:txBody>
          <a:bodyPr wrap="none" lIns="90488" tIns="44450" rIns="90488" bIns="44450">
            <a:spAutoFit/>
          </a:bodyPr>
          <a:lstStyle/>
          <a:p>
            <a:r>
              <a:rPr lang="en-US" sz="2400">
                <a:latin typeface="Gill Sans MT" pitchFamily="34" charset="0"/>
              </a:rPr>
              <a:t>B</a:t>
            </a:r>
          </a:p>
        </p:txBody>
      </p:sp>
      <p:sp>
        <p:nvSpPr>
          <p:cNvPr id="11289" name="Rectangle 25"/>
          <p:cNvSpPr>
            <a:spLocks noChangeArrowheads="1"/>
          </p:cNvSpPr>
          <p:nvPr/>
        </p:nvSpPr>
        <p:spPr bwMode="auto">
          <a:xfrm>
            <a:off x="8262938" y="3908425"/>
            <a:ext cx="405561" cy="459100"/>
          </a:xfrm>
          <a:prstGeom prst="rect">
            <a:avLst/>
          </a:prstGeom>
          <a:noFill/>
          <a:ln w="12700">
            <a:noFill/>
            <a:miter lim="800000"/>
            <a:headEnd/>
            <a:tailEnd/>
          </a:ln>
        </p:spPr>
        <p:txBody>
          <a:bodyPr wrap="none" lIns="90488" tIns="44450" rIns="90488" bIns="44450">
            <a:spAutoFit/>
          </a:bodyPr>
          <a:lstStyle/>
          <a:p>
            <a:r>
              <a:rPr lang="en-US" sz="2400" dirty="0" smtClean="0">
                <a:latin typeface="Gill Sans MT" pitchFamily="34" charset="0"/>
              </a:rPr>
              <a:t>R</a:t>
            </a:r>
            <a:endParaRPr lang="en-US" sz="2400" dirty="0">
              <a:latin typeface="Gill Sans MT" pitchFamily="34" charset="0"/>
            </a:endParaRPr>
          </a:p>
        </p:txBody>
      </p:sp>
      <p:sp>
        <p:nvSpPr>
          <p:cNvPr id="11290" name="Rectangle 26"/>
          <p:cNvSpPr>
            <a:spLocks noChangeArrowheads="1"/>
          </p:cNvSpPr>
          <p:nvPr/>
        </p:nvSpPr>
        <p:spPr bwMode="auto">
          <a:xfrm>
            <a:off x="1088996" y="3500438"/>
            <a:ext cx="1095375" cy="366712"/>
          </a:xfrm>
          <a:prstGeom prst="rect">
            <a:avLst/>
          </a:prstGeom>
          <a:noFill/>
          <a:ln w="12700">
            <a:noFill/>
            <a:miter lim="800000"/>
            <a:headEnd/>
            <a:tailEnd/>
          </a:ln>
        </p:spPr>
        <p:txBody>
          <a:bodyPr wrap="none" lIns="90488" tIns="44450" rIns="90488" bIns="44450">
            <a:spAutoFit/>
          </a:bodyPr>
          <a:lstStyle/>
          <a:p>
            <a:r>
              <a:rPr lang="en-US" dirty="0">
                <a:latin typeface="Gill Sans MT" pitchFamily="34" charset="0"/>
              </a:rPr>
              <a:t>Process A</a:t>
            </a:r>
          </a:p>
        </p:txBody>
      </p:sp>
      <p:sp>
        <p:nvSpPr>
          <p:cNvPr id="11291" name="Rectangle 27"/>
          <p:cNvSpPr>
            <a:spLocks noChangeArrowheads="1"/>
          </p:cNvSpPr>
          <p:nvPr/>
        </p:nvSpPr>
        <p:spPr bwMode="auto">
          <a:xfrm>
            <a:off x="5791200" y="6165304"/>
            <a:ext cx="2529540" cy="459100"/>
          </a:xfrm>
          <a:prstGeom prst="rect">
            <a:avLst/>
          </a:prstGeom>
          <a:noFill/>
          <a:ln w="12700">
            <a:noFill/>
            <a:miter lim="800000"/>
            <a:headEnd/>
            <a:tailEnd/>
          </a:ln>
        </p:spPr>
        <p:txBody>
          <a:bodyPr wrap="none" lIns="90488" tIns="44450" rIns="90488" bIns="44450">
            <a:spAutoFit/>
          </a:bodyPr>
          <a:lstStyle/>
          <a:p>
            <a:r>
              <a:rPr lang="en-US" sz="2400" dirty="0">
                <a:solidFill>
                  <a:srgbClr val="C00000"/>
                </a:solidFill>
                <a:latin typeface="Gill Sans MT" pitchFamily="34" charset="0"/>
              </a:rPr>
              <a:t>Deadlock</a:t>
            </a:r>
            <a:r>
              <a:rPr lang="en-US" sz="2400" dirty="0">
                <a:latin typeface="Gill Sans MT" pitchFamily="34" charset="0"/>
              </a:rPr>
              <a:t> (Cycle)</a:t>
            </a:r>
          </a:p>
        </p:txBody>
      </p:sp>
      <p:sp>
        <p:nvSpPr>
          <p:cNvPr id="11292" name="Rectangle 28"/>
          <p:cNvSpPr>
            <a:spLocks noChangeArrowheads="1"/>
          </p:cNvSpPr>
          <p:nvPr/>
        </p:nvSpPr>
        <p:spPr bwMode="auto">
          <a:xfrm>
            <a:off x="2913059" y="4143375"/>
            <a:ext cx="1230313" cy="366713"/>
          </a:xfrm>
          <a:prstGeom prst="rect">
            <a:avLst/>
          </a:prstGeom>
          <a:noFill/>
          <a:ln w="12700">
            <a:noFill/>
            <a:miter lim="800000"/>
            <a:headEnd/>
            <a:tailEnd/>
          </a:ln>
        </p:spPr>
        <p:txBody>
          <a:bodyPr wrap="none" lIns="90488" tIns="44450" rIns="90488" bIns="44450">
            <a:spAutoFit/>
          </a:bodyPr>
          <a:lstStyle/>
          <a:p>
            <a:r>
              <a:rPr lang="en-US" dirty="0">
                <a:latin typeface="Gill Sans MT" pitchFamily="34" charset="0"/>
              </a:rPr>
              <a:t>Resource S</a:t>
            </a:r>
          </a:p>
        </p:txBody>
      </p:sp>
      <p:sp>
        <p:nvSpPr>
          <p:cNvPr id="11293" name="Rectangle 29"/>
          <p:cNvSpPr>
            <a:spLocks noChangeArrowheads="1"/>
          </p:cNvSpPr>
          <p:nvPr/>
        </p:nvSpPr>
        <p:spPr bwMode="auto">
          <a:xfrm>
            <a:off x="1088996" y="3857625"/>
            <a:ext cx="681037" cy="366713"/>
          </a:xfrm>
          <a:prstGeom prst="rect">
            <a:avLst/>
          </a:prstGeom>
          <a:noFill/>
          <a:ln w="12700">
            <a:noFill/>
            <a:miter lim="800000"/>
            <a:headEnd/>
            <a:tailEnd/>
          </a:ln>
        </p:spPr>
        <p:txBody>
          <a:bodyPr wrap="none" lIns="90488" tIns="44450" rIns="90488" bIns="44450">
            <a:spAutoFit/>
          </a:bodyPr>
          <a:lstStyle/>
          <a:p>
            <a:r>
              <a:rPr lang="en-US" dirty="0">
                <a:latin typeface="Gill Sans MT" pitchFamily="34" charset="0"/>
              </a:rPr>
              <a:t>holds</a:t>
            </a:r>
          </a:p>
        </p:txBody>
      </p:sp>
      <p:sp>
        <p:nvSpPr>
          <p:cNvPr id="11294" name="Rectangle 30"/>
          <p:cNvSpPr>
            <a:spLocks noChangeArrowheads="1"/>
          </p:cNvSpPr>
          <p:nvPr/>
        </p:nvSpPr>
        <p:spPr bwMode="auto">
          <a:xfrm>
            <a:off x="2882871" y="3429000"/>
            <a:ext cx="1093787" cy="366713"/>
          </a:xfrm>
          <a:prstGeom prst="rect">
            <a:avLst/>
          </a:prstGeom>
          <a:noFill/>
          <a:ln w="12700">
            <a:noFill/>
            <a:miter lim="800000"/>
            <a:headEnd/>
            <a:tailEnd/>
          </a:ln>
        </p:spPr>
        <p:txBody>
          <a:bodyPr wrap="none" lIns="90488" tIns="44450" rIns="90488" bIns="44450">
            <a:spAutoFit/>
          </a:bodyPr>
          <a:lstStyle/>
          <a:p>
            <a:r>
              <a:rPr lang="en-US">
                <a:latin typeface="Gill Sans MT" pitchFamily="34" charset="0"/>
              </a:rPr>
              <a:t>Process B</a:t>
            </a:r>
          </a:p>
        </p:txBody>
      </p:sp>
      <p:sp>
        <p:nvSpPr>
          <p:cNvPr id="11295" name="Rectangle 31"/>
          <p:cNvSpPr>
            <a:spLocks noChangeArrowheads="1"/>
          </p:cNvSpPr>
          <p:nvPr/>
        </p:nvSpPr>
        <p:spPr bwMode="auto">
          <a:xfrm>
            <a:off x="1088996" y="4214813"/>
            <a:ext cx="1263650" cy="366712"/>
          </a:xfrm>
          <a:prstGeom prst="rect">
            <a:avLst/>
          </a:prstGeom>
          <a:noFill/>
          <a:ln w="12700">
            <a:noFill/>
            <a:miter lim="800000"/>
            <a:headEnd/>
            <a:tailEnd/>
          </a:ln>
        </p:spPr>
        <p:txBody>
          <a:bodyPr wrap="none" lIns="90488" tIns="44450" rIns="90488" bIns="44450">
            <a:spAutoFit/>
          </a:bodyPr>
          <a:lstStyle/>
          <a:p>
            <a:r>
              <a:rPr lang="en-US" dirty="0">
                <a:latin typeface="Gill Sans MT" pitchFamily="34" charset="0"/>
              </a:rPr>
              <a:t>Resource R</a:t>
            </a:r>
          </a:p>
        </p:txBody>
      </p:sp>
      <p:sp>
        <p:nvSpPr>
          <p:cNvPr id="11296" name="Rectangle 32"/>
          <p:cNvSpPr>
            <a:spLocks noChangeArrowheads="1"/>
          </p:cNvSpPr>
          <p:nvPr/>
        </p:nvSpPr>
        <p:spPr bwMode="auto">
          <a:xfrm>
            <a:off x="2874933" y="3765550"/>
            <a:ext cx="974725" cy="366713"/>
          </a:xfrm>
          <a:prstGeom prst="rect">
            <a:avLst/>
          </a:prstGeom>
          <a:noFill/>
          <a:ln w="12700">
            <a:noFill/>
            <a:miter lim="800000"/>
            <a:headEnd/>
            <a:tailEnd/>
          </a:ln>
        </p:spPr>
        <p:txBody>
          <a:bodyPr wrap="none" lIns="90488" tIns="44450" rIns="90488" bIns="44450">
            <a:spAutoFit/>
          </a:bodyPr>
          <a:lstStyle/>
          <a:p>
            <a:r>
              <a:rPr lang="en-US">
                <a:latin typeface="Gill Sans MT" pitchFamily="34" charset="0"/>
              </a:rPr>
              <a:t>requests</a:t>
            </a:r>
          </a:p>
        </p:txBody>
      </p:sp>
      <p:sp>
        <p:nvSpPr>
          <p:cNvPr id="33" name="Slide Number Placeholder 32"/>
          <p:cNvSpPr>
            <a:spLocks noGrp="1"/>
          </p:cNvSpPr>
          <p:nvPr>
            <p:ph type="sldNum" sz="quarter" idx="12"/>
          </p:nvPr>
        </p:nvSpPr>
        <p:spPr/>
        <p:txBody>
          <a:bodyPr/>
          <a:lstStyle/>
          <a:p>
            <a:pPr>
              <a:defRPr/>
            </a:pPr>
            <a:fld id="{19E84DDD-233C-4BE2-8C40-FFE0305ACB90}" type="slidenum">
              <a:rPr lang="en-US"/>
              <a:pPr>
                <a:defRPr/>
              </a:pPr>
              <a:t>4</a:t>
            </a:fld>
            <a:endParaRPr lang="en-US"/>
          </a:p>
        </p:txBody>
      </p:sp>
      <p:sp>
        <p:nvSpPr>
          <p:cNvPr id="11298" name="Rectangle 27"/>
          <p:cNvSpPr>
            <a:spLocks noChangeArrowheads="1"/>
          </p:cNvSpPr>
          <p:nvPr/>
        </p:nvSpPr>
        <p:spPr bwMode="auto">
          <a:xfrm>
            <a:off x="1135033" y="6199188"/>
            <a:ext cx="1947650" cy="459100"/>
          </a:xfrm>
          <a:prstGeom prst="rect">
            <a:avLst/>
          </a:prstGeom>
          <a:noFill/>
          <a:ln w="12700">
            <a:noFill/>
            <a:miter lim="800000"/>
            <a:headEnd/>
            <a:tailEnd/>
          </a:ln>
        </p:spPr>
        <p:txBody>
          <a:bodyPr wrap="none" lIns="90488" tIns="44450" rIns="90488" bIns="44450">
            <a:spAutoFit/>
          </a:bodyPr>
          <a:lstStyle/>
          <a:p>
            <a:r>
              <a:rPr lang="en-US" sz="2400" dirty="0">
                <a:solidFill>
                  <a:schemeClr val="accent1">
                    <a:lumMod val="75000"/>
                  </a:schemeClr>
                </a:solidFill>
                <a:latin typeface="Gill Sans MT" pitchFamily="34" charset="0"/>
              </a:rPr>
              <a:t>No Deadlock</a:t>
            </a:r>
          </a:p>
        </p:txBody>
      </p:sp>
      <p:sp>
        <p:nvSpPr>
          <p:cNvPr id="11299" name="Rectangle 26"/>
          <p:cNvSpPr>
            <a:spLocks noChangeArrowheads="1"/>
          </p:cNvSpPr>
          <p:nvPr/>
        </p:nvSpPr>
        <p:spPr bwMode="auto">
          <a:xfrm>
            <a:off x="4754563" y="2736850"/>
            <a:ext cx="631825" cy="274638"/>
          </a:xfrm>
          <a:prstGeom prst="rect">
            <a:avLst/>
          </a:prstGeom>
          <a:noFill/>
          <a:ln w="12700">
            <a:noFill/>
            <a:miter lim="800000"/>
            <a:headEnd/>
            <a:tailEnd/>
          </a:ln>
        </p:spPr>
        <p:txBody>
          <a:bodyPr wrap="none" lIns="90488" tIns="44450" rIns="90488" bIns="44450">
            <a:spAutoFit/>
          </a:bodyPr>
          <a:lstStyle/>
          <a:p>
            <a:r>
              <a:rPr lang="en-US" sz="1200">
                <a:latin typeface="Gill Sans MT" pitchFamily="34" charset="0"/>
              </a:rPr>
              <a:t>held by</a:t>
            </a:r>
          </a:p>
        </p:txBody>
      </p:sp>
      <p:sp>
        <p:nvSpPr>
          <p:cNvPr id="11300" name="Rectangle 26"/>
          <p:cNvSpPr>
            <a:spLocks noChangeArrowheads="1"/>
          </p:cNvSpPr>
          <p:nvPr/>
        </p:nvSpPr>
        <p:spPr bwMode="auto">
          <a:xfrm>
            <a:off x="8359775" y="5302250"/>
            <a:ext cx="631825" cy="274638"/>
          </a:xfrm>
          <a:prstGeom prst="rect">
            <a:avLst/>
          </a:prstGeom>
          <a:noFill/>
          <a:ln w="12700">
            <a:noFill/>
            <a:miter lim="800000"/>
            <a:headEnd/>
            <a:tailEnd/>
          </a:ln>
        </p:spPr>
        <p:txBody>
          <a:bodyPr wrap="none" lIns="90488" tIns="44450" rIns="90488" bIns="44450">
            <a:spAutoFit/>
          </a:bodyPr>
          <a:lstStyle/>
          <a:p>
            <a:r>
              <a:rPr lang="en-US" sz="1200">
                <a:latin typeface="Gill Sans MT" pitchFamily="34" charset="0"/>
              </a:rPr>
              <a:t>held by</a:t>
            </a:r>
          </a:p>
        </p:txBody>
      </p:sp>
      <p:sp>
        <p:nvSpPr>
          <p:cNvPr id="11301" name="Rectangle 26"/>
          <p:cNvSpPr>
            <a:spLocks noChangeArrowheads="1"/>
          </p:cNvSpPr>
          <p:nvPr/>
        </p:nvSpPr>
        <p:spPr bwMode="auto">
          <a:xfrm>
            <a:off x="8089900" y="2533650"/>
            <a:ext cx="711200" cy="274638"/>
          </a:xfrm>
          <a:prstGeom prst="rect">
            <a:avLst/>
          </a:prstGeom>
          <a:noFill/>
          <a:ln w="12700">
            <a:noFill/>
            <a:miter lim="800000"/>
            <a:headEnd/>
            <a:tailEnd/>
          </a:ln>
        </p:spPr>
        <p:txBody>
          <a:bodyPr wrap="none" lIns="90488" tIns="44450" rIns="90488" bIns="44450">
            <a:spAutoFit/>
          </a:bodyPr>
          <a:lstStyle/>
          <a:p>
            <a:r>
              <a:rPr lang="en-US" sz="1200">
                <a:latin typeface="Gill Sans MT" pitchFamily="34" charset="0"/>
              </a:rPr>
              <a:t>requests</a:t>
            </a:r>
          </a:p>
        </p:txBody>
      </p:sp>
      <p:sp>
        <p:nvSpPr>
          <p:cNvPr id="11302" name="Rectangle 26"/>
          <p:cNvSpPr>
            <a:spLocks noChangeArrowheads="1"/>
          </p:cNvSpPr>
          <p:nvPr/>
        </p:nvSpPr>
        <p:spPr bwMode="auto">
          <a:xfrm>
            <a:off x="5526088" y="4981575"/>
            <a:ext cx="711200" cy="273050"/>
          </a:xfrm>
          <a:prstGeom prst="rect">
            <a:avLst/>
          </a:prstGeom>
          <a:noFill/>
          <a:ln w="12700">
            <a:noFill/>
            <a:miter lim="800000"/>
            <a:headEnd/>
            <a:tailEnd/>
          </a:ln>
        </p:spPr>
        <p:txBody>
          <a:bodyPr wrap="none" lIns="90488" tIns="44450" rIns="90488" bIns="44450">
            <a:spAutoFit/>
          </a:bodyPr>
          <a:lstStyle/>
          <a:p>
            <a:r>
              <a:rPr lang="en-US" sz="1200">
                <a:latin typeface="Gill Sans MT" pitchFamily="34" charset="0"/>
              </a:rPr>
              <a:t>requests</a:t>
            </a:r>
          </a:p>
        </p:txBody>
      </p:sp>
      <p:cxnSp>
        <p:nvCxnSpPr>
          <p:cNvPr id="40" name="Straight Connector 39"/>
          <p:cNvCxnSpPr/>
          <p:nvPr/>
        </p:nvCxnSpPr>
        <p:spPr>
          <a:xfrm rot="16200000" flipH="1">
            <a:off x="2107389" y="4393413"/>
            <a:ext cx="4572032" cy="71438"/>
          </a:xfrm>
          <a:prstGeom prst="line">
            <a:avLst/>
          </a:prstGeom>
          <a:ln>
            <a:prstDash val="sysDash"/>
          </a:ln>
        </p:spPr>
        <p:style>
          <a:lnRef idx="1">
            <a:schemeClr val="accent3"/>
          </a:lnRef>
          <a:fillRef idx="0">
            <a:schemeClr val="accent3"/>
          </a:fillRef>
          <a:effectRef idx="0">
            <a:schemeClr val="accent3"/>
          </a:effectRef>
          <a:fontRef idx="minor">
            <a:schemeClr val="tx1"/>
          </a:fontRef>
        </p:style>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fontAlgn="auto">
              <a:spcAft>
                <a:spcPts val="0"/>
              </a:spcAft>
              <a:defRPr/>
            </a:pPr>
            <a:r>
              <a:rPr lang="en-US">
                <a:solidFill>
                  <a:schemeClr val="tx2">
                    <a:satMod val="130000"/>
                  </a:schemeClr>
                </a:solidFill>
              </a:rPr>
              <a:t>Process Management</a:t>
            </a:r>
          </a:p>
        </p:txBody>
      </p:sp>
      <p:sp>
        <p:nvSpPr>
          <p:cNvPr id="12291" name="Rectangle 3"/>
          <p:cNvSpPr>
            <a:spLocks noGrp="1" noChangeArrowheads="1"/>
          </p:cNvSpPr>
          <p:nvPr>
            <p:ph type="body" idx="1"/>
          </p:nvPr>
        </p:nvSpPr>
        <p:spPr/>
        <p:txBody>
          <a:bodyPr/>
          <a:lstStyle/>
          <a:p>
            <a:r>
              <a:rPr lang="en-US" dirty="0" smtClean="0"/>
              <a:t>4 possible strategies for dealing with deadlocks :</a:t>
            </a:r>
          </a:p>
          <a:p>
            <a:pPr>
              <a:buNone/>
            </a:pPr>
            <a:endParaRPr lang="en-US" dirty="0" smtClean="0">
              <a:solidFill>
                <a:schemeClr val="accent1">
                  <a:lumMod val="75000"/>
                </a:schemeClr>
              </a:solidFill>
            </a:endParaRPr>
          </a:p>
          <a:p>
            <a:pPr marL="928688" lvl="1" indent="-571500">
              <a:buFont typeface="+mj-lt"/>
              <a:buAutoNum type="romanLcPeriod"/>
            </a:pPr>
            <a:r>
              <a:rPr lang="en-US" dirty="0" smtClean="0">
                <a:solidFill>
                  <a:schemeClr val="accent1">
                    <a:lumMod val="75000"/>
                  </a:schemeClr>
                </a:solidFill>
              </a:rPr>
              <a:t>Ostrich Algorithm</a:t>
            </a:r>
          </a:p>
          <a:p>
            <a:pPr marL="928688" lvl="1" indent="-571500">
              <a:buFont typeface="+mj-lt"/>
              <a:buAutoNum type="romanLcPeriod"/>
            </a:pPr>
            <a:r>
              <a:rPr lang="en-US" dirty="0" smtClean="0">
                <a:solidFill>
                  <a:schemeClr val="accent1">
                    <a:lumMod val="75000"/>
                  </a:schemeClr>
                </a:solidFill>
              </a:rPr>
              <a:t>Detection and Recovery</a:t>
            </a:r>
          </a:p>
          <a:p>
            <a:pPr marL="928688" lvl="1" indent="-571500">
              <a:buFont typeface="+mj-lt"/>
              <a:buAutoNum type="romanLcPeriod"/>
            </a:pPr>
            <a:r>
              <a:rPr lang="en-US" dirty="0" smtClean="0">
                <a:solidFill>
                  <a:schemeClr val="accent1">
                    <a:lumMod val="75000"/>
                  </a:schemeClr>
                </a:solidFill>
              </a:rPr>
              <a:t>Deadlock Prevention</a:t>
            </a:r>
          </a:p>
          <a:p>
            <a:pPr marL="928688" lvl="1" indent="-571500">
              <a:buFont typeface="+mj-lt"/>
              <a:buAutoNum type="romanLcPeriod"/>
            </a:pPr>
            <a:r>
              <a:rPr lang="en-US" dirty="0" smtClean="0">
                <a:solidFill>
                  <a:schemeClr val="accent1">
                    <a:lumMod val="75000"/>
                  </a:schemeClr>
                </a:solidFill>
              </a:rPr>
              <a:t>Deadlock Avoidance</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A2A1250C-7EA4-4B41-B364-ACAA43D82A4B}" type="slidenum">
              <a:rPr lang="en-US"/>
              <a:pPr>
                <a:defRPr/>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fontAlgn="auto">
              <a:spcAft>
                <a:spcPts val="0"/>
              </a:spcAft>
              <a:defRPr/>
            </a:pPr>
            <a:r>
              <a:rPr lang="en-US" sz="3600" dirty="0" smtClean="0">
                <a:solidFill>
                  <a:schemeClr val="tx2">
                    <a:satMod val="130000"/>
                  </a:schemeClr>
                </a:solidFill>
              </a:rPr>
              <a:t>Deadlock Management Strategies</a:t>
            </a:r>
            <a:endParaRPr lang="en-US" sz="3600" dirty="0">
              <a:solidFill>
                <a:schemeClr val="tx2">
                  <a:satMod val="130000"/>
                </a:schemeClr>
              </a:solidFill>
            </a:endParaRPr>
          </a:p>
        </p:txBody>
      </p:sp>
      <p:sp>
        <p:nvSpPr>
          <p:cNvPr id="13315" name="Rectangle 3"/>
          <p:cNvSpPr>
            <a:spLocks noGrp="1" noChangeArrowheads="1"/>
          </p:cNvSpPr>
          <p:nvPr>
            <p:ph type="body" idx="1"/>
          </p:nvPr>
        </p:nvSpPr>
        <p:spPr/>
        <p:txBody>
          <a:bodyPr/>
          <a:lstStyle/>
          <a:p>
            <a:pPr>
              <a:buFont typeface="Wingdings 2" pitchFamily="18" charset="2"/>
              <a:buNone/>
            </a:pPr>
            <a:r>
              <a:rPr lang="en-US" sz="2800" dirty="0" err="1" smtClean="0">
                <a:solidFill>
                  <a:schemeClr val="accent1">
                    <a:lumMod val="75000"/>
                  </a:schemeClr>
                </a:solidFill>
              </a:rPr>
              <a:t>i</a:t>
            </a:r>
            <a:r>
              <a:rPr lang="en-US" sz="2800" dirty="0" smtClean="0">
                <a:solidFill>
                  <a:schemeClr val="accent1">
                    <a:lumMod val="75000"/>
                  </a:schemeClr>
                </a:solidFill>
              </a:rPr>
              <a:t>) Ostrich Algorithm</a:t>
            </a:r>
          </a:p>
          <a:p>
            <a:pPr lvl="1">
              <a:buFont typeface="Verdana" pitchFamily="34" charset="0"/>
              <a:buNone/>
            </a:pPr>
            <a:r>
              <a:rPr lang="en-US" sz="2400" dirty="0" smtClean="0"/>
              <a:t>simply ignore the problem, as overhead of dealing with all possible deadlock situations too high. This can sometimes be the simplest and most effective solution!</a:t>
            </a:r>
          </a:p>
          <a:p>
            <a:pPr lvl="1">
              <a:buFont typeface="Verdana" pitchFamily="34" charset="0"/>
              <a:buNone/>
            </a:pPr>
            <a:endParaRPr lang="en-US" sz="2400" dirty="0" smtClean="0"/>
          </a:p>
          <a:p>
            <a:pPr>
              <a:buFont typeface="Wingdings 2" pitchFamily="18" charset="2"/>
              <a:buNone/>
            </a:pPr>
            <a:r>
              <a:rPr lang="en-US" sz="2800" dirty="0" smtClean="0">
                <a:solidFill>
                  <a:schemeClr val="accent1">
                    <a:lumMod val="75000"/>
                  </a:schemeClr>
                </a:solidFill>
              </a:rPr>
              <a:t>ii) Detection and Recovery</a:t>
            </a:r>
          </a:p>
          <a:p>
            <a:pPr lvl="1">
              <a:buFont typeface="Verdana" pitchFamily="34" charset="0"/>
              <a:buNone/>
            </a:pPr>
            <a:r>
              <a:rPr lang="en-US" sz="2400" dirty="0" smtClean="0"/>
              <a:t>resource graph checked and updated for </a:t>
            </a:r>
            <a:r>
              <a:rPr lang="en-US" sz="2400" b="1" i="1" dirty="0" smtClean="0">
                <a:solidFill>
                  <a:schemeClr val="accent1">
                    <a:lumMod val="75000"/>
                  </a:schemeClr>
                </a:solidFill>
              </a:rPr>
              <a:t>cycles</a:t>
            </a:r>
            <a:r>
              <a:rPr lang="en-US" sz="2400" dirty="0" smtClean="0"/>
              <a:t> on each request/release of resources. If cycle is about to be caused by a resource allocation, then one process is suspended,  rolled back or killed.</a:t>
            </a:r>
          </a:p>
          <a:p>
            <a:pPr>
              <a:buFont typeface="Wingdings 2" pitchFamily="18" charset="2"/>
              <a:buNone/>
            </a:pPr>
            <a:endParaRPr lang="en-US" dirty="0" smtClean="0"/>
          </a:p>
        </p:txBody>
      </p:sp>
      <p:sp>
        <p:nvSpPr>
          <p:cNvPr id="4" name="Slide Number Placeholder 3"/>
          <p:cNvSpPr>
            <a:spLocks noGrp="1"/>
          </p:cNvSpPr>
          <p:nvPr>
            <p:ph type="sldNum" sz="quarter" idx="12"/>
          </p:nvPr>
        </p:nvSpPr>
        <p:spPr/>
        <p:txBody>
          <a:bodyPr/>
          <a:lstStyle/>
          <a:p>
            <a:pPr>
              <a:defRPr/>
            </a:pPr>
            <a:fld id="{BCE83C78-85A8-4DFC-9256-F01A796A23F0}" type="slidenum">
              <a:rPr lang="en-US"/>
              <a:pPr>
                <a:defRPr/>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pPr fontAlgn="auto">
              <a:spcAft>
                <a:spcPts val="0"/>
              </a:spcAft>
              <a:defRPr/>
            </a:pPr>
            <a:r>
              <a:rPr lang="en-US" sz="3600" dirty="0" smtClean="0">
                <a:solidFill>
                  <a:schemeClr val="tx2">
                    <a:satMod val="130000"/>
                  </a:schemeClr>
                </a:solidFill>
              </a:rPr>
              <a:t>Deadlock Management Strategies</a:t>
            </a:r>
            <a:endParaRPr lang="en-US" sz="3600" dirty="0">
              <a:solidFill>
                <a:schemeClr val="tx2">
                  <a:satMod val="130000"/>
                </a:schemeClr>
              </a:solidFill>
            </a:endParaRPr>
          </a:p>
        </p:txBody>
      </p:sp>
      <p:sp>
        <p:nvSpPr>
          <p:cNvPr id="62467" name="Rectangle 3"/>
          <p:cNvSpPr>
            <a:spLocks noGrp="1" noChangeArrowheads="1"/>
          </p:cNvSpPr>
          <p:nvPr>
            <p:ph type="body" idx="1"/>
          </p:nvPr>
        </p:nvSpPr>
        <p:spPr>
          <a:xfrm>
            <a:off x="1357313" y="1500188"/>
            <a:ext cx="7786687" cy="5129212"/>
          </a:xfrm>
        </p:spPr>
        <p:txBody>
          <a:bodyPr>
            <a:normAutofit fontScale="85000" lnSpcReduction="20000"/>
          </a:bodyPr>
          <a:lstStyle/>
          <a:p>
            <a:pPr marL="365760" indent="-283464" fontAlgn="auto">
              <a:spcAft>
                <a:spcPts val="0"/>
              </a:spcAft>
              <a:buFont typeface="Wingdings" pitchFamily="2" charset="2"/>
              <a:buNone/>
              <a:defRPr/>
            </a:pPr>
            <a:r>
              <a:rPr lang="en-US" dirty="0">
                <a:solidFill>
                  <a:schemeClr val="accent1">
                    <a:lumMod val="75000"/>
                  </a:schemeClr>
                </a:solidFill>
              </a:rPr>
              <a:t>iii) Deadlock </a:t>
            </a:r>
            <a:r>
              <a:rPr lang="en-US" dirty="0" smtClean="0">
                <a:solidFill>
                  <a:schemeClr val="accent1">
                    <a:lumMod val="75000"/>
                  </a:schemeClr>
                </a:solidFill>
              </a:rPr>
              <a:t>Prevention</a:t>
            </a:r>
            <a:r>
              <a:rPr lang="en-US" dirty="0" smtClean="0">
                <a:solidFill>
                  <a:schemeClr val="folHlink"/>
                </a:solidFill>
              </a:rPr>
              <a:t> </a:t>
            </a:r>
            <a:r>
              <a:rPr lang="en-US" dirty="0" smtClean="0"/>
              <a:t>- this </a:t>
            </a:r>
            <a:r>
              <a:rPr lang="en-US" dirty="0"/>
              <a:t>requires</a:t>
            </a:r>
            <a:r>
              <a:rPr lang="en-US" dirty="0">
                <a:solidFill>
                  <a:schemeClr val="folHlink"/>
                </a:solidFill>
              </a:rPr>
              <a:t> </a:t>
            </a:r>
            <a:r>
              <a:rPr lang="en-US" dirty="0"/>
              <a:t>that one of four </a:t>
            </a:r>
            <a:r>
              <a:rPr lang="en-US" dirty="0" smtClean="0"/>
              <a:t>conditions as discussed before be eliminated :</a:t>
            </a:r>
            <a:r>
              <a:rPr lang="en-US" dirty="0"/>
              <a:t/>
            </a:r>
            <a:br>
              <a:rPr lang="en-US" dirty="0"/>
            </a:br>
            <a:endParaRPr lang="en-US" dirty="0"/>
          </a:p>
          <a:p>
            <a:pPr marL="365760" indent="-283464" fontAlgn="auto">
              <a:spcAft>
                <a:spcPts val="0"/>
              </a:spcAft>
              <a:buSzPct val="75000"/>
              <a:buFont typeface="Arial" pitchFamily="34" charset="0"/>
              <a:buChar char="•"/>
              <a:defRPr/>
            </a:pPr>
            <a:r>
              <a:rPr lang="en-US" dirty="0" smtClean="0"/>
              <a:t>‘</a:t>
            </a:r>
            <a:r>
              <a:rPr lang="en-US" dirty="0" smtClean="0">
                <a:solidFill>
                  <a:srgbClr val="00B050"/>
                </a:solidFill>
              </a:rPr>
              <a:t>mutual exclusion</a:t>
            </a:r>
            <a:r>
              <a:rPr lang="en-US" dirty="0" smtClean="0"/>
              <a:t>’ - </a:t>
            </a:r>
            <a:r>
              <a:rPr lang="en-US" dirty="0"/>
              <a:t>cannot be </a:t>
            </a:r>
            <a:r>
              <a:rPr lang="en-US" dirty="0" smtClean="0"/>
              <a:t>entirely removed, since some resources are un-shareable by nature.</a:t>
            </a:r>
            <a:endParaRPr lang="en-US" dirty="0"/>
          </a:p>
          <a:p>
            <a:pPr marL="365760" indent="-283464" fontAlgn="auto">
              <a:spcAft>
                <a:spcPts val="0"/>
              </a:spcAft>
              <a:buFont typeface="Arial" pitchFamily="34" charset="0"/>
              <a:buChar char="•"/>
              <a:defRPr/>
            </a:pPr>
            <a:endParaRPr lang="en-US" dirty="0"/>
          </a:p>
          <a:p>
            <a:pPr marL="365760" indent="-283464" fontAlgn="auto">
              <a:spcAft>
                <a:spcPts val="0"/>
              </a:spcAft>
              <a:buSzPct val="75000"/>
              <a:buFont typeface="Arial" pitchFamily="34" charset="0"/>
              <a:buChar char="•"/>
              <a:defRPr/>
            </a:pPr>
            <a:r>
              <a:rPr lang="en-US" dirty="0" smtClean="0">
                <a:solidFill>
                  <a:srgbClr val="00B050"/>
                </a:solidFill>
              </a:rPr>
              <a:t>'hold</a:t>
            </a:r>
            <a:r>
              <a:rPr lang="en-US" dirty="0" smtClean="0"/>
              <a:t> </a:t>
            </a:r>
            <a:r>
              <a:rPr lang="en-US" dirty="0">
                <a:solidFill>
                  <a:srgbClr val="00B050"/>
                </a:solidFill>
              </a:rPr>
              <a:t>&amp; </a:t>
            </a:r>
            <a:r>
              <a:rPr lang="en-US" dirty="0" smtClean="0">
                <a:solidFill>
                  <a:srgbClr val="00B050"/>
                </a:solidFill>
              </a:rPr>
              <a:t>wait</a:t>
            </a:r>
            <a:r>
              <a:rPr lang="en-US" dirty="0"/>
              <a:t>' </a:t>
            </a:r>
            <a:r>
              <a:rPr lang="en-US" dirty="0" smtClean="0"/>
              <a:t>– make all </a:t>
            </a:r>
            <a:r>
              <a:rPr lang="en-US" dirty="0"/>
              <a:t>processes </a:t>
            </a:r>
            <a:r>
              <a:rPr lang="en-US" dirty="0" smtClean="0"/>
              <a:t>request </a:t>
            </a:r>
            <a:r>
              <a:rPr lang="en-US" dirty="0"/>
              <a:t>resources in advance =&gt; may not be </a:t>
            </a:r>
            <a:r>
              <a:rPr lang="en-US" dirty="0" smtClean="0"/>
              <a:t>possible, </a:t>
            </a:r>
            <a:r>
              <a:rPr lang="en-US" dirty="0"/>
              <a:t>and </a:t>
            </a:r>
            <a:r>
              <a:rPr lang="en-US" dirty="0" smtClean="0"/>
              <a:t>often causes non-optimal </a:t>
            </a:r>
            <a:r>
              <a:rPr lang="en-US" dirty="0"/>
              <a:t>use of resources. </a:t>
            </a:r>
          </a:p>
          <a:p>
            <a:pPr marL="365760" indent="-283464" fontAlgn="auto">
              <a:spcAft>
                <a:spcPts val="0"/>
              </a:spcAft>
              <a:buFont typeface="Arial" pitchFamily="34" charset="0"/>
              <a:buChar char="•"/>
              <a:defRPr/>
            </a:pPr>
            <a:endParaRPr lang="en-US" dirty="0"/>
          </a:p>
          <a:p>
            <a:pPr marL="365760" indent="-283464" fontAlgn="auto">
              <a:spcAft>
                <a:spcPts val="0"/>
              </a:spcAft>
              <a:buSzPct val="75000"/>
              <a:buFont typeface="Arial" pitchFamily="34" charset="0"/>
              <a:buChar char="•"/>
              <a:defRPr/>
            </a:pPr>
            <a:r>
              <a:rPr lang="en-US" dirty="0" smtClean="0"/>
              <a:t>‘</a:t>
            </a:r>
            <a:r>
              <a:rPr lang="en-US" dirty="0" smtClean="0">
                <a:solidFill>
                  <a:srgbClr val="00B050"/>
                </a:solidFill>
              </a:rPr>
              <a:t>no</a:t>
            </a:r>
            <a:r>
              <a:rPr lang="en-US" dirty="0" smtClean="0"/>
              <a:t> </a:t>
            </a:r>
            <a:r>
              <a:rPr lang="en-US" dirty="0" smtClean="0">
                <a:solidFill>
                  <a:srgbClr val="00B050"/>
                </a:solidFill>
              </a:rPr>
              <a:t>pre-emption</a:t>
            </a:r>
            <a:r>
              <a:rPr lang="en-US" dirty="0"/>
              <a:t>' </a:t>
            </a:r>
            <a:r>
              <a:rPr lang="en-US" dirty="0" smtClean="0"/>
              <a:t>– forcibly removes all resources held by a process if it requests any resources which cannot be immediately allocated.</a:t>
            </a:r>
            <a:endParaRPr lang="en-US" dirty="0"/>
          </a:p>
        </p:txBody>
      </p:sp>
      <p:sp>
        <p:nvSpPr>
          <p:cNvPr id="4" name="Slide Number Placeholder 3"/>
          <p:cNvSpPr>
            <a:spLocks noGrp="1"/>
          </p:cNvSpPr>
          <p:nvPr>
            <p:ph type="sldNum" sz="quarter" idx="12"/>
          </p:nvPr>
        </p:nvSpPr>
        <p:spPr/>
        <p:txBody>
          <a:bodyPr/>
          <a:lstStyle/>
          <a:p>
            <a:pPr>
              <a:defRPr/>
            </a:pPr>
            <a:fld id="{4030069F-C842-496A-AACC-884F24460F5E}" type="slidenum">
              <a:rPr lang="en-US"/>
              <a:pPr>
                <a:defRPr/>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a:bodyPr>
          <a:lstStyle/>
          <a:p>
            <a:pPr fontAlgn="auto">
              <a:spcAft>
                <a:spcPts val="0"/>
              </a:spcAft>
              <a:defRPr/>
            </a:pPr>
            <a:r>
              <a:rPr lang="en-US" dirty="0" smtClean="0">
                <a:solidFill>
                  <a:schemeClr val="tx2">
                    <a:satMod val="130000"/>
                  </a:schemeClr>
                </a:solidFill>
              </a:rPr>
              <a:t>Process Management Strategies</a:t>
            </a:r>
            <a:endParaRPr lang="en-US" dirty="0">
              <a:solidFill>
                <a:schemeClr val="tx2">
                  <a:satMod val="130000"/>
                </a:schemeClr>
              </a:solidFill>
            </a:endParaRPr>
          </a:p>
        </p:txBody>
      </p:sp>
      <p:sp>
        <p:nvSpPr>
          <p:cNvPr id="64515" name="Rectangle 3"/>
          <p:cNvSpPr>
            <a:spLocks noGrp="1" noChangeArrowheads="1"/>
          </p:cNvSpPr>
          <p:nvPr>
            <p:ph type="body" idx="1"/>
          </p:nvPr>
        </p:nvSpPr>
        <p:spPr>
          <a:xfrm>
            <a:off x="1143000" y="1447800"/>
            <a:ext cx="7923213" cy="4800600"/>
          </a:xfrm>
        </p:spPr>
        <p:txBody>
          <a:bodyPr>
            <a:normAutofit lnSpcReduction="10000"/>
          </a:bodyPr>
          <a:lstStyle/>
          <a:p>
            <a:pPr marL="365760" indent="-283464" fontAlgn="auto">
              <a:spcAft>
                <a:spcPts val="0"/>
              </a:spcAft>
              <a:buSzPct val="75000"/>
              <a:buFont typeface="Arial" pitchFamily="34" charset="0"/>
              <a:buChar char="•"/>
              <a:defRPr/>
            </a:pPr>
            <a:r>
              <a:rPr lang="en-US" sz="2600" dirty="0" smtClean="0"/>
              <a:t>‘</a:t>
            </a:r>
            <a:r>
              <a:rPr lang="en-US" sz="2500" dirty="0" smtClean="0">
                <a:solidFill>
                  <a:srgbClr val="00B050"/>
                </a:solidFill>
              </a:rPr>
              <a:t>circular</a:t>
            </a:r>
            <a:r>
              <a:rPr lang="en-US" sz="2600" dirty="0" smtClean="0"/>
              <a:t> </a:t>
            </a:r>
            <a:r>
              <a:rPr lang="en-US" sz="2500" dirty="0">
                <a:solidFill>
                  <a:srgbClr val="00B050"/>
                </a:solidFill>
              </a:rPr>
              <a:t>wait</a:t>
            </a:r>
            <a:r>
              <a:rPr lang="en-US" sz="2600" dirty="0"/>
              <a:t>' </a:t>
            </a:r>
            <a:r>
              <a:rPr lang="en-US" sz="2600" dirty="0" smtClean="0"/>
              <a:t>– this condition is preventable </a:t>
            </a:r>
            <a:r>
              <a:rPr lang="en-US" sz="2600" dirty="0"/>
              <a:t>if </a:t>
            </a:r>
            <a:r>
              <a:rPr lang="en-US" sz="2600" dirty="0" smtClean="0"/>
              <a:t>all resources are ordered/numbered, </a:t>
            </a:r>
            <a:r>
              <a:rPr lang="en-US" sz="2600" dirty="0"/>
              <a:t>and processes </a:t>
            </a:r>
            <a:r>
              <a:rPr lang="en-US" sz="2600" dirty="0" smtClean="0"/>
              <a:t>are only </a:t>
            </a:r>
            <a:r>
              <a:rPr lang="en-US" sz="2600" dirty="0"/>
              <a:t>allowed to request resources </a:t>
            </a:r>
            <a:r>
              <a:rPr lang="en-US" sz="2600" dirty="0" smtClean="0"/>
              <a:t>in ascending numerical order =&gt; </a:t>
            </a:r>
            <a:r>
              <a:rPr lang="en-US" sz="2600" dirty="0"/>
              <a:t>cycles </a:t>
            </a:r>
            <a:r>
              <a:rPr lang="en-US" sz="2600" dirty="0" smtClean="0"/>
              <a:t>eliminated</a:t>
            </a:r>
            <a:endParaRPr lang="en-US" sz="3000" dirty="0" smtClean="0"/>
          </a:p>
          <a:p>
            <a:pPr marL="365760" indent="-283464" fontAlgn="auto">
              <a:spcAft>
                <a:spcPts val="0"/>
              </a:spcAft>
              <a:buSzPct val="75000"/>
              <a:buFont typeface="Monotype Sorts" pitchFamily="2" charset="2"/>
              <a:buChar char="n"/>
              <a:defRPr/>
            </a:pPr>
            <a:endParaRPr lang="en-US" dirty="0" smtClean="0"/>
          </a:p>
          <a:p>
            <a:pPr marL="365760" indent="-283464" fontAlgn="auto">
              <a:spcAft>
                <a:spcPts val="0"/>
              </a:spcAft>
              <a:buSzPct val="75000"/>
              <a:buFont typeface="Wingdings 2"/>
              <a:buNone/>
              <a:defRPr/>
            </a:pPr>
            <a:r>
              <a:rPr lang="en-US" dirty="0" smtClean="0"/>
              <a:t>   </a:t>
            </a:r>
            <a:r>
              <a:rPr lang="en-US" dirty="0" err="1" smtClean="0"/>
              <a:t>Eg</a:t>
            </a:r>
            <a:r>
              <a:rPr lang="en-US" dirty="0" smtClean="0"/>
              <a:t>.</a:t>
            </a:r>
            <a:endParaRPr lang="en-US" dirty="0"/>
          </a:p>
          <a:p>
            <a:pPr marL="365760" indent="-283464" fontAlgn="auto">
              <a:spcAft>
                <a:spcPts val="0"/>
              </a:spcAft>
              <a:buFont typeface="Wingdings 2"/>
              <a:buChar char=""/>
              <a:defRPr/>
            </a:pPr>
            <a:endParaRPr lang="en-US" dirty="0" smtClean="0"/>
          </a:p>
          <a:p>
            <a:pPr marL="365760" indent="-283464" fontAlgn="auto">
              <a:spcAft>
                <a:spcPts val="0"/>
              </a:spcAft>
              <a:buFont typeface="Wingdings 2"/>
              <a:buChar char=""/>
              <a:defRPr/>
            </a:pPr>
            <a:endParaRPr lang="en-US" dirty="0" smtClean="0"/>
          </a:p>
          <a:p>
            <a:pPr marL="365760" indent="-283464" fontAlgn="auto">
              <a:spcAft>
                <a:spcPts val="0"/>
              </a:spcAft>
              <a:buFont typeface="Wingdings 2"/>
              <a:buNone/>
              <a:defRPr/>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945DDF9E-D697-4A62-B241-DE2666B42BC3}" type="slidenum">
              <a:rPr lang="en-US"/>
              <a:pPr>
                <a:defRPr/>
              </a:pPr>
              <a:t>8</a:t>
            </a:fld>
            <a:endParaRPr lang="en-US"/>
          </a:p>
        </p:txBody>
      </p:sp>
      <p:grpSp>
        <p:nvGrpSpPr>
          <p:cNvPr id="15365" name="Group 7"/>
          <p:cNvGrpSpPr>
            <a:grpSpLocks/>
          </p:cNvGrpSpPr>
          <p:nvPr/>
        </p:nvGrpSpPr>
        <p:grpSpPr bwMode="auto">
          <a:xfrm>
            <a:off x="2444750" y="4459288"/>
            <a:ext cx="428625" cy="1285875"/>
            <a:chOff x="739806" y="2328884"/>
            <a:chExt cx="1117550" cy="3600446"/>
          </a:xfrm>
        </p:grpSpPr>
        <p:sp>
          <p:nvSpPr>
            <p:cNvPr id="5" name="Oval 4"/>
            <p:cNvSpPr>
              <a:spLocks noChangeArrowheads="1"/>
            </p:cNvSpPr>
            <p:nvPr/>
          </p:nvSpPr>
          <p:spPr bwMode="auto">
            <a:xfrm>
              <a:off x="814309" y="2328884"/>
              <a:ext cx="894040" cy="782319"/>
            </a:xfrm>
            <a:prstGeom prst="ellipse">
              <a:avLst/>
            </a:prstGeom>
            <a:solidFill>
              <a:schemeClr val="accent1">
                <a:lumMod val="20000"/>
                <a:lumOff val="80000"/>
              </a:schemeClr>
            </a:solidFill>
            <a:ln w="12700">
              <a:solidFill>
                <a:schemeClr val="tx1"/>
              </a:solidFill>
              <a:round/>
              <a:headEnd/>
              <a:tailEnd/>
            </a:ln>
            <a:effectLst/>
          </p:spPr>
          <p:txBody>
            <a:bodyPr wrap="none" anchor="ctr"/>
            <a:lstStyle/>
            <a:p>
              <a:pPr fontAlgn="auto">
                <a:spcBef>
                  <a:spcPts val="0"/>
                </a:spcBef>
                <a:spcAft>
                  <a:spcPts val="0"/>
                </a:spcAft>
                <a:defRPr/>
              </a:pPr>
              <a:endParaRPr lang="en-US" dirty="0">
                <a:latin typeface="+mn-lt"/>
                <a:cs typeface="+mn-cs"/>
              </a:endParaRPr>
            </a:p>
          </p:txBody>
        </p:sp>
        <p:sp>
          <p:nvSpPr>
            <p:cNvPr id="6" name="Rectangle 8"/>
            <p:cNvSpPr>
              <a:spLocks noChangeArrowheads="1"/>
            </p:cNvSpPr>
            <p:nvPr/>
          </p:nvSpPr>
          <p:spPr bwMode="auto">
            <a:xfrm>
              <a:off x="739806" y="5147011"/>
              <a:ext cx="1117550" cy="782319"/>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5379" name="Line 12"/>
            <p:cNvSpPr>
              <a:spLocks noChangeShapeType="1"/>
            </p:cNvSpPr>
            <p:nvPr/>
          </p:nvSpPr>
          <p:spPr bwMode="auto">
            <a:xfrm flipV="1">
              <a:off x="1266856" y="3084533"/>
              <a:ext cx="0" cy="2118091"/>
            </a:xfrm>
            <a:prstGeom prst="line">
              <a:avLst/>
            </a:prstGeom>
            <a:noFill/>
            <a:ln w="50800">
              <a:solidFill>
                <a:schemeClr val="tx1"/>
              </a:solidFill>
              <a:round/>
              <a:headEnd/>
              <a:tailEnd type="triangle" w="med" len="med"/>
            </a:ln>
          </p:spPr>
          <p:txBody>
            <a:bodyPr wrap="none" anchor="ctr"/>
            <a:lstStyle/>
            <a:p>
              <a:endParaRPr lang="en-AU"/>
            </a:p>
          </p:txBody>
        </p:sp>
      </p:grpSp>
      <p:sp>
        <p:nvSpPr>
          <p:cNvPr id="15366" name="TextBox 8"/>
          <p:cNvSpPr txBox="1">
            <a:spLocks noChangeArrowheads="1"/>
          </p:cNvSpPr>
          <p:nvPr/>
        </p:nvSpPr>
        <p:spPr bwMode="auto">
          <a:xfrm>
            <a:off x="2500313" y="4429125"/>
            <a:ext cx="304800" cy="307975"/>
          </a:xfrm>
          <a:prstGeom prst="rect">
            <a:avLst/>
          </a:prstGeom>
          <a:noFill/>
          <a:ln w="9525">
            <a:noFill/>
            <a:miter lim="800000"/>
            <a:headEnd/>
            <a:tailEnd/>
          </a:ln>
        </p:spPr>
        <p:txBody>
          <a:bodyPr wrap="none">
            <a:spAutoFit/>
          </a:bodyPr>
          <a:lstStyle/>
          <a:p>
            <a:r>
              <a:rPr lang="en-AU" sz="1400">
                <a:latin typeface="Gill Sans MT" pitchFamily="34" charset="0"/>
              </a:rPr>
              <a:t>A</a:t>
            </a:r>
            <a:endParaRPr lang="en-AU">
              <a:latin typeface="Gill Sans MT" pitchFamily="34" charset="0"/>
            </a:endParaRPr>
          </a:p>
        </p:txBody>
      </p:sp>
      <p:grpSp>
        <p:nvGrpSpPr>
          <p:cNvPr id="15367" name="Group 9"/>
          <p:cNvGrpSpPr>
            <a:grpSpLocks/>
          </p:cNvGrpSpPr>
          <p:nvPr/>
        </p:nvGrpSpPr>
        <p:grpSpPr bwMode="auto">
          <a:xfrm>
            <a:off x="3500438" y="4465638"/>
            <a:ext cx="428625" cy="1285875"/>
            <a:chOff x="739806" y="2328884"/>
            <a:chExt cx="1117550" cy="3600446"/>
          </a:xfrm>
        </p:grpSpPr>
        <p:sp>
          <p:nvSpPr>
            <p:cNvPr id="11" name="Oval 10"/>
            <p:cNvSpPr>
              <a:spLocks noChangeArrowheads="1"/>
            </p:cNvSpPr>
            <p:nvPr/>
          </p:nvSpPr>
          <p:spPr bwMode="auto">
            <a:xfrm>
              <a:off x="814309" y="2328884"/>
              <a:ext cx="894040" cy="782319"/>
            </a:xfrm>
            <a:prstGeom prst="ellipse">
              <a:avLst/>
            </a:prstGeom>
            <a:solidFill>
              <a:schemeClr val="accent1">
                <a:lumMod val="20000"/>
                <a:lumOff val="80000"/>
              </a:schemeClr>
            </a:solidFill>
            <a:ln w="12700">
              <a:solidFill>
                <a:schemeClr val="tx1"/>
              </a:solidFill>
              <a:round/>
              <a:headEnd/>
              <a:tailEn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Rectangle 8"/>
            <p:cNvSpPr>
              <a:spLocks noChangeArrowheads="1"/>
            </p:cNvSpPr>
            <p:nvPr/>
          </p:nvSpPr>
          <p:spPr bwMode="auto">
            <a:xfrm>
              <a:off x="739806" y="5147011"/>
              <a:ext cx="1117550" cy="782319"/>
            </a:xfrm>
            <a:prstGeom prst="rect">
              <a:avLst/>
            </a:prstGeom>
            <a:solidFill>
              <a:schemeClr val="accent2">
                <a:lumMod val="20000"/>
                <a:lumOff val="80000"/>
              </a:schemeClr>
            </a:solidFill>
            <a:ln w="12700">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5376" name="Line 12"/>
            <p:cNvSpPr>
              <a:spLocks noChangeShapeType="1"/>
            </p:cNvSpPr>
            <p:nvPr/>
          </p:nvSpPr>
          <p:spPr bwMode="auto">
            <a:xfrm flipV="1">
              <a:off x="1266856" y="3084533"/>
              <a:ext cx="0" cy="2118091"/>
            </a:xfrm>
            <a:prstGeom prst="line">
              <a:avLst/>
            </a:prstGeom>
            <a:noFill/>
            <a:ln w="50800">
              <a:solidFill>
                <a:schemeClr val="tx1"/>
              </a:solidFill>
              <a:round/>
              <a:headEnd/>
              <a:tailEnd type="triangle" w="med" len="med"/>
            </a:ln>
          </p:spPr>
          <p:txBody>
            <a:bodyPr wrap="none" anchor="ctr"/>
            <a:lstStyle/>
            <a:p>
              <a:endParaRPr lang="en-AU"/>
            </a:p>
          </p:txBody>
        </p:sp>
      </p:grpSp>
      <p:sp>
        <p:nvSpPr>
          <p:cNvPr id="15368" name="TextBox 17"/>
          <p:cNvSpPr txBox="1">
            <a:spLocks noChangeArrowheads="1"/>
          </p:cNvSpPr>
          <p:nvPr/>
        </p:nvSpPr>
        <p:spPr bwMode="auto">
          <a:xfrm>
            <a:off x="3565525" y="4438650"/>
            <a:ext cx="285750" cy="306388"/>
          </a:xfrm>
          <a:prstGeom prst="rect">
            <a:avLst/>
          </a:prstGeom>
          <a:noFill/>
          <a:ln w="9525">
            <a:noFill/>
            <a:miter lim="800000"/>
            <a:headEnd/>
            <a:tailEnd/>
          </a:ln>
        </p:spPr>
        <p:txBody>
          <a:bodyPr wrap="none">
            <a:spAutoFit/>
          </a:bodyPr>
          <a:lstStyle/>
          <a:p>
            <a:r>
              <a:rPr lang="en-AU" sz="1400">
                <a:latin typeface="Gill Sans MT" pitchFamily="34" charset="0"/>
              </a:rPr>
              <a:t>B</a:t>
            </a:r>
            <a:endParaRPr lang="en-AU">
              <a:latin typeface="Gill Sans MT" pitchFamily="34" charset="0"/>
            </a:endParaRPr>
          </a:p>
        </p:txBody>
      </p:sp>
      <p:sp>
        <p:nvSpPr>
          <p:cNvPr id="15369" name="TextBox 18"/>
          <p:cNvSpPr txBox="1">
            <a:spLocks noChangeArrowheads="1"/>
          </p:cNvSpPr>
          <p:nvPr/>
        </p:nvSpPr>
        <p:spPr bwMode="auto">
          <a:xfrm>
            <a:off x="2497138" y="5449888"/>
            <a:ext cx="276225" cy="307975"/>
          </a:xfrm>
          <a:prstGeom prst="rect">
            <a:avLst/>
          </a:prstGeom>
          <a:noFill/>
          <a:ln w="9525">
            <a:noFill/>
            <a:miter lim="800000"/>
            <a:headEnd/>
            <a:tailEnd/>
          </a:ln>
        </p:spPr>
        <p:txBody>
          <a:bodyPr wrap="none">
            <a:spAutoFit/>
          </a:bodyPr>
          <a:lstStyle/>
          <a:p>
            <a:r>
              <a:rPr lang="en-AU" sz="1400">
                <a:latin typeface="Gill Sans MT" pitchFamily="34" charset="0"/>
              </a:rPr>
              <a:t>P</a:t>
            </a:r>
            <a:endParaRPr lang="en-AU">
              <a:latin typeface="Gill Sans MT" pitchFamily="34" charset="0"/>
            </a:endParaRPr>
          </a:p>
        </p:txBody>
      </p:sp>
      <p:sp>
        <p:nvSpPr>
          <p:cNvPr id="15370" name="TextBox 19"/>
          <p:cNvSpPr txBox="1">
            <a:spLocks noChangeArrowheads="1"/>
          </p:cNvSpPr>
          <p:nvPr/>
        </p:nvSpPr>
        <p:spPr bwMode="auto">
          <a:xfrm>
            <a:off x="3568700" y="5459413"/>
            <a:ext cx="331788" cy="307975"/>
          </a:xfrm>
          <a:prstGeom prst="rect">
            <a:avLst/>
          </a:prstGeom>
          <a:noFill/>
          <a:ln w="9525">
            <a:noFill/>
            <a:miter lim="800000"/>
            <a:headEnd/>
            <a:tailEnd/>
          </a:ln>
        </p:spPr>
        <p:txBody>
          <a:bodyPr wrap="none">
            <a:spAutoFit/>
          </a:bodyPr>
          <a:lstStyle/>
          <a:p>
            <a:r>
              <a:rPr lang="en-AU" sz="1400">
                <a:latin typeface="Gill Sans MT" pitchFamily="34" charset="0"/>
              </a:rPr>
              <a:t>Q</a:t>
            </a:r>
            <a:endParaRPr lang="en-AU">
              <a:latin typeface="Gill Sans MT" pitchFamily="34" charset="0"/>
            </a:endParaRPr>
          </a:p>
        </p:txBody>
      </p:sp>
      <p:sp>
        <p:nvSpPr>
          <p:cNvPr id="15371" name="TextBox 20"/>
          <p:cNvSpPr txBox="1">
            <a:spLocks noChangeArrowheads="1"/>
          </p:cNvSpPr>
          <p:nvPr/>
        </p:nvSpPr>
        <p:spPr bwMode="auto">
          <a:xfrm>
            <a:off x="4935538" y="4110038"/>
            <a:ext cx="4071937" cy="2031325"/>
          </a:xfrm>
          <a:prstGeom prst="rect">
            <a:avLst/>
          </a:prstGeom>
          <a:noFill/>
          <a:ln w="9525">
            <a:noFill/>
            <a:miter lim="800000"/>
            <a:headEnd/>
            <a:tailEnd/>
          </a:ln>
        </p:spPr>
        <p:txBody>
          <a:bodyPr>
            <a:spAutoFit/>
          </a:bodyPr>
          <a:lstStyle/>
          <a:p>
            <a:r>
              <a:rPr lang="en-AU" dirty="0">
                <a:latin typeface="Gill Sans MT" pitchFamily="34" charset="0"/>
              </a:rPr>
              <a:t>Deadlock will occur if A requests Q </a:t>
            </a:r>
            <a:r>
              <a:rPr lang="en-AU" b="1" i="1" dirty="0" smtClean="0">
                <a:solidFill>
                  <a:srgbClr val="FF0000"/>
                </a:solidFill>
                <a:latin typeface="Gill Sans MT" pitchFamily="34" charset="0"/>
              </a:rPr>
              <a:t>AND </a:t>
            </a:r>
            <a:r>
              <a:rPr lang="en-AU" dirty="0" smtClean="0">
                <a:latin typeface="Gill Sans MT" pitchFamily="34" charset="0"/>
              </a:rPr>
              <a:t> </a:t>
            </a:r>
            <a:r>
              <a:rPr lang="en-AU" dirty="0">
                <a:latin typeface="Gill Sans MT" pitchFamily="34" charset="0"/>
              </a:rPr>
              <a:t>B requests P. But if P has been assigned a number higher than Q, then A will not be allowed to request Q. Similarly, if Q &gt; P, then B is not allowed to request P. So deadlock by circular wait will not occur.</a:t>
            </a:r>
          </a:p>
        </p:txBody>
      </p:sp>
      <p:sp>
        <p:nvSpPr>
          <p:cNvPr id="15372" name="TextBox 21"/>
          <p:cNvSpPr txBox="1">
            <a:spLocks noChangeArrowheads="1"/>
          </p:cNvSpPr>
          <p:nvPr/>
        </p:nvSpPr>
        <p:spPr bwMode="auto">
          <a:xfrm>
            <a:off x="2060922" y="4951562"/>
            <a:ext cx="649288" cy="277812"/>
          </a:xfrm>
          <a:prstGeom prst="rect">
            <a:avLst/>
          </a:prstGeom>
          <a:noFill/>
          <a:ln w="9525">
            <a:noFill/>
            <a:miter lim="800000"/>
            <a:headEnd/>
            <a:tailEnd/>
          </a:ln>
        </p:spPr>
        <p:txBody>
          <a:bodyPr>
            <a:spAutoFit/>
          </a:bodyPr>
          <a:lstStyle/>
          <a:p>
            <a:r>
              <a:rPr lang="en-AU" sz="1200" dirty="0">
                <a:latin typeface="Gill Sans MT" pitchFamily="34" charset="0"/>
              </a:rPr>
              <a:t>held by</a:t>
            </a:r>
          </a:p>
        </p:txBody>
      </p:sp>
      <p:sp>
        <p:nvSpPr>
          <p:cNvPr id="15373" name="TextBox 22"/>
          <p:cNvSpPr txBox="1">
            <a:spLocks noChangeArrowheads="1"/>
          </p:cNvSpPr>
          <p:nvPr/>
        </p:nvSpPr>
        <p:spPr bwMode="auto">
          <a:xfrm>
            <a:off x="3725863" y="4913313"/>
            <a:ext cx="649287" cy="461665"/>
          </a:xfrm>
          <a:prstGeom prst="rect">
            <a:avLst/>
          </a:prstGeom>
          <a:noFill/>
          <a:ln w="9525">
            <a:noFill/>
            <a:miter lim="800000"/>
            <a:headEnd/>
            <a:tailEnd/>
          </a:ln>
        </p:spPr>
        <p:txBody>
          <a:bodyPr>
            <a:spAutoFit/>
          </a:bodyPr>
          <a:lstStyle/>
          <a:p>
            <a:r>
              <a:rPr lang="en-AU" sz="1200" dirty="0" smtClean="0">
                <a:latin typeface="Gill Sans MT" pitchFamily="34" charset="0"/>
              </a:rPr>
              <a:t>he ld by</a:t>
            </a:r>
            <a:endParaRPr lang="en-AU" sz="1200" dirty="0">
              <a:latin typeface="Gill Sans MT"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a:bodyPr>
          <a:lstStyle/>
          <a:p>
            <a:pPr fontAlgn="auto">
              <a:spcAft>
                <a:spcPts val="0"/>
              </a:spcAft>
              <a:defRPr/>
            </a:pPr>
            <a:r>
              <a:rPr lang="en-US" dirty="0" smtClean="0">
                <a:solidFill>
                  <a:schemeClr val="tx2">
                    <a:satMod val="130000"/>
                  </a:schemeClr>
                </a:solidFill>
              </a:rPr>
              <a:t>Process Management Strategies</a:t>
            </a:r>
            <a:endParaRPr lang="en-US" dirty="0">
              <a:solidFill>
                <a:schemeClr val="tx2">
                  <a:satMod val="130000"/>
                </a:schemeClr>
              </a:solidFill>
            </a:endParaRPr>
          </a:p>
        </p:txBody>
      </p:sp>
      <p:sp>
        <p:nvSpPr>
          <p:cNvPr id="66563" name="Rectangle 3"/>
          <p:cNvSpPr>
            <a:spLocks noGrp="1" noChangeArrowheads="1"/>
          </p:cNvSpPr>
          <p:nvPr>
            <p:ph type="body" idx="1"/>
          </p:nvPr>
        </p:nvSpPr>
        <p:spPr>
          <a:xfrm>
            <a:off x="1435100" y="1447800"/>
            <a:ext cx="7708900" cy="4800600"/>
          </a:xfrm>
        </p:spPr>
        <p:txBody>
          <a:bodyPr>
            <a:normAutofit fontScale="85000" lnSpcReduction="10000"/>
          </a:bodyPr>
          <a:lstStyle/>
          <a:p>
            <a:pPr marL="365760" indent="-283464" fontAlgn="auto">
              <a:spcAft>
                <a:spcPts val="0"/>
              </a:spcAft>
              <a:buFont typeface="Wingdings" pitchFamily="2" charset="2"/>
              <a:buNone/>
              <a:defRPr/>
            </a:pPr>
            <a:r>
              <a:rPr lang="en-US" dirty="0">
                <a:solidFill>
                  <a:schemeClr val="accent1">
                    <a:lumMod val="75000"/>
                  </a:schemeClr>
                </a:solidFill>
              </a:rPr>
              <a:t>iv) Deadlock </a:t>
            </a:r>
            <a:r>
              <a:rPr lang="en-US" dirty="0" smtClean="0">
                <a:solidFill>
                  <a:schemeClr val="accent1">
                    <a:lumMod val="75000"/>
                  </a:schemeClr>
                </a:solidFill>
              </a:rPr>
              <a:t>Avoidance </a:t>
            </a:r>
            <a:r>
              <a:rPr lang="en-US" dirty="0" smtClean="0"/>
              <a:t>- relies </a:t>
            </a:r>
            <a:r>
              <a:rPr lang="en-US" dirty="0"/>
              <a:t>on monitoring </a:t>
            </a:r>
            <a:r>
              <a:rPr lang="en-US" dirty="0" smtClean="0"/>
              <a:t>the use </a:t>
            </a:r>
            <a:r>
              <a:rPr lang="en-US" dirty="0"/>
              <a:t>of resources and </a:t>
            </a:r>
            <a:r>
              <a:rPr lang="en-US" dirty="0" smtClean="0"/>
              <a:t>anticipate </a:t>
            </a:r>
            <a:r>
              <a:rPr lang="en-US" dirty="0"/>
              <a:t>requests for use.</a:t>
            </a:r>
          </a:p>
          <a:p>
            <a:pPr marL="365760" indent="-283464" fontAlgn="auto">
              <a:spcAft>
                <a:spcPts val="0"/>
              </a:spcAft>
              <a:buFont typeface="Wingdings 2"/>
              <a:buChar char=""/>
              <a:defRPr/>
            </a:pPr>
            <a:endParaRPr lang="en-US" dirty="0"/>
          </a:p>
          <a:p>
            <a:pPr marL="640398" lvl="1" indent="-283464" fontAlgn="auto">
              <a:spcAft>
                <a:spcPts val="0"/>
              </a:spcAft>
              <a:buFont typeface="Wingdings 2"/>
              <a:buChar char=""/>
              <a:defRPr/>
            </a:pPr>
            <a:r>
              <a:rPr lang="en-US" dirty="0" err="1" smtClean="0"/>
              <a:t>e.g</a:t>
            </a:r>
            <a:r>
              <a:rPr lang="en-US" dirty="0" smtClean="0"/>
              <a:t>  </a:t>
            </a:r>
            <a:r>
              <a:rPr lang="en-US" dirty="0"/>
              <a:t>'Bankers Algorithm</a:t>
            </a:r>
            <a:r>
              <a:rPr lang="en-US" dirty="0" smtClean="0"/>
              <a:t>’ (refer to example in </a:t>
            </a:r>
            <a:r>
              <a:rPr lang="en-AU" altLang="zh-CN" b="1" i="1" dirty="0" err="1" smtClean="0">
                <a:ea typeface="宋体" charset="-122"/>
              </a:rPr>
              <a:t>Tanenbaum</a:t>
            </a:r>
            <a:r>
              <a:rPr lang="en-AU" altLang="zh-CN" i="1" dirty="0" smtClean="0">
                <a:ea typeface="宋体" charset="-122"/>
              </a:rPr>
              <a:t> textbook, Chapter 6)</a:t>
            </a:r>
            <a:r>
              <a:rPr lang="en-US" dirty="0" smtClean="0"/>
              <a:t>, </a:t>
            </a:r>
            <a:r>
              <a:rPr lang="en-US" dirty="0"/>
              <a:t>based on 'safe states'. State is safe if not deadlocked and there </a:t>
            </a:r>
            <a:r>
              <a:rPr lang="en-US" dirty="0" smtClean="0"/>
              <a:t>is a </a:t>
            </a:r>
            <a:r>
              <a:rPr lang="en-US" dirty="0"/>
              <a:t>way to satisfy all pending </a:t>
            </a:r>
            <a:r>
              <a:rPr lang="en-US" dirty="0" smtClean="0"/>
              <a:t>requests</a:t>
            </a:r>
            <a:r>
              <a:rPr lang="en-US" dirty="0"/>
              <a:t>	</a:t>
            </a:r>
          </a:p>
          <a:p>
            <a:pPr marL="365760" indent="-283464" fontAlgn="auto">
              <a:spcAft>
                <a:spcPts val="0"/>
              </a:spcAft>
              <a:buFont typeface="Wingdings 2"/>
              <a:buChar char=""/>
              <a:defRPr/>
            </a:pPr>
            <a:endParaRPr lang="en-US" dirty="0"/>
          </a:p>
          <a:p>
            <a:pPr marL="365760" indent="-283464" fontAlgn="auto">
              <a:spcAft>
                <a:spcPts val="0"/>
              </a:spcAft>
              <a:buSzPct val="75000"/>
              <a:buFont typeface="Monotype Sorts" pitchFamily="2" charset="2"/>
              <a:buChar char="n"/>
              <a:defRPr/>
            </a:pPr>
            <a:r>
              <a:rPr lang="en-US" dirty="0" smtClean="0"/>
              <a:t>Main </a:t>
            </a:r>
            <a:r>
              <a:rPr lang="en-US" dirty="0"/>
              <a:t>problem with most deadlock avoidance strategies is resource requirements must be known in advance and stay static for duration of current processes</a:t>
            </a:r>
            <a:r>
              <a:rPr lang="en-US" dirty="0" smtClean="0"/>
              <a:t>. </a:t>
            </a:r>
            <a:r>
              <a:rPr lang="en-AU" dirty="0" smtClean="0"/>
              <a:t> Considerable overhead involved.</a:t>
            </a:r>
            <a:endParaRPr lang="en-US" dirty="0"/>
          </a:p>
        </p:txBody>
      </p:sp>
      <p:sp>
        <p:nvSpPr>
          <p:cNvPr id="4" name="Slide Number Placeholder 3"/>
          <p:cNvSpPr>
            <a:spLocks noGrp="1"/>
          </p:cNvSpPr>
          <p:nvPr>
            <p:ph type="sldNum" sz="quarter" idx="12"/>
          </p:nvPr>
        </p:nvSpPr>
        <p:spPr/>
        <p:txBody>
          <a:bodyPr/>
          <a:lstStyle/>
          <a:p>
            <a:pPr>
              <a:defRPr/>
            </a:pPr>
            <a:fld id="{727F625E-95F9-48B3-A07A-3603E7C5CE7D}" type="slidenum">
              <a:rPr lang="en-US"/>
              <a:pPr>
                <a:defRPr/>
              </a:pPr>
              <a:t>9</a:t>
            </a:fld>
            <a:endParaRPr lang="en-US"/>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3905</TotalTime>
  <Words>2523</Words>
  <Application>Microsoft Office PowerPoint</Application>
  <PresentationFormat>On-screen Show (4:3)</PresentationFormat>
  <Paragraphs>245</Paragraphs>
  <Slides>22</Slides>
  <Notes>15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Solstice</vt:lpstr>
      <vt:lpstr>Slide 1</vt:lpstr>
      <vt:lpstr>Process Management</vt:lpstr>
      <vt:lpstr>Process Management</vt:lpstr>
      <vt:lpstr>Process Management</vt:lpstr>
      <vt:lpstr>Process Management</vt:lpstr>
      <vt:lpstr>Deadlock Management Strategies</vt:lpstr>
      <vt:lpstr>Deadlock Management Strategies</vt:lpstr>
      <vt:lpstr>Process Management Strategies</vt:lpstr>
      <vt:lpstr>Process Management Strategies</vt:lpstr>
      <vt:lpstr>Process Coordination</vt:lpstr>
      <vt:lpstr>Process Coordination</vt:lpstr>
      <vt:lpstr>Critical Section</vt:lpstr>
      <vt:lpstr>Critical Section example</vt:lpstr>
      <vt:lpstr>Semaphore Implementation</vt:lpstr>
      <vt:lpstr>Inter-process Communication</vt:lpstr>
      <vt:lpstr>Inter-process Communication</vt:lpstr>
      <vt:lpstr>Pipes</vt:lpstr>
      <vt:lpstr>Pipes</vt:lpstr>
      <vt:lpstr>Message Queues</vt:lpstr>
      <vt:lpstr>Message Queues</vt:lpstr>
      <vt:lpstr>Shared memory</vt:lpstr>
      <vt:lpstr>Some Useful Texts/Resources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AndyCheng</dc:creator>
  <cp:lastModifiedBy>pdle</cp:lastModifiedBy>
  <cp:revision>329</cp:revision>
  <dcterms:created xsi:type="dcterms:W3CDTF">2008-07-10T22:13:35Z</dcterms:created>
  <dcterms:modified xsi:type="dcterms:W3CDTF">2016-02-24T02:54:14Z</dcterms:modified>
</cp:coreProperties>
</file>