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465" r:id="rId5"/>
    <p:sldId id="466" r:id="rId6"/>
    <p:sldId id="467" r:id="rId7"/>
    <p:sldId id="273" r:id="rId8"/>
    <p:sldId id="421" r:id="rId9"/>
    <p:sldId id="478" r:id="rId10"/>
    <p:sldId id="462" r:id="rId11"/>
    <p:sldId id="433" r:id="rId12"/>
    <p:sldId id="435" r:id="rId13"/>
    <p:sldId id="438" r:id="rId14"/>
    <p:sldId id="440" r:id="rId15"/>
    <p:sldId id="442" r:id="rId16"/>
    <p:sldId id="443" r:id="rId17"/>
    <p:sldId id="444" r:id="rId18"/>
    <p:sldId id="445" r:id="rId19"/>
    <p:sldId id="456" r:id="rId20"/>
    <p:sldId id="468" r:id="rId21"/>
    <p:sldId id="469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6"/>
    <p:restoredTop sz="94677"/>
  </p:normalViewPr>
  <p:slideViewPr>
    <p:cSldViewPr snapToGrid="0" snapToObjects="1" showGuides="1">
      <p:cViewPr varScale="1">
        <p:scale>
          <a:sx n="118" d="100"/>
          <a:sy n="118" d="100"/>
        </p:scale>
        <p:origin x="216" y="32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design patterns: Singleton &amp; object pool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AB2BE-21A8-D647-9BCE-0D5E4BBF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EFF6-56CC-2A48-9605-DF0DFBC2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Compare figure 20-3 on page 352 of S&amp;T </a:t>
            </a:r>
            <a:endParaRPr lang="en-US" sz="2000" kern="1200" cap="all" baseline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32D44-CEC4-0F4B-8E58-B71D0FD6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820" y="951493"/>
            <a:ext cx="583429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600"/>
              <a:t>Using vs creating objects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The Factory can create values of type AbstractClass on request; it stores all the creational logic and creates a concrete object </a:t>
            </a:r>
          </a:p>
          <a:p>
            <a:pPr>
              <a:lnSpc>
                <a:spcPct val="110000"/>
              </a:lnSpc>
            </a:pPr>
            <a:r>
              <a:rPr lang="en-US" sz="2200"/>
              <a:t>Using objects means knowing only about the interface, not the implementation </a:t>
            </a:r>
          </a:p>
          <a:p>
            <a:pPr>
              <a:lnSpc>
                <a:spcPct val="110000"/>
              </a:lnSpc>
            </a:pPr>
            <a:r>
              <a:rPr lang="en-US" sz="2200"/>
              <a:t>The Factory objects should only know how to create concrete instances; they should not rely on the details of the abstract class/interface </a:t>
            </a:r>
          </a:p>
          <a:p>
            <a:pPr>
              <a:lnSpc>
                <a:spcPct val="110000"/>
              </a:lnSpc>
            </a:pPr>
            <a:r>
              <a:rPr lang="en-US" sz="2200"/>
              <a:t>We are free to add new concrete classes as necessary – we know that the client objects should never inspect which concrete class they are using – the Open-Closed principle! </a:t>
            </a:r>
            <a:endParaRPr lang="en-US" sz="2200">
              <a:effectLst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BDA5EE-27B6-E84B-B877-AF88DA1E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600"/>
              <a:t>Summary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8B65-1822-D241-B9BC-99929DC9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/>
              <a:t>Patterns add indirection (hide information behind an abstract class, move functionality to new classes, . . . ) </a:t>
            </a:r>
          </a:p>
          <a:p>
            <a:pPr>
              <a:lnSpc>
                <a:spcPct val="110000"/>
              </a:lnSpc>
            </a:pPr>
            <a:r>
              <a:rPr lang="en-US" sz="2500"/>
              <a:t>This makes code more maintainable, but adds complexity, in case the client code must know about these constructions </a:t>
            </a:r>
          </a:p>
          <a:p>
            <a:pPr>
              <a:lnSpc>
                <a:spcPct val="110000"/>
              </a:lnSpc>
            </a:pPr>
            <a:r>
              <a:rPr lang="en-US" sz="2500"/>
              <a:t>Factories and other creational patterns are designed to hide the complexity that patterns sometimes introduce </a:t>
            </a:r>
            <a:endParaRPr lang="en-US" sz="25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576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3486"/>
            <a:ext cx="9905999" cy="4604657"/>
          </a:xfrm>
        </p:spPr>
        <p:txBody>
          <a:bodyPr>
            <a:normAutofit/>
          </a:bodyPr>
          <a:lstStyle/>
          <a:p>
            <a:r>
              <a:rPr lang="en-US" dirty="0"/>
              <a:t>Factories can be used for more than just controlling which concrete instances to create </a:t>
            </a:r>
          </a:p>
          <a:p>
            <a:r>
              <a:rPr lang="en-US" dirty="0"/>
              <a:t>For instance, factories may implement constraints </a:t>
            </a:r>
          </a:p>
          <a:p>
            <a:r>
              <a:rPr lang="en-US" dirty="0"/>
              <a:t>The </a:t>
            </a:r>
            <a:r>
              <a:rPr lang="en-US" i="1" dirty="0"/>
              <a:t>Singleton Pattern </a:t>
            </a:r>
            <a:r>
              <a:rPr lang="en-US" dirty="0"/>
              <a:t>for example, can be used to guarantee that exactly one object exists of a particular type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0FAF04-4EA4-684A-90FE-BF902A7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singleton pattern</a:t>
            </a:r>
          </a:p>
        </p:txBody>
      </p:sp>
      <p:sp>
        <p:nvSpPr>
          <p:cNvPr id="143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3B39-783B-8946-92CD-34ACF3F40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560079"/>
            <a:ext cx="6112382" cy="37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The singleton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F3C4-0677-3A46-8AAD-9C858598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6032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public static class Singleton { 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private static Singleton instance; 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private Singleton() { ... }</a:t>
            </a:r>
          </a:p>
          <a:p>
            <a:pPr marL="0" indent="0"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public static Singleton getInstance() {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	if (instance == null) { 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		instance = new Singleton(); 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	} 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	return instance; 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} </a:t>
            </a:r>
            <a:endParaRPr lang="en-US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17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Generally, singletons are used for objects that are shared within an entire application and that you need only one of:</a:t>
            </a:r>
          </a:p>
          <a:p>
            <a:r>
              <a:rPr lang="en-US" dirty="0"/>
              <a:t>Event managers</a:t>
            </a:r>
          </a:p>
          <a:p>
            <a:r>
              <a:rPr lang="en-US" dirty="0"/>
              <a:t>Texture managers</a:t>
            </a:r>
          </a:p>
          <a:p>
            <a:r>
              <a:rPr lang="en-US" dirty="0"/>
              <a:t>Logging service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656"/>
          </a:xfrm>
        </p:spPr>
        <p:txBody>
          <a:bodyPr>
            <a:normAutofit/>
          </a:bodyPr>
          <a:lstStyle/>
          <a:p>
            <a:r>
              <a:rPr lang="en-US" dirty="0"/>
              <a:t>Singletons are not thread safe </a:t>
            </a:r>
          </a:p>
          <a:p>
            <a:r>
              <a:rPr lang="en-US" dirty="0"/>
              <a:t>If you have multiple threads trying to create a singleton at the same time, you may create two (or more) Singleton objects </a:t>
            </a:r>
          </a:p>
          <a:p>
            <a:r>
              <a:rPr lang="en-US" b="1" dirty="0"/>
              <a:t>Solution: </a:t>
            </a:r>
            <a:r>
              <a:rPr lang="en-US" dirty="0"/>
              <a:t>The Double-Checked Locking Pattern addresses this, but we will not cover it in this course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4C-1B7F-BF4A-8D61-18286E9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Singletons are a controversial pattern </a:t>
            </a:r>
          </a:p>
          <a:p>
            <a:r>
              <a:rPr lang="en-US" dirty="0"/>
              <a:t>The Singleton is regarded to be an ‘over applied’ pattern - it is often not even needed </a:t>
            </a:r>
          </a:p>
          <a:p>
            <a:r>
              <a:rPr lang="en-US" dirty="0"/>
              <a:t>To decide whether a class is truly a singleton, you must ask yourself some questions (</a:t>
            </a:r>
            <a:r>
              <a:rPr lang="en-US" dirty="0" err="1"/>
              <a:t>Rainsberger</a:t>
            </a:r>
            <a:r>
              <a:rPr lang="en-US" dirty="0"/>
              <a:t> 2001): </a:t>
            </a:r>
          </a:p>
          <a:p>
            <a:pPr lvl="1"/>
            <a:r>
              <a:rPr lang="en-US" dirty="0"/>
              <a:t>Will every application use this class exactly the same way?</a:t>
            </a:r>
          </a:p>
          <a:p>
            <a:pPr lvl="1"/>
            <a:r>
              <a:rPr lang="en-US" dirty="0"/>
              <a:t>Will every application ever need only one instance of this class? </a:t>
            </a:r>
          </a:p>
        </p:txBody>
      </p:sp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electronic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544"/>
            <a:ext cx="9905999" cy="42909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Today let’s suppose we need to write software for online investment services, like </a:t>
            </a:r>
            <a:r>
              <a:rPr lang="en-US" dirty="0" err="1"/>
              <a:t>alex.nl</a:t>
            </a:r>
            <a:r>
              <a:rPr lang="en-US" dirty="0"/>
              <a:t>, that allow users: </a:t>
            </a:r>
          </a:p>
          <a:p>
            <a:r>
              <a:rPr lang="en-US" dirty="0"/>
              <a:t>to browse their investment portfolio</a:t>
            </a:r>
          </a:p>
          <a:p>
            <a:r>
              <a:rPr lang="en-US" dirty="0"/>
              <a:t>to give orders for purchasing or selling stocks </a:t>
            </a:r>
          </a:p>
          <a:p>
            <a:r>
              <a:rPr lang="en-US" dirty="0"/>
              <a:t>... </a:t>
            </a:r>
          </a:p>
          <a:p>
            <a:pPr marL="0" indent="0">
              <a:buNone/>
            </a:pPr>
            <a:r>
              <a:rPr lang="en-US" dirty="0"/>
              <a:t>We will see that Factory tasks may be a bit more involving than just creating objects!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How to create objects </a:t>
            </a:r>
          </a:p>
          <a:p>
            <a:r>
              <a:rPr lang="en-US" dirty="0"/>
              <a:t>The Singleton Pattern</a:t>
            </a:r>
          </a:p>
          <a:p>
            <a:r>
              <a:rPr lang="en-US" dirty="0"/>
              <a:t>The Object Pool Pattern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B6BE6E-066D-8F43-B3F2-E0330853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C83A5-8B80-8645-B24B-230EAB2E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35" y="1727001"/>
            <a:ext cx="10266669" cy="14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2B2-7E86-3947-AAFA-09AA76E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BDE6-0C9B-AA47-8338-DD9AD303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1827"/>
          </a:xfrm>
        </p:spPr>
        <p:txBody>
          <a:bodyPr>
            <a:normAutofit/>
          </a:bodyPr>
          <a:lstStyle/>
          <a:p>
            <a:r>
              <a:rPr lang="en-US" dirty="0"/>
              <a:t>The only way to communicate with the mainframe is through TCP/IP connections using a custom messaging protocol </a:t>
            </a:r>
          </a:p>
          <a:p>
            <a:r>
              <a:rPr lang="en-US" dirty="0"/>
              <a:t>The C++ (or C#, or ...) middleware is responsible for verifying user orders, before they are executed by the mainframe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67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E734-EA93-E54A-9563-38F0856C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1B82-032F-F946-8691-736D40AF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58741"/>
          </a:xfrm>
        </p:spPr>
        <p:txBody>
          <a:bodyPr>
            <a:normAutofit/>
          </a:bodyPr>
          <a:lstStyle/>
          <a:p>
            <a:r>
              <a:rPr lang="en-US" dirty="0"/>
              <a:t>User logs in through their </a:t>
            </a:r>
            <a:r>
              <a:rPr lang="en-US" dirty="0" err="1"/>
              <a:t>webbrowser</a:t>
            </a:r>
            <a:r>
              <a:rPr lang="en-US" dirty="0"/>
              <a:t> </a:t>
            </a:r>
          </a:p>
          <a:p>
            <a:r>
              <a:rPr lang="en-US" dirty="0"/>
              <a:t>Middleware gets user ID and password; it reformats message in a format the mainframe can understand </a:t>
            </a:r>
          </a:p>
          <a:p>
            <a:r>
              <a:rPr lang="en-US" dirty="0"/>
              <a:t>Mainframe accepts the request and responds accordingly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383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4D0-C6D3-BA40-BDFC-9EF9EF3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0FD8-27BA-B542-8D22-446EAB68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8504"/>
            <a:ext cx="9905999" cy="4302177"/>
          </a:xfrm>
        </p:spPr>
        <p:txBody>
          <a:bodyPr>
            <a:normAutofit/>
          </a:bodyPr>
          <a:lstStyle/>
          <a:p>
            <a:r>
              <a:rPr lang="en-US" dirty="0"/>
              <a:t>The middleware needs to handle requests from many, many people at the same time </a:t>
            </a:r>
            <a:endParaRPr lang="en-US" sz="2800" dirty="0"/>
          </a:p>
          <a:p>
            <a:r>
              <a:rPr lang="en-US" dirty="0"/>
              <a:t>We should aim at handling as many transactions as possible - maximizing throughput - and not worry about the time a single transaction needs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00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60AF-C88E-1841-A267-783DF80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3375-CBDD-8848-A206-90842CAB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63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TCP/IP connections should I use? </a:t>
            </a:r>
          </a:p>
          <a:p>
            <a:r>
              <a:rPr lang="en-US" dirty="0"/>
              <a:t>1 is too little – all traffic goes over a single connection </a:t>
            </a:r>
          </a:p>
          <a:p>
            <a:r>
              <a:rPr lang="en-US" dirty="0"/>
              <a:t>100 is too much – the bandwidth available could not handle more than 20 </a:t>
            </a:r>
          </a:p>
          <a:p>
            <a:pPr marL="0" indent="0">
              <a:buNone/>
            </a:pPr>
            <a:r>
              <a:rPr lang="en-US" dirty="0"/>
              <a:t>This is a </a:t>
            </a:r>
            <a:r>
              <a:rPr lang="en-US" i="1" dirty="0"/>
              <a:t>high-risk</a:t>
            </a:r>
            <a:r>
              <a:rPr lang="en-US" dirty="0"/>
              <a:t> issue; the performance of the entire system can rely on it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61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C965-3FD8-E144-A16A-CE6BE414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BAFC-2815-A645-8212-D2A20861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85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 a single, robust TCP/IP connection </a:t>
            </a:r>
          </a:p>
          <a:p>
            <a:r>
              <a:rPr lang="en-US" dirty="0"/>
              <a:t>Determine the number of TCP/IP connections that are necessary </a:t>
            </a:r>
          </a:p>
          <a:p>
            <a:r>
              <a:rPr lang="en-US" dirty="0"/>
              <a:t>Establish a method to load balance the connections – we don’t want to route all traffic through a single connection, while the others are idle </a:t>
            </a:r>
          </a:p>
          <a:p>
            <a:pPr marL="0" indent="0">
              <a:buNone/>
            </a:pPr>
            <a:r>
              <a:rPr lang="en-US" dirty="0"/>
              <a:t>What to do first?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924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4DB4-9891-D94F-873F-5C35A3F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FB15-01DC-4A44-A7CE-150DA20B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8762"/>
            <a:ext cx="9905999" cy="4350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by establishing a single connection </a:t>
            </a:r>
          </a:p>
          <a:p>
            <a:r>
              <a:rPr lang="en-US" dirty="0"/>
              <a:t>In other words, start with a single responsibility, but don’t forget that you will have to address these other issues soon </a:t>
            </a:r>
          </a:p>
          <a:p>
            <a:r>
              <a:rPr lang="en-US" dirty="0"/>
              <a:t>Open-closed: insulate yourself from change, but anticipate new requirements </a:t>
            </a:r>
          </a:p>
          <a:p>
            <a:r>
              <a:rPr lang="en-US" dirty="0"/>
              <a:t>We need to design the system so that we can easily </a:t>
            </a:r>
            <a:r>
              <a:rPr lang="en-US" i="1" dirty="0"/>
              <a:t>change</a:t>
            </a:r>
            <a:r>
              <a:rPr lang="en-US" dirty="0"/>
              <a:t> the number of connections used </a:t>
            </a:r>
          </a:p>
          <a:p>
            <a:r>
              <a:rPr lang="en-US" dirty="0"/>
              <a:t>. . . but that is another responsibility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73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8AAA-FFEC-144E-9E51-807EBFE7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AD03-C4E1-3B4E-92F0-76898F43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Distinguish separate responsibilities: </a:t>
            </a:r>
          </a:p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class is responsible for communicating with the mainframe </a:t>
            </a:r>
          </a:p>
          <a:p>
            <a:r>
              <a:rPr lang="en-US" dirty="0"/>
              <a:t>A </a:t>
            </a:r>
            <a:r>
              <a:rPr lang="en-US" b="1" dirty="0" err="1"/>
              <a:t>PortManager</a:t>
            </a:r>
            <a:r>
              <a:rPr lang="en-US" dirty="0"/>
              <a:t> class is responsible for keeping track of the Ports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471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6AD-FCF3-AA41-8E88-E2D7A410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E7C-7ED1-144B-8DBA-544B857F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should be multiple Port objects</a:t>
            </a:r>
          </a:p>
          <a:p>
            <a:r>
              <a:rPr lang="en-US" dirty="0"/>
              <a:t>The </a:t>
            </a:r>
            <a:r>
              <a:rPr lang="en-US" dirty="0" err="1"/>
              <a:t>PortManager</a:t>
            </a:r>
            <a:r>
              <a:rPr lang="en-US" dirty="0"/>
              <a:t> should be able to change the exact number easily </a:t>
            </a:r>
          </a:p>
          <a:p>
            <a:r>
              <a:rPr lang="en-US" dirty="0"/>
              <a:t>There should only be a single </a:t>
            </a:r>
            <a:r>
              <a:rPr lang="en-US" dirty="0" err="1"/>
              <a:t>PortManager</a:t>
            </a:r>
            <a:r>
              <a:rPr lang="en-US" dirty="0"/>
              <a:t> object – otherwise we don’t have control over how many connections are established exactly </a:t>
            </a:r>
          </a:p>
          <a:p>
            <a:r>
              <a:rPr lang="en-US" dirty="0"/>
              <a:t>So here we use the Singleton pattern!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2589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03BA-9A44-6547-BFC0-6B2F786C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8E04-FB17-AA42-8D5B-40824085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PortManager</a:t>
            </a:r>
            <a:r>
              <a:rPr lang="en-US" dirty="0"/>
              <a:t> supports has the following methods and attributes: </a:t>
            </a:r>
          </a:p>
          <a:p>
            <a:r>
              <a:rPr lang="en-US" dirty="0"/>
              <a:t>a private array of </a:t>
            </a:r>
            <a:r>
              <a:rPr lang="en-US" b="1" dirty="0"/>
              <a:t>Port</a:t>
            </a:r>
            <a:r>
              <a:rPr lang="en-US" dirty="0"/>
              <a:t> objects</a:t>
            </a:r>
          </a:p>
          <a:p>
            <a:r>
              <a:rPr lang="en-US" dirty="0" err="1"/>
              <a:t>GetInstanceOfPort</a:t>
            </a:r>
            <a:r>
              <a:rPr lang="en-US" dirty="0"/>
              <a:t>() - which looks through the array to find an inactive port; if no port is inactive, it sleeps and retries </a:t>
            </a:r>
          </a:p>
          <a:p>
            <a:r>
              <a:rPr lang="en-US" dirty="0" err="1"/>
              <a:t>ReturnInstanceOfPort</a:t>
            </a:r>
            <a:r>
              <a:rPr lang="en-US" dirty="0"/>
              <a:t>(Port release) - sets the status of the argument port to inactive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570131" cy="3759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Gang of Four distinguish three categories of design patterns: </a:t>
            </a:r>
          </a:p>
          <a:p>
            <a:r>
              <a:rPr lang="en-US" b="1" dirty="0"/>
              <a:t>Behavioral patterns </a:t>
            </a:r>
            <a:r>
              <a:rPr lang="en-US" dirty="0"/>
              <a:t>characterize the way in which classes or objects interact or distribute responsibility. </a:t>
            </a:r>
          </a:p>
          <a:p>
            <a:pPr lvl="1"/>
            <a:r>
              <a:rPr lang="en-US" dirty="0"/>
              <a:t>Observer, Strategy </a:t>
            </a:r>
          </a:p>
          <a:p>
            <a:r>
              <a:rPr lang="en-US" b="1" dirty="0"/>
              <a:t>Structural patterns </a:t>
            </a:r>
            <a:r>
              <a:rPr lang="en-US" dirty="0"/>
              <a:t>deal with the composition of classes or objects. </a:t>
            </a:r>
          </a:p>
          <a:p>
            <a:pPr lvl="1"/>
            <a:r>
              <a:rPr lang="en-US" dirty="0"/>
              <a:t>Adapter, Bridge, Decorator </a:t>
            </a:r>
          </a:p>
          <a:p>
            <a:r>
              <a:rPr lang="en-US" b="1" dirty="0"/>
              <a:t>Creational patterns </a:t>
            </a:r>
            <a:r>
              <a:rPr lang="en-US" dirty="0"/>
              <a:t>are concerned with the creation of new objects. </a:t>
            </a:r>
          </a:p>
          <a:p>
            <a:pPr lvl="1"/>
            <a:r>
              <a:rPr lang="en-US" dirty="0"/>
              <a:t>Abstract Factory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89F5-2133-654D-B39C-186FF9D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CD3D-42F3-0140-88EC-4DF58EE3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Client code is now straightforward: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the </a:t>
            </a:r>
            <a:r>
              <a:rPr lang="en-US" dirty="0" err="1"/>
              <a:t>PortManager</a:t>
            </a:r>
            <a:r>
              <a:rPr lang="en-US" dirty="0"/>
              <a:t> for a Port object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transaction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Release the Port to the </a:t>
            </a:r>
            <a:r>
              <a:rPr lang="en-US" dirty="0" err="1"/>
              <a:t>PortManager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client code does not need to know anything about how many ports are active, setting up connections,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7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B23-4013-6248-B62C-7FC3AE01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cohesion, loose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0C3D-00D6-9B45-80B1-8857D2C4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has strong cohesion and loose coupling – the Port, Client, and </a:t>
            </a:r>
            <a:r>
              <a:rPr lang="en-US" dirty="0" err="1"/>
              <a:t>PortManager</a:t>
            </a:r>
            <a:r>
              <a:rPr lang="en-US" dirty="0"/>
              <a:t> classes all have a clear set of responsibilities </a:t>
            </a:r>
          </a:p>
          <a:p>
            <a:r>
              <a:rPr lang="en-US" dirty="0"/>
              <a:t>What happens when I need to add error handling? </a:t>
            </a:r>
          </a:p>
        </p:txBody>
      </p:sp>
    </p:spTree>
    <p:extLst>
      <p:ext uri="{BB962C8B-B14F-4D97-AF65-F5344CB8AC3E}">
        <p14:creationId xmlns:p14="http://schemas.microsoft.com/office/powerpoint/2010/main" val="1309680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8EA1-A9BE-2F4C-BA5C-C421B3FB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9D3F-4E16-B343-BE8C-3F27DA86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happens when a connection goes down?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 code needs to request another Port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Port that went down should be closed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PortHandler</a:t>
            </a:r>
            <a:r>
              <a:rPr lang="en-US" dirty="0"/>
              <a:t> may want to establish a new connection to replace the Port that went down </a:t>
            </a:r>
          </a:p>
          <a:p>
            <a:pPr marL="0" indent="0">
              <a:buNone/>
            </a:pPr>
            <a:r>
              <a:rPr lang="en-US" dirty="0"/>
              <a:t>It is clear who is responsible for handling this exceptional scenario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90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DBF-7762-DA43-AE46-5F21D74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4179-D9EA-FB47-AA8A-8406D7FB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responsible for developing a system that handles millions of dollars worth of transactions, will you sleep easy at night?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8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7024-5AE4-544C-A25B-AB3C55BA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BA20-9778-1842-BA3C-B72F82A1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38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Maybe we would sleep easier if the </a:t>
            </a:r>
            <a:r>
              <a:rPr lang="en-US" dirty="0" err="1"/>
              <a:t>PortManager</a:t>
            </a:r>
            <a:r>
              <a:rPr lang="en-US" dirty="0"/>
              <a:t> also checked the integrity of the connection </a:t>
            </a:r>
          </a:p>
          <a:p>
            <a:r>
              <a:rPr lang="en-US" dirty="0"/>
              <a:t>Every 15 (or so) minutes it should: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how many unanswered requests there are for a Port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Query all the Ports to see if they are active or not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how many Ports have run into an error </a:t>
            </a:r>
          </a:p>
          <a:p>
            <a:r>
              <a:rPr lang="en-US" dirty="0"/>
              <a:t>If any of these checks produces unexpected results, warning bells should go off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17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06CB-63DF-6D4A-B0AF-656EA991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00B3-9D41-6746-828E-7334CE2F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Don’t stop there!</a:t>
            </a:r>
          </a:p>
          <a:p>
            <a:r>
              <a:rPr lang="en-US" dirty="0"/>
              <a:t>It’s not enough to know that a system is not failing </a:t>
            </a:r>
          </a:p>
          <a:p>
            <a:r>
              <a:rPr lang="en-US" dirty="0"/>
              <a:t>Perhaps you cannot detect connection problems, but people still are not able to use the website for other reasons </a:t>
            </a:r>
          </a:p>
          <a:p>
            <a:r>
              <a:rPr lang="en-US" dirty="0"/>
              <a:t>Log successful transactions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78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352F-D750-2A4A-8936-2FB29DC4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The object pool pattern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A0255-1F6E-8343-ABEE-8B473D16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03573"/>
            <a:ext cx="6112382" cy="3045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26CC-FADE-CF4A-B53D-2EE74694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Note that getInstance() refers to the creation of a singleton ReusabePool 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6114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C43-079F-2343-815E-FF805E0F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pool pattern: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21B6-8058-4D4D-B22A-12411FE5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26229"/>
            <a:ext cx="9905999" cy="276497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Factories are not just about instantiation!</a:t>
            </a:r>
          </a:p>
        </p:txBody>
      </p:sp>
    </p:spTree>
    <p:extLst>
      <p:ext uri="{BB962C8B-B14F-4D97-AF65-F5344CB8AC3E}">
        <p14:creationId xmlns:p14="http://schemas.microsoft.com/office/powerpoint/2010/main" val="256972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creation?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4372"/>
            <a:ext cx="9570131" cy="4757058"/>
          </a:xfrm>
        </p:spPr>
        <p:txBody>
          <a:bodyPr>
            <a:normAutofit/>
          </a:bodyPr>
          <a:lstStyle/>
          <a:p>
            <a:r>
              <a:rPr lang="en-US" dirty="0"/>
              <a:t>A lot of the design we have </a:t>
            </a:r>
            <a:r>
              <a:rPr lang="en-US" dirty="0" err="1"/>
              <a:t>focussed</a:t>
            </a:r>
            <a:r>
              <a:rPr lang="en-US" dirty="0"/>
              <a:t> on so far in this course is concerned with figuring out how classes should work together, and how to encapsulate variation – hiding implementation details </a:t>
            </a:r>
          </a:p>
          <a:p>
            <a:r>
              <a:rPr lang="en-US" dirty="0"/>
              <a:t>But if we hide implementation details behind an abstract class, who decides which concrete instances should be made?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06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570131" cy="3095399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Separating creation and usage leads to stronger cohesion</a:t>
            </a:r>
          </a:p>
          <a:p>
            <a:r>
              <a:rPr lang="en-US" dirty="0"/>
              <a:t>Separate two distinct tasks: </a:t>
            </a:r>
          </a:p>
          <a:p>
            <a:pPr lvl="1"/>
            <a:r>
              <a:rPr lang="en-US" dirty="0"/>
              <a:t>Defining classes and how they work together</a:t>
            </a:r>
          </a:p>
          <a:p>
            <a:pPr lvl="1"/>
            <a:r>
              <a:rPr lang="en-US" dirty="0"/>
              <a:t>Writing factories that instantiate the correct objects for the right situation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0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everyone agrees…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0686"/>
            <a:ext cx="9102044" cy="43107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</a:t>
            </a:r>
            <a:r>
              <a:rPr lang="en-US" dirty="0" err="1"/>
              <a:t>Larman’s</a:t>
            </a:r>
            <a:r>
              <a:rPr lang="en-US" dirty="0"/>
              <a:t> Creator GRASP principle: </a:t>
            </a:r>
          </a:p>
          <a:p>
            <a:r>
              <a:rPr lang="en-US" i="1" dirty="0"/>
              <a:t>Assign class A the responsibility to create instances of a </a:t>
            </a:r>
            <a:r>
              <a:rPr lang="en-US" i="1" dirty="0" err="1"/>
              <a:t>classB</a:t>
            </a:r>
            <a:r>
              <a:rPr lang="en-US" i="1" dirty="0"/>
              <a:t> if A has a B object </a:t>
            </a:r>
          </a:p>
          <a:p>
            <a:r>
              <a:rPr lang="en-US" dirty="0"/>
              <a:t>This is a good guideline for simple situations, provided you are not programming to an interface </a:t>
            </a:r>
          </a:p>
          <a:p>
            <a:r>
              <a:rPr lang="en-US" dirty="0"/>
              <a:t>If you are, you may need to consider applying creational design patterns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8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vs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164"/>
            <a:ext cx="9905999" cy="4326317"/>
          </a:xfrm>
        </p:spPr>
        <p:txBody>
          <a:bodyPr>
            <a:normAutofit/>
          </a:bodyPr>
          <a:lstStyle/>
          <a:p>
            <a:r>
              <a:rPr lang="en-US" dirty="0" err="1"/>
              <a:t>Shalloway</a:t>
            </a:r>
            <a:r>
              <a:rPr lang="en-US" dirty="0"/>
              <a:t> and Trott say that an object should either:</a:t>
            </a:r>
          </a:p>
          <a:p>
            <a:pPr lvl="1"/>
            <a:r>
              <a:rPr lang="en-US" dirty="0"/>
              <a:t>make and/or manage other objects</a:t>
            </a:r>
          </a:p>
          <a:p>
            <a:pPr lvl="1"/>
            <a:r>
              <a:rPr lang="en-US" dirty="0"/>
              <a:t>or it should use other objects</a:t>
            </a:r>
          </a:p>
          <a:p>
            <a:r>
              <a:rPr lang="en-US" dirty="0"/>
              <a:t>It should never do both </a:t>
            </a:r>
          </a:p>
          <a:p>
            <a:r>
              <a:rPr lang="en-US" dirty="0"/>
              <a:t>Following this rule leads to looser coupling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3600"/>
              <a:t>“Using objects”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02AF-2430-5646-8582-E0C723FD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580307"/>
            <a:ext cx="4635583" cy="17014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”Program to an interface, not to an implementation”</a:t>
            </a:r>
          </a:p>
          <a:p>
            <a:pPr marL="0" indent="0">
              <a:buNone/>
            </a:pPr>
            <a:r>
              <a:rPr lang="en-US" sz="3200"/>
              <a:t>”Find what varies, and encapsulate it” </a:t>
            </a:r>
            <a:endParaRPr lang="en-US"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Example: strategy</a:t>
            </a:r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BA23B-0F29-0A4D-BAB8-869F70D3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517053"/>
            <a:ext cx="6112382" cy="18184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If the Context creates concrete strategies, it is breaking an abstraction barrier </a:t>
            </a:r>
          </a:p>
          <a:p>
            <a:r>
              <a:rPr lang="en-US" sz="1800"/>
              <a:t>Instead, we want to assign the responsibility for creation to another object </a:t>
            </a:r>
            <a:endParaRPr lang="en-US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184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Microsoft Macintosh PowerPoint</Application>
  <PresentationFormat>Widescreen</PresentationFormat>
  <Paragraphs>162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Lucida Console</vt:lpstr>
      <vt:lpstr>Tw Cen MT</vt:lpstr>
      <vt:lpstr>Circuit</vt:lpstr>
      <vt:lpstr>Modelleren en Systeemontwerp</vt:lpstr>
      <vt:lpstr>This lecture</vt:lpstr>
      <vt:lpstr>Categories of design patterns</vt:lpstr>
      <vt:lpstr>Why worry about creation?</vt:lpstr>
      <vt:lpstr>Factories</vt:lpstr>
      <vt:lpstr>Not everyone agrees…</vt:lpstr>
      <vt:lpstr>Creation vs use</vt:lpstr>
      <vt:lpstr>“Using objects”</vt:lpstr>
      <vt:lpstr>Example: strategy</vt:lpstr>
      <vt:lpstr>Factory objects</vt:lpstr>
      <vt:lpstr>Using vs creating objects</vt:lpstr>
      <vt:lpstr>Summary</vt:lpstr>
      <vt:lpstr>The singleton pattern</vt:lpstr>
      <vt:lpstr>The singleton pattern</vt:lpstr>
      <vt:lpstr>The singleton pattern</vt:lpstr>
      <vt:lpstr>Singleton: examples</vt:lpstr>
      <vt:lpstr>Caution!</vt:lpstr>
      <vt:lpstr>More caution!</vt:lpstr>
      <vt:lpstr>Case study: electronic banking</vt:lpstr>
      <vt:lpstr>Architecture</vt:lpstr>
      <vt:lpstr>Requirements</vt:lpstr>
      <vt:lpstr>Example interaction</vt:lpstr>
      <vt:lpstr>Performance concerns</vt:lpstr>
      <vt:lpstr>Design question</vt:lpstr>
      <vt:lpstr>Issues involved</vt:lpstr>
      <vt:lpstr>Design choice</vt:lpstr>
      <vt:lpstr>TCP/IP management</vt:lpstr>
      <vt:lpstr>How many?</vt:lpstr>
      <vt:lpstr>Functionality</vt:lpstr>
      <vt:lpstr>Using ports</vt:lpstr>
      <vt:lpstr>Strong cohesion, loose coupling</vt:lpstr>
      <vt:lpstr>Adding error handling</vt:lpstr>
      <vt:lpstr>Are we done?</vt:lpstr>
      <vt:lpstr>Add checking</vt:lpstr>
      <vt:lpstr>Even better</vt:lpstr>
      <vt:lpstr>The object pool pattern</vt:lpstr>
      <vt:lpstr>The object pool pattern: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1</cp:revision>
  <dcterms:created xsi:type="dcterms:W3CDTF">2019-10-18T09:02:38Z</dcterms:created>
  <dcterms:modified xsi:type="dcterms:W3CDTF">2019-10-18T09:03:16Z</dcterms:modified>
</cp:coreProperties>
</file>