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465" r:id="rId5"/>
    <p:sldId id="466" r:id="rId6"/>
    <p:sldId id="467" r:id="rId7"/>
    <p:sldId id="273" r:id="rId8"/>
    <p:sldId id="433" r:id="rId9"/>
    <p:sldId id="438" r:id="rId10"/>
    <p:sldId id="442" r:id="rId11"/>
    <p:sldId id="443" r:id="rId12"/>
    <p:sldId id="444" r:id="rId13"/>
    <p:sldId id="445" r:id="rId14"/>
    <p:sldId id="456" r:id="rId15"/>
    <p:sldId id="469" r:id="rId16"/>
    <p:sldId id="471" r:id="rId17"/>
    <p:sldId id="472" r:id="rId18"/>
    <p:sldId id="473" r:id="rId19"/>
    <p:sldId id="474" r:id="rId20"/>
    <p:sldId id="475" r:id="rId21"/>
    <p:sldId id="4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0"/>
    <p:restoredTop sz="94677"/>
  </p:normalViewPr>
  <p:slideViewPr>
    <p:cSldViewPr snapToGrid="0" snapToObjects="1" showGuides="1">
      <p:cViewPr varScale="1">
        <p:scale>
          <a:sx n="71" d="100"/>
          <a:sy n="71" d="100"/>
        </p:scale>
        <p:origin x="184" y="9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patterns: Template method &amp; 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 method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CB944-BD7B-E548-A1E1-EFA993A014F7}"/>
              </a:ext>
            </a:extLst>
          </p:cNvPr>
          <p:cNvSpPr/>
          <p:nvPr/>
        </p:nvSpPr>
        <p:spPr>
          <a:xfrm>
            <a:off x="4540743" y="638650"/>
            <a:ext cx="7034485" cy="378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Consequences: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 provide a good platform for code reuse. They are also helpful in ensuring the required steps are implemented.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Implementation: </a:t>
            </a:r>
            <a:endParaRPr lang="en-US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F44FB-5B6A-A34B-A8F9-7CC24AE8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55" y="2520193"/>
            <a:ext cx="5889210" cy="3861139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we go again: creation?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17914"/>
          </a:xfrm>
        </p:spPr>
        <p:txBody>
          <a:bodyPr>
            <a:normAutofit/>
          </a:bodyPr>
          <a:lstStyle/>
          <a:p>
            <a:r>
              <a:rPr lang="en-US" dirty="0"/>
              <a:t>In our case study, the Template Method pattern showed how to handle variation in database communication </a:t>
            </a:r>
          </a:p>
          <a:p>
            <a:r>
              <a:rPr lang="en-US" dirty="0"/>
              <a:t>An abstract </a:t>
            </a:r>
            <a:r>
              <a:rPr lang="en-US" dirty="0" err="1"/>
              <a:t>QueryTemplate</a:t>
            </a:r>
            <a:r>
              <a:rPr lang="en-US" dirty="0"/>
              <a:t> object hides implementation details </a:t>
            </a:r>
          </a:p>
          <a:p>
            <a:r>
              <a:rPr lang="en-US" dirty="0"/>
              <a:t>But who creates the associated database object?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database creation varies between the two Template subclasses (for Oracle or SQL Server databases), the subclasses should be responsible.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diagram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654E4-0313-FA44-BE44-272195BD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783499"/>
            <a:ext cx="6112382" cy="32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544"/>
            <a:ext cx="9905999" cy="42909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QueryTemplate</a:t>
            </a:r>
            <a:r>
              <a:rPr lang="en-US" dirty="0"/>
              <a:t> class does not know which database is created </a:t>
            </a:r>
          </a:p>
          <a:p>
            <a:r>
              <a:rPr lang="en-US" dirty="0"/>
              <a:t>It just knows that all concrete derived classes will define a method to create a database object </a:t>
            </a:r>
          </a:p>
          <a:p>
            <a:r>
              <a:rPr lang="en-US" dirty="0"/>
              <a:t>The derived classes are responsible for the creation </a:t>
            </a:r>
          </a:p>
          <a:p>
            <a:pPr marL="0" indent="0">
              <a:buNone/>
            </a:pPr>
            <a:r>
              <a:rPr lang="en-US" dirty="0"/>
              <a:t>This is called the </a:t>
            </a:r>
            <a:r>
              <a:rPr lang="en-US" i="1" dirty="0"/>
              <a:t>Factory Method </a:t>
            </a:r>
            <a:r>
              <a:rPr lang="en-US" dirty="0"/>
              <a:t>pattern, which is used heavily in C# collections libraries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2B2-7E86-3947-AAFA-09AA76E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method: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BDE6-0C9B-AA47-8338-DD9AD303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1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Gang of Four define the intent of the Factory Method Pattern: </a:t>
            </a:r>
          </a:p>
          <a:p>
            <a:pPr marL="457200" lvl="1" indent="0">
              <a:buNone/>
            </a:pPr>
            <a:r>
              <a:rPr lang="en-US" i="1" dirty="0"/>
              <a:t>Define an interface for creating an object, but let subclasses decide which class to instantiate. Factory Method lets a class defer instantiation to subclasses.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67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E734-EA93-E54A-9563-38F0856C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sz="3600"/>
              <a:t>Factory method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BF54D-F865-9843-AD8B-45947ABF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2575696"/>
            <a:ext cx="3178638" cy="17011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1B82-032F-F946-8691-736D40AF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/>
              <a:t>Example: (book is vague on this issue)</a:t>
            </a:r>
          </a:p>
          <a:p>
            <a:pPr marL="0" indent="0">
              <a:buNone/>
            </a:pPr>
            <a:r>
              <a:rPr lang="en-US" sz="3000"/>
              <a:t>Creator &lt;=&gt; Query Template </a:t>
            </a:r>
          </a:p>
          <a:p>
            <a:pPr marL="0" indent="0">
              <a:buNone/>
            </a:pPr>
            <a:r>
              <a:rPr lang="en-US" sz="3000" err="1"/>
              <a:t>MakeProduct</a:t>
            </a:r>
            <a:r>
              <a:rPr lang="en-US" sz="3000"/>
              <a:t>() &lt;=&gt; </a:t>
            </a:r>
            <a:r>
              <a:rPr lang="en-US" sz="3000" err="1"/>
              <a:t>MakeDatabase</a:t>
            </a:r>
            <a:r>
              <a:rPr lang="en-US" sz="3000"/>
              <a:t>() </a:t>
            </a:r>
          </a:p>
          <a:p>
            <a:pPr marL="0" indent="0">
              <a:buNone/>
            </a:pPr>
            <a:r>
              <a:rPr lang="en-US" sz="3000"/>
              <a:t>Operation() &lt;=&gt; logic in creation process </a:t>
            </a:r>
            <a:endParaRPr lang="en-US" sz="3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383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4D0-C6D3-BA40-BDFC-9EF9EF3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0FD8-27BA-B542-8D22-446EAB68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8504"/>
            <a:ext cx="9905999" cy="43021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Identifying objects based on responsibilities (CVA, Analysis matrix, noun-verb analysis, GRASP)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how to use these objects (design patterns)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how to manage these objects (factories)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00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60AF-C88E-1841-A267-783DF80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behind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3375-CBDD-8848-A206-90842CAB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6373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Conceptually similar objects are often used in the same way </a:t>
            </a:r>
          </a:p>
          <a:p>
            <a:r>
              <a:rPr lang="en-US" dirty="0"/>
              <a:t>When creating these objects, there is some logic involved that decides to choose one specific concrete class </a:t>
            </a:r>
          </a:p>
          <a:p>
            <a:r>
              <a:rPr lang="en-US" dirty="0"/>
              <a:t>The </a:t>
            </a:r>
            <a:r>
              <a:rPr lang="en-US" i="1" dirty="0"/>
              <a:t>using</a:t>
            </a:r>
            <a:r>
              <a:rPr lang="en-US" dirty="0"/>
              <a:t> class should not know which specific concrete class it is using – it should program to an interface, not an implementation </a:t>
            </a:r>
          </a:p>
          <a:p>
            <a:r>
              <a:rPr lang="en-US" dirty="0"/>
              <a:t>So if the using class cannot choose how to instantiate objects, someone must be responsible - enter Factories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61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C965-3FD8-E144-A16A-CE6BE414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 and changing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BAFC-2815-A645-8212-D2A20861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85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practice most new requirements affect either</a:t>
            </a:r>
          </a:p>
          <a:p>
            <a:r>
              <a:rPr lang="en-US" dirty="0"/>
              <a:t>the users of an object or system (or its internal implementation)</a:t>
            </a:r>
          </a:p>
          <a:p>
            <a:r>
              <a:rPr lang="en-US" dirty="0"/>
              <a:t>or the logic controlling the choice of which objects to create </a:t>
            </a:r>
          </a:p>
          <a:p>
            <a:pPr marL="0" indent="0">
              <a:buNone/>
            </a:pPr>
            <a:r>
              <a:rPr lang="en-US" dirty="0"/>
              <a:t>It is much less common that both these things need to change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924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Two more patterns:</a:t>
            </a:r>
          </a:p>
          <a:p>
            <a:r>
              <a:rPr lang="en-US" dirty="0"/>
              <a:t>Template Method Pattern</a:t>
            </a:r>
          </a:p>
          <a:p>
            <a:r>
              <a:rPr lang="en-US" dirty="0"/>
              <a:t>Factory Method Pattern </a:t>
            </a:r>
          </a:p>
          <a:p>
            <a:pPr marL="0" indent="0">
              <a:buNone/>
            </a:pPr>
            <a:r>
              <a:rPr lang="en-US" dirty="0"/>
              <a:t>We will see them working in an integrated way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4DB4-9891-D94F-873F-5C35A3FE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 of 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FB15-01DC-4A44-A7CE-150DA20B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01788"/>
            <a:ext cx="9905999" cy="31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to make an object responsible for using or creating, but never for both.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733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8AAA-FFEC-144E-9E51-807EBFE7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AD03-C4E1-3B4E-92F0-76898F43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seen a lot of tools and concepts to support analysis and design </a:t>
            </a:r>
          </a:p>
          <a:p>
            <a:r>
              <a:rPr lang="en-US" dirty="0"/>
              <a:t>The pattern story is not finished here…</a:t>
            </a:r>
          </a:p>
          <a:p>
            <a:r>
              <a:rPr lang="en-US" dirty="0"/>
              <a:t>…find your own!</a:t>
            </a:r>
          </a:p>
          <a:p>
            <a:r>
              <a:rPr lang="en-US" dirty="0"/>
              <a:t>Have an open mind towards new concepts, patterns, ideas</a:t>
            </a:r>
          </a:p>
          <a:p>
            <a:r>
              <a:rPr lang="en-US" dirty="0"/>
              <a:t>…instead of sticking to what you already know!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47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case study: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8488"/>
            <a:ext cx="9570131" cy="49352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Encapsulate variation!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prepareQuery</a:t>
            </a:r>
            <a:r>
              <a:rPr lang="en-US" dirty="0">
                <a:latin typeface="Lucida Console" panose="020B0609040504020204" pitchFamily="49" charset="0"/>
              </a:rPr>
              <a:t>(query1);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(database == ORACLE)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conn = </a:t>
            </a:r>
            <a:r>
              <a:rPr lang="en-US" dirty="0" err="1">
                <a:latin typeface="Lucida Console" panose="020B0609040504020204" pitchFamily="49" charset="0"/>
              </a:rPr>
              <a:t>formatOracleConnect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conn = </a:t>
            </a:r>
            <a:r>
              <a:rPr lang="en-US" dirty="0" err="1">
                <a:latin typeface="Lucida Console" panose="020B0609040504020204" pitchFamily="49" charset="0"/>
              </a:rPr>
              <a:t>formatSQLServerConnect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(database == ORACLE)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res = </a:t>
            </a:r>
            <a:r>
              <a:rPr lang="en-US" dirty="0" err="1">
                <a:latin typeface="Lucida Console" panose="020B0609040504020204" pitchFamily="49" charset="0"/>
              </a:rPr>
              <a:t>formatOracleSelect</a:t>
            </a:r>
            <a:r>
              <a:rPr lang="en-US" dirty="0">
                <a:latin typeface="Lucida Console" panose="020B0609040504020204" pitchFamily="49" charset="0"/>
              </a:rPr>
              <a:t>(conn, query1);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res = </a:t>
            </a:r>
            <a:r>
              <a:rPr lang="en-US" dirty="0" err="1">
                <a:latin typeface="Lucida Console" panose="020B0609040504020204" pitchFamily="49" charset="0"/>
              </a:rPr>
              <a:t>formatSQLServerSelect</a:t>
            </a:r>
            <a:r>
              <a:rPr lang="en-US" dirty="0">
                <a:latin typeface="Lucida Console" panose="020B0609040504020204" pitchFamily="49" charset="0"/>
              </a:rPr>
              <a:t>(conn, query1);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processResults</a:t>
            </a:r>
            <a:r>
              <a:rPr lang="en-US" dirty="0">
                <a:latin typeface="Lucida Console" panose="020B0609040504020204" pitchFamily="49" charset="0"/>
              </a:rPr>
              <a:t>(res); </a:t>
            </a:r>
            <a:endParaRPr lang="en-US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databases</a:t>
            </a:r>
          </a:p>
        </p:txBody>
      </p:sp>
      <p:pic>
        <p:nvPicPr>
          <p:cNvPr id="1030" name="Picture 6" descr="page4image11954880">
            <a:extLst>
              <a:ext uri="{FF2B5EF4-FFF2-40B4-BE49-F238E27FC236}">
                <a16:creationId xmlns:a16="http://schemas.microsoft.com/office/drawing/2014/main" id="{5A149F66-DE5E-664E-9D30-78825598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0163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82E2A-7546-A04A-92BE-3410784E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170"/>
            <a:ext cx="9905999" cy="46095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need to write software that generates SQL queries on different databases (both Oracle and SQL Server) </a:t>
            </a:r>
          </a:p>
          <a:p>
            <a:r>
              <a:rPr lang="en-US" dirty="0"/>
              <a:t>In principle the queries have the same structure: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Format the CONNECT command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the CONNECT command to the database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Format the SELECT command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the SELECT command to the database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Return the answer from the database </a:t>
            </a:r>
          </a:p>
          <a:p>
            <a:pPr marL="0" indent="0">
              <a:buNone/>
            </a:pPr>
            <a:r>
              <a:rPr lang="en-US" dirty="0"/>
              <a:t>…but there is slight variation in the formatting procedures for the different database backends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method: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570131" cy="3095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Gang of Four define the intent of the Template Method Pattern as: </a:t>
            </a:r>
          </a:p>
          <a:p>
            <a:pPr marL="457200" lvl="1" indent="0">
              <a:buNone/>
            </a:pPr>
            <a:r>
              <a:rPr lang="en-US" i="1" dirty="0"/>
              <a:t>Define the skeleton of an algorithm in an operation, deferring some steps to subclasses. Redefine the steps in an algorithm without changing the algorithm’s structure. </a:t>
            </a:r>
          </a:p>
          <a:p>
            <a:pPr marL="0" indent="0">
              <a:buNone/>
            </a:pPr>
            <a:r>
              <a:rPr lang="en-US" dirty="0"/>
              <a:t>This sounds similar to our database problem . . 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0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 method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F8EA6-1E64-7045-8D90-5CB83D033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929994"/>
            <a:ext cx="6112382" cy="29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magic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6066"/>
            <a:ext cx="9905999" cy="47743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QueryTemplate</a:t>
            </a:r>
            <a:r>
              <a:rPr lang="en-US" dirty="0"/>
              <a:t> class defines the following method: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public </a:t>
            </a:r>
            <a:r>
              <a:rPr lang="en-US" sz="2600" dirty="0" err="1">
                <a:latin typeface="Lucida Console" panose="020B0609040504020204" pitchFamily="49" charset="0"/>
              </a:rPr>
              <a:t>doQuery</a:t>
            </a:r>
            <a:r>
              <a:rPr lang="en-US" sz="2600" dirty="0">
                <a:latin typeface="Lucida Console" panose="020B0609040504020204" pitchFamily="49" charset="0"/>
              </a:rPr>
              <a:t>(String query) {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	conn = </a:t>
            </a:r>
            <a:r>
              <a:rPr lang="en-US" sz="2600" dirty="0" err="1">
                <a:latin typeface="Lucida Console" panose="020B0609040504020204" pitchFamily="49" charset="0"/>
              </a:rPr>
              <a:t>formatConnect</a:t>
            </a:r>
            <a:r>
              <a:rPr lang="en-US" sz="2600" dirty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	res = </a:t>
            </a:r>
            <a:r>
              <a:rPr lang="en-US" sz="2600" dirty="0" err="1">
                <a:latin typeface="Lucida Console" panose="020B0609040504020204" pitchFamily="49" charset="0"/>
              </a:rPr>
              <a:t>formatSelect</a:t>
            </a:r>
            <a:r>
              <a:rPr lang="en-US" sz="2600" dirty="0">
                <a:latin typeface="Lucida Console" panose="020B0609040504020204" pitchFamily="49" charset="0"/>
              </a:rPr>
              <a:t>(conn, query);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	</a:t>
            </a:r>
            <a:r>
              <a:rPr lang="en-US" sz="2600" dirty="0" err="1">
                <a:latin typeface="Lucida Console" panose="020B0609040504020204" pitchFamily="49" charset="0"/>
              </a:rPr>
              <a:t>processResults</a:t>
            </a:r>
            <a:r>
              <a:rPr lang="en-US" sz="2600" dirty="0">
                <a:latin typeface="Lucida Console" panose="020B0609040504020204" pitchFamily="49" charset="0"/>
              </a:rPr>
              <a:t>(res); </a:t>
            </a:r>
          </a:p>
          <a:p>
            <a:pPr marL="0" indent="0">
              <a:buNone/>
            </a:pPr>
            <a:r>
              <a:rPr lang="en-US" sz="2600" dirty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abstract</a:t>
            </a:r>
            <a:r>
              <a:rPr lang="en-US" dirty="0"/>
              <a:t> class (</a:t>
            </a:r>
            <a:r>
              <a:rPr lang="en-US" dirty="0" err="1"/>
              <a:t>QueryTemplate</a:t>
            </a:r>
            <a:r>
              <a:rPr lang="en-US" dirty="0"/>
              <a:t>) defines a public, concrete method (</a:t>
            </a:r>
            <a:r>
              <a:rPr lang="en-US" dirty="0" err="1"/>
              <a:t>doQuery</a:t>
            </a:r>
            <a:r>
              <a:rPr lang="en-US" dirty="0"/>
              <a:t>), that itself calls abstract, protected methods (</a:t>
            </a:r>
            <a:r>
              <a:rPr lang="en-US" dirty="0" err="1"/>
              <a:t>formatSelect</a:t>
            </a:r>
            <a:r>
              <a:rPr lang="en-US" dirty="0"/>
              <a:t> and </a:t>
            </a:r>
            <a:r>
              <a:rPr lang="en-US" dirty="0" err="1"/>
              <a:t>formatConnect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600" dirty="0"/>
              <a:t>Code-based CVA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Template Methods are a great way to clean up ‘duplicated’ methods, or fixing code that has been copy-pasted and edited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the common parts – these go in the abstract class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the variation – these go in the concrete instances </a:t>
            </a:r>
            <a:endParaRPr lang="en-US" sz="2400" dirty="0">
              <a:effectLst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3486"/>
            <a:ext cx="9905999" cy="460465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Intent: </a:t>
            </a:r>
            <a:r>
              <a:rPr lang="en-US" dirty="0"/>
              <a:t>Define the skeleton of an algorithm, deferring some steps to subclasses, making it possible to redefine some of the steps in the algorithm, without changing the algorithm’s structure. </a:t>
            </a:r>
          </a:p>
          <a:p>
            <a:r>
              <a:rPr lang="en-US" b="1" dirty="0"/>
              <a:t>Problem: </a:t>
            </a:r>
            <a:r>
              <a:rPr lang="en-US" dirty="0"/>
              <a:t>There is a procedure or set of steps that is consistent at one level of detail, but individual steps may have different implementations. </a:t>
            </a:r>
          </a:p>
          <a:p>
            <a:r>
              <a:rPr lang="en-US" b="1" dirty="0"/>
              <a:t>Solution:</a:t>
            </a:r>
            <a:r>
              <a:rPr lang="en-US" dirty="0"/>
              <a:t> Allows for a definition of </a:t>
            </a:r>
            <a:r>
              <a:rPr lang="en-US" dirty="0" err="1"/>
              <a:t>substeps</a:t>
            </a:r>
            <a:r>
              <a:rPr lang="en-US" dirty="0"/>
              <a:t> that vary while maintaining a consistent basic process. </a:t>
            </a:r>
          </a:p>
          <a:p>
            <a:r>
              <a:rPr lang="en-US" b="1" dirty="0"/>
              <a:t>Participants:</a:t>
            </a:r>
            <a:r>
              <a:rPr lang="en-US" dirty="0"/>
              <a:t> The Template Method defines an abstract class with a concrete method, that uses abstract methods that need to be overridden.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809</Words>
  <Application>Microsoft Macintosh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Lucida Console</vt:lpstr>
      <vt:lpstr>Tw Cen MT</vt:lpstr>
      <vt:lpstr>Circuit</vt:lpstr>
      <vt:lpstr>Modelleren en Systeemontwerp</vt:lpstr>
      <vt:lpstr>This lecture</vt:lpstr>
      <vt:lpstr>Template method case study: databases</vt:lpstr>
      <vt:lpstr>Case study: databases</vt:lpstr>
      <vt:lpstr>Template method: intent</vt:lpstr>
      <vt:lpstr>Template method</vt:lpstr>
      <vt:lpstr>Where the magic happens</vt:lpstr>
      <vt:lpstr>Code-based CVA</vt:lpstr>
      <vt:lpstr>Template method I</vt:lpstr>
      <vt:lpstr>Template method II</vt:lpstr>
      <vt:lpstr>There we go again: creation?</vt:lpstr>
      <vt:lpstr>Assigning responsibility</vt:lpstr>
      <vt:lpstr>The diagram</vt:lpstr>
      <vt:lpstr>What does this achieve?</vt:lpstr>
      <vt:lpstr>Factory method: intent</vt:lpstr>
      <vt:lpstr>Factory method</vt:lpstr>
      <vt:lpstr>Overview</vt:lpstr>
      <vt:lpstr>Philosophy behind factories</vt:lpstr>
      <vt:lpstr>Factories and changing requirements</vt:lpstr>
      <vt:lpstr>Golden rule of object creation</vt:lpstr>
      <vt:lpstr>Epilog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3</cp:revision>
  <dcterms:created xsi:type="dcterms:W3CDTF">2019-10-18T09:29:28Z</dcterms:created>
  <dcterms:modified xsi:type="dcterms:W3CDTF">2019-10-18T12:53:34Z</dcterms:modified>
</cp:coreProperties>
</file>