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32"/>
  </p:notesMasterIdLst>
  <p:handoutMasterIdLst>
    <p:handoutMasterId r:id="rId33"/>
  </p:handoutMasterIdLst>
  <p:sldIdLst>
    <p:sldId id="1189" r:id="rId2"/>
    <p:sldId id="1188" r:id="rId3"/>
    <p:sldId id="1191" r:id="rId4"/>
    <p:sldId id="1165" r:id="rId5"/>
    <p:sldId id="1204" r:id="rId6"/>
    <p:sldId id="1226" r:id="rId7"/>
    <p:sldId id="1206" r:id="rId8"/>
    <p:sldId id="1207" r:id="rId9"/>
    <p:sldId id="1208" r:id="rId10"/>
    <p:sldId id="1224" r:id="rId11"/>
    <p:sldId id="1227" r:id="rId12"/>
    <p:sldId id="1225" r:id="rId13"/>
    <p:sldId id="1228" r:id="rId14"/>
    <p:sldId id="1229" r:id="rId15"/>
    <p:sldId id="1210" r:id="rId16"/>
    <p:sldId id="1211" r:id="rId17"/>
    <p:sldId id="1212" r:id="rId18"/>
    <p:sldId id="1213" r:id="rId19"/>
    <p:sldId id="1214" r:id="rId20"/>
    <p:sldId id="1215" r:id="rId21"/>
    <p:sldId id="1216" r:id="rId22"/>
    <p:sldId id="1217" r:id="rId23"/>
    <p:sldId id="1218" r:id="rId24"/>
    <p:sldId id="1219" r:id="rId25"/>
    <p:sldId id="1220" r:id="rId26"/>
    <p:sldId id="1221" r:id="rId27"/>
    <p:sldId id="1222" r:id="rId28"/>
    <p:sldId id="1223" r:id="rId29"/>
    <p:sldId id="1190" r:id="rId30"/>
    <p:sldId id="1013" r:id="rId31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83A2"/>
    <a:srgbClr val="2772E1"/>
    <a:srgbClr val="14458E"/>
    <a:srgbClr val="449E9A"/>
    <a:srgbClr val="5B5245"/>
    <a:srgbClr val="F1AC01"/>
    <a:srgbClr val="90D0CD"/>
    <a:srgbClr val="7FACED"/>
    <a:srgbClr val="F75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2" autoAdjust="0"/>
    <p:restoredTop sz="88708" autoAdjust="0"/>
  </p:normalViewPr>
  <p:slideViewPr>
    <p:cSldViewPr showGuides="1">
      <p:cViewPr varScale="1">
        <p:scale>
          <a:sx n="136" d="100"/>
          <a:sy n="136" d="100"/>
        </p:scale>
        <p:origin x="1290" y="132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2021/3/29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777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042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43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842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104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968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692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202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3" y="1536635"/>
            <a:ext cx="8379931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31" r:id="rId3"/>
    <p:sldLayoutId id="2147483940" r:id="rId4"/>
    <p:sldLayoutId id="2147483952" r:id="rId5"/>
    <p:sldLayoutId id="2147483939" r:id="rId6"/>
    <p:sldLayoutId id="2147483953" r:id="rId7"/>
    <p:sldLayoutId id="2147483941" r:id="rId8"/>
    <p:sldLayoutId id="214748395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3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20.xml"/><Relationship Id="rId7" Type="http://schemas.openxmlformats.org/officeDocument/2006/relationships/slide" Target="slide19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7.xml"/><Relationship Id="rId5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陳媛君</a:t>
            </a:r>
            <a:endParaRPr lang="en-US" altLang="zh-TW" dirty="0" smtClean="0"/>
          </a:p>
          <a:p>
            <a:r>
              <a:rPr lang="en-US" altLang="zh-TW" dirty="0" smtClean="0"/>
              <a:t>2021.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Boss Review2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27865" y="231490"/>
            <a:ext cx="3864115" cy="585065"/>
          </a:xfrm>
        </p:spPr>
        <p:txBody>
          <a:bodyPr/>
          <a:lstStyle/>
          <a:p>
            <a:r>
              <a:rPr lang="en-US" altLang="zh-TW" dirty="0" smtClean="0"/>
              <a:t>Cell Process -Module</a:t>
            </a:r>
            <a:endParaRPr lang="zh-TW" altLang="en-US" dirty="0"/>
          </a:p>
        </p:txBody>
      </p:sp>
      <p:pic>
        <p:nvPicPr>
          <p:cNvPr id="4" name="Picture 7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0" y="816556"/>
            <a:ext cx="666889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67"/>
          <p:cNvSpPr>
            <a:spLocks noChangeArrowheads="1"/>
          </p:cNvSpPr>
          <p:nvPr/>
        </p:nvSpPr>
        <p:spPr bwMode="auto">
          <a:xfrm>
            <a:off x="5197839" y="4109477"/>
            <a:ext cx="2381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TW" sz="1400" b="0" dirty="0">
                <a:solidFill>
                  <a:schemeClr val="tx1"/>
                </a:solidFill>
                <a:ea typeface="Taipei" charset="-120"/>
              </a:rPr>
              <a:t> </a:t>
            </a:r>
            <a:r>
              <a:rPr lang="en-US" altLang="zh-TW" sz="1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Taipei" charset="-120"/>
                <a:cs typeface="Arial" panose="020B0604020202020204" pitchFamily="34" charset="0"/>
              </a:rPr>
              <a:t>B/L (B</a:t>
            </a:r>
            <a:r>
              <a:rPr lang="en-US" altLang="zh-TW" sz="1400" b="0" dirty="0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  <a:cs typeface="Arial" panose="020B0604020202020204" pitchFamily="34" charset="0"/>
              </a:rPr>
              <a:t>ack</a:t>
            </a:r>
            <a:r>
              <a:rPr lang="en-US" altLang="zh-TW" sz="1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Taipei" charset="-120"/>
                <a:cs typeface="Arial" panose="020B0604020202020204" pitchFamily="34" charset="0"/>
              </a:rPr>
              <a:t> L</a:t>
            </a:r>
            <a:r>
              <a:rPr lang="en-US" altLang="zh-TW" sz="1400" b="0" dirty="0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  <a:cs typeface="Arial" panose="020B0604020202020204" pitchFamily="34" charset="0"/>
              </a:rPr>
              <a:t>ight</a:t>
            </a:r>
            <a:r>
              <a:rPr lang="en-US" altLang="zh-TW" sz="1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Taipei" charset="-120"/>
                <a:cs typeface="Arial" panose="020B0604020202020204" pitchFamily="34" charset="0"/>
              </a:rPr>
              <a:t>)</a:t>
            </a:r>
            <a:r>
              <a:rPr lang="zh-TW" altLang="en-US" sz="1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aipei" charset="-120"/>
              </a:rPr>
              <a:t>：</a:t>
            </a:r>
            <a:r>
              <a:rPr lang="zh-TW" altLang="en-US" sz="1400" dirty="0" smtClean="0">
                <a:ea typeface="Taipei" charset="-120"/>
              </a:rPr>
              <a:t>背光</a:t>
            </a:r>
            <a:endParaRPr lang="en-US" altLang="zh-TW" sz="1400" dirty="0">
              <a:ea typeface="Taipei" charset="-120"/>
            </a:endParaRPr>
          </a:p>
        </p:txBody>
      </p:sp>
      <p:sp>
        <p:nvSpPr>
          <p:cNvPr id="6" name="Text Box 68"/>
          <p:cNvSpPr txBox="1">
            <a:spLocks noChangeArrowheads="1"/>
          </p:cNvSpPr>
          <p:nvPr/>
        </p:nvSpPr>
        <p:spPr bwMode="auto">
          <a:xfrm>
            <a:off x="1421650" y="4105523"/>
            <a:ext cx="3960440" cy="29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7751" tIns="38876" rIns="77751" bIns="38876">
            <a:spAutoFit/>
          </a:bodyPr>
          <a:lstStyle>
            <a:lvl1pPr algn="l" defTabSz="777875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1pPr>
            <a:lvl2pPr marL="388938" algn="l" defTabSz="777875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2pPr>
            <a:lvl3pPr marL="777875" algn="l" defTabSz="777875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3pPr>
            <a:lvl4pPr marL="1166813" algn="l" defTabSz="777875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4pPr>
            <a:lvl5pPr marL="1555750" algn="l" defTabSz="777875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5pPr>
            <a:lvl6pPr marL="2012950" defTabSz="777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6pPr>
            <a:lvl7pPr marL="2470150" defTabSz="777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7pPr>
            <a:lvl8pPr marL="2927350" defTabSz="777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8pPr>
            <a:lvl9pPr marL="3384550" defTabSz="777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9pPr>
          </a:lstStyle>
          <a:p>
            <a:r>
              <a:rPr lang="en-US" altLang="zh-TW" sz="1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PCB (</a:t>
            </a:r>
            <a:r>
              <a:rPr lang="en-US" altLang="zh-TW" sz="1400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P</a:t>
            </a:r>
            <a:r>
              <a:rPr lang="en-US" altLang="zh-TW" sz="1400" b="0" dirty="0">
                <a:latin typeface="Arial" panose="020B0604020202020204" pitchFamily="34" charset="0"/>
                <a:ea typeface="新細明體" panose="02020500000000000000" pitchFamily="18" charset="-120"/>
              </a:rPr>
              <a:t>rinted </a:t>
            </a:r>
            <a:r>
              <a:rPr lang="en-US" altLang="zh-TW" sz="1400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C</a:t>
            </a:r>
            <a:r>
              <a:rPr lang="en-US" altLang="zh-TW" sz="1400" b="0" dirty="0">
                <a:latin typeface="Arial" panose="020B0604020202020204" pitchFamily="34" charset="0"/>
                <a:ea typeface="新細明體" panose="02020500000000000000" pitchFamily="18" charset="-120"/>
              </a:rPr>
              <a:t>ircuit </a:t>
            </a:r>
            <a:r>
              <a:rPr lang="en-US" altLang="zh-TW" sz="1400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</a:t>
            </a:r>
            <a:r>
              <a:rPr lang="en-US" altLang="zh-TW" sz="1400" b="0" dirty="0">
                <a:latin typeface="Arial" panose="020B0604020202020204" pitchFamily="34" charset="0"/>
                <a:ea typeface="新細明體" panose="02020500000000000000" pitchFamily="18" charset="-120"/>
              </a:rPr>
              <a:t>oard</a:t>
            </a:r>
            <a:r>
              <a:rPr lang="en-US" altLang="zh-TW" sz="1400" b="0" dirty="0" smtClean="0"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  <a:r>
              <a:rPr lang="zh-TW" altLang="en-US" sz="1400" b="0" dirty="0" smtClean="0">
                <a:latin typeface="Arial" panose="020B0604020202020204" pitchFamily="34" charset="0"/>
                <a:ea typeface="新細明體" panose="02020500000000000000" pitchFamily="18" charset="-120"/>
              </a:rPr>
              <a:t>：印刷電路板</a:t>
            </a:r>
            <a:endParaRPr lang="en-US" altLang="zh-TW" sz="14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Text Box 69"/>
          <p:cNvSpPr txBox="1">
            <a:spLocks noChangeArrowheads="1"/>
          </p:cNvSpPr>
          <p:nvPr/>
        </p:nvSpPr>
        <p:spPr bwMode="auto">
          <a:xfrm>
            <a:off x="5247075" y="4448085"/>
            <a:ext cx="2879725" cy="29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7751" tIns="38876" rIns="77751" bIns="38876">
            <a:spAutoFit/>
          </a:bodyPr>
          <a:lstStyle>
            <a:lvl1pPr algn="l" defTabSz="777875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1pPr>
            <a:lvl2pPr marL="388938" algn="l" defTabSz="777875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2pPr>
            <a:lvl3pPr marL="777875" algn="l" defTabSz="777875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3pPr>
            <a:lvl4pPr marL="1166813" algn="l" defTabSz="777875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4pPr>
            <a:lvl5pPr marL="1555750" algn="l" defTabSz="777875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5pPr>
            <a:lvl6pPr marL="2012950" defTabSz="777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6pPr>
            <a:lvl7pPr marL="2470150" defTabSz="777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7pPr>
            <a:lvl8pPr marL="2927350" defTabSz="777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8pPr>
            <a:lvl9pPr marL="3384550" defTabSz="777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9pPr>
          </a:lstStyle>
          <a:p>
            <a:r>
              <a:rPr lang="en-US" altLang="zh-TW" sz="1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C/B (</a:t>
            </a:r>
            <a:r>
              <a:rPr lang="en-US" altLang="zh-TW" sz="1400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C</a:t>
            </a:r>
            <a:r>
              <a:rPr lang="en-US" altLang="zh-TW" sz="1400" b="0" dirty="0">
                <a:latin typeface="Arial" panose="020B0604020202020204" pitchFamily="34" charset="0"/>
                <a:ea typeface="新細明體" panose="02020500000000000000" pitchFamily="18" charset="-120"/>
              </a:rPr>
              <a:t>ontrol </a:t>
            </a:r>
            <a:r>
              <a:rPr lang="en-US" altLang="zh-TW" sz="1400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</a:t>
            </a:r>
            <a:r>
              <a:rPr lang="en-US" altLang="zh-TW" sz="1400" b="0" dirty="0">
                <a:latin typeface="Arial" panose="020B0604020202020204" pitchFamily="34" charset="0"/>
                <a:ea typeface="新細明體" panose="02020500000000000000" pitchFamily="18" charset="-120"/>
              </a:rPr>
              <a:t>oard</a:t>
            </a:r>
            <a:r>
              <a:rPr lang="en-US" altLang="zh-TW" sz="1400" b="0" dirty="0" smtClean="0"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  <a:r>
              <a:rPr lang="zh-TW" altLang="en-US" sz="1400" b="0" dirty="0" smtClean="0">
                <a:latin typeface="Arial" panose="020B0604020202020204" pitchFamily="34" charset="0"/>
                <a:ea typeface="新細明體" panose="02020500000000000000" pitchFamily="18" charset="-120"/>
              </a:rPr>
              <a:t>：控制面板</a:t>
            </a:r>
            <a:endParaRPr lang="en-US" altLang="zh-TW" sz="14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9385" y="865163"/>
            <a:ext cx="3334043" cy="2291652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35724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群組 153"/>
          <p:cNvGrpSpPr/>
          <p:nvPr/>
        </p:nvGrpSpPr>
        <p:grpSpPr>
          <a:xfrm>
            <a:off x="206515" y="816555"/>
            <a:ext cx="8847475" cy="4250925"/>
            <a:chOff x="179388" y="762000"/>
            <a:chExt cx="8640762" cy="5835650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228600" y="838200"/>
              <a:ext cx="8458200" cy="57594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28600" y="762000"/>
              <a:ext cx="1103313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TW" sz="4000">
                  <a:solidFill>
                    <a:srgbClr val="FF0000"/>
                  </a:solidFill>
                </a:rPr>
                <a:t>JI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42988" y="836613"/>
              <a:ext cx="720090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TW" sz="3200" dirty="0">
                  <a:solidFill>
                    <a:srgbClr val="FF0000"/>
                  </a:solidFill>
                </a:rPr>
                <a:t>(TAB: </a:t>
              </a:r>
              <a:r>
                <a:rPr lang="en-US" altLang="zh-TW" sz="3200" dirty="0">
                  <a:solidFill>
                    <a:srgbClr val="A50021"/>
                  </a:solidFill>
                </a:rPr>
                <a:t>T</a:t>
              </a:r>
              <a:r>
                <a:rPr lang="en-US" altLang="zh-TW" sz="3200" dirty="0">
                  <a:solidFill>
                    <a:schemeClr val="tx1"/>
                  </a:solidFill>
                </a:rPr>
                <a:t>ape </a:t>
              </a:r>
              <a:r>
                <a:rPr lang="en-US" altLang="zh-TW" sz="3200" dirty="0">
                  <a:solidFill>
                    <a:srgbClr val="A50021"/>
                  </a:solidFill>
                </a:rPr>
                <a:t>A</a:t>
              </a:r>
              <a:r>
                <a:rPr lang="en-US" altLang="zh-TW" sz="3200" dirty="0">
                  <a:solidFill>
                    <a:schemeClr val="tx1"/>
                  </a:solidFill>
                </a:rPr>
                <a:t>utomatic </a:t>
              </a:r>
              <a:r>
                <a:rPr lang="en-US" altLang="zh-TW" sz="3200" dirty="0">
                  <a:solidFill>
                    <a:srgbClr val="A50021"/>
                  </a:solidFill>
                </a:rPr>
                <a:t>B</a:t>
              </a:r>
              <a:r>
                <a:rPr lang="en-US" altLang="zh-TW" sz="3200" dirty="0">
                  <a:solidFill>
                    <a:schemeClr val="tx1"/>
                  </a:solidFill>
                </a:rPr>
                <a:t>onding</a:t>
              </a:r>
              <a:r>
                <a:rPr lang="en-US" altLang="zh-TW" sz="3200" b="0" dirty="0">
                  <a:solidFill>
                    <a:schemeClr val="tx1"/>
                  </a:solidFill>
                </a:rPr>
                <a:t> </a:t>
              </a:r>
              <a:r>
                <a:rPr lang="en-US" altLang="zh-TW" sz="32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 rot="5400000">
              <a:off x="5740400" y="2466976"/>
              <a:ext cx="1997075" cy="177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857500" y="2027238"/>
              <a:ext cx="320675" cy="1090612"/>
            </a:xfrm>
            <a:prstGeom prst="rightArrow">
              <a:avLst>
                <a:gd name="adj1" fmla="val 50000"/>
                <a:gd name="adj2" fmla="val 30806"/>
              </a:avLst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Document"/>
            <p:cNvSpPr>
              <a:spLocks noEditPoints="1" noChangeArrowheads="1"/>
            </p:cNvSpPr>
            <p:nvPr/>
          </p:nvSpPr>
          <p:spPr bwMode="auto">
            <a:xfrm rot="10800000">
              <a:off x="538162" y="5846758"/>
              <a:ext cx="2224086" cy="461961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rot="10800000" lIns="77751" tIns="38876" rIns="77751" bIns="38876"/>
            <a:lstStyle>
              <a:lvl1pPr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1pPr>
              <a:lvl2pPr marL="388938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2pPr>
              <a:lvl3pPr marL="777875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3pPr>
              <a:lvl4pPr marL="1166813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4pPr>
              <a:lvl5pPr marL="1555750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5pPr>
              <a:lvl6pPr marL="20129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6pPr>
              <a:lvl7pPr marL="24701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7pPr>
              <a:lvl8pPr marL="29273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8pPr>
              <a:lvl9pPr marL="33845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9pPr>
            </a:lstStyle>
            <a:p>
              <a:pPr algn="ctr"/>
              <a:endParaRPr lang="zh-TW" altLang="zh-TW" sz="2000" b="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65125" y="5734051"/>
              <a:ext cx="2535238" cy="563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7751" tIns="38876" rIns="77751" bIns="38876">
              <a:spAutoFit/>
            </a:bodyPr>
            <a:lstStyle>
              <a:lvl1pPr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1pPr>
              <a:lvl2pPr marL="388938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2pPr>
              <a:lvl3pPr marL="777875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3pPr>
              <a:lvl4pPr marL="1166813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4pPr>
              <a:lvl5pPr marL="1555750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5pPr>
              <a:lvl6pPr marL="20129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6pPr>
              <a:lvl7pPr marL="24701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7pPr>
              <a:lvl8pPr marL="29273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8pPr>
              <a:lvl9pPr marL="33845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9pPr>
            </a:lstStyle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COF bonding</a:t>
              </a:r>
            </a:p>
          </p:txBody>
        </p:sp>
        <p:sp>
          <p:nvSpPr>
            <p:cNvPr id="11" name="Document"/>
            <p:cNvSpPr>
              <a:spLocks noEditPoints="1" noChangeArrowheads="1"/>
            </p:cNvSpPr>
            <p:nvPr/>
          </p:nvSpPr>
          <p:spPr bwMode="auto">
            <a:xfrm rot="10800000">
              <a:off x="3779770" y="5846757"/>
              <a:ext cx="2186964" cy="461963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492500" y="5734050"/>
              <a:ext cx="2725738" cy="563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751" tIns="38876" rIns="77751" bIns="38876">
              <a:spAutoFit/>
            </a:bodyPr>
            <a:lstStyle>
              <a:lvl1pPr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1pPr>
              <a:lvl2pPr marL="388938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2pPr>
              <a:lvl3pPr marL="777875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3pPr>
              <a:lvl4pPr marL="1166813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4pPr>
              <a:lvl5pPr marL="1555750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5pPr>
              <a:lvl6pPr marL="20129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6pPr>
              <a:lvl7pPr marL="24701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7pPr>
              <a:lvl8pPr marL="29273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8pPr>
              <a:lvl9pPr marL="33845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9pPr>
            </a:lstStyle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PCB bonding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708400" y="4178300"/>
              <a:ext cx="4248150" cy="1459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751" tIns="38876" rIns="77751" bIns="38876">
              <a:spAutoFit/>
            </a:bodyPr>
            <a:lstStyle>
              <a:lvl1pPr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1pPr>
              <a:lvl2pPr marL="388938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2pPr>
              <a:lvl3pPr marL="777875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3pPr>
              <a:lvl4pPr marL="1166813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4pPr>
              <a:lvl5pPr marL="1555750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5pPr>
              <a:lvl6pPr marL="20129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6pPr>
              <a:lvl7pPr marL="24701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7pPr>
              <a:lvl8pPr marL="29273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8pPr>
              <a:lvl9pPr marL="33845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9pPr>
            </a:lstStyle>
            <a:p>
              <a:r>
                <a:rPr lang="en-US" altLang="zh-TW" sz="32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r>
                <a:rPr lang="en-US" altLang="zh-TW" sz="32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新細明體" panose="02020500000000000000" pitchFamily="18" charset="-120"/>
                </a:rPr>
                <a:t>PCB</a:t>
              </a:r>
            </a:p>
            <a:p>
              <a:r>
                <a:rPr lang="en-US" altLang="zh-TW" sz="32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新細明體" panose="02020500000000000000" pitchFamily="18" charset="-120"/>
                </a:rPr>
                <a:t>(</a:t>
              </a:r>
              <a:r>
                <a:rPr lang="en-US" altLang="zh-TW" sz="3200" b="0" dirty="0" smtClean="0">
                  <a:solidFill>
                    <a:srgbClr val="0000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r>
                <a:rPr lang="en-US" altLang="zh-TW" sz="3200" b="0" dirty="0" smtClean="0">
                  <a:latin typeface="Arial" panose="020B0604020202020204" pitchFamily="34" charset="0"/>
                  <a:ea typeface="新細明體" panose="02020500000000000000" pitchFamily="18" charset="-120"/>
                </a:rPr>
                <a:t>rinted </a:t>
              </a:r>
              <a:r>
                <a:rPr lang="en-US" altLang="zh-TW" sz="3200" b="0" dirty="0">
                  <a:solidFill>
                    <a:srgbClr val="0000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</a:t>
              </a:r>
              <a:r>
                <a:rPr lang="en-US" altLang="zh-TW" sz="3200" b="0" dirty="0">
                  <a:latin typeface="Arial" panose="020B0604020202020204" pitchFamily="34" charset="0"/>
                  <a:ea typeface="新細明體" panose="02020500000000000000" pitchFamily="18" charset="-120"/>
                </a:rPr>
                <a:t>ircuit </a:t>
              </a:r>
              <a:r>
                <a:rPr lang="en-US" altLang="zh-TW" sz="3200" b="0" dirty="0">
                  <a:solidFill>
                    <a:srgbClr val="0000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B</a:t>
              </a:r>
              <a:r>
                <a:rPr lang="en-US" altLang="zh-TW" sz="3200" b="0" dirty="0">
                  <a:latin typeface="Arial" panose="020B0604020202020204" pitchFamily="34" charset="0"/>
                  <a:ea typeface="新細明體" panose="02020500000000000000" pitchFamily="18" charset="-120"/>
                </a:rPr>
                <a:t>oard)</a:t>
              </a:r>
              <a:endParaRPr lang="en-US" altLang="zh-TW" sz="32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39739" y="4005263"/>
              <a:ext cx="3052763" cy="1459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7751" tIns="38876" rIns="77751" bIns="38876">
              <a:spAutoFit/>
            </a:bodyPr>
            <a:lstStyle>
              <a:lvl1pPr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1pPr>
              <a:lvl2pPr marL="388938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2pPr>
              <a:lvl3pPr marL="777875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3pPr>
              <a:lvl4pPr marL="1166813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4pPr>
              <a:lvl5pPr marL="1555750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5pPr>
              <a:lvl6pPr marL="20129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6pPr>
              <a:lvl7pPr marL="24701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7pPr>
              <a:lvl8pPr marL="29273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8pPr>
              <a:lvl9pPr marL="33845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9pPr>
            </a:lstStyle>
            <a:p>
              <a:r>
                <a:rPr lang="en-US" altLang="zh-TW" sz="32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新細明體" panose="02020500000000000000" pitchFamily="18" charset="-120"/>
                </a:rPr>
                <a:t>COF</a:t>
              </a:r>
            </a:p>
            <a:p>
              <a:r>
                <a:rPr lang="en-US" altLang="zh-TW" sz="32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新細明體" panose="02020500000000000000" pitchFamily="18" charset="-120"/>
                </a:rPr>
                <a:t>(</a:t>
              </a:r>
              <a:r>
                <a:rPr lang="en-US" altLang="zh-TW" sz="32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新細明體" panose="02020500000000000000" pitchFamily="18" charset="-120"/>
                </a:rPr>
                <a:t>C</a:t>
              </a:r>
              <a:r>
                <a:rPr lang="en-US" altLang="zh-TW" sz="32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新細明體" panose="02020500000000000000" pitchFamily="18" charset="-120"/>
                </a:rPr>
                <a:t>hip</a:t>
              </a:r>
              <a:r>
                <a:rPr lang="en-US" altLang="zh-TW" sz="32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r>
                <a:rPr lang="en-US" altLang="zh-TW" sz="32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新細明體" panose="02020500000000000000" pitchFamily="18" charset="-120"/>
                </a:rPr>
                <a:t>O</a:t>
              </a:r>
              <a:r>
                <a:rPr lang="en-US" altLang="zh-TW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新細明體" panose="02020500000000000000" pitchFamily="18" charset="-120"/>
                </a:rPr>
                <a:t>n</a:t>
              </a:r>
              <a:r>
                <a:rPr lang="en-US" altLang="zh-TW" sz="32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新細明體" panose="02020500000000000000" pitchFamily="18" charset="-120"/>
                </a:rPr>
                <a:t> F</a:t>
              </a:r>
              <a:r>
                <a:rPr lang="en-US" altLang="zh-TW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新細明體" panose="02020500000000000000" pitchFamily="18" charset="-120"/>
                </a:rPr>
                <a:t>ilm)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884238" y="1727200"/>
              <a:ext cx="1554162" cy="1893888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55688" y="1727200"/>
              <a:ext cx="1382712" cy="1624013"/>
            </a:xfrm>
            <a:prstGeom prst="rect">
              <a:avLst/>
            </a:prstGeom>
            <a:solidFill>
              <a:srgbClr val="FFFFFF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162050" y="1833563"/>
              <a:ext cx="1171575" cy="1404937"/>
            </a:xfrm>
            <a:prstGeom prst="rect">
              <a:avLst/>
            </a:prstGeom>
            <a:solidFill>
              <a:srgbClr val="B2B2B2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884238" y="1862138"/>
              <a:ext cx="171450" cy="26828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884238" y="2944813"/>
              <a:ext cx="171450" cy="26987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884238" y="2400300"/>
              <a:ext cx="171450" cy="27146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833563" y="3351213"/>
              <a:ext cx="173037" cy="2698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143000" y="3351213"/>
              <a:ext cx="173038" cy="2698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87488" y="3351213"/>
              <a:ext cx="171450" cy="2698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176463" y="3351213"/>
              <a:ext cx="174625" cy="2698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538163" y="3043238"/>
              <a:ext cx="260350" cy="263525"/>
              <a:chOff x="816" y="2304"/>
              <a:chExt cx="288" cy="86"/>
            </a:xfrm>
          </p:grpSpPr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>
                <a:off x="816" y="2352"/>
                <a:ext cx="236" cy="1"/>
              </a:xfrm>
              <a:prstGeom prst="line">
                <a:avLst/>
              </a:prstGeom>
              <a:noFill/>
              <a:ln w="396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1042" y="2304"/>
                <a:ext cx="62" cy="86"/>
              </a:xfrm>
              <a:custGeom>
                <a:avLst/>
                <a:gdLst>
                  <a:gd name="T0" fmla="*/ 0 w 363"/>
                  <a:gd name="T1" fmla="*/ 0 h 228"/>
                  <a:gd name="T2" fmla="*/ 363 w 363"/>
                  <a:gd name="T3" fmla="*/ 114 h 228"/>
                  <a:gd name="T4" fmla="*/ 0 w 363"/>
                  <a:gd name="T5" fmla="*/ 228 h 228"/>
                  <a:gd name="T6" fmla="*/ 0 w 363"/>
                  <a:gd name="T7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3" h="228">
                    <a:moveTo>
                      <a:pt x="0" y="0"/>
                    </a:moveTo>
                    <a:lnTo>
                      <a:pt x="363" y="114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970338" y="1727200"/>
              <a:ext cx="1554162" cy="1893888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141788" y="1727200"/>
              <a:ext cx="1382712" cy="1624013"/>
            </a:xfrm>
            <a:prstGeom prst="rect">
              <a:avLst/>
            </a:prstGeom>
            <a:solidFill>
              <a:srgbClr val="FFFFFF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246563" y="1833563"/>
              <a:ext cx="1173162" cy="1408112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970338" y="1862138"/>
              <a:ext cx="171450" cy="26828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970338" y="2944813"/>
              <a:ext cx="171450" cy="26987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970338" y="2400300"/>
              <a:ext cx="171450" cy="27146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4919663" y="3351213"/>
              <a:ext cx="171450" cy="2698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4229100" y="3338513"/>
              <a:ext cx="173038" cy="2714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572000" y="3351213"/>
              <a:ext cx="173038" cy="2698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262563" y="3351213"/>
              <a:ext cx="174625" cy="2698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797300" y="1727200"/>
              <a:ext cx="258763" cy="438150"/>
            </a:xfrm>
            <a:prstGeom prst="rect">
              <a:avLst/>
            </a:prstGeom>
            <a:solidFill>
              <a:srgbClr val="CCCC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881438" y="1836738"/>
              <a:ext cx="34925" cy="2222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970338" y="1727200"/>
              <a:ext cx="85725" cy="43815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3797300" y="1727200"/>
              <a:ext cx="42863" cy="43815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3797300" y="2311400"/>
              <a:ext cx="258763" cy="441325"/>
            </a:xfrm>
            <a:prstGeom prst="rect">
              <a:avLst/>
            </a:prstGeom>
            <a:solidFill>
              <a:srgbClr val="CCCC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3881438" y="2424113"/>
              <a:ext cx="34925" cy="21907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3970338" y="2311400"/>
              <a:ext cx="85725" cy="44132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3797300" y="2311400"/>
              <a:ext cx="42863" cy="44132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6" name="Group 45"/>
            <p:cNvGrpSpPr>
              <a:grpSpLocks/>
            </p:cNvGrpSpPr>
            <p:nvPr/>
          </p:nvGrpSpPr>
          <p:grpSpPr bwMode="auto">
            <a:xfrm>
              <a:off x="3797300" y="2898775"/>
              <a:ext cx="258763" cy="439738"/>
              <a:chOff x="2657" y="1223"/>
              <a:chExt cx="149" cy="153"/>
            </a:xfrm>
          </p:grpSpPr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2657" y="1223"/>
                <a:ext cx="149" cy="153"/>
              </a:xfrm>
              <a:prstGeom prst="rect">
                <a:avLst/>
              </a:prstGeom>
              <a:solidFill>
                <a:srgbClr val="CCCC00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" name="Rectangle 47"/>
              <p:cNvSpPr>
                <a:spLocks noChangeArrowheads="1"/>
              </p:cNvSpPr>
              <p:nvPr/>
            </p:nvSpPr>
            <p:spPr bwMode="auto">
              <a:xfrm>
                <a:off x="2706" y="1261"/>
                <a:ext cx="20" cy="7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" name="Rectangle 48"/>
              <p:cNvSpPr>
                <a:spLocks noChangeArrowheads="1"/>
              </p:cNvSpPr>
              <p:nvPr/>
            </p:nvSpPr>
            <p:spPr bwMode="auto">
              <a:xfrm>
                <a:off x="2757" y="1223"/>
                <a:ext cx="49" cy="153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" name="Rectangle 49"/>
              <p:cNvSpPr>
                <a:spLocks noChangeArrowheads="1"/>
              </p:cNvSpPr>
              <p:nvPr/>
            </p:nvSpPr>
            <p:spPr bwMode="auto">
              <a:xfrm>
                <a:off x="2657" y="1223"/>
                <a:ext cx="25" cy="153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4184650" y="3486150"/>
              <a:ext cx="1296988" cy="438150"/>
              <a:chOff x="2855" y="1427"/>
              <a:chExt cx="744" cy="152"/>
            </a:xfrm>
          </p:grpSpPr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 rot="16200000">
                <a:off x="2932" y="1451"/>
                <a:ext cx="19" cy="7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" name="Rectangle 52"/>
              <p:cNvSpPr>
                <a:spLocks noChangeArrowheads="1"/>
              </p:cNvSpPr>
              <p:nvPr/>
            </p:nvSpPr>
            <p:spPr bwMode="auto">
              <a:xfrm>
                <a:off x="2855" y="1427"/>
                <a:ext cx="149" cy="15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" name="Rectangle 53"/>
              <p:cNvSpPr>
                <a:spLocks noChangeArrowheads="1"/>
              </p:cNvSpPr>
              <p:nvPr/>
            </p:nvSpPr>
            <p:spPr bwMode="auto">
              <a:xfrm>
                <a:off x="2855" y="1478"/>
                <a:ext cx="149" cy="50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7751" tIns="38876" rIns="77751" bIns="38876" anchor="ctr"/>
              <a:lstStyle>
                <a:lvl1pPr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1pPr>
                <a:lvl2pPr marL="388938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2pPr>
                <a:lvl3pPr marL="777875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3pPr>
                <a:lvl4pPr marL="1166813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4pPr>
                <a:lvl5pPr marL="1555750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5pPr>
                <a:lvl6pPr marL="20129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6pPr>
                <a:lvl7pPr marL="24701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7pPr>
                <a:lvl8pPr marL="29273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8pPr>
                <a:lvl9pPr marL="33845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9pPr>
              </a:lstStyle>
              <a:p>
                <a:pPr algn="ctr"/>
                <a:endParaRPr lang="zh-TW" altLang="zh-TW" sz="2000" b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55" name="Rectangle 54"/>
              <p:cNvSpPr>
                <a:spLocks noChangeArrowheads="1"/>
              </p:cNvSpPr>
              <p:nvPr/>
            </p:nvSpPr>
            <p:spPr bwMode="auto">
              <a:xfrm>
                <a:off x="2905" y="1478"/>
                <a:ext cx="50" cy="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 rot="16200000">
                <a:off x="3131" y="1450"/>
                <a:ext cx="19" cy="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" name="Rectangle 56"/>
              <p:cNvSpPr>
                <a:spLocks noChangeArrowheads="1"/>
              </p:cNvSpPr>
              <p:nvPr/>
            </p:nvSpPr>
            <p:spPr bwMode="auto">
              <a:xfrm>
                <a:off x="3053" y="1427"/>
                <a:ext cx="149" cy="15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8" name="Rectangle 57"/>
              <p:cNvSpPr>
                <a:spLocks noChangeArrowheads="1"/>
              </p:cNvSpPr>
              <p:nvPr/>
            </p:nvSpPr>
            <p:spPr bwMode="auto">
              <a:xfrm>
                <a:off x="3053" y="1478"/>
                <a:ext cx="149" cy="50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7751" tIns="38876" rIns="77751" bIns="38876" anchor="ctr"/>
              <a:lstStyle>
                <a:lvl1pPr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1pPr>
                <a:lvl2pPr marL="388938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2pPr>
                <a:lvl3pPr marL="777875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3pPr>
                <a:lvl4pPr marL="1166813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4pPr>
                <a:lvl5pPr marL="1555750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5pPr>
                <a:lvl6pPr marL="20129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6pPr>
                <a:lvl7pPr marL="24701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7pPr>
                <a:lvl8pPr marL="29273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8pPr>
                <a:lvl9pPr marL="33845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9pPr>
              </a:lstStyle>
              <a:p>
                <a:pPr algn="ctr"/>
                <a:endParaRPr lang="zh-TW" altLang="zh-TW" sz="2000" b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59" name="Rectangle 58"/>
              <p:cNvSpPr>
                <a:spLocks noChangeArrowheads="1"/>
              </p:cNvSpPr>
              <p:nvPr/>
            </p:nvSpPr>
            <p:spPr bwMode="auto">
              <a:xfrm>
                <a:off x="3103" y="1478"/>
                <a:ext cx="50" cy="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0" name="Rectangle 59"/>
              <p:cNvSpPr>
                <a:spLocks noChangeArrowheads="1"/>
              </p:cNvSpPr>
              <p:nvPr/>
            </p:nvSpPr>
            <p:spPr bwMode="auto">
              <a:xfrm rot="16200000">
                <a:off x="3329" y="1450"/>
                <a:ext cx="19" cy="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" name="Rectangle 60"/>
              <p:cNvSpPr>
                <a:spLocks noChangeArrowheads="1"/>
              </p:cNvSpPr>
              <p:nvPr/>
            </p:nvSpPr>
            <p:spPr bwMode="auto">
              <a:xfrm>
                <a:off x="3252" y="1427"/>
                <a:ext cx="148" cy="15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" name="Rectangle 61"/>
              <p:cNvSpPr>
                <a:spLocks noChangeArrowheads="1"/>
              </p:cNvSpPr>
              <p:nvPr/>
            </p:nvSpPr>
            <p:spPr bwMode="auto">
              <a:xfrm>
                <a:off x="3252" y="1478"/>
                <a:ext cx="148" cy="50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7751" tIns="38876" rIns="77751" bIns="38876" anchor="ctr"/>
              <a:lstStyle>
                <a:lvl1pPr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1pPr>
                <a:lvl2pPr marL="388938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2pPr>
                <a:lvl3pPr marL="777875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3pPr>
                <a:lvl4pPr marL="1166813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4pPr>
                <a:lvl5pPr marL="1555750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5pPr>
                <a:lvl6pPr marL="20129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6pPr>
                <a:lvl7pPr marL="24701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7pPr>
                <a:lvl8pPr marL="29273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8pPr>
                <a:lvl9pPr marL="33845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9pPr>
              </a:lstStyle>
              <a:p>
                <a:pPr algn="ctr"/>
                <a:endParaRPr lang="zh-TW" altLang="zh-TW" sz="2000" b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3301" y="1478"/>
                <a:ext cx="50" cy="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4" name="Rectangle 63"/>
              <p:cNvSpPr>
                <a:spLocks noChangeArrowheads="1"/>
              </p:cNvSpPr>
              <p:nvPr/>
            </p:nvSpPr>
            <p:spPr bwMode="auto">
              <a:xfrm rot="16200000">
                <a:off x="3527" y="1450"/>
                <a:ext cx="19" cy="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5" name="Rectangle 64"/>
              <p:cNvSpPr>
                <a:spLocks noChangeArrowheads="1"/>
              </p:cNvSpPr>
              <p:nvPr/>
            </p:nvSpPr>
            <p:spPr bwMode="auto">
              <a:xfrm>
                <a:off x="3450" y="1427"/>
                <a:ext cx="149" cy="15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6" name="Rectangle 65"/>
              <p:cNvSpPr>
                <a:spLocks noChangeArrowheads="1"/>
              </p:cNvSpPr>
              <p:nvPr/>
            </p:nvSpPr>
            <p:spPr bwMode="auto">
              <a:xfrm>
                <a:off x="3450" y="1478"/>
                <a:ext cx="149" cy="50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7751" tIns="38876" rIns="77751" bIns="38876" anchor="ctr"/>
              <a:lstStyle>
                <a:lvl1pPr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1pPr>
                <a:lvl2pPr marL="388938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2pPr>
                <a:lvl3pPr marL="777875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3pPr>
                <a:lvl4pPr marL="1166813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4pPr>
                <a:lvl5pPr marL="1555750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5pPr>
                <a:lvl6pPr marL="20129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6pPr>
                <a:lvl7pPr marL="24701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7pPr>
                <a:lvl8pPr marL="29273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8pPr>
                <a:lvl9pPr marL="33845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9pPr>
              </a:lstStyle>
              <a:p>
                <a:pPr algn="ctr"/>
                <a:endParaRPr lang="zh-TW" altLang="zh-TW" sz="2000" b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>
                <a:off x="3499" y="1478"/>
                <a:ext cx="50" cy="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4017963" y="3938588"/>
              <a:ext cx="1552575" cy="2936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 rot="5400000">
              <a:off x="2700337" y="2498726"/>
              <a:ext cx="1997075" cy="177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0" name="Text Box 69"/>
            <p:cNvSpPr txBox="1">
              <a:spLocks noChangeArrowheads="1"/>
            </p:cNvSpPr>
            <p:nvPr/>
          </p:nvSpPr>
          <p:spPr bwMode="auto">
            <a:xfrm>
              <a:off x="4614863" y="3938588"/>
              <a:ext cx="371475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7751" tIns="38876" rIns="77751" bIns="38876">
              <a:spAutoFit/>
            </a:bodyPr>
            <a:lstStyle>
              <a:lvl1pPr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1pPr>
              <a:lvl2pPr marL="388938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2pPr>
              <a:lvl3pPr marL="777875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3pPr>
              <a:lvl4pPr marL="1166813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4pPr>
              <a:lvl5pPr marL="1555750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5pPr>
              <a:lvl6pPr marL="20129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6pPr>
              <a:lvl7pPr marL="24701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7pPr>
              <a:lvl8pPr marL="29273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8pPr>
              <a:lvl9pPr marL="33845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9pPr>
            </a:lstStyle>
            <a:p>
              <a:pPr algn="ctr"/>
              <a:r>
                <a:rPr lang="en-US" altLang="zh-TW" sz="900" b="0">
                  <a:latin typeface="Times New Roman" panose="02020603050405020304" pitchFamily="18" charset="0"/>
                  <a:ea typeface="新細明體" panose="02020500000000000000" pitchFamily="18" charset="-120"/>
                </a:rPr>
                <a:t>PCB</a:t>
              </a:r>
            </a:p>
          </p:txBody>
        </p:sp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179388" y="2970213"/>
              <a:ext cx="260350" cy="441325"/>
              <a:chOff x="2657" y="1223"/>
              <a:chExt cx="149" cy="153"/>
            </a:xfrm>
          </p:grpSpPr>
          <p:sp>
            <p:nvSpPr>
              <p:cNvPr id="72" name="Rectangle 71"/>
              <p:cNvSpPr>
                <a:spLocks noChangeArrowheads="1"/>
              </p:cNvSpPr>
              <p:nvPr/>
            </p:nvSpPr>
            <p:spPr bwMode="auto">
              <a:xfrm>
                <a:off x="2657" y="1223"/>
                <a:ext cx="149" cy="153"/>
              </a:xfrm>
              <a:prstGeom prst="rect">
                <a:avLst/>
              </a:prstGeom>
              <a:solidFill>
                <a:srgbClr val="CCCC00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" name="Rectangle 72"/>
              <p:cNvSpPr>
                <a:spLocks noChangeArrowheads="1"/>
              </p:cNvSpPr>
              <p:nvPr/>
            </p:nvSpPr>
            <p:spPr bwMode="auto">
              <a:xfrm>
                <a:off x="2706" y="1261"/>
                <a:ext cx="20" cy="7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4" name="Rectangle 73"/>
              <p:cNvSpPr>
                <a:spLocks noChangeArrowheads="1"/>
              </p:cNvSpPr>
              <p:nvPr/>
            </p:nvSpPr>
            <p:spPr bwMode="auto">
              <a:xfrm>
                <a:off x="2757" y="1223"/>
                <a:ext cx="49" cy="153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" name="Rectangle 74"/>
              <p:cNvSpPr>
                <a:spLocks noChangeArrowheads="1"/>
              </p:cNvSpPr>
              <p:nvPr/>
            </p:nvSpPr>
            <p:spPr bwMode="auto">
              <a:xfrm>
                <a:off x="2657" y="1223"/>
                <a:ext cx="25" cy="153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6" name="Group 75"/>
            <p:cNvGrpSpPr>
              <a:grpSpLocks/>
            </p:cNvGrpSpPr>
            <p:nvPr/>
          </p:nvGrpSpPr>
          <p:grpSpPr bwMode="auto">
            <a:xfrm>
              <a:off x="652463" y="2314575"/>
              <a:ext cx="258762" cy="439738"/>
              <a:chOff x="2657" y="1223"/>
              <a:chExt cx="149" cy="153"/>
            </a:xfrm>
          </p:grpSpPr>
          <p:sp>
            <p:nvSpPr>
              <p:cNvPr id="77" name="Rectangle 76"/>
              <p:cNvSpPr>
                <a:spLocks noChangeArrowheads="1"/>
              </p:cNvSpPr>
              <p:nvPr/>
            </p:nvSpPr>
            <p:spPr bwMode="auto">
              <a:xfrm>
                <a:off x="2657" y="1223"/>
                <a:ext cx="149" cy="153"/>
              </a:xfrm>
              <a:prstGeom prst="rect">
                <a:avLst/>
              </a:prstGeom>
              <a:solidFill>
                <a:srgbClr val="CCCC00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" name="Rectangle 77"/>
              <p:cNvSpPr>
                <a:spLocks noChangeArrowheads="1"/>
              </p:cNvSpPr>
              <p:nvPr/>
            </p:nvSpPr>
            <p:spPr bwMode="auto">
              <a:xfrm>
                <a:off x="2706" y="1261"/>
                <a:ext cx="20" cy="7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" name="Rectangle 78"/>
              <p:cNvSpPr>
                <a:spLocks noChangeArrowheads="1"/>
              </p:cNvSpPr>
              <p:nvPr/>
            </p:nvSpPr>
            <p:spPr bwMode="auto">
              <a:xfrm>
                <a:off x="2757" y="1223"/>
                <a:ext cx="49" cy="153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" name="Rectangle 79"/>
              <p:cNvSpPr>
                <a:spLocks noChangeArrowheads="1"/>
              </p:cNvSpPr>
              <p:nvPr/>
            </p:nvSpPr>
            <p:spPr bwMode="auto">
              <a:xfrm>
                <a:off x="2657" y="1223"/>
                <a:ext cx="25" cy="153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1" name="Group 80"/>
            <p:cNvGrpSpPr>
              <a:grpSpLocks/>
            </p:cNvGrpSpPr>
            <p:nvPr/>
          </p:nvGrpSpPr>
          <p:grpSpPr bwMode="auto">
            <a:xfrm>
              <a:off x="654050" y="1762125"/>
              <a:ext cx="258763" cy="439738"/>
              <a:chOff x="2657" y="1223"/>
              <a:chExt cx="149" cy="153"/>
            </a:xfrm>
          </p:grpSpPr>
          <p:sp>
            <p:nvSpPr>
              <p:cNvPr id="82" name="Rectangle 81"/>
              <p:cNvSpPr>
                <a:spLocks noChangeArrowheads="1"/>
              </p:cNvSpPr>
              <p:nvPr/>
            </p:nvSpPr>
            <p:spPr bwMode="auto">
              <a:xfrm>
                <a:off x="2657" y="1223"/>
                <a:ext cx="149" cy="153"/>
              </a:xfrm>
              <a:prstGeom prst="rect">
                <a:avLst/>
              </a:prstGeom>
              <a:solidFill>
                <a:srgbClr val="CCCC00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3" name="Rectangle 82"/>
              <p:cNvSpPr>
                <a:spLocks noChangeArrowheads="1"/>
              </p:cNvSpPr>
              <p:nvPr/>
            </p:nvSpPr>
            <p:spPr bwMode="auto">
              <a:xfrm>
                <a:off x="2706" y="1261"/>
                <a:ext cx="20" cy="7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4" name="Rectangle 83"/>
              <p:cNvSpPr>
                <a:spLocks noChangeArrowheads="1"/>
              </p:cNvSpPr>
              <p:nvPr/>
            </p:nvSpPr>
            <p:spPr bwMode="auto">
              <a:xfrm>
                <a:off x="2757" y="1223"/>
                <a:ext cx="49" cy="153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5" name="Rectangle 84"/>
              <p:cNvSpPr>
                <a:spLocks noChangeArrowheads="1"/>
              </p:cNvSpPr>
              <p:nvPr/>
            </p:nvSpPr>
            <p:spPr bwMode="auto">
              <a:xfrm>
                <a:off x="2657" y="1223"/>
                <a:ext cx="25" cy="153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6" name="Group 85"/>
            <p:cNvGrpSpPr>
              <a:grpSpLocks/>
            </p:cNvGrpSpPr>
            <p:nvPr/>
          </p:nvGrpSpPr>
          <p:grpSpPr bwMode="auto">
            <a:xfrm>
              <a:off x="1100138" y="3522663"/>
              <a:ext cx="1296987" cy="438150"/>
              <a:chOff x="2855" y="1427"/>
              <a:chExt cx="744" cy="152"/>
            </a:xfrm>
          </p:grpSpPr>
          <p:sp>
            <p:nvSpPr>
              <p:cNvPr id="87" name="Rectangle 86"/>
              <p:cNvSpPr>
                <a:spLocks noChangeArrowheads="1"/>
              </p:cNvSpPr>
              <p:nvPr/>
            </p:nvSpPr>
            <p:spPr bwMode="auto">
              <a:xfrm rot="16200000">
                <a:off x="2932" y="1451"/>
                <a:ext cx="19" cy="7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8" name="Rectangle 87"/>
              <p:cNvSpPr>
                <a:spLocks noChangeArrowheads="1"/>
              </p:cNvSpPr>
              <p:nvPr/>
            </p:nvSpPr>
            <p:spPr bwMode="auto">
              <a:xfrm>
                <a:off x="2855" y="1427"/>
                <a:ext cx="149" cy="15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9" name="Rectangle 88"/>
              <p:cNvSpPr>
                <a:spLocks noChangeArrowheads="1"/>
              </p:cNvSpPr>
              <p:nvPr/>
            </p:nvSpPr>
            <p:spPr bwMode="auto">
              <a:xfrm>
                <a:off x="2855" y="1478"/>
                <a:ext cx="149" cy="50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7751" tIns="38876" rIns="77751" bIns="38876" anchor="ctr"/>
              <a:lstStyle>
                <a:lvl1pPr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1pPr>
                <a:lvl2pPr marL="388938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2pPr>
                <a:lvl3pPr marL="777875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3pPr>
                <a:lvl4pPr marL="1166813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4pPr>
                <a:lvl5pPr marL="1555750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5pPr>
                <a:lvl6pPr marL="20129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6pPr>
                <a:lvl7pPr marL="24701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7pPr>
                <a:lvl8pPr marL="29273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8pPr>
                <a:lvl9pPr marL="33845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9pPr>
              </a:lstStyle>
              <a:p>
                <a:pPr algn="ctr"/>
                <a:endParaRPr lang="zh-TW" altLang="zh-TW" sz="2000" b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90" name="Rectangle 89"/>
              <p:cNvSpPr>
                <a:spLocks noChangeArrowheads="1"/>
              </p:cNvSpPr>
              <p:nvPr/>
            </p:nvSpPr>
            <p:spPr bwMode="auto">
              <a:xfrm>
                <a:off x="2905" y="1478"/>
                <a:ext cx="50" cy="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1" name="Rectangle 90"/>
              <p:cNvSpPr>
                <a:spLocks noChangeArrowheads="1"/>
              </p:cNvSpPr>
              <p:nvPr/>
            </p:nvSpPr>
            <p:spPr bwMode="auto">
              <a:xfrm rot="16200000">
                <a:off x="3131" y="1450"/>
                <a:ext cx="19" cy="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" name="Rectangle 91"/>
              <p:cNvSpPr>
                <a:spLocks noChangeArrowheads="1"/>
              </p:cNvSpPr>
              <p:nvPr/>
            </p:nvSpPr>
            <p:spPr bwMode="auto">
              <a:xfrm>
                <a:off x="3053" y="1427"/>
                <a:ext cx="149" cy="15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3" name="Rectangle 92"/>
              <p:cNvSpPr>
                <a:spLocks noChangeArrowheads="1"/>
              </p:cNvSpPr>
              <p:nvPr/>
            </p:nvSpPr>
            <p:spPr bwMode="auto">
              <a:xfrm>
                <a:off x="3053" y="1478"/>
                <a:ext cx="149" cy="50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7751" tIns="38876" rIns="77751" bIns="38876" anchor="ctr"/>
              <a:lstStyle>
                <a:lvl1pPr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1pPr>
                <a:lvl2pPr marL="388938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2pPr>
                <a:lvl3pPr marL="777875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3pPr>
                <a:lvl4pPr marL="1166813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4pPr>
                <a:lvl5pPr marL="1555750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5pPr>
                <a:lvl6pPr marL="20129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6pPr>
                <a:lvl7pPr marL="24701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7pPr>
                <a:lvl8pPr marL="29273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8pPr>
                <a:lvl9pPr marL="33845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9pPr>
              </a:lstStyle>
              <a:p>
                <a:pPr algn="ctr"/>
                <a:endParaRPr lang="zh-TW" altLang="zh-TW" sz="2000" b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94" name="Rectangle 93"/>
              <p:cNvSpPr>
                <a:spLocks noChangeArrowheads="1"/>
              </p:cNvSpPr>
              <p:nvPr/>
            </p:nvSpPr>
            <p:spPr bwMode="auto">
              <a:xfrm>
                <a:off x="3103" y="1478"/>
                <a:ext cx="50" cy="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5" name="Rectangle 94"/>
              <p:cNvSpPr>
                <a:spLocks noChangeArrowheads="1"/>
              </p:cNvSpPr>
              <p:nvPr/>
            </p:nvSpPr>
            <p:spPr bwMode="auto">
              <a:xfrm rot="16200000">
                <a:off x="3329" y="1450"/>
                <a:ext cx="19" cy="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6" name="Rectangle 95"/>
              <p:cNvSpPr>
                <a:spLocks noChangeArrowheads="1"/>
              </p:cNvSpPr>
              <p:nvPr/>
            </p:nvSpPr>
            <p:spPr bwMode="auto">
              <a:xfrm>
                <a:off x="3252" y="1427"/>
                <a:ext cx="148" cy="15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7" name="Rectangle 96"/>
              <p:cNvSpPr>
                <a:spLocks noChangeArrowheads="1"/>
              </p:cNvSpPr>
              <p:nvPr/>
            </p:nvSpPr>
            <p:spPr bwMode="auto">
              <a:xfrm>
                <a:off x="3252" y="1478"/>
                <a:ext cx="148" cy="50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7751" tIns="38876" rIns="77751" bIns="38876" anchor="ctr"/>
              <a:lstStyle>
                <a:lvl1pPr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1pPr>
                <a:lvl2pPr marL="388938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2pPr>
                <a:lvl3pPr marL="777875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3pPr>
                <a:lvl4pPr marL="1166813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4pPr>
                <a:lvl5pPr marL="1555750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5pPr>
                <a:lvl6pPr marL="20129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6pPr>
                <a:lvl7pPr marL="24701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7pPr>
                <a:lvl8pPr marL="29273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8pPr>
                <a:lvl9pPr marL="33845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9pPr>
              </a:lstStyle>
              <a:p>
                <a:pPr algn="ctr"/>
                <a:endParaRPr lang="zh-TW" altLang="zh-TW" sz="2000" b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98" name="Rectangle 97"/>
              <p:cNvSpPr>
                <a:spLocks noChangeArrowheads="1"/>
              </p:cNvSpPr>
              <p:nvPr/>
            </p:nvSpPr>
            <p:spPr bwMode="auto">
              <a:xfrm>
                <a:off x="3301" y="1478"/>
                <a:ext cx="50" cy="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9" name="Rectangle 98"/>
              <p:cNvSpPr>
                <a:spLocks noChangeArrowheads="1"/>
              </p:cNvSpPr>
              <p:nvPr/>
            </p:nvSpPr>
            <p:spPr bwMode="auto">
              <a:xfrm rot="16200000">
                <a:off x="3527" y="1450"/>
                <a:ext cx="19" cy="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0" name="Rectangle 99"/>
              <p:cNvSpPr>
                <a:spLocks noChangeArrowheads="1"/>
              </p:cNvSpPr>
              <p:nvPr/>
            </p:nvSpPr>
            <p:spPr bwMode="auto">
              <a:xfrm>
                <a:off x="3450" y="1427"/>
                <a:ext cx="149" cy="15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1" name="Rectangle 100"/>
              <p:cNvSpPr>
                <a:spLocks noChangeArrowheads="1"/>
              </p:cNvSpPr>
              <p:nvPr/>
            </p:nvSpPr>
            <p:spPr bwMode="auto">
              <a:xfrm>
                <a:off x="3450" y="1478"/>
                <a:ext cx="149" cy="50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7751" tIns="38876" rIns="77751" bIns="38876" anchor="ctr"/>
              <a:lstStyle>
                <a:lvl1pPr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1pPr>
                <a:lvl2pPr marL="388938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2pPr>
                <a:lvl3pPr marL="777875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3pPr>
                <a:lvl4pPr marL="1166813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4pPr>
                <a:lvl5pPr marL="1555750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5pPr>
                <a:lvl6pPr marL="20129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6pPr>
                <a:lvl7pPr marL="24701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7pPr>
                <a:lvl8pPr marL="29273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8pPr>
                <a:lvl9pPr marL="33845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9pPr>
              </a:lstStyle>
              <a:p>
                <a:pPr algn="ctr"/>
                <a:endParaRPr lang="zh-TW" altLang="zh-TW" sz="2000" b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02" name="Rectangle 101"/>
              <p:cNvSpPr>
                <a:spLocks noChangeArrowheads="1"/>
              </p:cNvSpPr>
              <p:nvPr/>
            </p:nvSpPr>
            <p:spPr bwMode="auto">
              <a:xfrm>
                <a:off x="3499" y="1478"/>
                <a:ext cx="50" cy="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03" name="AutoShape 102"/>
            <p:cNvSpPr>
              <a:spLocks noChangeArrowheads="1"/>
            </p:cNvSpPr>
            <p:nvPr/>
          </p:nvSpPr>
          <p:spPr bwMode="auto">
            <a:xfrm>
              <a:off x="6037263" y="2003425"/>
              <a:ext cx="320675" cy="1090613"/>
            </a:xfrm>
            <a:prstGeom prst="rightArrow">
              <a:avLst>
                <a:gd name="adj1" fmla="val 50000"/>
                <a:gd name="adj2" fmla="val 30806"/>
              </a:avLst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7004050" y="1677988"/>
              <a:ext cx="1552575" cy="1893887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7175500" y="1677988"/>
              <a:ext cx="1381125" cy="1624012"/>
            </a:xfrm>
            <a:prstGeom prst="rect">
              <a:avLst/>
            </a:prstGeom>
            <a:solidFill>
              <a:srgbClr val="FFFFFF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7291388" y="1865313"/>
              <a:ext cx="1171575" cy="1408112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7004050" y="1812925"/>
              <a:ext cx="171450" cy="268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7004050" y="2895600"/>
              <a:ext cx="171450" cy="27146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7004050" y="2351088"/>
              <a:ext cx="171450" cy="2714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7951788" y="3302000"/>
              <a:ext cx="173037" cy="2698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7261225" y="3290888"/>
              <a:ext cx="173038" cy="2698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7605713" y="3302000"/>
              <a:ext cx="173037" cy="2698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8296275" y="3302000"/>
              <a:ext cx="173038" cy="2698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6829425" y="1677988"/>
              <a:ext cx="260350" cy="438150"/>
            </a:xfrm>
            <a:prstGeom prst="rect">
              <a:avLst/>
            </a:prstGeom>
            <a:solidFill>
              <a:srgbClr val="CCCC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6915150" y="1787525"/>
              <a:ext cx="34925" cy="2222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7004050" y="1677988"/>
              <a:ext cx="85725" cy="43815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6829425" y="1677988"/>
              <a:ext cx="44450" cy="43815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6829425" y="2262188"/>
              <a:ext cx="260350" cy="441325"/>
            </a:xfrm>
            <a:prstGeom prst="rect">
              <a:avLst/>
            </a:prstGeom>
            <a:solidFill>
              <a:srgbClr val="CCCC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6915150" y="2374900"/>
              <a:ext cx="34925" cy="21907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7004050" y="2262188"/>
              <a:ext cx="85725" cy="44132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auto">
            <a:xfrm>
              <a:off x="6829425" y="2262188"/>
              <a:ext cx="44450" cy="44132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22" name="Group 121"/>
            <p:cNvGrpSpPr>
              <a:grpSpLocks/>
            </p:cNvGrpSpPr>
            <p:nvPr/>
          </p:nvGrpSpPr>
          <p:grpSpPr bwMode="auto">
            <a:xfrm>
              <a:off x="6829425" y="2849563"/>
              <a:ext cx="260350" cy="441325"/>
              <a:chOff x="2657" y="1223"/>
              <a:chExt cx="149" cy="153"/>
            </a:xfrm>
          </p:grpSpPr>
          <p:sp>
            <p:nvSpPr>
              <p:cNvPr id="123" name="Rectangle 122"/>
              <p:cNvSpPr>
                <a:spLocks noChangeArrowheads="1"/>
              </p:cNvSpPr>
              <p:nvPr/>
            </p:nvSpPr>
            <p:spPr bwMode="auto">
              <a:xfrm>
                <a:off x="2657" y="1223"/>
                <a:ext cx="149" cy="153"/>
              </a:xfrm>
              <a:prstGeom prst="rect">
                <a:avLst/>
              </a:prstGeom>
              <a:solidFill>
                <a:srgbClr val="CCCC00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4" name="Rectangle 123"/>
              <p:cNvSpPr>
                <a:spLocks noChangeArrowheads="1"/>
              </p:cNvSpPr>
              <p:nvPr/>
            </p:nvSpPr>
            <p:spPr bwMode="auto">
              <a:xfrm>
                <a:off x="2706" y="1261"/>
                <a:ext cx="20" cy="7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5" name="Rectangle 124"/>
              <p:cNvSpPr>
                <a:spLocks noChangeArrowheads="1"/>
              </p:cNvSpPr>
              <p:nvPr/>
            </p:nvSpPr>
            <p:spPr bwMode="auto">
              <a:xfrm>
                <a:off x="2757" y="1223"/>
                <a:ext cx="49" cy="153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6" name="Rectangle 125"/>
              <p:cNvSpPr>
                <a:spLocks noChangeArrowheads="1"/>
              </p:cNvSpPr>
              <p:nvPr/>
            </p:nvSpPr>
            <p:spPr bwMode="auto">
              <a:xfrm>
                <a:off x="2657" y="1223"/>
                <a:ext cx="25" cy="153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27" name="Group 126"/>
            <p:cNvGrpSpPr>
              <a:grpSpLocks/>
            </p:cNvGrpSpPr>
            <p:nvPr/>
          </p:nvGrpSpPr>
          <p:grpSpPr bwMode="auto">
            <a:xfrm>
              <a:off x="7218363" y="3436938"/>
              <a:ext cx="1296987" cy="438150"/>
              <a:chOff x="2855" y="1427"/>
              <a:chExt cx="744" cy="152"/>
            </a:xfrm>
          </p:grpSpPr>
          <p:sp>
            <p:nvSpPr>
              <p:cNvPr id="128" name="Rectangle 127"/>
              <p:cNvSpPr>
                <a:spLocks noChangeArrowheads="1"/>
              </p:cNvSpPr>
              <p:nvPr/>
            </p:nvSpPr>
            <p:spPr bwMode="auto">
              <a:xfrm rot="16200000">
                <a:off x="2932" y="1451"/>
                <a:ext cx="19" cy="7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9" name="Rectangle 128"/>
              <p:cNvSpPr>
                <a:spLocks noChangeArrowheads="1"/>
              </p:cNvSpPr>
              <p:nvPr/>
            </p:nvSpPr>
            <p:spPr bwMode="auto">
              <a:xfrm>
                <a:off x="2855" y="1427"/>
                <a:ext cx="149" cy="15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0" name="Rectangle 129"/>
              <p:cNvSpPr>
                <a:spLocks noChangeArrowheads="1"/>
              </p:cNvSpPr>
              <p:nvPr/>
            </p:nvSpPr>
            <p:spPr bwMode="auto">
              <a:xfrm>
                <a:off x="2855" y="1478"/>
                <a:ext cx="149" cy="50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7751" tIns="38876" rIns="77751" bIns="38876" anchor="ctr"/>
              <a:lstStyle>
                <a:lvl1pPr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1pPr>
                <a:lvl2pPr marL="388938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2pPr>
                <a:lvl3pPr marL="777875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3pPr>
                <a:lvl4pPr marL="1166813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4pPr>
                <a:lvl5pPr marL="1555750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5pPr>
                <a:lvl6pPr marL="20129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6pPr>
                <a:lvl7pPr marL="24701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7pPr>
                <a:lvl8pPr marL="29273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8pPr>
                <a:lvl9pPr marL="33845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9pPr>
              </a:lstStyle>
              <a:p>
                <a:pPr algn="ctr"/>
                <a:endParaRPr lang="zh-TW" altLang="zh-TW" sz="2000" b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31" name="Rectangle 130"/>
              <p:cNvSpPr>
                <a:spLocks noChangeArrowheads="1"/>
              </p:cNvSpPr>
              <p:nvPr/>
            </p:nvSpPr>
            <p:spPr bwMode="auto">
              <a:xfrm>
                <a:off x="2905" y="1478"/>
                <a:ext cx="50" cy="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2" name="Rectangle 131"/>
              <p:cNvSpPr>
                <a:spLocks noChangeArrowheads="1"/>
              </p:cNvSpPr>
              <p:nvPr/>
            </p:nvSpPr>
            <p:spPr bwMode="auto">
              <a:xfrm rot="16200000">
                <a:off x="3131" y="1450"/>
                <a:ext cx="19" cy="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" name="Rectangle 132"/>
              <p:cNvSpPr>
                <a:spLocks noChangeArrowheads="1"/>
              </p:cNvSpPr>
              <p:nvPr/>
            </p:nvSpPr>
            <p:spPr bwMode="auto">
              <a:xfrm>
                <a:off x="3053" y="1427"/>
                <a:ext cx="149" cy="15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" name="Rectangle 133"/>
              <p:cNvSpPr>
                <a:spLocks noChangeArrowheads="1"/>
              </p:cNvSpPr>
              <p:nvPr/>
            </p:nvSpPr>
            <p:spPr bwMode="auto">
              <a:xfrm>
                <a:off x="3053" y="1478"/>
                <a:ext cx="149" cy="50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7751" tIns="38876" rIns="77751" bIns="38876" anchor="ctr"/>
              <a:lstStyle>
                <a:lvl1pPr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1pPr>
                <a:lvl2pPr marL="388938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2pPr>
                <a:lvl3pPr marL="777875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3pPr>
                <a:lvl4pPr marL="1166813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4pPr>
                <a:lvl5pPr marL="1555750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5pPr>
                <a:lvl6pPr marL="20129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6pPr>
                <a:lvl7pPr marL="24701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7pPr>
                <a:lvl8pPr marL="29273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8pPr>
                <a:lvl9pPr marL="33845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9pPr>
              </a:lstStyle>
              <a:p>
                <a:pPr algn="ctr"/>
                <a:endParaRPr lang="zh-TW" altLang="zh-TW" sz="2000" b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35" name="Rectangle 134"/>
              <p:cNvSpPr>
                <a:spLocks noChangeArrowheads="1"/>
              </p:cNvSpPr>
              <p:nvPr/>
            </p:nvSpPr>
            <p:spPr bwMode="auto">
              <a:xfrm>
                <a:off x="3103" y="1478"/>
                <a:ext cx="50" cy="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6" name="Rectangle 135"/>
              <p:cNvSpPr>
                <a:spLocks noChangeArrowheads="1"/>
              </p:cNvSpPr>
              <p:nvPr/>
            </p:nvSpPr>
            <p:spPr bwMode="auto">
              <a:xfrm rot="16200000">
                <a:off x="3329" y="1450"/>
                <a:ext cx="19" cy="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7" name="Rectangle 136"/>
              <p:cNvSpPr>
                <a:spLocks noChangeArrowheads="1"/>
              </p:cNvSpPr>
              <p:nvPr/>
            </p:nvSpPr>
            <p:spPr bwMode="auto">
              <a:xfrm>
                <a:off x="3252" y="1427"/>
                <a:ext cx="148" cy="15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8" name="Rectangle 137"/>
              <p:cNvSpPr>
                <a:spLocks noChangeArrowheads="1"/>
              </p:cNvSpPr>
              <p:nvPr/>
            </p:nvSpPr>
            <p:spPr bwMode="auto">
              <a:xfrm>
                <a:off x="3252" y="1478"/>
                <a:ext cx="148" cy="50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7751" tIns="38876" rIns="77751" bIns="38876" anchor="ctr"/>
              <a:lstStyle>
                <a:lvl1pPr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1pPr>
                <a:lvl2pPr marL="388938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2pPr>
                <a:lvl3pPr marL="777875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3pPr>
                <a:lvl4pPr marL="1166813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4pPr>
                <a:lvl5pPr marL="1555750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5pPr>
                <a:lvl6pPr marL="20129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6pPr>
                <a:lvl7pPr marL="24701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7pPr>
                <a:lvl8pPr marL="29273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8pPr>
                <a:lvl9pPr marL="33845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9pPr>
              </a:lstStyle>
              <a:p>
                <a:pPr algn="ctr"/>
                <a:endParaRPr lang="zh-TW" altLang="zh-TW" sz="2000" b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39" name="Rectangle 138"/>
              <p:cNvSpPr>
                <a:spLocks noChangeArrowheads="1"/>
              </p:cNvSpPr>
              <p:nvPr/>
            </p:nvSpPr>
            <p:spPr bwMode="auto">
              <a:xfrm>
                <a:off x="3301" y="1478"/>
                <a:ext cx="50" cy="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0" name="Rectangle 139"/>
              <p:cNvSpPr>
                <a:spLocks noChangeArrowheads="1"/>
              </p:cNvSpPr>
              <p:nvPr/>
            </p:nvSpPr>
            <p:spPr bwMode="auto">
              <a:xfrm rot="16200000">
                <a:off x="3527" y="1450"/>
                <a:ext cx="19" cy="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1" name="Rectangle 140"/>
              <p:cNvSpPr>
                <a:spLocks noChangeArrowheads="1"/>
              </p:cNvSpPr>
              <p:nvPr/>
            </p:nvSpPr>
            <p:spPr bwMode="auto">
              <a:xfrm>
                <a:off x="3450" y="1427"/>
                <a:ext cx="149" cy="15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2" name="Rectangle 141"/>
              <p:cNvSpPr>
                <a:spLocks noChangeArrowheads="1"/>
              </p:cNvSpPr>
              <p:nvPr/>
            </p:nvSpPr>
            <p:spPr bwMode="auto">
              <a:xfrm>
                <a:off x="3450" y="1478"/>
                <a:ext cx="149" cy="50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7751" tIns="38876" rIns="77751" bIns="38876" anchor="ctr"/>
              <a:lstStyle>
                <a:lvl1pPr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1pPr>
                <a:lvl2pPr marL="388938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2pPr>
                <a:lvl3pPr marL="777875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3pPr>
                <a:lvl4pPr marL="1166813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4pPr>
                <a:lvl5pPr marL="1555750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5pPr>
                <a:lvl6pPr marL="20129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6pPr>
                <a:lvl7pPr marL="24701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7pPr>
                <a:lvl8pPr marL="29273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8pPr>
                <a:lvl9pPr marL="33845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9pPr>
              </a:lstStyle>
              <a:p>
                <a:pPr algn="ctr"/>
                <a:endParaRPr lang="zh-TW" altLang="zh-TW" sz="2000" b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43" name="Rectangle 142"/>
              <p:cNvSpPr>
                <a:spLocks noChangeArrowheads="1"/>
              </p:cNvSpPr>
              <p:nvPr/>
            </p:nvSpPr>
            <p:spPr bwMode="auto">
              <a:xfrm>
                <a:off x="3499" y="1478"/>
                <a:ext cx="50" cy="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7051675" y="3889375"/>
              <a:ext cx="1552575" cy="2936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5" name="Text Box 144"/>
            <p:cNvSpPr txBox="1">
              <a:spLocks noChangeArrowheads="1"/>
            </p:cNvSpPr>
            <p:nvPr/>
          </p:nvSpPr>
          <p:spPr bwMode="auto">
            <a:xfrm>
              <a:off x="7645400" y="3889375"/>
              <a:ext cx="371475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7751" tIns="38876" rIns="77751" bIns="38876">
              <a:spAutoFit/>
            </a:bodyPr>
            <a:lstStyle>
              <a:lvl1pPr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1pPr>
              <a:lvl2pPr marL="388938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2pPr>
              <a:lvl3pPr marL="777875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3pPr>
              <a:lvl4pPr marL="1166813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4pPr>
              <a:lvl5pPr marL="1555750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5pPr>
              <a:lvl6pPr marL="20129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6pPr>
              <a:lvl7pPr marL="24701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7pPr>
              <a:lvl8pPr marL="29273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8pPr>
              <a:lvl9pPr marL="33845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9pPr>
            </a:lstStyle>
            <a:p>
              <a:pPr algn="ctr"/>
              <a:r>
                <a:rPr lang="en-US" altLang="zh-TW" sz="900" b="0">
                  <a:latin typeface="Times New Roman" panose="02020603050405020304" pitchFamily="18" charset="0"/>
                  <a:ea typeface="新細明體" panose="02020500000000000000" pitchFamily="18" charset="-120"/>
                </a:rPr>
                <a:t>PCB</a:t>
              </a:r>
            </a:p>
          </p:txBody>
        </p:sp>
        <p:grpSp>
          <p:nvGrpSpPr>
            <p:cNvPr id="146" name="Group 145"/>
            <p:cNvGrpSpPr>
              <a:grpSpLocks/>
            </p:cNvGrpSpPr>
            <p:nvPr/>
          </p:nvGrpSpPr>
          <p:grpSpPr bwMode="auto">
            <a:xfrm>
              <a:off x="7291388" y="1727200"/>
              <a:ext cx="1171575" cy="1519238"/>
              <a:chOff x="3600" y="2820"/>
              <a:chExt cx="598" cy="606"/>
            </a:xfrm>
          </p:grpSpPr>
          <p:sp>
            <p:nvSpPr>
              <p:cNvPr id="147" name="Rectangle 146"/>
              <p:cNvSpPr>
                <a:spLocks noChangeArrowheads="1"/>
              </p:cNvSpPr>
              <p:nvPr/>
            </p:nvSpPr>
            <p:spPr bwMode="auto">
              <a:xfrm>
                <a:off x="3600" y="2820"/>
                <a:ext cx="598" cy="606"/>
              </a:xfrm>
              <a:prstGeom prst="rect">
                <a:avLst/>
              </a:prstGeom>
              <a:solidFill>
                <a:srgbClr val="00FF00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8" name="Rectangle 147"/>
              <p:cNvSpPr>
                <a:spLocks noChangeArrowheads="1"/>
              </p:cNvSpPr>
              <p:nvPr/>
            </p:nvSpPr>
            <p:spPr bwMode="auto">
              <a:xfrm>
                <a:off x="3600" y="2820"/>
                <a:ext cx="133" cy="606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9" name="Rectangle 148"/>
              <p:cNvSpPr>
                <a:spLocks noChangeArrowheads="1"/>
              </p:cNvSpPr>
              <p:nvPr/>
            </p:nvSpPr>
            <p:spPr bwMode="auto">
              <a:xfrm>
                <a:off x="3866" y="2820"/>
                <a:ext cx="133" cy="606"/>
              </a:xfrm>
              <a:prstGeom prst="rect">
                <a:avLst/>
              </a:prstGeom>
              <a:solidFill>
                <a:srgbClr val="0000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0" name="Rectangle 149"/>
              <p:cNvSpPr>
                <a:spLocks noChangeArrowheads="1"/>
              </p:cNvSpPr>
              <p:nvPr/>
            </p:nvSpPr>
            <p:spPr bwMode="auto">
              <a:xfrm>
                <a:off x="4132" y="2820"/>
                <a:ext cx="66" cy="60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1" name="Rectangle 150"/>
              <p:cNvSpPr>
                <a:spLocks noChangeArrowheads="1"/>
              </p:cNvSpPr>
              <p:nvPr/>
            </p:nvSpPr>
            <p:spPr bwMode="auto">
              <a:xfrm>
                <a:off x="3999" y="2820"/>
                <a:ext cx="133" cy="606"/>
              </a:xfrm>
              <a:prstGeom prst="rect">
                <a:avLst/>
              </a:prstGeom>
              <a:solidFill>
                <a:srgbClr val="FF00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2" name="Document"/>
            <p:cNvSpPr>
              <a:spLocks noEditPoints="1" noChangeArrowheads="1"/>
            </p:cNvSpPr>
            <p:nvPr/>
          </p:nvSpPr>
          <p:spPr bwMode="auto">
            <a:xfrm rot="10800000">
              <a:off x="6915041" y="5846756"/>
              <a:ext cx="1689208" cy="407992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" name="Text Box 152"/>
            <p:cNvSpPr txBox="1">
              <a:spLocks noChangeArrowheads="1"/>
            </p:cNvSpPr>
            <p:nvPr/>
          </p:nvSpPr>
          <p:spPr bwMode="auto">
            <a:xfrm>
              <a:off x="6732588" y="5661025"/>
              <a:ext cx="2087562" cy="563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751" tIns="38876" rIns="77751" bIns="38876">
              <a:spAutoFit/>
            </a:bodyPr>
            <a:lstStyle>
              <a:lvl1pPr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1pPr>
              <a:lvl2pPr marL="388938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2pPr>
              <a:lvl3pPr marL="777875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3pPr>
              <a:lvl4pPr marL="1166813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4pPr>
              <a:lvl5pPr marL="1555750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5pPr>
              <a:lvl6pPr marL="20129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6pPr>
              <a:lvl7pPr marL="24701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7pPr>
              <a:lvl8pPr marL="29273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8pPr>
              <a:lvl9pPr marL="33845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9pPr>
            </a:lstStyle>
            <a:p>
              <a:pPr algn="ctr"/>
              <a:r>
                <a:rPr lang="en-US" altLang="zh-TW" sz="3200">
                  <a:latin typeface="Times New Roman" panose="02020603050405020304" pitchFamily="18" charset="0"/>
                  <a:ea typeface="新細明體" panose="02020500000000000000" pitchFamily="18" charset="-120"/>
                </a:rPr>
                <a:t>PCB Test</a:t>
              </a:r>
            </a:p>
          </p:txBody>
        </p:sp>
      </p:grpSp>
      <p:sp>
        <p:nvSpPr>
          <p:cNvPr id="155" name="標題 2"/>
          <p:cNvSpPr>
            <a:spLocks noGrp="1"/>
          </p:cNvSpPr>
          <p:nvPr>
            <p:ph type="title"/>
          </p:nvPr>
        </p:nvSpPr>
        <p:spPr>
          <a:xfrm>
            <a:off x="527865" y="231490"/>
            <a:ext cx="3958226" cy="58506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Cell Process –Module( JI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793457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-37729" y="2147257"/>
            <a:ext cx="4526995" cy="724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7751" tIns="38876" rIns="77751" bIns="38876">
            <a:spAutoFit/>
          </a:bodyPr>
          <a:lstStyle>
            <a:lvl1pPr algn="l" defTabSz="777875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1pPr>
            <a:lvl2pPr marL="388938" algn="l" defTabSz="777875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2pPr>
            <a:lvl3pPr marL="777875" algn="l" defTabSz="777875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3pPr>
            <a:lvl4pPr marL="1166813" algn="l" defTabSz="777875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4pPr>
            <a:lvl5pPr marL="1555750" algn="l" defTabSz="777875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5pPr>
            <a:lvl6pPr marL="2012950" defTabSz="777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6pPr>
            <a:lvl7pPr marL="2470150" defTabSz="777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7pPr>
            <a:lvl8pPr marL="2927350" defTabSz="777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8pPr>
            <a:lvl9pPr marL="3384550" defTabSz="777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9pPr>
          </a:lstStyle>
          <a:p>
            <a:r>
              <a:rPr lang="en-US" altLang="zh-TW" sz="1400" b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COF </a:t>
            </a:r>
            <a:r>
              <a:rPr lang="en-US" altLang="zh-TW" sz="14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(</a:t>
            </a:r>
            <a:r>
              <a:rPr lang="en-US" altLang="zh-TW" sz="1400" b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C</a:t>
            </a:r>
            <a:r>
              <a:rPr lang="en-US" altLang="zh-TW" sz="14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hip</a:t>
            </a:r>
            <a:r>
              <a:rPr lang="en-US" altLang="zh-TW" sz="1400" b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400" b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O</a:t>
            </a:r>
            <a:r>
              <a:rPr lang="en-US" altLang="zh-TW" sz="1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n</a:t>
            </a:r>
            <a:r>
              <a:rPr lang="en-US" altLang="zh-TW" sz="1400" b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400" b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F</a:t>
            </a:r>
            <a:r>
              <a:rPr lang="en-US" altLang="zh-TW" sz="14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ilm)</a:t>
            </a:r>
            <a:endParaRPr lang="en-US" altLang="zh-TW" sz="1400" b="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400" b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PCB</a:t>
            </a:r>
            <a:r>
              <a:rPr lang="en-US" altLang="zh-TW" sz="1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(</a:t>
            </a:r>
            <a:r>
              <a:rPr lang="en-US" altLang="zh-TW" sz="1400" b="0" dirty="0" smtClean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P</a:t>
            </a:r>
            <a:r>
              <a:rPr lang="en-US" altLang="zh-TW" sz="1400" b="0" dirty="0" smtClean="0">
                <a:latin typeface="Arial" panose="020B0604020202020204" pitchFamily="34" charset="0"/>
                <a:ea typeface="新細明體" panose="02020500000000000000" pitchFamily="18" charset="-120"/>
              </a:rPr>
              <a:t>rinted </a:t>
            </a:r>
            <a:r>
              <a:rPr lang="en-US" altLang="zh-TW" sz="1400" b="0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C</a:t>
            </a:r>
            <a:r>
              <a:rPr lang="en-US" altLang="zh-TW" sz="1400" b="0" dirty="0">
                <a:latin typeface="Arial" panose="020B0604020202020204" pitchFamily="34" charset="0"/>
                <a:ea typeface="新細明體" panose="02020500000000000000" pitchFamily="18" charset="-120"/>
              </a:rPr>
              <a:t>ircuit </a:t>
            </a:r>
            <a:r>
              <a:rPr lang="en-US" altLang="zh-TW" sz="1400" b="0" dirty="0" smtClean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</a:t>
            </a:r>
            <a:r>
              <a:rPr lang="en-US" altLang="zh-TW" sz="1400" b="0" dirty="0" smtClean="0">
                <a:latin typeface="Arial" panose="020B0604020202020204" pitchFamily="34" charset="0"/>
                <a:ea typeface="新細明體" panose="02020500000000000000" pitchFamily="18" charset="-120"/>
              </a:rPr>
              <a:t>oard</a:t>
            </a:r>
            <a:r>
              <a:rPr lang="en-US" altLang="zh-TW" sz="1400" dirty="0" smtClean="0"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  <a:r>
              <a:rPr lang="zh-TW" altLang="en-US" sz="1400" dirty="0" smtClean="0">
                <a:latin typeface="Arial" panose="020B0604020202020204" pitchFamily="34" charset="0"/>
                <a:ea typeface="新細明體" panose="02020500000000000000" pitchFamily="18" charset="-120"/>
              </a:rPr>
              <a:t>：</a:t>
            </a:r>
            <a:r>
              <a:rPr lang="zh-TW" altLang="en-US" sz="1400" b="0" dirty="0" smtClean="0">
                <a:latin typeface="Arial" panose="020B0604020202020204" pitchFamily="34" charset="0"/>
                <a:ea typeface="新細明體" panose="02020500000000000000" pitchFamily="18" charset="-120"/>
              </a:rPr>
              <a:t>印刷電路板</a:t>
            </a:r>
            <a:endParaRPr lang="en-US" altLang="zh-TW" sz="1400" b="0" dirty="0">
              <a:solidFill>
                <a:srgbClr val="0000CC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400" b="0" dirty="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TAB </a:t>
            </a:r>
            <a:r>
              <a:rPr lang="en-US" altLang="zh-TW" sz="1400" dirty="0">
                <a:latin typeface="Arial" panose="020B0604020202020204" pitchFamily="34" charset="0"/>
                <a:ea typeface="新細明體" panose="02020500000000000000" pitchFamily="18" charset="-120"/>
              </a:rPr>
              <a:t>(</a:t>
            </a:r>
            <a:r>
              <a:rPr lang="en-US" altLang="zh-TW" sz="1400" b="0" dirty="0" smtClean="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</a:t>
            </a:r>
            <a:r>
              <a:rPr lang="en-US" altLang="zh-TW" sz="1400" b="0" dirty="0" smtClean="0">
                <a:latin typeface="Arial" panose="020B0604020202020204" pitchFamily="34" charset="0"/>
                <a:ea typeface="新細明體" panose="02020500000000000000" pitchFamily="18" charset="-120"/>
              </a:rPr>
              <a:t>ape </a:t>
            </a:r>
            <a:r>
              <a:rPr lang="en-US" altLang="zh-TW" sz="1400" b="0" dirty="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</a:t>
            </a:r>
            <a:r>
              <a:rPr lang="en-US" altLang="zh-TW" sz="1400" b="0" dirty="0">
                <a:latin typeface="Arial" panose="020B0604020202020204" pitchFamily="34" charset="0"/>
                <a:ea typeface="新細明體" panose="02020500000000000000" pitchFamily="18" charset="-120"/>
              </a:rPr>
              <a:t>utomatic </a:t>
            </a:r>
            <a:r>
              <a:rPr lang="en-US" altLang="zh-TW" sz="1400" b="0" dirty="0" smtClean="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</a:t>
            </a:r>
            <a:r>
              <a:rPr lang="en-US" altLang="zh-TW" sz="1400" b="0" dirty="0" smtClean="0">
                <a:latin typeface="Arial" panose="020B0604020202020204" pitchFamily="34" charset="0"/>
                <a:ea typeface="新細明體" panose="02020500000000000000" pitchFamily="18" charset="-120"/>
              </a:rPr>
              <a:t>onding)</a:t>
            </a:r>
            <a:r>
              <a:rPr lang="zh-TW" altLang="en-US" sz="1400" b="0" dirty="0" smtClean="0">
                <a:latin typeface="Arial" panose="020B0604020202020204" pitchFamily="34" charset="0"/>
                <a:ea typeface="新細明體" panose="02020500000000000000" pitchFamily="18" charset="-120"/>
              </a:rPr>
              <a:t>：晶粒接合技術</a:t>
            </a:r>
            <a:endParaRPr lang="en-US" altLang="zh-TW" sz="1400" b="0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33" name="群組 32"/>
          <p:cNvGrpSpPr/>
          <p:nvPr/>
        </p:nvGrpSpPr>
        <p:grpSpPr>
          <a:xfrm>
            <a:off x="3806915" y="1027531"/>
            <a:ext cx="5125101" cy="3818652"/>
            <a:chOff x="2560859" y="154589"/>
            <a:chExt cx="5766774" cy="4255593"/>
          </a:xfrm>
        </p:grpSpPr>
        <p:sp>
          <p:nvSpPr>
            <p:cNvPr id="4" name="Rectangle 2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560859" y="1037366"/>
              <a:ext cx="2351375" cy="72448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solidFill>
                    <a:schemeClr val="tx1"/>
                  </a:solidFill>
                  <a:ea typeface="Taipei" charset="-120"/>
                </a:rPr>
                <a:t>Auto-Labeling</a:t>
              </a:r>
            </a:p>
            <a:p>
              <a:pPr algn="ctr"/>
              <a:r>
                <a:rPr lang="zh-TW" altLang="en-US" sz="1400" b="0">
                  <a:solidFill>
                    <a:schemeClr val="tx1"/>
                  </a:solidFill>
                  <a:ea typeface="Taipei" charset="-120"/>
                </a:rPr>
                <a:t>自動貼付標籤</a:t>
              </a:r>
            </a:p>
          </p:txBody>
        </p:sp>
        <p:cxnSp>
          <p:nvCxnSpPr>
            <p:cNvPr id="5" name="AutoShape 3"/>
            <p:cNvCxnSpPr>
              <a:cxnSpLocks noChangeShapeType="1"/>
            </p:cNvCxnSpPr>
            <p:nvPr/>
          </p:nvCxnSpPr>
          <p:spPr bwMode="auto">
            <a:xfrm rot="5400000" flipH="1" flipV="1">
              <a:off x="4279033" y="-22611"/>
              <a:ext cx="2995353" cy="4080327"/>
            </a:xfrm>
            <a:prstGeom prst="bentConnector4">
              <a:avLst>
                <a:gd name="adj1" fmla="val -36537"/>
                <a:gd name="adj2" fmla="val 3679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560859" y="160677"/>
              <a:ext cx="2351375" cy="72448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dirty="0">
                  <a:solidFill>
                    <a:schemeClr val="tx1"/>
                  </a:solidFill>
                  <a:ea typeface="Taipei" charset="-120"/>
                </a:rPr>
                <a:t>Cassette Input</a:t>
              </a:r>
            </a:p>
          </p:txBody>
        </p:sp>
        <p:sp>
          <p:nvSpPr>
            <p:cNvPr id="7" name="Rectangle 5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560859" y="1914054"/>
              <a:ext cx="2351375" cy="72448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solidFill>
                    <a:schemeClr val="tx1"/>
                  </a:solidFill>
                  <a:ea typeface="Taipei" charset="-120"/>
                </a:rPr>
                <a:t>Edge Clean</a:t>
              </a:r>
            </a:p>
            <a:p>
              <a:pPr algn="ctr"/>
              <a:r>
                <a:rPr lang="zh-TW" altLang="en-US" sz="1400" b="0">
                  <a:solidFill>
                    <a:schemeClr val="tx1"/>
                  </a:solidFill>
                  <a:ea typeface="Taipei" charset="-120"/>
                </a:rPr>
                <a:t>壓著區域清潔</a:t>
              </a:r>
            </a:p>
          </p:txBody>
        </p:sp>
        <p:sp>
          <p:nvSpPr>
            <p:cNvPr id="8" name="Rectangle 6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560859" y="2790743"/>
              <a:ext cx="2351375" cy="72448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b="0">
                  <a:solidFill>
                    <a:schemeClr val="tx1"/>
                  </a:solidFill>
                  <a:ea typeface="Taipei" charset="-120"/>
                </a:rPr>
                <a:t>COF Bonding</a:t>
              </a:r>
            </a:p>
            <a:p>
              <a:pPr algn="ctr"/>
              <a:r>
                <a:rPr lang="en-US" altLang="zh-TW" sz="1400" b="0">
                  <a:solidFill>
                    <a:schemeClr val="tx1"/>
                  </a:solidFill>
                  <a:ea typeface="Taipei" charset="-120"/>
                </a:rPr>
                <a:t>COF </a:t>
              </a:r>
              <a:r>
                <a:rPr lang="zh-TW" altLang="en-US" sz="1400" b="0">
                  <a:solidFill>
                    <a:schemeClr val="tx1"/>
                  </a:solidFill>
                  <a:ea typeface="Taipei" charset="-120"/>
                </a:rPr>
                <a:t>壓著</a:t>
              </a:r>
              <a:r>
                <a:rPr lang="en-US" altLang="zh-TW" sz="1400" b="0">
                  <a:solidFill>
                    <a:schemeClr val="tx1"/>
                  </a:solidFill>
                  <a:ea typeface="Taipei" charset="-120"/>
                </a:rPr>
                <a:t>(OLB</a:t>
              </a:r>
              <a:r>
                <a:rPr lang="zh-TW" altLang="en-US" sz="1400" b="0">
                  <a:solidFill>
                    <a:schemeClr val="tx1"/>
                  </a:solidFill>
                  <a:ea typeface="Taipei" charset="-120"/>
                </a:rPr>
                <a:t>製程</a:t>
              </a:r>
              <a:r>
                <a:rPr lang="en-US" altLang="zh-TW" sz="1400" b="0">
                  <a:solidFill>
                    <a:schemeClr val="tx1"/>
                  </a:solidFill>
                  <a:ea typeface="Taipei" charset="-120"/>
                </a:rPr>
                <a:t>)</a:t>
              </a:r>
            </a:p>
          </p:txBody>
        </p:sp>
        <p:sp>
          <p:nvSpPr>
            <p:cNvPr id="9" name="Rectangle 7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742130" y="154589"/>
              <a:ext cx="2351375" cy="72448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b="0" dirty="0">
                  <a:solidFill>
                    <a:schemeClr val="tx1"/>
                  </a:solidFill>
                  <a:ea typeface="Taipei" charset="-120"/>
                </a:rPr>
                <a:t>PCB Bonding</a:t>
              </a:r>
            </a:p>
            <a:p>
              <a:pPr algn="ctr"/>
              <a:r>
                <a:rPr lang="zh-TW" altLang="en-US" sz="1400" b="0" dirty="0">
                  <a:solidFill>
                    <a:schemeClr val="tx1"/>
                  </a:solidFill>
                  <a:ea typeface="Taipei" charset="-120"/>
                </a:rPr>
                <a:t>印刷電路板壓合</a:t>
              </a:r>
              <a:r>
                <a:rPr lang="en-US" altLang="zh-TW" sz="1400" b="0" dirty="0">
                  <a:solidFill>
                    <a:schemeClr val="tx1"/>
                  </a:solidFill>
                  <a:ea typeface="Taipei" charset="-120"/>
                </a:rPr>
                <a:t>(PCB</a:t>
              </a:r>
              <a:r>
                <a:rPr lang="zh-TW" altLang="en-US" sz="1400" b="0" dirty="0">
                  <a:solidFill>
                    <a:schemeClr val="tx1"/>
                  </a:solidFill>
                  <a:ea typeface="Taipei" charset="-120"/>
                </a:rPr>
                <a:t>製程</a:t>
              </a:r>
              <a:r>
                <a:rPr lang="en-US" altLang="zh-TW" sz="1400" b="0" dirty="0">
                  <a:solidFill>
                    <a:schemeClr val="tx1"/>
                  </a:solidFill>
                  <a:ea typeface="Taipei" charset="-120"/>
                </a:rPr>
                <a:t>)</a:t>
              </a:r>
            </a:p>
          </p:txBody>
        </p:sp>
        <p:sp>
          <p:nvSpPr>
            <p:cNvPr id="10" name="Rectangle 8">
              <a:hlinkClick r:id="rId7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742130" y="1031278"/>
              <a:ext cx="2351375" cy="72448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solidFill>
                    <a:schemeClr val="tx1"/>
                  </a:solidFill>
                  <a:ea typeface="Taipei" charset="-120"/>
                </a:rPr>
                <a:t>PCB-Test</a:t>
              </a:r>
            </a:p>
            <a:p>
              <a:pPr algn="ctr"/>
              <a:r>
                <a:rPr lang="zh-TW" altLang="en-US" sz="1400" b="0">
                  <a:solidFill>
                    <a:schemeClr val="tx1"/>
                  </a:solidFill>
                  <a:ea typeface="Taipei" charset="-120"/>
                </a:rPr>
                <a:t>畫像檢測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742130" y="1907966"/>
              <a:ext cx="2351375" cy="72448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solidFill>
                    <a:schemeClr val="tx1"/>
                  </a:solidFill>
                  <a:ea typeface="Taipei" charset="-120"/>
                </a:rPr>
                <a:t>Dispenser</a:t>
              </a:r>
            </a:p>
            <a:p>
              <a:pPr algn="ctr"/>
              <a:r>
                <a:rPr lang="zh-TW" altLang="en-US" sz="1400" b="0">
                  <a:solidFill>
                    <a:schemeClr val="tx1"/>
                  </a:solidFill>
                  <a:ea typeface="Taipei" charset="-120"/>
                </a:rPr>
                <a:t>注膠</a:t>
              </a:r>
            </a:p>
          </p:txBody>
        </p:sp>
        <p:sp>
          <p:nvSpPr>
            <p:cNvPr id="12" name="Rectangle 10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5742130" y="3667432"/>
              <a:ext cx="2351375" cy="724486"/>
            </a:xfrm>
            <a:prstGeom prst="rect">
              <a:avLst/>
            </a:prstGeom>
            <a:gradFill rotWithShape="0">
              <a:gsLst>
                <a:gs pos="0">
                  <a:srgbClr val="CC99FF">
                    <a:gamma/>
                    <a:shade val="46275"/>
                    <a:invGamma/>
                  </a:srgbClr>
                </a:gs>
                <a:gs pos="5000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solidFill>
                    <a:schemeClr val="tx1"/>
                  </a:solidFill>
                  <a:ea typeface="Taipei" charset="-120"/>
                </a:rPr>
                <a:t>MA Process</a:t>
              </a:r>
              <a:endParaRPr lang="en-US" altLang="zh-TW" sz="1400" b="0">
                <a:solidFill>
                  <a:schemeClr val="tx1"/>
                </a:solidFill>
                <a:ea typeface="Taipei" charset="-120"/>
              </a:endParaRPr>
            </a:p>
          </p:txBody>
        </p:sp>
        <p:cxnSp>
          <p:nvCxnSpPr>
            <p:cNvPr id="13" name="AutoShape 11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>
              <a:off x="3736546" y="2638540"/>
              <a:ext cx="0" cy="1522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2"/>
            <p:cNvCxnSpPr>
              <a:cxnSpLocks noChangeShapeType="1"/>
              <a:stCxn id="6" idx="2"/>
              <a:endCxn id="4" idx="0"/>
            </p:cNvCxnSpPr>
            <p:nvPr/>
          </p:nvCxnSpPr>
          <p:spPr bwMode="auto">
            <a:xfrm>
              <a:off x="3736546" y="885163"/>
              <a:ext cx="0" cy="1522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3"/>
            <p:cNvCxnSpPr>
              <a:cxnSpLocks noChangeShapeType="1"/>
              <a:stCxn id="4" idx="2"/>
              <a:endCxn id="7" idx="0"/>
            </p:cNvCxnSpPr>
            <p:nvPr/>
          </p:nvCxnSpPr>
          <p:spPr bwMode="auto">
            <a:xfrm>
              <a:off x="3736546" y="1761851"/>
              <a:ext cx="0" cy="1522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4"/>
            <p:cNvCxnSpPr>
              <a:cxnSpLocks noChangeShapeType="1"/>
              <a:stCxn id="11" idx="2"/>
            </p:cNvCxnSpPr>
            <p:nvPr/>
          </p:nvCxnSpPr>
          <p:spPr bwMode="auto">
            <a:xfrm>
              <a:off x="6917818" y="2632452"/>
              <a:ext cx="0" cy="1522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5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>
              <a:off x="6917818" y="879075"/>
              <a:ext cx="0" cy="1522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6"/>
            <p:cNvCxnSpPr>
              <a:cxnSpLocks noChangeShapeType="1"/>
              <a:stCxn id="10" idx="2"/>
              <a:endCxn id="11" idx="0"/>
            </p:cNvCxnSpPr>
            <p:nvPr/>
          </p:nvCxnSpPr>
          <p:spPr bwMode="auto">
            <a:xfrm>
              <a:off x="6917818" y="1755763"/>
              <a:ext cx="0" cy="1522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Rectangle 19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560859" y="3685696"/>
              <a:ext cx="2351375" cy="72448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solidFill>
                    <a:schemeClr val="tx1"/>
                  </a:solidFill>
                  <a:ea typeface="Taipei" charset="-120"/>
                </a:rPr>
                <a:t>COF Bonding Check</a:t>
              </a:r>
            </a:p>
            <a:p>
              <a:pPr algn="ctr"/>
              <a:r>
                <a:rPr lang="en-US" altLang="zh-TW" sz="1400" b="0">
                  <a:solidFill>
                    <a:schemeClr val="tx1"/>
                  </a:solidFill>
                  <a:ea typeface="Taipei" charset="-120"/>
                </a:rPr>
                <a:t>COF </a:t>
              </a:r>
              <a:r>
                <a:rPr lang="zh-TW" altLang="en-US" sz="1400" b="0">
                  <a:solidFill>
                    <a:schemeClr val="tx1"/>
                  </a:solidFill>
                  <a:ea typeface="Taipei" charset="-120"/>
                </a:rPr>
                <a:t>壓著檢查</a:t>
              </a:r>
            </a:p>
          </p:txBody>
        </p:sp>
        <p:cxnSp>
          <p:nvCxnSpPr>
            <p:cNvPr id="21" name="AutoShape 20"/>
            <p:cNvCxnSpPr>
              <a:cxnSpLocks noChangeShapeType="1"/>
            </p:cNvCxnSpPr>
            <p:nvPr/>
          </p:nvCxnSpPr>
          <p:spPr bwMode="auto">
            <a:xfrm>
              <a:off x="3736546" y="3509141"/>
              <a:ext cx="0" cy="1522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742130" y="2796831"/>
              <a:ext cx="2351375" cy="72448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dirty="0">
                  <a:solidFill>
                    <a:schemeClr val="tx1"/>
                  </a:solidFill>
                  <a:ea typeface="Taipei" charset="-120"/>
                </a:rPr>
                <a:t>Cassette Output</a:t>
              </a:r>
              <a:endParaRPr lang="en-US" altLang="zh-TW" sz="1400" b="0" dirty="0">
                <a:solidFill>
                  <a:schemeClr val="tx1"/>
                </a:solidFill>
                <a:ea typeface="Taipei" charset="-120"/>
              </a:endParaRPr>
            </a:p>
          </p:txBody>
        </p:sp>
        <p:cxnSp>
          <p:nvCxnSpPr>
            <p:cNvPr id="23" name="AutoShape 22"/>
            <p:cNvCxnSpPr>
              <a:cxnSpLocks noChangeShapeType="1"/>
              <a:stCxn id="22" idx="2"/>
            </p:cNvCxnSpPr>
            <p:nvPr/>
          </p:nvCxnSpPr>
          <p:spPr bwMode="auto">
            <a:xfrm>
              <a:off x="6917818" y="3521317"/>
              <a:ext cx="0" cy="1522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Rectangle 36"/>
            <p:cNvSpPr>
              <a:spLocks noChangeArrowheads="1"/>
            </p:cNvSpPr>
            <p:nvPr/>
          </p:nvSpPr>
          <p:spPr bwMode="auto">
            <a:xfrm>
              <a:off x="5508000" y="952131"/>
              <a:ext cx="2819633" cy="263158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標題 2"/>
          <p:cNvSpPr>
            <a:spLocks noGrp="1"/>
          </p:cNvSpPr>
          <p:nvPr>
            <p:ph type="title"/>
          </p:nvPr>
        </p:nvSpPr>
        <p:spPr>
          <a:xfrm>
            <a:off x="527865" y="231490"/>
            <a:ext cx="4044135" cy="58506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Cell Process –Module( JI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675393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群組 487"/>
          <p:cNvGrpSpPr/>
          <p:nvPr/>
        </p:nvGrpSpPr>
        <p:grpSpPr>
          <a:xfrm>
            <a:off x="-5720" y="906565"/>
            <a:ext cx="9072500" cy="3330370"/>
            <a:chOff x="355340" y="2000495"/>
            <a:chExt cx="8534400" cy="2819400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 rot="5400000">
              <a:off x="391852" y="2973633"/>
              <a:ext cx="796925" cy="107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733165" y="2381495"/>
              <a:ext cx="1603375" cy="1508125"/>
              <a:chOff x="4163" y="960"/>
              <a:chExt cx="1574" cy="1316"/>
            </a:xfrm>
          </p:grpSpPr>
          <p:sp>
            <p:nvSpPr>
              <p:cNvPr id="6" name="AutoShape 5"/>
              <p:cNvSpPr>
                <a:spLocks noChangeArrowheads="1"/>
              </p:cNvSpPr>
              <p:nvPr/>
            </p:nvSpPr>
            <p:spPr bwMode="auto">
              <a:xfrm rot="5460000">
                <a:off x="4882" y="882"/>
                <a:ext cx="778" cy="933"/>
              </a:xfrm>
              <a:prstGeom prst="cube">
                <a:avLst>
                  <a:gd name="adj" fmla="val 5792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4396" y="1199"/>
                <a:ext cx="1049" cy="774"/>
              </a:xfrm>
              <a:prstGeom prst="rect">
                <a:avLst/>
              </a:prstGeom>
              <a:solidFill>
                <a:srgbClr val="FFFFFF"/>
              </a:solidFill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4513" y="1199"/>
                <a:ext cx="932" cy="663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4583" y="1243"/>
                <a:ext cx="791" cy="574"/>
              </a:xfrm>
              <a:prstGeom prst="rect">
                <a:avLst/>
              </a:prstGeom>
              <a:solidFill>
                <a:srgbClr val="C0C0C0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4396" y="1254"/>
                <a:ext cx="117" cy="11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4396" y="1697"/>
                <a:ext cx="117" cy="11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4396" y="1475"/>
                <a:ext cx="117" cy="111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5037" y="1862"/>
                <a:ext cx="116" cy="11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4571" y="1857"/>
                <a:ext cx="116" cy="11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4803" y="1862"/>
                <a:ext cx="116" cy="11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5269" y="1862"/>
                <a:ext cx="116" cy="11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4891" y="1279"/>
                <a:ext cx="187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1pPr>
                <a:lvl2pPr marL="388938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2pPr>
                <a:lvl3pPr marL="777875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3pPr>
                <a:lvl4pPr marL="1166813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4pPr>
                <a:lvl5pPr marL="1555750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5pPr>
                <a:lvl6pPr marL="20129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6pPr>
                <a:lvl7pPr marL="24701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7pPr>
                <a:lvl8pPr marL="29273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8pPr>
                <a:lvl9pPr marL="33845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9pPr>
              </a:lstStyle>
              <a:p>
                <a:pPr algn="ctr"/>
                <a:r>
                  <a:rPr lang="en-US" altLang="zh-TW" sz="900" b="0">
                    <a:solidFill>
                      <a:srgbClr val="FFFFFF"/>
                    </a:solidFill>
                    <a:latin typeface="華康新儷粗黑" charset="-120"/>
                    <a:ea typeface="華康新儷粗黑" charset="-120"/>
                  </a:rPr>
                  <a:t>TFT</a:t>
                </a:r>
                <a:endParaRPr lang="en-US" altLang="zh-TW" sz="2000" b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4790" y="1410"/>
                <a:ext cx="390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1pPr>
                <a:lvl2pPr marL="388938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2pPr>
                <a:lvl3pPr marL="777875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3pPr>
                <a:lvl4pPr marL="1166813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4pPr>
                <a:lvl5pPr marL="1555750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5pPr>
                <a:lvl6pPr marL="20129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6pPr>
                <a:lvl7pPr marL="24701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7pPr>
                <a:lvl8pPr marL="29273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8pPr>
                <a:lvl9pPr marL="33845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9pPr>
              </a:lstStyle>
              <a:p>
                <a:pPr algn="ctr"/>
                <a:r>
                  <a:rPr lang="en-US" altLang="zh-TW" sz="900" b="0">
                    <a:solidFill>
                      <a:srgbClr val="FFFFFF"/>
                    </a:solidFill>
                    <a:latin typeface="華康新儷粗黑" charset="-120"/>
                    <a:ea typeface="華康新儷粗黑" charset="-120"/>
                  </a:rPr>
                  <a:t>Array </a:t>
                </a:r>
                <a:r>
                  <a:rPr lang="zh-TW" altLang="en-US" sz="900" b="0">
                    <a:solidFill>
                      <a:srgbClr val="FFFFFF"/>
                    </a:solidFill>
                    <a:latin typeface="華康新儷粗黑" charset="-120"/>
                    <a:ea typeface="華康新儷粗黑" charset="-120"/>
                  </a:rPr>
                  <a:t>及</a:t>
                </a:r>
                <a:endParaRPr lang="zh-TW" altLang="en-US" sz="2000" b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4793" y="1540"/>
                <a:ext cx="383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1pPr>
                <a:lvl2pPr marL="388938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2pPr>
                <a:lvl3pPr marL="777875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3pPr>
                <a:lvl4pPr marL="1166813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4pPr>
                <a:lvl5pPr marL="1555750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5pPr>
                <a:lvl6pPr marL="20129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6pPr>
                <a:lvl7pPr marL="24701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7pPr>
                <a:lvl8pPr marL="29273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8pPr>
                <a:lvl9pPr marL="33845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9pPr>
              </a:lstStyle>
              <a:p>
                <a:pPr algn="ctr"/>
                <a:r>
                  <a:rPr lang="en-US" altLang="zh-TW" sz="900" b="0">
                    <a:solidFill>
                      <a:srgbClr val="FFFFFF"/>
                    </a:solidFill>
                    <a:latin typeface="華康新儷粗黑" charset="-120"/>
                    <a:ea typeface="華康新儷粗黑" charset="-120"/>
                  </a:rPr>
                  <a:t>CF </a:t>
                </a:r>
                <a:r>
                  <a:rPr lang="zh-TW" altLang="en-US" sz="900" b="0">
                    <a:solidFill>
                      <a:srgbClr val="FFFFFF"/>
                    </a:solidFill>
                    <a:latin typeface="華康新儷粗黑" charset="-120"/>
                    <a:ea typeface="華康新儷粗黑" charset="-120"/>
                  </a:rPr>
                  <a:t>組成</a:t>
                </a:r>
                <a:endParaRPr lang="zh-TW" altLang="en-US" sz="2000" b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4842" y="1672"/>
                <a:ext cx="290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1pPr>
                <a:lvl2pPr marL="388938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2pPr>
                <a:lvl3pPr marL="777875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3pPr>
                <a:lvl4pPr marL="1166813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4pPr>
                <a:lvl5pPr marL="1555750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5pPr>
                <a:lvl6pPr marL="20129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6pPr>
                <a:lvl7pPr marL="24701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7pPr>
                <a:lvl8pPr marL="29273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8pPr>
                <a:lvl9pPr marL="33845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9pPr>
              </a:lstStyle>
              <a:p>
                <a:pPr algn="ctr"/>
                <a:r>
                  <a:rPr lang="zh-TW" altLang="en-US" sz="900" b="0">
                    <a:solidFill>
                      <a:srgbClr val="FFFFFF"/>
                    </a:solidFill>
                    <a:latin typeface="華康新儷粗黑" charset="-120"/>
                    <a:ea typeface="華康新儷粗黑" charset="-120"/>
                  </a:rPr>
                  <a:t>之</a:t>
                </a:r>
                <a:r>
                  <a:rPr lang="en-US" altLang="zh-TW" sz="900" b="0">
                    <a:solidFill>
                      <a:srgbClr val="FFFFFF"/>
                    </a:solidFill>
                    <a:latin typeface="華康新儷粗黑" charset="-120"/>
                    <a:ea typeface="華康新儷粗黑" charset="-120"/>
                  </a:rPr>
                  <a:t>Cell</a:t>
                </a:r>
                <a:endParaRPr lang="en-US" altLang="zh-TW" sz="2000" b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4280" y="1199"/>
                <a:ext cx="174" cy="180"/>
              </a:xfrm>
              <a:prstGeom prst="rect">
                <a:avLst/>
              </a:prstGeom>
              <a:solidFill>
                <a:srgbClr val="CCCC00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4338" y="1244"/>
                <a:ext cx="23" cy="9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4396" y="1199"/>
                <a:ext cx="58" cy="18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4280" y="1199"/>
                <a:ext cx="29" cy="18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4280" y="1439"/>
                <a:ext cx="174" cy="179"/>
              </a:xfrm>
              <a:prstGeom prst="rect">
                <a:avLst/>
              </a:prstGeom>
              <a:solidFill>
                <a:srgbClr val="CCCC00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4338" y="1483"/>
                <a:ext cx="23" cy="9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4396" y="1439"/>
                <a:ext cx="58" cy="179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4280" y="1439"/>
                <a:ext cx="29" cy="179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4280" y="1678"/>
                <a:ext cx="174" cy="179"/>
              </a:xfrm>
              <a:prstGeom prst="rect">
                <a:avLst/>
              </a:prstGeom>
              <a:solidFill>
                <a:srgbClr val="CCCC00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4338" y="1723"/>
                <a:ext cx="23" cy="8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4396" y="1678"/>
                <a:ext cx="58" cy="179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4280" y="1678"/>
                <a:ext cx="29" cy="179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 rot="16200000">
                <a:off x="4603" y="1945"/>
                <a:ext cx="24" cy="8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4513" y="1917"/>
                <a:ext cx="174" cy="18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4513" y="1977"/>
                <a:ext cx="174" cy="60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7751" tIns="38876" rIns="77751" bIns="38876" anchor="ctr"/>
              <a:lstStyle>
                <a:lvl1pPr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1pPr>
                <a:lvl2pPr marL="388938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2pPr>
                <a:lvl3pPr marL="777875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3pPr>
                <a:lvl4pPr marL="1166813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4pPr>
                <a:lvl5pPr marL="1555750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5pPr>
                <a:lvl6pPr marL="20129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6pPr>
                <a:lvl7pPr marL="24701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7pPr>
                <a:lvl8pPr marL="29273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8pPr>
                <a:lvl9pPr marL="33845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9pPr>
              </a:lstStyle>
              <a:p>
                <a:pPr algn="ctr"/>
                <a:endParaRPr lang="zh-TW" altLang="zh-TW" sz="2000" b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36" name="Rectangle 35"/>
              <p:cNvSpPr>
                <a:spLocks noChangeArrowheads="1"/>
              </p:cNvSpPr>
              <p:nvPr/>
            </p:nvSpPr>
            <p:spPr bwMode="auto">
              <a:xfrm>
                <a:off x="4571" y="1977"/>
                <a:ext cx="58" cy="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 rot="16200000">
                <a:off x="4836" y="1945"/>
                <a:ext cx="24" cy="8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>
                <a:off x="4746" y="1917"/>
                <a:ext cx="174" cy="18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4746" y="1977"/>
                <a:ext cx="174" cy="60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7751" tIns="38876" rIns="77751" bIns="38876" anchor="ctr"/>
              <a:lstStyle>
                <a:lvl1pPr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1pPr>
                <a:lvl2pPr marL="388938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2pPr>
                <a:lvl3pPr marL="777875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3pPr>
                <a:lvl4pPr marL="1166813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4pPr>
                <a:lvl5pPr marL="1555750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5pPr>
                <a:lvl6pPr marL="20129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6pPr>
                <a:lvl7pPr marL="24701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7pPr>
                <a:lvl8pPr marL="29273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8pPr>
                <a:lvl9pPr marL="33845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9pPr>
              </a:lstStyle>
              <a:p>
                <a:pPr algn="ctr"/>
                <a:endParaRPr lang="zh-TW" altLang="zh-TW" sz="2000" b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4804" y="1977"/>
                <a:ext cx="58" cy="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 rot="16200000">
                <a:off x="5069" y="1945"/>
                <a:ext cx="24" cy="8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4979" y="1917"/>
                <a:ext cx="174" cy="18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" name="Rectangle 42"/>
              <p:cNvSpPr>
                <a:spLocks noChangeArrowheads="1"/>
              </p:cNvSpPr>
              <p:nvPr/>
            </p:nvSpPr>
            <p:spPr bwMode="auto">
              <a:xfrm>
                <a:off x="4979" y="1977"/>
                <a:ext cx="174" cy="60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7751" tIns="38876" rIns="77751" bIns="38876" anchor="ctr"/>
              <a:lstStyle>
                <a:lvl1pPr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1pPr>
                <a:lvl2pPr marL="388938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2pPr>
                <a:lvl3pPr marL="777875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3pPr>
                <a:lvl4pPr marL="1166813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4pPr>
                <a:lvl5pPr marL="1555750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5pPr>
                <a:lvl6pPr marL="20129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6pPr>
                <a:lvl7pPr marL="24701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7pPr>
                <a:lvl8pPr marL="29273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8pPr>
                <a:lvl9pPr marL="33845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9pPr>
              </a:lstStyle>
              <a:p>
                <a:pPr algn="ctr"/>
                <a:endParaRPr lang="zh-TW" altLang="zh-TW" sz="2000" b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>
                <a:off x="5037" y="1977"/>
                <a:ext cx="58" cy="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" name="Rectangle 44"/>
              <p:cNvSpPr>
                <a:spLocks noChangeArrowheads="1"/>
              </p:cNvSpPr>
              <p:nvPr/>
            </p:nvSpPr>
            <p:spPr bwMode="auto">
              <a:xfrm rot="16200000">
                <a:off x="5302" y="1945"/>
                <a:ext cx="24" cy="8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5212" y="1917"/>
                <a:ext cx="174" cy="18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5212" y="1977"/>
                <a:ext cx="174" cy="60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7751" tIns="38876" rIns="77751" bIns="38876" anchor="ctr"/>
              <a:lstStyle>
                <a:lvl1pPr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1pPr>
                <a:lvl2pPr marL="388938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2pPr>
                <a:lvl3pPr marL="777875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3pPr>
                <a:lvl4pPr marL="1166813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4pPr>
                <a:lvl5pPr marL="1555750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5pPr>
                <a:lvl6pPr marL="20129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6pPr>
                <a:lvl7pPr marL="24701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7pPr>
                <a:lvl8pPr marL="29273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8pPr>
                <a:lvl9pPr marL="33845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9pPr>
              </a:lstStyle>
              <a:p>
                <a:pPr algn="ctr"/>
                <a:endParaRPr lang="zh-TW" altLang="zh-TW" sz="2000" b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48" name="Rectangle 47"/>
              <p:cNvSpPr>
                <a:spLocks noChangeArrowheads="1"/>
              </p:cNvSpPr>
              <p:nvPr/>
            </p:nvSpPr>
            <p:spPr bwMode="auto">
              <a:xfrm>
                <a:off x="5270" y="1977"/>
                <a:ext cx="58" cy="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9" name="Rectangle 48"/>
              <p:cNvSpPr>
                <a:spLocks noChangeArrowheads="1"/>
              </p:cNvSpPr>
              <p:nvPr/>
            </p:nvSpPr>
            <p:spPr bwMode="auto">
              <a:xfrm>
                <a:off x="4396" y="2097"/>
                <a:ext cx="1049" cy="11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50" name="Group 49"/>
              <p:cNvGrpSpPr>
                <a:grpSpLocks/>
              </p:cNvGrpSpPr>
              <p:nvPr/>
            </p:nvGrpSpPr>
            <p:grpSpPr bwMode="auto">
              <a:xfrm>
                <a:off x="4163" y="1439"/>
                <a:ext cx="932" cy="837"/>
                <a:chOff x="2352" y="2496"/>
                <a:chExt cx="424" cy="335"/>
              </a:xfrm>
            </p:grpSpPr>
            <p:sp>
              <p:nvSpPr>
                <p:cNvPr id="51" name="AutoShape 50"/>
                <p:cNvSpPr>
                  <a:spLocks noChangeArrowheads="1"/>
                </p:cNvSpPr>
                <p:nvPr/>
              </p:nvSpPr>
              <p:spPr bwMode="auto">
                <a:xfrm rot="5460000">
                  <a:off x="2396" y="2452"/>
                  <a:ext cx="335" cy="424"/>
                </a:xfrm>
                <a:prstGeom prst="cube">
                  <a:avLst>
                    <a:gd name="adj" fmla="val 5792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2" name="AutoShape 51"/>
                <p:cNvSpPr>
                  <a:spLocks noChangeArrowheads="1"/>
                </p:cNvSpPr>
                <p:nvPr/>
              </p:nvSpPr>
              <p:spPr bwMode="auto">
                <a:xfrm rot="5460000">
                  <a:off x="2434" y="2510"/>
                  <a:ext cx="249" cy="318"/>
                </a:xfrm>
                <a:prstGeom prst="cube">
                  <a:avLst>
                    <a:gd name="adj" fmla="val 5792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53" name="AutoShape 52"/>
            <p:cNvSpPr>
              <a:spLocks noChangeArrowheads="1"/>
            </p:cNvSpPr>
            <p:nvPr/>
          </p:nvSpPr>
          <p:spPr bwMode="auto">
            <a:xfrm>
              <a:off x="2420678" y="2860920"/>
              <a:ext cx="220662" cy="511175"/>
            </a:xfrm>
            <a:prstGeom prst="rightArrow">
              <a:avLst>
                <a:gd name="adj1" fmla="val 50000"/>
                <a:gd name="adj2" fmla="val 30806"/>
              </a:avLst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" name="Document"/>
            <p:cNvSpPr>
              <a:spLocks noEditPoints="1" noChangeArrowheads="1"/>
            </p:cNvSpPr>
            <p:nvPr/>
          </p:nvSpPr>
          <p:spPr bwMode="auto">
            <a:xfrm rot="10800000">
              <a:off x="1031615" y="4026145"/>
              <a:ext cx="947738" cy="412750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rot="10800000" lIns="77751" tIns="38876" rIns="77751" bIns="38876"/>
            <a:lstStyle>
              <a:lvl1pPr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1pPr>
              <a:lvl2pPr marL="388938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2pPr>
              <a:lvl3pPr marL="777875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3pPr>
              <a:lvl4pPr marL="1166813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4pPr>
              <a:lvl5pPr marL="1555750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5pPr>
              <a:lvl6pPr marL="20129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6pPr>
              <a:lvl7pPr marL="24701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7pPr>
              <a:lvl8pPr marL="29273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8pPr>
              <a:lvl9pPr marL="33845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9pPr>
            </a:lstStyle>
            <a:p>
              <a:pPr algn="ctr"/>
              <a:r>
                <a:rPr lang="en-US" altLang="zh-TW" sz="1200">
                  <a:latin typeface="Times New Roman" panose="02020603050405020304" pitchFamily="18" charset="0"/>
                  <a:ea typeface="新細明體" panose="02020500000000000000" pitchFamily="18" charset="-120"/>
                </a:rPr>
                <a:t>Assembly</a:t>
              </a:r>
            </a:p>
          </p:txBody>
        </p:sp>
        <p:grpSp>
          <p:nvGrpSpPr>
            <p:cNvPr id="55" name="Group 54"/>
            <p:cNvGrpSpPr>
              <a:grpSpLocks/>
            </p:cNvGrpSpPr>
            <p:nvPr/>
          </p:nvGrpSpPr>
          <p:grpSpPr bwMode="auto">
            <a:xfrm>
              <a:off x="2717540" y="2468808"/>
              <a:ext cx="1201738" cy="1293812"/>
              <a:chOff x="2860" y="700"/>
              <a:chExt cx="989" cy="770"/>
            </a:xfrm>
          </p:grpSpPr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2860" y="733"/>
                <a:ext cx="955" cy="737"/>
              </a:xfrm>
              <a:prstGeom prst="rect">
                <a:avLst/>
              </a:prstGeom>
              <a:solidFill>
                <a:srgbClr val="E6E6E6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" name="Rectangle 56"/>
              <p:cNvSpPr>
                <a:spLocks noChangeArrowheads="1"/>
              </p:cNvSpPr>
              <p:nvPr/>
            </p:nvSpPr>
            <p:spPr bwMode="auto">
              <a:xfrm>
                <a:off x="2948" y="815"/>
                <a:ext cx="780" cy="573"/>
              </a:xfrm>
              <a:prstGeom prst="rect">
                <a:avLst/>
              </a:prstGeom>
              <a:solidFill>
                <a:srgbClr val="00FF00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8" name="Freeform 57"/>
              <p:cNvSpPr>
                <a:spLocks/>
              </p:cNvSpPr>
              <p:nvPr/>
            </p:nvSpPr>
            <p:spPr bwMode="auto">
              <a:xfrm>
                <a:off x="2860" y="700"/>
                <a:ext cx="989" cy="33"/>
              </a:xfrm>
              <a:custGeom>
                <a:avLst/>
                <a:gdLst>
                  <a:gd name="T0" fmla="*/ 0 w 2967"/>
                  <a:gd name="T1" fmla="*/ 98 h 98"/>
                  <a:gd name="T2" fmla="*/ 262 w 2967"/>
                  <a:gd name="T3" fmla="*/ 0 h 98"/>
                  <a:gd name="T4" fmla="*/ 2967 w 2967"/>
                  <a:gd name="T5" fmla="*/ 0 h 98"/>
                  <a:gd name="T6" fmla="*/ 2864 w 2967"/>
                  <a:gd name="T7" fmla="*/ 98 h 98"/>
                  <a:gd name="T8" fmla="*/ 0 w 2967"/>
                  <a:gd name="T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7" h="98">
                    <a:moveTo>
                      <a:pt x="0" y="98"/>
                    </a:moveTo>
                    <a:lnTo>
                      <a:pt x="262" y="0"/>
                    </a:lnTo>
                    <a:lnTo>
                      <a:pt x="2967" y="0"/>
                    </a:lnTo>
                    <a:lnTo>
                      <a:pt x="2864" y="98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" name="Freeform 58"/>
              <p:cNvSpPr>
                <a:spLocks/>
              </p:cNvSpPr>
              <p:nvPr/>
            </p:nvSpPr>
            <p:spPr bwMode="auto">
              <a:xfrm>
                <a:off x="3815" y="700"/>
                <a:ext cx="34" cy="770"/>
              </a:xfrm>
              <a:custGeom>
                <a:avLst/>
                <a:gdLst>
                  <a:gd name="T0" fmla="*/ 103 w 103"/>
                  <a:gd name="T1" fmla="*/ 0 h 2309"/>
                  <a:gd name="T2" fmla="*/ 0 w 103"/>
                  <a:gd name="T3" fmla="*/ 98 h 2309"/>
                  <a:gd name="T4" fmla="*/ 0 w 103"/>
                  <a:gd name="T5" fmla="*/ 2309 h 2309"/>
                  <a:gd name="T6" fmla="*/ 103 w 103"/>
                  <a:gd name="T7" fmla="*/ 2064 h 2309"/>
                  <a:gd name="T8" fmla="*/ 103 w 103"/>
                  <a:gd name="T9" fmla="*/ 0 h 2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2309">
                    <a:moveTo>
                      <a:pt x="103" y="0"/>
                    </a:moveTo>
                    <a:lnTo>
                      <a:pt x="0" y="98"/>
                    </a:lnTo>
                    <a:lnTo>
                      <a:pt x="0" y="2309"/>
                    </a:lnTo>
                    <a:lnTo>
                      <a:pt x="103" y="206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" name="Rectangle 59"/>
              <p:cNvSpPr>
                <a:spLocks noChangeArrowheads="1"/>
              </p:cNvSpPr>
              <p:nvPr/>
            </p:nvSpPr>
            <p:spPr bwMode="auto">
              <a:xfrm>
                <a:off x="2948" y="815"/>
                <a:ext cx="173" cy="573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" name="Rectangle 60"/>
              <p:cNvSpPr>
                <a:spLocks noChangeArrowheads="1"/>
              </p:cNvSpPr>
              <p:nvPr/>
            </p:nvSpPr>
            <p:spPr bwMode="auto">
              <a:xfrm>
                <a:off x="3294" y="815"/>
                <a:ext cx="174" cy="573"/>
              </a:xfrm>
              <a:prstGeom prst="rect">
                <a:avLst/>
              </a:prstGeom>
              <a:solidFill>
                <a:srgbClr val="0000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" name="Rectangle 61"/>
              <p:cNvSpPr>
                <a:spLocks noChangeArrowheads="1"/>
              </p:cNvSpPr>
              <p:nvPr/>
            </p:nvSpPr>
            <p:spPr bwMode="auto">
              <a:xfrm>
                <a:off x="3641" y="815"/>
                <a:ext cx="87" cy="57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3468" y="815"/>
                <a:ext cx="173" cy="573"/>
              </a:xfrm>
              <a:prstGeom prst="rect">
                <a:avLst/>
              </a:prstGeom>
              <a:solidFill>
                <a:srgbClr val="FF00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3121" y="987"/>
                <a:ext cx="434" cy="245"/>
              </a:xfrm>
              <a:custGeom>
                <a:avLst/>
                <a:gdLst>
                  <a:gd name="T0" fmla="*/ 2 w 1301"/>
                  <a:gd name="T1" fmla="*/ 339 h 737"/>
                  <a:gd name="T2" fmla="*/ 18 w 1301"/>
                  <a:gd name="T3" fmla="*/ 280 h 737"/>
                  <a:gd name="T4" fmla="*/ 51 w 1301"/>
                  <a:gd name="T5" fmla="*/ 224 h 737"/>
                  <a:gd name="T6" fmla="*/ 100 w 1301"/>
                  <a:gd name="T7" fmla="*/ 171 h 737"/>
                  <a:gd name="T8" fmla="*/ 164 w 1301"/>
                  <a:gd name="T9" fmla="*/ 124 h 737"/>
                  <a:gd name="T10" fmla="*/ 239 w 1301"/>
                  <a:gd name="T11" fmla="*/ 83 h 737"/>
                  <a:gd name="T12" fmla="*/ 325 w 1301"/>
                  <a:gd name="T13" fmla="*/ 49 h 737"/>
                  <a:gd name="T14" fmla="*/ 419 w 1301"/>
                  <a:gd name="T15" fmla="*/ 23 h 737"/>
                  <a:gd name="T16" fmla="*/ 520 w 1301"/>
                  <a:gd name="T17" fmla="*/ 7 h 737"/>
                  <a:gd name="T18" fmla="*/ 624 w 1301"/>
                  <a:gd name="T19" fmla="*/ 0 h 737"/>
                  <a:gd name="T20" fmla="*/ 729 w 1301"/>
                  <a:gd name="T21" fmla="*/ 3 h 737"/>
                  <a:gd name="T22" fmla="*/ 831 w 1301"/>
                  <a:gd name="T23" fmla="*/ 14 h 737"/>
                  <a:gd name="T24" fmla="*/ 929 w 1301"/>
                  <a:gd name="T25" fmla="*/ 35 h 737"/>
                  <a:gd name="T26" fmla="*/ 1020 w 1301"/>
                  <a:gd name="T27" fmla="*/ 65 h 737"/>
                  <a:gd name="T28" fmla="*/ 1101 w 1301"/>
                  <a:gd name="T29" fmla="*/ 102 h 737"/>
                  <a:gd name="T30" fmla="*/ 1171 w 1301"/>
                  <a:gd name="T31" fmla="*/ 147 h 737"/>
                  <a:gd name="T32" fmla="*/ 1227 w 1301"/>
                  <a:gd name="T33" fmla="*/ 197 h 737"/>
                  <a:gd name="T34" fmla="*/ 1268 w 1301"/>
                  <a:gd name="T35" fmla="*/ 251 h 737"/>
                  <a:gd name="T36" fmla="*/ 1293 w 1301"/>
                  <a:gd name="T37" fmla="*/ 309 h 737"/>
                  <a:gd name="T38" fmla="*/ 1301 w 1301"/>
                  <a:gd name="T39" fmla="*/ 369 h 737"/>
                  <a:gd name="T40" fmla="*/ 1293 w 1301"/>
                  <a:gd name="T41" fmla="*/ 427 h 737"/>
                  <a:gd name="T42" fmla="*/ 1268 w 1301"/>
                  <a:gd name="T43" fmla="*/ 485 h 737"/>
                  <a:gd name="T44" fmla="*/ 1227 w 1301"/>
                  <a:gd name="T45" fmla="*/ 539 h 737"/>
                  <a:gd name="T46" fmla="*/ 1171 w 1301"/>
                  <a:gd name="T47" fmla="*/ 589 h 737"/>
                  <a:gd name="T48" fmla="*/ 1101 w 1301"/>
                  <a:gd name="T49" fmla="*/ 634 h 737"/>
                  <a:gd name="T50" fmla="*/ 1020 w 1301"/>
                  <a:gd name="T51" fmla="*/ 671 h 737"/>
                  <a:gd name="T52" fmla="*/ 929 w 1301"/>
                  <a:gd name="T53" fmla="*/ 701 h 737"/>
                  <a:gd name="T54" fmla="*/ 831 w 1301"/>
                  <a:gd name="T55" fmla="*/ 722 h 737"/>
                  <a:gd name="T56" fmla="*/ 729 w 1301"/>
                  <a:gd name="T57" fmla="*/ 734 h 737"/>
                  <a:gd name="T58" fmla="*/ 624 w 1301"/>
                  <a:gd name="T59" fmla="*/ 737 h 737"/>
                  <a:gd name="T60" fmla="*/ 520 w 1301"/>
                  <a:gd name="T61" fmla="*/ 729 h 737"/>
                  <a:gd name="T62" fmla="*/ 419 w 1301"/>
                  <a:gd name="T63" fmla="*/ 713 h 737"/>
                  <a:gd name="T64" fmla="*/ 325 w 1301"/>
                  <a:gd name="T65" fmla="*/ 687 h 737"/>
                  <a:gd name="T66" fmla="*/ 239 w 1301"/>
                  <a:gd name="T67" fmla="*/ 654 h 737"/>
                  <a:gd name="T68" fmla="*/ 164 w 1301"/>
                  <a:gd name="T69" fmla="*/ 613 h 737"/>
                  <a:gd name="T70" fmla="*/ 100 w 1301"/>
                  <a:gd name="T71" fmla="*/ 565 h 737"/>
                  <a:gd name="T72" fmla="*/ 51 w 1301"/>
                  <a:gd name="T73" fmla="*/ 512 h 737"/>
                  <a:gd name="T74" fmla="*/ 18 w 1301"/>
                  <a:gd name="T75" fmla="*/ 456 h 737"/>
                  <a:gd name="T76" fmla="*/ 2 w 1301"/>
                  <a:gd name="T77" fmla="*/ 398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01" h="737">
                    <a:moveTo>
                      <a:pt x="0" y="369"/>
                    </a:moveTo>
                    <a:lnTo>
                      <a:pt x="2" y="339"/>
                    </a:lnTo>
                    <a:lnTo>
                      <a:pt x="8" y="309"/>
                    </a:lnTo>
                    <a:lnTo>
                      <a:pt x="18" y="280"/>
                    </a:lnTo>
                    <a:lnTo>
                      <a:pt x="33" y="251"/>
                    </a:lnTo>
                    <a:lnTo>
                      <a:pt x="51" y="224"/>
                    </a:lnTo>
                    <a:lnTo>
                      <a:pt x="75" y="197"/>
                    </a:lnTo>
                    <a:lnTo>
                      <a:pt x="100" y="171"/>
                    </a:lnTo>
                    <a:lnTo>
                      <a:pt x="130" y="147"/>
                    </a:lnTo>
                    <a:lnTo>
                      <a:pt x="164" y="124"/>
                    </a:lnTo>
                    <a:lnTo>
                      <a:pt x="200" y="102"/>
                    </a:lnTo>
                    <a:lnTo>
                      <a:pt x="239" y="83"/>
                    </a:lnTo>
                    <a:lnTo>
                      <a:pt x="281" y="65"/>
                    </a:lnTo>
                    <a:lnTo>
                      <a:pt x="325" y="49"/>
                    </a:lnTo>
                    <a:lnTo>
                      <a:pt x="371" y="35"/>
                    </a:lnTo>
                    <a:lnTo>
                      <a:pt x="419" y="23"/>
                    </a:lnTo>
                    <a:lnTo>
                      <a:pt x="469" y="14"/>
                    </a:lnTo>
                    <a:lnTo>
                      <a:pt x="520" y="7"/>
                    </a:lnTo>
                    <a:lnTo>
                      <a:pt x="571" y="3"/>
                    </a:lnTo>
                    <a:lnTo>
                      <a:pt x="624" y="0"/>
                    </a:lnTo>
                    <a:lnTo>
                      <a:pt x="676" y="0"/>
                    </a:lnTo>
                    <a:lnTo>
                      <a:pt x="729" y="3"/>
                    </a:lnTo>
                    <a:lnTo>
                      <a:pt x="781" y="7"/>
                    </a:lnTo>
                    <a:lnTo>
                      <a:pt x="831" y="14"/>
                    </a:lnTo>
                    <a:lnTo>
                      <a:pt x="881" y="23"/>
                    </a:lnTo>
                    <a:lnTo>
                      <a:pt x="929" y="35"/>
                    </a:lnTo>
                    <a:lnTo>
                      <a:pt x="976" y="49"/>
                    </a:lnTo>
                    <a:lnTo>
                      <a:pt x="1020" y="65"/>
                    </a:lnTo>
                    <a:lnTo>
                      <a:pt x="1062" y="83"/>
                    </a:lnTo>
                    <a:lnTo>
                      <a:pt x="1101" y="102"/>
                    </a:lnTo>
                    <a:lnTo>
                      <a:pt x="1138" y="124"/>
                    </a:lnTo>
                    <a:lnTo>
                      <a:pt x="1171" y="147"/>
                    </a:lnTo>
                    <a:lnTo>
                      <a:pt x="1200" y="171"/>
                    </a:lnTo>
                    <a:lnTo>
                      <a:pt x="1227" y="197"/>
                    </a:lnTo>
                    <a:lnTo>
                      <a:pt x="1249" y="224"/>
                    </a:lnTo>
                    <a:lnTo>
                      <a:pt x="1268" y="251"/>
                    </a:lnTo>
                    <a:lnTo>
                      <a:pt x="1282" y="280"/>
                    </a:lnTo>
                    <a:lnTo>
                      <a:pt x="1293" y="309"/>
                    </a:lnTo>
                    <a:lnTo>
                      <a:pt x="1299" y="339"/>
                    </a:lnTo>
                    <a:lnTo>
                      <a:pt x="1301" y="369"/>
                    </a:lnTo>
                    <a:lnTo>
                      <a:pt x="1299" y="398"/>
                    </a:lnTo>
                    <a:lnTo>
                      <a:pt x="1293" y="427"/>
                    </a:lnTo>
                    <a:lnTo>
                      <a:pt x="1282" y="456"/>
                    </a:lnTo>
                    <a:lnTo>
                      <a:pt x="1268" y="485"/>
                    </a:lnTo>
                    <a:lnTo>
                      <a:pt x="1249" y="512"/>
                    </a:lnTo>
                    <a:lnTo>
                      <a:pt x="1227" y="539"/>
                    </a:lnTo>
                    <a:lnTo>
                      <a:pt x="1200" y="565"/>
                    </a:lnTo>
                    <a:lnTo>
                      <a:pt x="1171" y="589"/>
                    </a:lnTo>
                    <a:lnTo>
                      <a:pt x="1138" y="613"/>
                    </a:lnTo>
                    <a:lnTo>
                      <a:pt x="1101" y="634"/>
                    </a:lnTo>
                    <a:lnTo>
                      <a:pt x="1062" y="654"/>
                    </a:lnTo>
                    <a:lnTo>
                      <a:pt x="1020" y="671"/>
                    </a:lnTo>
                    <a:lnTo>
                      <a:pt x="976" y="687"/>
                    </a:lnTo>
                    <a:lnTo>
                      <a:pt x="929" y="701"/>
                    </a:lnTo>
                    <a:lnTo>
                      <a:pt x="881" y="713"/>
                    </a:lnTo>
                    <a:lnTo>
                      <a:pt x="831" y="722"/>
                    </a:lnTo>
                    <a:lnTo>
                      <a:pt x="781" y="729"/>
                    </a:lnTo>
                    <a:lnTo>
                      <a:pt x="729" y="734"/>
                    </a:lnTo>
                    <a:lnTo>
                      <a:pt x="676" y="737"/>
                    </a:lnTo>
                    <a:lnTo>
                      <a:pt x="624" y="737"/>
                    </a:lnTo>
                    <a:lnTo>
                      <a:pt x="571" y="734"/>
                    </a:lnTo>
                    <a:lnTo>
                      <a:pt x="520" y="729"/>
                    </a:lnTo>
                    <a:lnTo>
                      <a:pt x="469" y="722"/>
                    </a:lnTo>
                    <a:lnTo>
                      <a:pt x="419" y="713"/>
                    </a:lnTo>
                    <a:lnTo>
                      <a:pt x="371" y="701"/>
                    </a:lnTo>
                    <a:lnTo>
                      <a:pt x="325" y="687"/>
                    </a:lnTo>
                    <a:lnTo>
                      <a:pt x="281" y="671"/>
                    </a:lnTo>
                    <a:lnTo>
                      <a:pt x="239" y="654"/>
                    </a:lnTo>
                    <a:lnTo>
                      <a:pt x="200" y="634"/>
                    </a:lnTo>
                    <a:lnTo>
                      <a:pt x="164" y="613"/>
                    </a:lnTo>
                    <a:lnTo>
                      <a:pt x="130" y="589"/>
                    </a:lnTo>
                    <a:lnTo>
                      <a:pt x="100" y="565"/>
                    </a:lnTo>
                    <a:lnTo>
                      <a:pt x="75" y="539"/>
                    </a:lnTo>
                    <a:lnTo>
                      <a:pt x="51" y="512"/>
                    </a:lnTo>
                    <a:lnTo>
                      <a:pt x="33" y="485"/>
                    </a:lnTo>
                    <a:lnTo>
                      <a:pt x="18" y="456"/>
                    </a:lnTo>
                    <a:lnTo>
                      <a:pt x="8" y="427"/>
                    </a:lnTo>
                    <a:lnTo>
                      <a:pt x="2" y="398"/>
                    </a:lnTo>
                    <a:lnTo>
                      <a:pt x="0" y="3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5" name="Rectangle 64"/>
              <p:cNvSpPr>
                <a:spLocks noChangeArrowheads="1"/>
              </p:cNvSpPr>
              <p:nvPr/>
            </p:nvSpPr>
            <p:spPr bwMode="auto">
              <a:xfrm>
                <a:off x="3161" y="1008"/>
                <a:ext cx="390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1pPr>
                <a:lvl2pPr marL="388938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2pPr>
                <a:lvl3pPr marL="777875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3pPr>
                <a:lvl4pPr marL="1166813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4pPr>
                <a:lvl5pPr marL="1555750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5pPr>
                <a:lvl6pPr marL="20129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6pPr>
                <a:lvl7pPr marL="24701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7pPr>
                <a:lvl8pPr marL="29273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8pPr>
                <a:lvl9pPr marL="33845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9pPr>
              </a:lstStyle>
              <a:p>
                <a:pPr algn="ctr"/>
                <a:r>
                  <a:rPr lang="en-US" altLang="zh-TW" sz="900" b="0">
                    <a:solidFill>
                      <a:srgbClr val="000000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rPr>
                  <a:t>TFT LCD</a:t>
                </a:r>
                <a:endParaRPr lang="en-US" altLang="zh-TW" sz="2000" b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6" name="Rectangle 65"/>
              <p:cNvSpPr>
                <a:spLocks noChangeArrowheads="1"/>
              </p:cNvSpPr>
              <p:nvPr/>
            </p:nvSpPr>
            <p:spPr bwMode="auto">
              <a:xfrm>
                <a:off x="3171" y="1105"/>
                <a:ext cx="375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1pPr>
                <a:lvl2pPr marL="388938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2pPr>
                <a:lvl3pPr marL="777875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3pPr>
                <a:lvl4pPr marL="1166813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4pPr>
                <a:lvl5pPr marL="1555750" algn="l" defTabSz="777875"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5pPr>
                <a:lvl6pPr marL="20129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6pPr>
                <a:lvl7pPr marL="24701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7pPr>
                <a:lvl8pPr marL="29273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8pPr>
                <a:lvl9pPr marL="3384550" defTabSz="777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" panose="02020603050405020304" pitchFamily="18" charset="0"/>
                    <a:ea typeface="Taipei" charset="-120"/>
                  </a:defRPr>
                </a:lvl9pPr>
              </a:lstStyle>
              <a:p>
                <a:pPr algn="ctr"/>
                <a:r>
                  <a:rPr lang="zh-TW" altLang="en-US" sz="900" b="0">
                    <a:solidFill>
                      <a:srgbClr val="000000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rPr>
                  <a:t>模組成品</a:t>
                </a:r>
                <a:endParaRPr lang="zh-TW" altLang="en-US" sz="2000" b="0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67" name="Group 66"/>
            <p:cNvGrpSpPr>
              <a:grpSpLocks/>
            </p:cNvGrpSpPr>
            <p:nvPr/>
          </p:nvGrpSpPr>
          <p:grpSpPr bwMode="auto">
            <a:xfrm>
              <a:off x="4235190" y="2387845"/>
              <a:ext cx="1168400" cy="1450975"/>
              <a:chOff x="768" y="864"/>
              <a:chExt cx="720" cy="1053"/>
            </a:xfrm>
          </p:grpSpPr>
          <p:grpSp>
            <p:nvGrpSpPr>
              <p:cNvPr id="68" name="Group 67"/>
              <p:cNvGrpSpPr>
                <a:grpSpLocks/>
              </p:cNvGrpSpPr>
              <p:nvPr/>
            </p:nvGrpSpPr>
            <p:grpSpPr bwMode="auto">
              <a:xfrm rot="16200000" flipV="1">
                <a:off x="768" y="1008"/>
                <a:ext cx="480" cy="288"/>
                <a:chOff x="288" y="2256"/>
                <a:chExt cx="1248" cy="1075"/>
              </a:xfrm>
            </p:grpSpPr>
            <p:sp>
              <p:nvSpPr>
                <p:cNvPr id="349" name="AutoShape 68"/>
                <p:cNvSpPr>
                  <a:spLocks noChangeArrowheads="1"/>
                </p:cNvSpPr>
                <p:nvPr/>
              </p:nvSpPr>
              <p:spPr bwMode="auto">
                <a:xfrm>
                  <a:off x="288" y="2832"/>
                  <a:ext cx="1248" cy="499"/>
                </a:xfrm>
                <a:prstGeom prst="parallelogram">
                  <a:avLst>
                    <a:gd name="adj" fmla="val 62525"/>
                  </a:avLst>
                </a:prstGeom>
                <a:solidFill>
                  <a:srgbClr val="333333">
                    <a:alpha val="50000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350" name="Group 69"/>
                <p:cNvGrpSpPr>
                  <a:grpSpLocks/>
                </p:cNvGrpSpPr>
                <p:nvPr/>
              </p:nvGrpSpPr>
              <p:grpSpPr bwMode="auto">
                <a:xfrm>
                  <a:off x="384" y="2784"/>
                  <a:ext cx="1056" cy="499"/>
                  <a:chOff x="528" y="2640"/>
                  <a:chExt cx="1344" cy="576"/>
                </a:xfrm>
              </p:grpSpPr>
              <p:grpSp>
                <p:nvGrpSpPr>
                  <p:cNvPr id="427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528" y="2681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435" name="AutoShap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436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437" name="Line 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438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439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440" name="Line 7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428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528" y="2640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429" name="AutoShap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430" name="Line 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431" name="Line 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432" name="Line 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433" name="Line 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434" name="Line 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</p:grpSp>
            <p:grpSp>
              <p:nvGrpSpPr>
                <p:cNvPr id="351" name="Group 84"/>
                <p:cNvGrpSpPr>
                  <a:grpSpLocks/>
                </p:cNvGrpSpPr>
                <p:nvPr/>
              </p:nvGrpSpPr>
              <p:grpSpPr bwMode="auto">
                <a:xfrm>
                  <a:off x="384" y="2688"/>
                  <a:ext cx="1056" cy="500"/>
                  <a:chOff x="528" y="2640"/>
                  <a:chExt cx="1344" cy="576"/>
                </a:xfrm>
              </p:grpSpPr>
              <p:grpSp>
                <p:nvGrpSpPr>
                  <p:cNvPr id="413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528" y="2681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421" name="AutoShap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422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423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424" name="Line 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425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426" name="Line 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414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528" y="2640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415" name="AutoShap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416" name="Line 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417" name="Line 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418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419" name="Line 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420" name="Line 9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</p:grpSp>
            <p:grpSp>
              <p:nvGrpSpPr>
                <p:cNvPr id="352" name="Group 99"/>
                <p:cNvGrpSpPr>
                  <a:grpSpLocks/>
                </p:cNvGrpSpPr>
                <p:nvPr/>
              </p:nvGrpSpPr>
              <p:grpSpPr bwMode="auto">
                <a:xfrm>
                  <a:off x="384" y="2592"/>
                  <a:ext cx="1056" cy="500"/>
                  <a:chOff x="528" y="2640"/>
                  <a:chExt cx="1344" cy="576"/>
                </a:xfrm>
              </p:grpSpPr>
              <p:grpSp>
                <p:nvGrpSpPr>
                  <p:cNvPr id="399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528" y="2681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407" name="AutoShap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408" name="Line 1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409" name="Line 1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410" name="Line 1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411" name="Line 1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412" name="Line 10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400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528" y="2640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401" name="AutoShap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402" name="Line 1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403" name="Line 1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404" name="Line 1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405" name="Line 1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406" name="Line 11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</p:grpSp>
            <p:grpSp>
              <p:nvGrpSpPr>
                <p:cNvPr id="353" name="Group 114"/>
                <p:cNvGrpSpPr>
                  <a:grpSpLocks/>
                </p:cNvGrpSpPr>
                <p:nvPr/>
              </p:nvGrpSpPr>
              <p:grpSpPr bwMode="auto">
                <a:xfrm>
                  <a:off x="384" y="2496"/>
                  <a:ext cx="1056" cy="499"/>
                  <a:chOff x="528" y="2640"/>
                  <a:chExt cx="1344" cy="576"/>
                </a:xfrm>
              </p:grpSpPr>
              <p:grpSp>
                <p:nvGrpSpPr>
                  <p:cNvPr id="385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528" y="2681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393" name="AutoShap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94" name="Line 1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95" name="Line 1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96" name="Line 1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97" name="Line 1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98" name="Line 1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386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528" y="2640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387" name="AutoShape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88" name="Line 1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89" name="Line 1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90" name="Line 1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91" name="Line 1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92" name="Line 12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</p:grpSp>
            <p:grpSp>
              <p:nvGrpSpPr>
                <p:cNvPr id="354" name="Group 129"/>
                <p:cNvGrpSpPr>
                  <a:grpSpLocks/>
                </p:cNvGrpSpPr>
                <p:nvPr/>
              </p:nvGrpSpPr>
              <p:grpSpPr bwMode="auto">
                <a:xfrm>
                  <a:off x="384" y="2400"/>
                  <a:ext cx="1056" cy="500"/>
                  <a:chOff x="528" y="2640"/>
                  <a:chExt cx="1344" cy="576"/>
                </a:xfrm>
              </p:grpSpPr>
              <p:grpSp>
                <p:nvGrpSpPr>
                  <p:cNvPr id="371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528" y="2681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379" name="AutoShap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80" name="Line 1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81" name="Line 1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82" name="Line 1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83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84" name="Line 13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372" name="Group 137"/>
                  <p:cNvGrpSpPr>
                    <a:grpSpLocks/>
                  </p:cNvGrpSpPr>
                  <p:nvPr/>
                </p:nvGrpSpPr>
                <p:grpSpPr bwMode="auto">
                  <a:xfrm>
                    <a:off x="528" y="2640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373" name="AutoShape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74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75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76" name="Line 1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77" name="Line 1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78" name="Line 14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</p:grpSp>
            <p:grpSp>
              <p:nvGrpSpPr>
                <p:cNvPr id="355" name="Group 144"/>
                <p:cNvGrpSpPr>
                  <a:grpSpLocks/>
                </p:cNvGrpSpPr>
                <p:nvPr/>
              </p:nvGrpSpPr>
              <p:grpSpPr bwMode="auto">
                <a:xfrm>
                  <a:off x="384" y="2304"/>
                  <a:ext cx="1056" cy="500"/>
                  <a:chOff x="528" y="2640"/>
                  <a:chExt cx="1344" cy="576"/>
                </a:xfrm>
              </p:grpSpPr>
              <p:grpSp>
                <p:nvGrpSpPr>
                  <p:cNvPr id="357" name="Group 145"/>
                  <p:cNvGrpSpPr>
                    <a:grpSpLocks/>
                  </p:cNvGrpSpPr>
                  <p:nvPr/>
                </p:nvGrpSpPr>
                <p:grpSpPr bwMode="auto">
                  <a:xfrm>
                    <a:off x="528" y="2681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365" name="AutoShape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66" name="Line 1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67" name="Line 1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68" name="Line 1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69" name="Line 1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70" name="Line 15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358" name="Group 152"/>
                  <p:cNvGrpSpPr>
                    <a:grpSpLocks/>
                  </p:cNvGrpSpPr>
                  <p:nvPr/>
                </p:nvGrpSpPr>
                <p:grpSpPr bwMode="auto">
                  <a:xfrm>
                    <a:off x="528" y="2640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359" name="AutoShape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60" name="Line 1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61" name="Line 1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62" name="Line 1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63" name="Line 1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64" name="Line 15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</p:grpSp>
            <p:sp>
              <p:nvSpPr>
                <p:cNvPr id="356" name="AutoShape 159"/>
                <p:cNvSpPr>
                  <a:spLocks noChangeArrowheads="1"/>
                </p:cNvSpPr>
                <p:nvPr/>
              </p:nvSpPr>
              <p:spPr bwMode="auto">
                <a:xfrm>
                  <a:off x="288" y="2256"/>
                  <a:ext cx="1248" cy="499"/>
                </a:xfrm>
                <a:prstGeom prst="parallelogram">
                  <a:avLst>
                    <a:gd name="adj" fmla="val 62525"/>
                  </a:avLst>
                </a:prstGeom>
                <a:solidFill>
                  <a:srgbClr val="333333">
                    <a:alpha val="50000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9" name="Group 160"/>
              <p:cNvGrpSpPr>
                <a:grpSpLocks/>
              </p:cNvGrpSpPr>
              <p:nvPr/>
            </p:nvGrpSpPr>
            <p:grpSpPr bwMode="auto">
              <a:xfrm rot="16200000" flipV="1">
                <a:off x="1008" y="1488"/>
                <a:ext cx="480" cy="288"/>
                <a:chOff x="288" y="2256"/>
                <a:chExt cx="1248" cy="1075"/>
              </a:xfrm>
            </p:grpSpPr>
            <p:sp>
              <p:nvSpPr>
                <p:cNvPr id="257" name="AutoShape 161"/>
                <p:cNvSpPr>
                  <a:spLocks noChangeArrowheads="1"/>
                </p:cNvSpPr>
                <p:nvPr/>
              </p:nvSpPr>
              <p:spPr bwMode="auto">
                <a:xfrm>
                  <a:off x="288" y="2832"/>
                  <a:ext cx="1248" cy="499"/>
                </a:xfrm>
                <a:prstGeom prst="parallelogram">
                  <a:avLst>
                    <a:gd name="adj" fmla="val 62525"/>
                  </a:avLst>
                </a:prstGeom>
                <a:solidFill>
                  <a:srgbClr val="333333">
                    <a:alpha val="50000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258" name="Group 162"/>
                <p:cNvGrpSpPr>
                  <a:grpSpLocks/>
                </p:cNvGrpSpPr>
                <p:nvPr/>
              </p:nvGrpSpPr>
              <p:grpSpPr bwMode="auto">
                <a:xfrm>
                  <a:off x="384" y="2784"/>
                  <a:ext cx="1056" cy="499"/>
                  <a:chOff x="528" y="2640"/>
                  <a:chExt cx="1344" cy="576"/>
                </a:xfrm>
              </p:grpSpPr>
              <p:grpSp>
                <p:nvGrpSpPr>
                  <p:cNvPr id="335" name="Group 163"/>
                  <p:cNvGrpSpPr>
                    <a:grpSpLocks/>
                  </p:cNvGrpSpPr>
                  <p:nvPr/>
                </p:nvGrpSpPr>
                <p:grpSpPr bwMode="auto">
                  <a:xfrm>
                    <a:off x="528" y="2681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343" name="AutoShape 1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44" name="Line 1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45" name="Line 1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46" name="Line 1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47" name="Line 1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48" name="Line 16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336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528" y="2640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337" name="AutoShape 1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38" name="Line 1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39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4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41" name="Line 1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42" name="Line 17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</p:grpSp>
            <p:grpSp>
              <p:nvGrpSpPr>
                <p:cNvPr id="259" name="Group 177"/>
                <p:cNvGrpSpPr>
                  <a:grpSpLocks/>
                </p:cNvGrpSpPr>
                <p:nvPr/>
              </p:nvGrpSpPr>
              <p:grpSpPr bwMode="auto">
                <a:xfrm>
                  <a:off x="384" y="2688"/>
                  <a:ext cx="1056" cy="500"/>
                  <a:chOff x="528" y="2640"/>
                  <a:chExt cx="1344" cy="576"/>
                </a:xfrm>
              </p:grpSpPr>
              <p:grpSp>
                <p:nvGrpSpPr>
                  <p:cNvPr id="321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528" y="2681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329" name="AutoShape 1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30" name="Line 1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31" name="Line 1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32" name="Line 1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33" name="Line 1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34" name="Line 18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322" name="Group 185"/>
                  <p:cNvGrpSpPr>
                    <a:grpSpLocks/>
                  </p:cNvGrpSpPr>
                  <p:nvPr/>
                </p:nvGrpSpPr>
                <p:grpSpPr bwMode="auto">
                  <a:xfrm>
                    <a:off x="528" y="2640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323" name="AutoShape 1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24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25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26" name="Line 1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27" name="Line 1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28" name="Line 1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</p:grpSp>
            <p:grpSp>
              <p:nvGrpSpPr>
                <p:cNvPr id="260" name="Group 192"/>
                <p:cNvGrpSpPr>
                  <a:grpSpLocks/>
                </p:cNvGrpSpPr>
                <p:nvPr/>
              </p:nvGrpSpPr>
              <p:grpSpPr bwMode="auto">
                <a:xfrm>
                  <a:off x="384" y="2592"/>
                  <a:ext cx="1056" cy="500"/>
                  <a:chOff x="528" y="2640"/>
                  <a:chExt cx="1344" cy="576"/>
                </a:xfrm>
              </p:grpSpPr>
              <p:grpSp>
                <p:nvGrpSpPr>
                  <p:cNvPr id="307" name="Group 193"/>
                  <p:cNvGrpSpPr>
                    <a:grpSpLocks/>
                  </p:cNvGrpSpPr>
                  <p:nvPr/>
                </p:nvGrpSpPr>
                <p:grpSpPr bwMode="auto">
                  <a:xfrm>
                    <a:off x="528" y="2681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315" name="AutoShape 1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16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17" name="Line 1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18" name="Line 1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19" name="Line 1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20" name="Line 19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308" name="Group 200"/>
                  <p:cNvGrpSpPr>
                    <a:grpSpLocks/>
                  </p:cNvGrpSpPr>
                  <p:nvPr/>
                </p:nvGrpSpPr>
                <p:grpSpPr bwMode="auto">
                  <a:xfrm>
                    <a:off x="528" y="2640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309" name="AutoShape 2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10" name="Line 2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11" name="Line 2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12" name="Line 2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13" name="Line 2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14" name="Line 20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</p:grpSp>
            <p:grpSp>
              <p:nvGrpSpPr>
                <p:cNvPr id="261" name="Group 207"/>
                <p:cNvGrpSpPr>
                  <a:grpSpLocks/>
                </p:cNvGrpSpPr>
                <p:nvPr/>
              </p:nvGrpSpPr>
              <p:grpSpPr bwMode="auto">
                <a:xfrm>
                  <a:off x="384" y="2496"/>
                  <a:ext cx="1056" cy="499"/>
                  <a:chOff x="528" y="2640"/>
                  <a:chExt cx="1344" cy="576"/>
                </a:xfrm>
              </p:grpSpPr>
              <p:grpSp>
                <p:nvGrpSpPr>
                  <p:cNvPr id="293" name="Group 208"/>
                  <p:cNvGrpSpPr>
                    <a:grpSpLocks/>
                  </p:cNvGrpSpPr>
                  <p:nvPr/>
                </p:nvGrpSpPr>
                <p:grpSpPr bwMode="auto">
                  <a:xfrm>
                    <a:off x="528" y="2681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301" name="AutoShape 2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02" name="Line 2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03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04" name="Line 2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05" name="Line 2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06" name="Line 21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294" name="Group 215"/>
                  <p:cNvGrpSpPr>
                    <a:grpSpLocks/>
                  </p:cNvGrpSpPr>
                  <p:nvPr/>
                </p:nvGrpSpPr>
                <p:grpSpPr bwMode="auto">
                  <a:xfrm>
                    <a:off x="528" y="2640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295" name="AutoShape 2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96" name="Line 2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97" name="Line 2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98" name="Line 2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99" name="Line 2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00" name="Line 2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</p:grpSp>
            <p:grpSp>
              <p:nvGrpSpPr>
                <p:cNvPr id="262" name="Group 222"/>
                <p:cNvGrpSpPr>
                  <a:grpSpLocks/>
                </p:cNvGrpSpPr>
                <p:nvPr/>
              </p:nvGrpSpPr>
              <p:grpSpPr bwMode="auto">
                <a:xfrm>
                  <a:off x="384" y="2400"/>
                  <a:ext cx="1056" cy="500"/>
                  <a:chOff x="528" y="2640"/>
                  <a:chExt cx="1344" cy="576"/>
                </a:xfrm>
              </p:grpSpPr>
              <p:grpSp>
                <p:nvGrpSpPr>
                  <p:cNvPr id="279" name="Group 223"/>
                  <p:cNvGrpSpPr>
                    <a:grpSpLocks/>
                  </p:cNvGrpSpPr>
                  <p:nvPr/>
                </p:nvGrpSpPr>
                <p:grpSpPr bwMode="auto">
                  <a:xfrm>
                    <a:off x="528" y="2681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287" name="AutoShape 2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88" name="Line 2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89" name="Line 2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90" name="Line 2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91" name="Line 2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92" name="Line 2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280" name="Group 230"/>
                  <p:cNvGrpSpPr>
                    <a:grpSpLocks/>
                  </p:cNvGrpSpPr>
                  <p:nvPr/>
                </p:nvGrpSpPr>
                <p:grpSpPr bwMode="auto">
                  <a:xfrm>
                    <a:off x="528" y="2640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281" name="AutoShape 2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82" name="Line 2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83" name="Line 2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84" name="Line 2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85" name="Line 2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86" name="Line 23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</p:grpSp>
            <p:grpSp>
              <p:nvGrpSpPr>
                <p:cNvPr id="263" name="Group 237"/>
                <p:cNvGrpSpPr>
                  <a:grpSpLocks/>
                </p:cNvGrpSpPr>
                <p:nvPr/>
              </p:nvGrpSpPr>
              <p:grpSpPr bwMode="auto">
                <a:xfrm>
                  <a:off x="384" y="2304"/>
                  <a:ext cx="1056" cy="500"/>
                  <a:chOff x="528" y="2640"/>
                  <a:chExt cx="1344" cy="576"/>
                </a:xfrm>
              </p:grpSpPr>
              <p:grpSp>
                <p:nvGrpSpPr>
                  <p:cNvPr id="265" name="Group 238"/>
                  <p:cNvGrpSpPr>
                    <a:grpSpLocks/>
                  </p:cNvGrpSpPr>
                  <p:nvPr/>
                </p:nvGrpSpPr>
                <p:grpSpPr bwMode="auto">
                  <a:xfrm>
                    <a:off x="528" y="2681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273" name="AutoShape 2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74" name="Line 2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75" name="Line 2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76" name="Line 2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77" name="Line 2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78" name="Line 24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266" name="Group 245"/>
                  <p:cNvGrpSpPr>
                    <a:grpSpLocks/>
                  </p:cNvGrpSpPr>
                  <p:nvPr/>
                </p:nvGrpSpPr>
                <p:grpSpPr bwMode="auto">
                  <a:xfrm>
                    <a:off x="528" y="2640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267" name="AutoShape 2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68" name="Line 2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69" name="Line 2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70" name="Line 2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71" name="Line 2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72" name="Line 25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</p:grpSp>
            <p:sp>
              <p:nvSpPr>
                <p:cNvPr id="264" name="AutoShape 252"/>
                <p:cNvSpPr>
                  <a:spLocks noChangeArrowheads="1"/>
                </p:cNvSpPr>
                <p:nvPr/>
              </p:nvSpPr>
              <p:spPr bwMode="auto">
                <a:xfrm>
                  <a:off x="288" y="2256"/>
                  <a:ext cx="1248" cy="499"/>
                </a:xfrm>
                <a:prstGeom prst="parallelogram">
                  <a:avLst>
                    <a:gd name="adj" fmla="val 62525"/>
                  </a:avLst>
                </a:prstGeom>
                <a:solidFill>
                  <a:srgbClr val="333333">
                    <a:alpha val="50000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0" name="Group 253"/>
              <p:cNvGrpSpPr>
                <a:grpSpLocks/>
              </p:cNvGrpSpPr>
              <p:nvPr/>
            </p:nvGrpSpPr>
            <p:grpSpPr bwMode="auto">
              <a:xfrm rot="16200000" flipV="1">
                <a:off x="1008" y="1008"/>
                <a:ext cx="480" cy="288"/>
                <a:chOff x="288" y="2256"/>
                <a:chExt cx="1248" cy="1075"/>
              </a:xfrm>
            </p:grpSpPr>
            <p:sp>
              <p:nvSpPr>
                <p:cNvPr id="165" name="AutoShape 254"/>
                <p:cNvSpPr>
                  <a:spLocks noChangeArrowheads="1"/>
                </p:cNvSpPr>
                <p:nvPr/>
              </p:nvSpPr>
              <p:spPr bwMode="auto">
                <a:xfrm>
                  <a:off x="288" y="2832"/>
                  <a:ext cx="1248" cy="499"/>
                </a:xfrm>
                <a:prstGeom prst="parallelogram">
                  <a:avLst>
                    <a:gd name="adj" fmla="val 62525"/>
                  </a:avLst>
                </a:prstGeom>
                <a:solidFill>
                  <a:srgbClr val="333333">
                    <a:alpha val="50000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166" name="Group 255"/>
                <p:cNvGrpSpPr>
                  <a:grpSpLocks/>
                </p:cNvGrpSpPr>
                <p:nvPr/>
              </p:nvGrpSpPr>
              <p:grpSpPr bwMode="auto">
                <a:xfrm>
                  <a:off x="384" y="2784"/>
                  <a:ext cx="1056" cy="499"/>
                  <a:chOff x="528" y="2640"/>
                  <a:chExt cx="1344" cy="576"/>
                </a:xfrm>
              </p:grpSpPr>
              <p:grpSp>
                <p:nvGrpSpPr>
                  <p:cNvPr id="243" name="Group 256"/>
                  <p:cNvGrpSpPr>
                    <a:grpSpLocks/>
                  </p:cNvGrpSpPr>
                  <p:nvPr/>
                </p:nvGrpSpPr>
                <p:grpSpPr bwMode="auto">
                  <a:xfrm>
                    <a:off x="528" y="2681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251" name="AutoShape 2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52" name="Line 2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53" name="Line 2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54" name="Line 2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55" name="Line 2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56" name="Line 26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244" name="Group 263"/>
                  <p:cNvGrpSpPr>
                    <a:grpSpLocks/>
                  </p:cNvGrpSpPr>
                  <p:nvPr/>
                </p:nvGrpSpPr>
                <p:grpSpPr bwMode="auto">
                  <a:xfrm>
                    <a:off x="528" y="2640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245" name="AutoShape 2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46" name="Line 2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47" name="Line 2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48" name="Line 2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49" name="Line 2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50" name="Line 26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</p:grpSp>
            <p:grpSp>
              <p:nvGrpSpPr>
                <p:cNvPr id="167" name="Group 270"/>
                <p:cNvGrpSpPr>
                  <a:grpSpLocks/>
                </p:cNvGrpSpPr>
                <p:nvPr/>
              </p:nvGrpSpPr>
              <p:grpSpPr bwMode="auto">
                <a:xfrm>
                  <a:off x="384" y="2688"/>
                  <a:ext cx="1056" cy="500"/>
                  <a:chOff x="528" y="2640"/>
                  <a:chExt cx="1344" cy="576"/>
                </a:xfrm>
              </p:grpSpPr>
              <p:grpSp>
                <p:nvGrpSpPr>
                  <p:cNvPr id="229" name="Group 271"/>
                  <p:cNvGrpSpPr>
                    <a:grpSpLocks/>
                  </p:cNvGrpSpPr>
                  <p:nvPr/>
                </p:nvGrpSpPr>
                <p:grpSpPr bwMode="auto">
                  <a:xfrm>
                    <a:off x="528" y="2681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237" name="AutoShape 2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38" name="Line 2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39" name="Line 2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40" name="Line 2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41" name="Line 2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42" name="Line 27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230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528" y="2640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231" name="AutoShape 2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32" name="Line 2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33" name="Line 2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34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35" name="Line 2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36" name="Line 28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</p:grpSp>
            <p:grpSp>
              <p:nvGrpSpPr>
                <p:cNvPr id="168" name="Group 285"/>
                <p:cNvGrpSpPr>
                  <a:grpSpLocks/>
                </p:cNvGrpSpPr>
                <p:nvPr/>
              </p:nvGrpSpPr>
              <p:grpSpPr bwMode="auto">
                <a:xfrm>
                  <a:off x="384" y="2592"/>
                  <a:ext cx="1056" cy="500"/>
                  <a:chOff x="528" y="2640"/>
                  <a:chExt cx="1344" cy="576"/>
                </a:xfrm>
              </p:grpSpPr>
              <p:grpSp>
                <p:nvGrpSpPr>
                  <p:cNvPr id="215" name="Group 286"/>
                  <p:cNvGrpSpPr>
                    <a:grpSpLocks/>
                  </p:cNvGrpSpPr>
                  <p:nvPr/>
                </p:nvGrpSpPr>
                <p:grpSpPr bwMode="auto">
                  <a:xfrm>
                    <a:off x="528" y="2681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223" name="AutoShape 2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24" name="Line 2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25" name="Line 2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26" name="Line 2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27" name="Line 2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28" name="Line 29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216" name="Group 293"/>
                  <p:cNvGrpSpPr>
                    <a:grpSpLocks/>
                  </p:cNvGrpSpPr>
                  <p:nvPr/>
                </p:nvGrpSpPr>
                <p:grpSpPr bwMode="auto">
                  <a:xfrm>
                    <a:off x="528" y="2640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217" name="AutoShape 2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18" name="Line 2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19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20" name="Line 2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21" name="Line 2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22" name="Line 29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</p:grpSp>
            <p:grpSp>
              <p:nvGrpSpPr>
                <p:cNvPr id="169" name="Group 300"/>
                <p:cNvGrpSpPr>
                  <a:grpSpLocks/>
                </p:cNvGrpSpPr>
                <p:nvPr/>
              </p:nvGrpSpPr>
              <p:grpSpPr bwMode="auto">
                <a:xfrm>
                  <a:off x="384" y="2496"/>
                  <a:ext cx="1056" cy="499"/>
                  <a:chOff x="528" y="2640"/>
                  <a:chExt cx="1344" cy="576"/>
                </a:xfrm>
              </p:grpSpPr>
              <p:grpSp>
                <p:nvGrpSpPr>
                  <p:cNvPr id="201" name="Group 301"/>
                  <p:cNvGrpSpPr>
                    <a:grpSpLocks/>
                  </p:cNvGrpSpPr>
                  <p:nvPr/>
                </p:nvGrpSpPr>
                <p:grpSpPr bwMode="auto">
                  <a:xfrm>
                    <a:off x="528" y="2681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209" name="AutoShape 3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10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11" name="Line 3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12" name="Line 3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13" name="Line 3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14" name="Line 30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202" name="Group 308"/>
                  <p:cNvGrpSpPr>
                    <a:grpSpLocks/>
                  </p:cNvGrpSpPr>
                  <p:nvPr/>
                </p:nvGrpSpPr>
                <p:grpSpPr bwMode="auto">
                  <a:xfrm>
                    <a:off x="528" y="2640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203" name="AutoShape 3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04" name="Line 3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05" name="Line 3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06" name="Line 3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07" name="Line 3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08" name="Line 31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</p:grpSp>
            <p:grpSp>
              <p:nvGrpSpPr>
                <p:cNvPr id="170" name="Group 315"/>
                <p:cNvGrpSpPr>
                  <a:grpSpLocks/>
                </p:cNvGrpSpPr>
                <p:nvPr/>
              </p:nvGrpSpPr>
              <p:grpSpPr bwMode="auto">
                <a:xfrm>
                  <a:off x="384" y="2400"/>
                  <a:ext cx="1056" cy="500"/>
                  <a:chOff x="528" y="2640"/>
                  <a:chExt cx="1344" cy="576"/>
                </a:xfrm>
              </p:grpSpPr>
              <p:grpSp>
                <p:nvGrpSpPr>
                  <p:cNvPr id="187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528" y="2681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195" name="AutoShape 3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96" name="Line 3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97" name="Line 3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98" name="Line 3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99" name="Line 3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00" name="Line 32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188" name="Group 323"/>
                  <p:cNvGrpSpPr>
                    <a:grpSpLocks/>
                  </p:cNvGrpSpPr>
                  <p:nvPr/>
                </p:nvGrpSpPr>
                <p:grpSpPr bwMode="auto">
                  <a:xfrm>
                    <a:off x="528" y="2640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189" name="AutoShape 3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90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91" name="Line 3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92" name="Line 3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93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94" name="Line 3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</p:grpSp>
            <p:grpSp>
              <p:nvGrpSpPr>
                <p:cNvPr id="171" name="Group 330"/>
                <p:cNvGrpSpPr>
                  <a:grpSpLocks/>
                </p:cNvGrpSpPr>
                <p:nvPr/>
              </p:nvGrpSpPr>
              <p:grpSpPr bwMode="auto">
                <a:xfrm>
                  <a:off x="384" y="2304"/>
                  <a:ext cx="1056" cy="500"/>
                  <a:chOff x="528" y="2640"/>
                  <a:chExt cx="1344" cy="576"/>
                </a:xfrm>
              </p:grpSpPr>
              <p:grpSp>
                <p:nvGrpSpPr>
                  <p:cNvPr id="173" name="Group 331"/>
                  <p:cNvGrpSpPr>
                    <a:grpSpLocks/>
                  </p:cNvGrpSpPr>
                  <p:nvPr/>
                </p:nvGrpSpPr>
                <p:grpSpPr bwMode="auto">
                  <a:xfrm>
                    <a:off x="528" y="2681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181" name="AutoShape 3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82" name="Line 3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83" name="Line 3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84" name="Line 3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85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86" name="Line 33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17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528" y="2640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175" name="AutoShape 3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6" name="Line 3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7" name="Line 3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8" name="Line 3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79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80" name="Line 34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</p:grpSp>
            <p:sp>
              <p:nvSpPr>
                <p:cNvPr id="172" name="AutoShape 345"/>
                <p:cNvSpPr>
                  <a:spLocks noChangeArrowheads="1"/>
                </p:cNvSpPr>
                <p:nvPr/>
              </p:nvSpPr>
              <p:spPr bwMode="auto">
                <a:xfrm>
                  <a:off x="288" y="2256"/>
                  <a:ext cx="1248" cy="499"/>
                </a:xfrm>
                <a:prstGeom prst="parallelogram">
                  <a:avLst>
                    <a:gd name="adj" fmla="val 62525"/>
                  </a:avLst>
                </a:prstGeom>
                <a:solidFill>
                  <a:srgbClr val="333333">
                    <a:alpha val="50000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1" name="Group 346"/>
              <p:cNvGrpSpPr>
                <a:grpSpLocks/>
              </p:cNvGrpSpPr>
              <p:nvPr/>
            </p:nvGrpSpPr>
            <p:grpSpPr bwMode="auto">
              <a:xfrm rot="16200000" flipV="1">
                <a:off x="720" y="1488"/>
                <a:ext cx="480" cy="288"/>
                <a:chOff x="288" y="2256"/>
                <a:chExt cx="1248" cy="1075"/>
              </a:xfrm>
            </p:grpSpPr>
            <p:sp>
              <p:nvSpPr>
                <p:cNvPr id="73" name="AutoShape 347"/>
                <p:cNvSpPr>
                  <a:spLocks noChangeArrowheads="1"/>
                </p:cNvSpPr>
                <p:nvPr/>
              </p:nvSpPr>
              <p:spPr bwMode="auto">
                <a:xfrm>
                  <a:off x="288" y="2832"/>
                  <a:ext cx="1248" cy="499"/>
                </a:xfrm>
                <a:prstGeom prst="parallelogram">
                  <a:avLst>
                    <a:gd name="adj" fmla="val 62525"/>
                  </a:avLst>
                </a:prstGeom>
                <a:solidFill>
                  <a:srgbClr val="333333">
                    <a:alpha val="50000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74" name="Group 348"/>
                <p:cNvGrpSpPr>
                  <a:grpSpLocks/>
                </p:cNvGrpSpPr>
                <p:nvPr/>
              </p:nvGrpSpPr>
              <p:grpSpPr bwMode="auto">
                <a:xfrm>
                  <a:off x="384" y="2784"/>
                  <a:ext cx="1056" cy="499"/>
                  <a:chOff x="528" y="2640"/>
                  <a:chExt cx="1344" cy="576"/>
                </a:xfrm>
              </p:grpSpPr>
              <p:grpSp>
                <p:nvGrpSpPr>
                  <p:cNvPr id="151" name="Group 349"/>
                  <p:cNvGrpSpPr>
                    <a:grpSpLocks/>
                  </p:cNvGrpSpPr>
                  <p:nvPr/>
                </p:nvGrpSpPr>
                <p:grpSpPr bwMode="auto">
                  <a:xfrm>
                    <a:off x="528" y="2681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159" name="AutoShape 3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60" name="Line 3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61" name="Line 3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62" name="Line 3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63" name="Line 3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64" name="Line 35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152" name="Group 356"/>
                  <p:cNvGrpSpPr>
                    <a:grpSpLocks/>
                  </p:cNvGrpSpPr>
                  <p:nvPr/>
                </p:nvGrpSpPr>
                <p:grpSpPr bwMode="auto">
                  <a:xfrm>
                    <a:off x="528" y="2640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153" name="AutoShape 3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54" name="Line 3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55" name="Line 3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56" name="Line 3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57" name="Line 3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58" name="Line 36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</p:grpSp>
            <p:grpSp>
              <p:nvGrpSpPr>
                <p:cNvPr id="75" name="Group 363"/>
                <p:cNvGrpSpPr>
                  <a:grpSpLocks/>
                </p:cNvGrpSpPr>
                <p:nvPr/>
              </p:nvGrpSpPr>
              <p:grpSpPr bwMode="auto">
                <a:xfrm>
                  <a:off x="384" y="2688"/>
                  <a:ext cx="1056" cy="500"/>
                  <a:chOff x="528" y="2640"/>
                  <a:chExt cx="1344" cy="576"/>
                </a:xfrm>
              </p:grpSpPr>
              <p:grpSp>
                <p:nvGrpSpPr>
                  <p:cNvPr id="137" name="Group 364"/>
                  <p:cNvGrpSpPr>
                    <a:grpSpLocks/>
                  </p:cNvGrpSpPr>
                  <p:nvPr/>
                </p:nvGrpSpPr>
                <p:grpSpPr bwMode="auto">
                  <a:xfrm>
                    <a:off x="528" y="2681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145" name="AutoShape 3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6" name="Line 3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7" name="Line 3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8" name="Line 3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9" name="Line 3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50" name="Line 37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138" name="Group 371"/>
                  <p:cNvGrpSpPr>
                    <a:grpSpLocks/>
                  </p:cNvGrpSpPr>
                  <p:nvPr/>
                </p:nvGrpSpPr>
                <p:grpSpPr bwMode="auto">
                  <a:xfrm>
                    <a:off x="528" y="2640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139" name="AutoShape 3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0" name="Line 3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1" name="Line 3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2" name="Line 3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" name="Line 3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4" name="Line 37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</p:grpSp>
            <p:grpSp>
              <p:nvGrpSpPr>
                <p:cNvPr id="76" name="Group 378"/>
                <p:cNvGrpSpPr>
                  <a:grpSpLocks/>
                </p:cNvGrpSpPr>
                <p:nvPr/>
              </p:nvGrpSpPr>
              <p:grpSpPr bwMode="auto">
                <a:xfrm>
                  <a:off x="384" y="2592"/>
                  <a:ext cx="1056" cy="500"/>
                  <a:chOff x="528" y="2640"/>
                  <a:chExt cx="1344" cy="576"/>
                </a:xfrm>
              </p:grpSpPr>
              <p:grpSp>
                <p:nvGrpSpPr>
                  <p:cNvPr id="123" name="Group 379"/>
                  <p:cNvGrpSpPr>
                    <a:grpSpLocks/>
                  </p:cNvGrpSpPr>
                  <p:nvPr/>
                </p:nvGrpSpPr>
                <p:grpSpPr bwMode="auto">
                  <a:xfrm>
                    <a:off x="528" y="2681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131" name="AutoShape 3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2" name="Line 3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" name="Line 3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4" name="Line 3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5" name="Line 3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6" name="Line 38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124" name="Group 386"/>
                  <p:cNvGrpSpPr>
                    <a:grpSpLocks/>
                  </p:cNvGrpSpPr>
                  <p:nvPr/>
                </p:nvGrpSpPr>
                <p:grpSpPr bwMode="auto">
                  <a:xfrm>
                    <a:off x="528" y="2640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125" name="AutoShape 3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26" name="Line 3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27" name="Line 3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28" name="Line 3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29" name="Line 3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0" name="Line 39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</p:grpSp>
            <p:grpSp>
              <p:nvGrpSpPr>
                <p:cNvPr id="77" name="Group 393"/>
                <p:cNvGrpSpPr>
                  <a:grpSpLocks/>
                </p:cNvGrpSpPr>
                <p:nvPr/>
              </p:nvGrpSpPr>
              <p:grpSpPr bwMode="auto">
                <a:xfrm>
                  <a:off x="384" y="2496"/>
                  <a:ext cx="1056" cy="499"/>
                  <a:chOff x="528" y="2640"/>
                  <a:chExt cx="1344" cy="576"/>
                </a:xfrm>
              </p:grpSpPr>
              <p:grpSp>
                <p:nvGrpSpPr>
                  <p:cNvPr id="109" name="Group 394"/>
                  <p:cNvGrpSpPr>
                    <a:grpSpLocks/>
                  </p:cNvGrpSpPr>
                  <p:nvPr/>
                </p:nvGrpSpPr>
                <p:grpSpPr bwMode="auto">
                  <a:xfrm>
                    <a:off x="528" y="2681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117" name="AutoShape 3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18" name="Line 3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19" name="Line 3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20" name="Line 3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21" name="Line 3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22" name="Line 40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110" name="Group 401"/>
                  <p:cNvGrpSpPr>
                    <a:grpSpLocks/>
                  </p:cNvGrpSpPr>
                  <p:nvPr/>
                </p:nvGrpSpPr>
                <p:grpSpPr bwMode="auto">
                  <a:xfrm>
                    <a:off x="528" y="2640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111" name="AutoShape 4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12" name="Line 4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13" name="Line 4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14" name="Line 4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15" name="Line 4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16" name="Line 40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</p:grpSp>
            <p:grpSp>
              <p:nvGrpSpPr>
                <p:cNvPr id="78" name="Group 408"/>
                <p:cNvGrpSpPr>
                  <a:grpSpLocks/>
                </p:cNvGrpSpPr>
                <p:nvPr/>
              </p:nvGrpSpPr>
              <p:grpSpPr bwMode="auto">
                <a:xfrm>
                  <a:off x="384" y="2400"/>
                  <a:ext cx="1056" cy="500"/>
                  <a:chOff x="528" y="2640"/>
                  <a:chExt cx="1344" cy="576"/>
                </a:xfrm>
              </p:grpSpPr>
              <p:grpSp>
                <p:nvGrpSpPr>
                  <p:cNvPr id="95" name="Group 409"/>
                  <p:cNvGrpSpPr>
                    <a:grpSpLocks/>
                  </p:cNvGrpSpPr>
                  <p:nvPr/>
                </p:nvGrpSpPr>
                <p:grpSpPr bwMode="auto">
                  <a:xfrm>
                    <a:off x="528" y="2681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103" name="AutoShape 4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04" name="Line 4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05" name="Line 4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06" name="Line 4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07" name="Line 4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08" name="Line 41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96" name="Group 416"/>
                  <p:cNvGrpSpPr>
                    <a:grpSpLocks/>
                  </p:cNvGrpSpPr>
                  <p:nvPr/>
                </p:nvGrpSpPr>
                <p:grpSpPr bwMode="auto">
                  <a:xfrm>
                    <a:off x="528" y="2640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97" name="AutoShape 4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98" name="Line 4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99" name="Line 4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00" name="Line 4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01" name="Line 4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02" name="Line 42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</p:grpSp>
            <p:grpSp>
              <p:nvGrpSpPr>
                <p:cNvPr id="79" name="Group 423"/>
                <p:cNvGrpSpPr>
                  <a:grpSpLocks/>
                </p:cNvGrpSpPr>
                <p:nvPr/>
              </p:nvGrpSpPr>
              <p:grpSpPr bwMode="auto">
                <a:xfrm>
                  <a:off x="384" y="2304"/>
                  <a:ext cx="1056" cy="500"/>
                  <a:chOff x="528" y="2640"/>
                  <a:chExt cx="1344" cy="576"/>
                </a:xfrm>
              </p:grpSpPr>
              <p:grpSp>
                <p:nvGrpSpPr>
                  <p:cNvPr id="81" name="Group 424"/>
                  <p:cNvGrpSpPr>
                    <a:grpSpLocks/>
                  </p:cNvGrpSpPr>
                  <p:nvPr/>
                </p:nvGrpSpPr>
                <p:grpSpPr bwMode="auto">
                  <a:xfrm>
                    <a:off x="528" y="2681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89" name="AutoShape 4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90" name="Line 4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91" name="Line 4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92" name="Line 4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93" name="Line 4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94" name="Line 43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82" name="Group 431"/>
                  <p:cNvGrpSpPr>
                    <a:grpSpLocks/>
                  </p:cNvGrpSpPr>
                  <p:nvPr/>
                </p:nvGrpSpPr>
                <p:grpSpPr bwMode="auto">
                  <a:xfrm>
                    <a:off x="528" y="2640"/>
                    <a:ext cx="1344" cy="535"/>
                    <a:chOff x="432" y="2592"/>
                    <a:chExt cx="1584" cy="624"/>
                  </a:xfrm>
                </p:grpSpPr>
                <p:sp>
                  <p:nvSpPr>
                    <p:cNvPr id="83" name="AutoShape 4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" y="2592"/>
                      <a:ext cx="1584" cy="576"/>
                    </a:xfrm>
                    <a:prstGeom prst="parallelogram">
                      <a:avLst>
                        <a:gd name="adj" fmla="val 68750"/>
                      </a:avLst>
                    </a:pr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56078"/>
                            <a:invGamma/>
                          </a:schemeClr>
                        </a:gs>
                      </a:gsLst>
                      <a:lin ang="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84" name="Line 4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85" name="Line 4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592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86" name="Line 4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168"/>
                      <a:ext cx="0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87" name="Line 4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" y="3216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88" name="Line 43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32" y="2640"/>
                      <a:ext cx="38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</p:grpSp>
            </p:grpSp>
            <p:sp>
              <p:nvSpPr>
                <p:cNvPr id="80" name="AutoShape 438"/>
                <p:cNvSpPr>
                  <a:spLocks noChangeArrowheads="1"/>
                </p:cNvSpPr>
                <p:nvPr/>
              </p:nvSpPr>
              <p:spPr bwMode="auto">
                <a:xfrm>
                  <a:off x="288" y="2256"/>
                  <a:ext cx="1248" cy="499"/>
                </a:xfrm>
                <a:prstGeom prst="parallelogram">
                  <a:avLst>
                    <a:gd name="adj" fmla="val 62525"/>
                  </a:avLst>
                </a:prstGeom>
                <a:solidFill>
                  <a:srgbClr val="333333">
                    <a:alpha val="50000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72" name="AutoShape 439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720" cy="1053"/>
              </a:xfrm>
              <a:prstGeom prst="cube">
                <a:avLst>
                  <a:gd name="adj" fmla="val 2500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41" name="Group 440"/>
            <p:cNvGrpSpPr>
              <a:grpSpLocks/>
            </p:cNvGrpSpPr>
            <p:nvPr/>
          </p:nvGrpSpPr>
          <p:grpSpPr bwMode="auto">
            <a:xfrm>
              <a:off x="7446703" y="2387845"/>
              <a:ext cx="1050925" cy="1452563"/>
              <a:chOff x="4464" y="2688"/>
              <a:chExt cx="864" cy="864"/>
            </a:xfrm>
          </p:grpSpPr>
          <p:sp>
            <p:nvSpPr>
              <p:cNvPr id="442" name="AutoShape 441"/>
              <p:cNvSpPr>
                <a:spLocks noChangeArrowheads="1"/>
              </p:cNvSpPr>
              <p:nvPr/>
            </p:nvSpPr>
            <p:spPr bwMode="auto">
              <a:xfrm>
                <a:off x="4738" y="3448"/>
                <a:ext cx="128" cy="104"/>
              </a:xfrm>
              <a:prstGeom prst="cube">
                <a:avLst>
                  <a:gd name="adj" fmla="val 24995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3" name="AutoShape 442"/>
              <p:cNvSpPr>
                <a:spLocks noChangeArrowheads="1"/>
              </p:cNvSpPr>
              <p:nvPr/>
            </p:nvSpPr>
            <p:spPr bwMode="auto">
              <a:xfrm>
                <a:off x="5012" y="3448"/>
                <a:ext cx="128" cy="104"/>
              </a:xfrm>
              <a:prstGeom prst="cube">
                <a:avLst>
                  <a:gd name="adj" fmla="val 24995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4" name="AutoShape 443"/>
              <p:cNvSpPr>
                <a:spLocks noChangeArrowheads="1"/>
              </p:cNvSpPr>
              <p:nvPr/>
            </p:nvSpPr>
            <p:spPr bwMode="auto">
              <a:xfrm>
                <a:off x="4464" y="3448"/>
                <a:ext cx="128" cy="104"/>
              </a:xfrm>
              <a:prstGeom prst="cube">
                <a:avLst>
                  <a:gd name="adj" fmla="val 24995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5" name="AutoShape 444"/>
              <p:cNvSpPr>
                <a:spLocks noChangeArrowheads="1"/>
              </p:cNvSpPr>
              <p:nvPr/>
            </p:nvSpPr>
            <p:spPr bwMode="auto">
              <a:xfrm>
                <a:off x="5200" y="3300"/>
                <a:ext cx="128" cy="105"/>
              </a:xfrm>
              <a:prstGeom prst="cube">
                <a:avLst>
                  <a:gd name="adj" fmla="val 24995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6" name="AutoShape 445"/>
              <p:cNvSpPr>
                <a:spLocks noChangeArrowheads="1"/>
              </p:cNvSpPr>
              <p:nvPr/>
            </p:nvSpPr>
            <p:spPr bwMode="auto">
              <a:xfrm>
                <a:off x="4607" y="3090"/>
                <a:ext cx="401" cy="261"/>
              </a:xfrm>
              <a:prstGeom prst="cube">
                <a:avLst>
                  <a:gd name="adj" fmla="val 24995"/>
                </a:avLst>
              </a:prstGeom>
              <a:gradFill rotWithShape="0">
                <a:gsLst>
                  <a:gs pos="0">
                    <a:srgbClr val="CCCC00">
                      <a:gamma/>
                      <a:tint val="10196"/>
                      <a:invGamma/>
                    </a:srgbClr>
                  </a:gs>
                  <a:gs pos="100000">
                    <a:srgbClr val="CCCC00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7" name="AutoShape 446"/>
              <p:cNvSpPr>
                <a:spLocks noChangeArrowheads="1"/>
              </p:cNvSpPr>
              <p:nvPr/>
            </p:nvSpPr>
            <p:spPr bwMode="auto">
              <a:xfrm>
                <a:off x="4530" y="3148"/>
                <a:ext cx="403" cy="260"/>
              </a:xfrm>
              <a:prstGeom prst="cube">
                <a:avLst>
                  <a:gd name="adj" fmla="val 24995"/>
                </a:avLst>
              </a:prstGeom>
              <a:gradFill rotWithShape="0">
                <a:gsLst>
                  <a:gs pos="0">
                    <a:srgbClr val="CCCC00">
                      <a:gamma/>
                      <a:tint val="10196"/>
                      <a:invGamma/>
                    </a:srgbClr>
                  </a:gs>
                  <a:gs pos="100000">
                    <a:srgbClr val="CCCC00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8" name="AutoShape 447"/>
              <p:cNvSpPr>
                <a:spLocks noChangeArrowheads="1"/>
              </p:cNvSpPr>
              <p:nvPr/>
            </p:nvSpPr>
            <p:spPr bwMode="auto">
              <a:xfrm>
                <a:off x="4464" y="3204"/>
                <a:ext cx="402" cy="261"/>
              </a:xfrm>
              <a:prstGeom prst="cube">
                <a:avLst>
                  <a:gd name="adj" fmla="val 24995"/>
                </a:avLst>
              </a:prstGeom>
              <a:gradFill rotWithShape="0">
                <a:gsLst>
                  <a:gs pos="0">
                    <a:srgbClr val="CCCC00">
                      <a:gamma/>
                      <a:tint val="10196"/>
                      <a:invGamma/>
                    </a:srgbClr>
                  </a:gs>
                  <a:gs pos="100000">
                    <a:srgbClr val="CCCC00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9" name="AutoShape 448"/>
              <p:cNvSpPr>
                <a:spLocks noChangeArrowheads="1"/>
              </p:cNvSpPr>
              <p:nvPr/>
            </p:nvSpPr>
            <p:spPr bwMode="auto">
              <a:xfrm>
                <a:off x="4926" y="3090"/>
                <a:ext cx="402" cy="261"/>
              </a:xfrm>
              <a:prstGeom prst="cube">
                <a:avLst>
                  <a:gd name="adj" fmla="val 24995"/>
                </a:avLst>
              </a:prstGeom>
              <a:gradFill rotWithShape="0">
                <a:gsLst>
                  <a:gs pos="0">
                    <a:srgbClr val="CCCC00">
                      <a:gamma/>
                      <a:tint val="10196"/>
                      <a:invGamma/>
                    </a:srgbClr>
                  </a:gs>
                  <a:gs pos="100000">
                    <a:srgbClr val="CCCC00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0" name="AutoShape 449"/>
              <p:cNvSpPr>
                <a:spLocks noChangeArrowheads="1"/>
              </p:cNvSpPr>
              <p:nvPr/>
            </p:nvSpPr>
            <p:spPr bwMode="auto">
              <a:xfrm>
                <a:off x="4853" y="3148"/>
                <a:ext cx="400" cy="260"/>
              </a:xfrm>
              <a:prstGeom prst="cube">
                <a:avLst>
                  <a:gd name="adj" fmla="val 24995"/>
                </a:avLst>
              </a:prstGeom>
              <a:gradFill rotWithShape="0">
                <a:gsLst>
                  <a:gs pos="0">
                    <a:srgbClr val="CCCC00">
                      <a:gamma/>
                      <a:tint val="10196"/>
                      <a:invGamma/>
                    </a:srgbClr>
                  </a:gs>
                  <a:gs pos="100000">
                    <a:srgbClr val="CCCC00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1" name="AutoShape 450"/>
              <p:cNvSpPr>
                <a:spLocks noChangeArrowheads="1"/>
              </p:cNvSpPr>
              <p:nvPr/>
            </p:nvSpPr>
            <p:spPr bwMode="auto">
              <a:xfrm>
                <a:off x="4782" y="3204"/>
                <a:ext cx="402" cy="261"/>
              </a:xfrm>
              <a:prstGeom prst="cube">
                <a:avLst>
                  <a:gd name="adj" fmla="val 24995"/>
                </a:avLst>
              </a:prstGeom>
              <a:gradFill rotWithShape="0">
                <a:gsLst>
                  <a:gs pos="0">
                    <a:srgbClr val="CCCC00">
                      <a:gamma/>
                      <a:tint val="10196"/>
                      <a:invGamma/>
                    </a:srgbClr>
                  </a:gs>
                  <a:gs pos="100000">
                    <a:srgbClr val="CCCC00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2" name="AutoShape 451"/>
              <p:cNvSpPr>
                <a:spLocks noChangeArrowheads="1"/>
              </p:cNvSpPr>
              <p:nvPr/>
            </p:nvSpPr>
            <p:spPr bwMode="auto">
              <a:xfrm>
                <a:off x="4607" y="2889"/>
                <a:ext cx="401" cy="261"/>
              </a:xfrm>
              <a:prstGeom prst="cube">
                <a:avLst>
                  <a:gd name="adj" fmla="val 24995"/>
                </a:avLst>
              </a:prstGeom>
              <a:gradFill rotWithShape="0">
                <a:gsLst>
                  <a:gs pos="0">
                    <a:srgbClr val="CCCC00">
                      <a:gamma/>
                      <a:tint val="10196"/>
                      <a:invGamma/>
                    </a:srgbClr>
                  </a:gs>
                  <a:gs pos="100000">
                    <a:srgbClr val="CCCC00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3" name="AutoShape 452"/>
              <p:cNvSpPr>
                <a:spLocks noChangeArrowheads="1"/>
              </p:cNvSpPr>
              <p:nvPr/>
            </p:nvSpPr>
            <p:spPr bwMode="auto">
              <a:xfrm>
                <a:off x="4530" y="2947"/>
                <a:ext cx="403" cy="262"/>
              </a:xfrm>
              <a:prstGeom prst="cube">
                <a:avLst>
                  <a:gd name="adj" fmla="val 24995"/>
                </a:avLst>
              </a:prstGeom>
              <a:gradFill rotWithShape="0">
                <a:gsLst>
                  <a:gs pos="0">
                    <a:srgbClr val="CCCC00">
                      <a:gamma/>
                      <a:tint val="10196"/>
                      <a:invGamma/>
                    </a:srgbClr>
                  </a:gs>
                  <a:gs pos="100000">
                    <a:srgbClr val="CCCC00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4" name="AutoShape 453"/>
              <p:cNvSpPr>
                <a:spLocks noChangeArrowheads="1"/>
              </p:cNvSpPr>
              <p:nvPr/>
            </p:nvSpPr>
            <p:spPr bwMode="auto">
              <a:xfrm>
                <a:off x="4464" y="3003"/>
                <a:ext cx="402" cy="263"/>
              </a:xfrm>
              <a:prstGeom prst="cube">
                <a:avLst>
                  <a:gd name="adj" fmla="val 24995"/>
                </a:avLst>
              </a:prstGeom>
              <a:gradFill rotWithShape="0">
                <a:gsLst>
                  <a:gs pos="0">
                    <a:srgbClr val="CCCC00">
                      <a:gamma/>
                      <a:tint val="10196"/>
                      <a:invGamma/>
                    </a:srgbClr>
                  </a:gs>
                  <a:gs pos="100000">
                    <a:srgbClr val="CCCC00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5" name="AutoShape 454"/>
              <p:cNvSpPr>
                <a:spLocks noChangeArrowheads="1"/>
              </p:cNvSpPr>
              <p:nvPr/>
            </p:nvSpPr>
            <p:spPr bwMode="auto">
              <a:xfrm>
                <a:off x="4926" y="2889"/>
                <a:ext cx="402" cy="261"/>
              </a:xfrm>
              <a:prstGeom prst="cube">
                <a:avLst>
                  <a:gd name="adj" fmla="val 24995"/>
                </a:avLst>
              </a:prstGeom>
              <a:gradFill rotWithShape="0">
                <a:gsLst>
                  <a:gs pos="0">
                    <a:srgbClr val="CCCC00">
                      <a:gamma/>
                      <a:tint val="10196"/>
                      <a:invGamma/>
                    </a:srgbClr>
                  </a:gs>
                  <a:gs pos="100000">
                    <a:srgbClr val="CCCC00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6" name="AutoShape 455"/>
              <p:cNvSpPr>
                <a:spLocks noChangeArrowheads="1"/>
              </p:cNvSpPr>
              <p:nvPr/>
            </p:nvSpPr>
            <p:spPr bwMode="auto">
              <a:xfrm>
                <a:off x="4853" y="2947"/>
                <a:ext cx="400" cy="262"/>
              </a:xfrm>
              <a:prstGeom prst="cube">
                <a:avLst>
                  <a:gd name="adj" fmla="val 24995"/>
                </a:avLst>
              </a:prstGeom>
              <a:gradFill rotWithShape="0">
                <a:gsLst>
                  <a:gs pos="0">
                    <a:srgbClr val="CCCC00">
                      <a:gamma/>
                      <a:tint val="10196"/>
                      <a:invGamma/>
                    </a:srgbClr>
                  </a:gs>
                  <a:gs pos="100000">
                    <a:srgbClr val="CCCC00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7" name="AutoShape 456"/>
              <p:cNvSpPr>
                <a:spLocks noChangeArrowheads="1"/>
              </p:cNvSpPr>
              <p:nvPr/>
            </p:nvSpPr>
            <p:spPr bwMode="auto">
              <a:xfrm>
                <a:off x="4782" y="3003"/>
                <a:ext cx="402" cy="263"/>
              </a:xfrm>
              <a:prstGeom prst="cube">
                <a:avLst>
                  <a:gd name="adj" fmla="val 24995"/>
                </a:avLst>
              </a:prstGeom>
              <a:gradFill rotWithShape="0">
                <a:gsLst>
                  <a:gs pos="0">
                    <a:srgbClr val="CCCC00">
                      <a:gamma/>
                      <a:tint val="10196"/>
                      <a:invGamma/>
                    </a:srgbClr>
                  </a:gs>
                  <a:gs pos="100000">
                    <a:srgbClr val="CCCC00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8" name="AutoShape 457"/>
              <p:cNvSpPr>
                <a:spLocks noChangeArrowheads="1"/>
              </p:cNvSpPr>
              <p:nvPr/>
            </p:nvSpPr>
            <p:spPr bwMode="auto">
              <a:xfrm>
                <a:off x="4607" y="2688"/>
                <a:ext cx="401" cy="263"/>
              </a:xfrm>
              <a:prstGeom prst="cube">
                <a:avLst>
                  <a:gd name="adj" fmla="val 24995"/>
                </a:avLst>
              </a:prstGeom>
              <a:gradFill rotWithShape="0">
                <a:gsLst>
                  <a:gs pos="0">
                    <a:srgbClr val="CCCC00">
                      <a:gamma/>
                      <a:tint val="10196"/>
                      <a:invGamma/>
                    </a:srgbClr>
                  </a:gs>
                  <a:gs pos="100000">
                    <a:srgbClr val="CCCC00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9" name="AutoShape 458"/>
              <p:cNvSpPr>
                <a:spLocks noChangeArrowheads="1"/>
              </p:cNvSpPr>
              <p:nvPr/>
            </p:nvSpPr>
            <p:spPr bwMode="auto">
              <a:xfrm>
                <a:off x="4530" y="2746"/>
                <a:ext cx="403" cy="262"/>
              </a:xfrm>
              <a:prstGeom prst="cube">
                <a:avLst>
                  <a:gd name="adj" fmla="val 24995"/>
                </a:avLst>
              </a:prstGeom>
              <a:gradFill rotWithShape="0">
                <a:gsLst>
                  <a:gs pos="0">
                    <a:srgbClr val="CCCC00">
                      <a:gamma/>
                      <a:tint val="10196"/>
                      <a:invGamma/>
                    </a:srgbClr>
                  </a:gs>
                  <a:gs pos="100000">
                    <a:srgbClr val="CCCC00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60" name="AutoShape 459"/>
              <p:cNvSpPr>
                <a:spLocks noChangeArrowheads="1"/>
              </p:cNvSpPr>
              <p:nvPr/>
            </p:nvSpPr>
            <p:spPr bwMode="auto">
              <a:xfrm>
                <a:off x="4464" y="2802"/>
                <a:ext cx="402" cy="263"/>
              </a:xfrm>
              <a:prstGeom prst="cube">
                <a:avLst>
                  <a:gd name="adj" fmla="val 24995"/>
                </a:avLst>
              </a:prstGeom>
              <a:gradFill rotWithShape="0">
                <a:gsLst>
                  <a:gs pos="0">
                    <a:srgbClr val="CCCC00">
                      <a:gamma/>
                      <a:tint val="10196"/>
                      <a:invGamma/>
                    </a:srgbClr>
                  </a:gs>
                  <a:gs pos="100000">
                    <a:srgbClr val="CCCC00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61" name="AutoShape 460"/>
              <p:cNvSpPr>
                <a:spLocks noChangeArrowheads="1"/>
              </p:cNvSpPr>
              <p:nvPr/>
            </p:nvSpPr>
            <p:spPr bwMode="auto">
              <a:xfrm>
                <a:off x="4926" y="2688"/>
                <a:ext cx="402" cy="263"/>
              </a:xfrm>
              <a:prstGeom prst="cube">
                <a:avLst>
                  <a:gd name="adj" fmla="val 24995"/>
                </a:avLst>
              </a:prstGeom>
              <a:gradFill rotWithShape="0">
                <a:gsLst>
                  <a:gs pos="0">
                    <a:srgbClr val="CCCC00">
                      <a:gamma/>
                      <a:tint val="10196"/>
                      <a:invGamma/>
                    </a:srgbClr>
                  </a:gs>
                  <a:gs pos="100000">
                    <a:srgbClr val="CCCC00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62" name="AutoShape 461"/>
              <p:cNvSpPr>
                <a:spLocks noChangeArrowheads="1"/>
              </p:cNvSpPr>
              <p:nvPr/>
            </p:nvSpPr>
            <p:spPr bwMode="auto">
              <a:xfrm>
                <a:off x="4853" y="2746"/>
                <a:ext cx="400" cy="262"/>
              </a:xfrm>
              <a:prstGeom prst="cube">
                <a:avLst>
                  <a:gd name="adj" fmla="val 24995"/>
                </a:avLst>
              </a:prstGeom>
              <a:gradFill rotWithShape="0">
                <a:gsLst>
                  <a:gs pos="0">
                    <a:srgbClr val="CCCC00">
                      <a:gamma/>
                      <a:tint val="10196"/>
                      <a:invGamma/>
                    </a:srgbClr>
                  </a:gs>
                  <a:gs pos="100000">
                    <a:srgbClr val="CCCC00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63" name="AutoShape 462"/>
              <p:cNvSpPr>
                <a:spLocks noChangeArrowheads="1"/>
              </p:cNvSpPr>
              <p:nvPr/>
            </p:nvSpPr>
            <p:spPr bwMode="auto">
              <a:xfrm>
                <a:off x="4782" y="2802"/>
                <a:ext cx="402" cy="263"/>
              </a:xfrm>
              <a:prstGeom prst="cube">
                <a:avLst>
                  <a:gd name="adj" fmla="val 24995"/>
                </a:avLst>
              </a:prstGeom>
              <a:gradFill rotWithShape="0">
                <a:gsLst>
                  <a:gs pos="0">
                    <a:srgbClr val="CCCC00">
                      <a:gamma/>
                      <a:tint val="10196"/>
                      <a:invGamma/>
                    </a:srgbClr>
                  </a:gs>
                  <a:gs pos="100000">
                    <a:srgbClr val="CCCC00"/>
                  </a:gs>
                </a:gsLst>
                <a:lin ang="270000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64" name="Rectangle 463"/>
            <p:cNvSpPr>
              <a:spLocks noChangeArrowheads="1"/>
            </p:cNvSpPr>
            <p:nvPr/>
          </p:nvSpPr>
          <p:spPr bwMode="auto">
            <a:xfrm>
              <a:off x="5811578" y="2605333"/>
              <a:ext cx="1162050" cy="1238250"/>
            </a:xfrm>
            <a:prstGeom prst="rect">
              <a:avLst/>
            </a:prstGeom>
            <a:solidFill>
              <a:srgbClr val="E6E6E6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5" name="Freeform 464"/>
            <p:cNvSpPr>
              <a:spLocks/>
            </p:cNvSpPr>
            <p:nvPr/>
          </p:nvSpPr>
          <p:spPr bwMode="auto">
            <a:xfrm>
              <a:off x="5811578" y="2549770"/>
              <a:ext cx="1203325" cy="55563"/>
            </a:xfrm>
            <a:custGeom>
              <a:avLst/>
              <a:gdLst>
                <a:gd name="T0" fmla="*/ 0 w 2967"/>
                <a:gd name="T1" fmla="*/ 98 h 98"/>
                <a:gd name="T2" fmla="*/ 262 w 2967"/>
                <a:gd name="T3" fmla="*/ 0 h 98"/>
                <a:gd name="T4" fmla="*/ 2967 w 2967"/>
                <a:gd name="T5" fmla="*/ 0 h 98"/>
                <a:gd name="T6" fmla="*/ 2864 w 2967"/>
                <a:gd name="T7" fmla="*/ 98 h 98"/>
                <a:gd name="T8" fmla="*/ 0 w 2967"/>
                <a:gd name="T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7" h="98">
                  <a:moveTo>
                    <a:pt x="0" y="98"/>
                  </a:moveTo>
                  <a:lnTo>
                    <a:pt x="262" y="0"/>
                  </a:lnTo>
                  <a:lnTo>
                    <a:pt x="2967" y="0"/>
                  </a:lnTo>
                  <a:lnTo>
                    <a:pt x="2864" y="9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6" name="Freeform 465"/>
            <p:cNvSpPr>
              <a:spLocks/>
            </p:cNvSpPr>
            <p:nvPr/>
          </p:nvSpPr>
          <p:spPr bwMode="auto">
            <a:xfrm>
              <a:off x="6973628" y="2549770"/>
              <a:ext cx="41275" cy="1293813"/>
            </a:xfrm>
            <a:custGeom>
              <a:avLst/>
              <a:gdLst>
                <a:gd name="T0" fmla="*/ 103 w 103"/>
                <a:gd name="T1" fmla="*/ 0 h 2309"/>
                <a:gd name="T2" fmla="*/ 0 w 103"/>
                <a:gd name="T3" fmla="*/ 98 h 2309"/>
                <a:gd name="T4" fmla="*/ 0 w 103"/>
                <a:gd name="T5" fmla="*/ 2309 h 2309"/>
                <a:gd name="T6" fmla="*/ 103 w 103"/>
                <a:gd name="T7" fmla="*/ 2064 h 2309"/>
                <a:gd name="T8" fmla="*/ 103 w 103"/>
                <a:gd name="T9" fmla="*/ 0 h 2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2309">
                  <a:moveTo>
                    <a:pt x="103" y="0"/>
                  </a:moveTo>
                  <a:lnTo>
                    <a:pt x="0" y="98"/>
                  </a:lnTo>
                  <a:lnTo>
                    <a:pt x="0" y="2309"/>
                  </a:lnTo>
                  <a:lnTo>
                    <a:pt x="103" y="2064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80808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67" name="Group 466"/>
            <p:cNvGrpSpPr>
              <a:grpSpLocks/>
            </p:cNvGrpSpPr>
            <p:nvPr/>
          </p:nvGrpSpPr>
          <p:grpSpPr bwMode="auto">
            <a:xfrm>
              <a:off x="5917940" y="2743445"/>
              <a:ext cx="949325" cy="962025"/>
              <a:chOff x="3600" y="2820"/>
              <a:chExt cx="598" cy="606"/>
            </a:xfrm>
          </p:grpSpPr>
          <p:sp>
            <p:nvSpPr>
              <p:cNvPr id="468" name="Rectangle 467"/>
              <p:cNvSpPr>
                <a:spLocks noChangeArrowheads="1"/>
              </p:cNvSpPr>
              <p:nvPr/>
            </p:nvSpPr>
            <p:spPr bwMode="auto">
              <a:xfrm>
                <a:off x="3600" y="2820"/>
                <a:ext cx="598" cy="606"/>
              </a:xfrm>
              <a:prstGeom prst="rect">
                <a:avLst/>
              </a:prstGeom>
              <a:solidFill>
                <a:srgbClr val="00FF00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9" name="Rectangle 468"/>
              <p:cNvSpPr>
                <a:spLocks noChangeArrowheads="1"/>
              </p:cNvSpPr>
              <p:nvPr/>
            </p:nvSpPr>
            <p:spPr bwMode="auto">
              <a:xfrm>
                <a:off x="3600" y="2820"/>
                <a:ext cx="133" cy="606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0" name="Rectangle 469"/>
              <p:cNvSpPr>
                <a:spLocks noChangeArrowheads="1"/>
              </p:cNvSpPr>
              <p:nvPr/>
            </p:nvSpPr>
            <p:spPr bwMode="auto">
              <a:xfrm>
                <a:off x="3866" y="2820"/>
                <a:ext cx="133" cy="606"/>
              </a:xfrm>
              <a:prstGeom prst="rect">
                <a:avLst/>
              </a:prstGeom>
              <a:solidFill>
                <a:srgbClr val="0000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" name="Rectangle 470"/>
              <p:cNvSpPr>
                <a:spLocks noChangeArrowheads="1"/>
              </p:cNvSpPr>
              <p:nvPr/>
            </p:nvSpPr>
            <p:spPr bwMode="auto">
              <a:xfrm>
                <a:off x="4132" y="2820"/>
                <a:ext cx="66" cy="60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2" name="Rectangle 471"/>
              <p:cNvSpPr>
                <a:spLocks noChangeArrowheads="1"/>
              </p:cNvSpPr>
              <p:nvPr/>
            </p:nvSpPr>
            <p:spPr bwMode="auto">
              <a:xfrm>
                <a:off x="3999" y="2820"/>
                <a:ext cx="133" cy="606"/>
              </a:xfrm>
              <a:prstGeom prst="rect">
                <a:avLst/>
              </a:prstGeom>
              <a:solidFill>
                <a:srgbClr val="FF00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73" name="Freeform 472"/>
            <p:cNvSpPr>
              <a:spLocks/>
            </p:cNvSpPr>
            <p:nvPr/>
          </p:nvSpPr>
          <p:spPr bwMode="auto">
            <a:xfrm>
              <a:off x="6129078" y="3032370"/>
              <a:ext cx="528637" cy="411163"/>
            </a:xfrm>
            <a:custGeom>
              <a:avLst/>
              <a:gdLst>
                <a:gd name="T0" fmla="*/ 2 w 1301"/>
                <a:gd name="T1" fmla="*/ 339 h 737"/>
                <a:gd name="T2" fmla="*/ 18 w 1301"/>
                <a:gd name="T3" fmla="*/ 280 h 737"/>
                <a:gd name="T4" fmla="*/ 51 w 1301"/>
                <a:gd name="T5" fmla="*/ 224 h 737"/>
                <a:gd name="T6" fmla="*/ 100 w 1301"/>
                <a:gd name="T7" fmla="*/ 171 h 737"/>
                <a:gd name="T8" fmla="*/ 164 w 1301"/>
                <a:gd name="T9" fmla="*/ 124 h 737"/>
                <a:gd name="T10" fmla="*/ 239 w 1301"/>
                <a:gd name="T11" fmla="*/ 83 h 737"/>
                <a:gd name="T12" fmla="*/ 325 w 1301"/>
                <a:gd name="T13" fmla="*/ 49 h 737"/>
                <a:gd name="T14" fmla="*/ 419 w 1301"/>
                <a:gd name="T15" fmla="*/ 23 h 737"/>
                <a:gd name="T16" fmla="*/ 520 w 1301"/>
                <a:gd name="T17" fmla="*/ 7 h 737"/>
                <a:gd name="T18" fmla="*/ 624 w 1301"/>
                <a:gd name="T19" fmla="*/ 0 h 737"/>
                <a:gd name="T20" fmla="*/ 729 w 1301"/>
                <a:gd name="T21" fmla="*/ 3 h 737"/>
                <a:gd name="T22" fmla="*/ 831 w 1301"/>
                <a:gd name="T23" fmla="*/ 14 h 737"/>
                <a:gd name="T24" fmla="*/ 929 w 1301"/>
                <a:gd name="T25" fmla="*/ 35 h 737"/>
                <a:gd name="T26" fmla="*/ 1020 w 1301"/>
                <a:gd name="T27" fmla="*/ 65 h 737"/>
                <a:gd name="T28" fmla="*/ 1101 w 1301"/>
                <a:gd name="T29" fmla="*/ 102 h 737"/>
                <a:gd name="T30" fmla="*/ 1171 w 1301"/>
                <a:gd name="T31" fmla="*/ 147 h 737"/>
                <a:gd name="T32" fmla="*/ 1227 w 1301"/>
                <a:gd name="T33" fmla="*/ 197 h 737"/>
                <a:gd name="T34" fmla="*/ 1268 w 1301"/>
                <a:gd name="T35" fmla="*/ 251 h 737"/>
                <a:gd name="T36" fmla="*/ 1293 w 1301"/>
                <a:gd name="T37" fmla="*/ 309 h 737"/>
                <a:gd name="T38" fmla="*/ 1301 w 1301"/>
                <a:gd name="T39" fmla="*/ 369 h 737"/>
                <a:gd name="T40" fmla="*/ 1293 w 1301"/>
                <a:gd name="T41" fmla="*/ 427 h 737"/>
                <a:gd name="T42" fmla="*/ 1268 w 1301"/>
                <a:gd name="T43" fmla="*/ 485 h 737"/>
                <a:gd name="T44" fmla="*/ 1227 w 1301"/>
                <a:gd name="T45" fmla="*/ 539 h 737"/>
                <a:gd name="T46" fmla="*/ 1171 w 1301"/>
                <a:gd name="T47" fmla="*/ 589 h 737"/>
                <a:gd name="T48" fmla="*/ 1101 w 1301"/>
                <a:gd name="T49" fmla="*/ 634 h 737"/>
                <a:gd name="T50" fmla="*/ 1020 w 1301"/>
                <a:gd name="T51" fmla="*/ 671 h 737"/>
                <a:gd name="T52" fmla="*/ 929 w 1301"/>
                <a:gd name="T53" fmla="*/ 701 h 737"/>
                <a:gd name="T54" fmla="*/ 831 w 1301"/>
                <a:gd name="T55" fmla="*/ 722 h 737"/>
                <a:gd name="T56" fmla="*/ 729 w 1301"/>
                <a:gd name="T57" fmla="*/ 734 h 737"/>
                <a:gd name="T58" fmla="*/ 624 w 1301"/>
                <a:gd name="T59" fmla="*/ 737 h 737"/>
                <a:gd name="T60" fmla="*/ 520 w 1301"/>
                <a:gd name="T61" fmla="*/ 729 h 737"/>
                <a:gd name="T62" fmla="*/ 419 w 1301"/>
                <a:gd name="T63" fmla="*/ 713 h 737"/>
                <a:gd name="T64" fmla="*/ 325 w 1301"/>
                <a:gd name="T65" fmla="*/ 687 h 737"/>
                <a:gd name="T66" fmla="*/ 239 w 1301"/>
                <a:gd name="T67" fmla="*/ 654 h 737"/>
                <a:gd name="T68" fmla="*/ 164 w 1301"/>
                <a:gd name="T69" fmla="*/ 613 h 737"/>
                <a:gd name="T70" fmla="*/ 100 w 1301"/>
                <a:gd name="T71" fmla="*/ 565 h 737"/>
                <a:gd name="T72" fmla="*/ 51 w 1301"/>
                <a:gd name="T73" fmla="*/ 512 h 737"/>
                <a:gd name="T74" fmla="*/ 18 w 1301"/>
                <a:gd name="T75" fmla="*/ 456 h 737"/>
                <a:gd name="T76" fmla="*/ 2 w 1301"/>
                <a:gd name="T77" fmla="*/ 398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01" h="737">
                  <a:moveTo>
                    <a:pt x="0" y="369"/>
                  </a:moveTo>
                  <a:lnTo>
                    <a:pt x="2" y="339"/>
                  </a:lnTo>
                  <a:lnTo>
                    <a:pt x="8" y="309"/>
                  </a:lnTo>
                  <a:lnTo>
                    <a:pt x="18" y="280"/>
                  </a:lnTo>
                  <a:lnTo>
                    <a:pt x="33" y="251"/>
                  </a:lnTo>
                  <a:lnTo>
                    <a:pt x="51" y="224"/>
                  </a:lnTo>
                  <a:lnTo>
                    <a:pt x="75" y="197"/>
                  </a:lnTo>
                  <a:lnTo>
                    <a:pt x="100" y="171"/>
                  </a:lnTo>
                  <a:lnTo>
                    <a:pt x="130" y="147"/>
                  </a:lnTo>
                  <a:lnTo>
                    <a:pt x="164" y="124"/>
                  </a:lnTo>
                  <a:lnTo>
                    <a:pt x="200" y="102"/>
                  </a:lnTo>
                  <a:lnTo>
                    <a:pt x="239" y="83"/>
                  </a:lnTo>
                  <a:lnTo>
                    <a:pt x="281" y="65"/>
                  </a:lnTo>
                  <a:lnTo>
                    <a:pt x="325" y="49"/>
                  </a:lnTo>
                  <a:lnTo>
                    <a:pt x="371" y="35"/>
                  </a:lnTo>
                  <a:lnTo>
                    <a:pt x="419" y="23"/>
                  </a:lnTo>
                  <a:lnTo>
                    <a:pt x="469" y="14"/>
                  </a:lnTo>
                  <a:lnTo>
                    <a:pt x="520" y="7"/>
                  </a:lnTo>
                  <a:lnTo>
                    <a:pt x="571" y="3"/>
                  </a:lnTo>
                  <a:lnTo>
                    <a:pt x="624" y="0"/>
                  </a:lnTo>
                  <a:lnTo>
                    <a:pt x="676" y="0"/>
                  </a:lnTo>
                  <a:lnTo>
                    <a:pt x="729" y="3"/>
                  </a:lnTo>
                  <a:lnTo>
                    <a:pt x="781" y="7"/>
                  </a:lnTo>
                  <a:lnTo>
                    <a:pt x="831" y="14"/>
                  </a:lnTo>
                  <a:lnTo>
                    <a:pt x="881" y="23"/>
                  </a:lnTo>
                  <a:lnTo>
                    <a:pt x="929" y="35"/>
                  </a:lnTo>
                  <a:lnTo>
                    <a:pt x="976" y="49"/>
                  </a:lnTo>
                  <a:lnTo>
                    <a:pt x="1020" y="65"/>
                  </a:lnTo>
                  <a:lnTo>
                    <a:pt x="1062" y="83"/>
                  </a:lnTo>
                  <a:lnTo>
                    <a:pt x="1101" y="102"/>
                  </a:lnTo>
                  <a:lnTo>
                    <a:pt x="1138" y="124"/>
                  </a:lnTo>
                  <a:lnTo>
                    <a:pt x="1171" y="147"/>
                  </a:lnTo>
                  <a:lnTo>
                    <a:pt x="1200" y="171"/>
                  </a:lnTo>
                  <a:lnTo>
                    <a:pt x="1227" y="197"/>
                  </a:lnTo>
                  <a:lnTo>
                    <a:pt x="1249" y="224"/>
                  </a:lnTo>
                  <a:lnTo>
                    <a:pt x="1268" y="251"/>
                  </a:lnTo>
                  <a:lnTo>
                    <a:pt x="1282" y="280"/>
                  </a:lnTo>
                  <a:lnTo>
                    <a:pt x="1293" y="309"/>
                  </a:lnTo>
                  <a:lnTo>
                    <a:pt x="1299" y="339"/>
                  </a:lnTo>
                  <a:lnTo>
                    <a:pt x="1301" y="369"/>
                  </a:lnTo>
                  <a:lnTo>
                    <a:pt x="1299" y="398"/>
                  </a:lnTo>
                  <a:lnTo>
                    <a:pt x="1293" y="427"/>
                  </a:lnTo>
                  <a:lnTo>
                    <a:pt x="1282" y="456"/>
                  </a:lnTo>
                  <a:lnTo>
                    <a:pt x="1268" y="485"/>
                  </a:lnTo>
                  <a:lnTo>
                    <a:pt x="1249" y="512"/>
                  </a:lnTo>
                  <a:lnTo>
                    <a:pt x="1227" y="539"/>
                  </a:lnTo>
                  <a:lnTo>
                    <a:pt x="1200" y="565"/>
                  </a:lnTo>
                  <a:lnTo>
                    <a:pt x="1171" y="589"/>
                  </a:lnTo>
                  <a:lnTo>
                    <a:pt x="1138" y="613"/>
                  </a:lnTo>
                  <a:lnTo>
                    <a:pt x="1101" y="634"/>
                  </a:lnTo>
                  <a:lnTo>
                    <a:pt x="1062" y="654"/>
                  </a:lnTo>
                  <a:lnTo>
                    <a:pt x="1020" y="671"/>
                  </a:lnTo>
                  <a:lnTo>
                    <a:pt x="976" y="687"/>
                  </a:lnTo>
                  <a:lnTo>
                    <a:pt x="929" y="701"/>
                  </a:lnTo>
                  <a:lnTo>
                    <a:pt x="881" y="713"/>
                  </a:lnTo>
                  <a:lnTo>
                    <a:pt x="831" y="722"/>
                  </a:lnTo>
                  <a:lnTo>
                    <a:pt x="781" y="729"/>
                  </a:lnTo>
                  <a:lnTo>
                    <a:pt x="729" y="734"/>
                  </a:lnTo>
                  <a:lnTo>
                    <a:pt x="676" y="737"/>
                  </a:lnTo>
                  <a:lnTo>
                    <a:pt x="624" y="737"/>
                  </a:lnTo>
                  <a:lnTo>
                    <a:pt x="571" y="734"/>
                  </a:lnTo>
                  <a:lnTo>
                    <a:pt x="520" y="729"/>
                  </a:lnTo>
                  <a:lnTo>
                    <a:pt x="469" y="722"/>
                  </a:lnTo>
                  <a:lnTo>
                    <a:pt x="419" y="713"/>
                  </a:lnTo>
                  <a:lnTo>
                    <a:pt x="371" y="701"/>
                  </a:lnTo>
                  <a:lnTo>
                    <a:pt x="325" y="687"/>
                  </a:lnTo>
                  <a:lnTo>
                    <a:pt x="281" y="671"/>
                  </a:lnTo>
                  <a:lnTo>
                    <a:pt x="239" y="654"/>
                  </a:lnTo>
                  <a:lnTo>
                    <a:pt x="200" y="634"/>
                  </a:lnTo>
                  <a:lnTo>
                    <a:pt x="164" y="613"/>
                  </a:lnTo>
                  <a:lnTo>
                    <a:pt x="130" y="589"/>
                  </a:lnTo>
                  <a:lnTo>
                    <a:pt x="100" y="565"/>
                  </a:lnTo>
                  <a:lnTo>
                    <a:pt x="75" y="539"/>
                  </a:lnTo>
                  <a:lnTo>
                    <a:pt x="51" y="512"/>
                  </a:lnTo>
                  <a:lnTo>
                    <a:pt x="33" y="485"/>
                  </a:lnTo>
                  <a:lnTo>
                    <a:pt x="18" y="456"/>
                  </a:lnTo>
                  <a:lnTo>
                    <a:pt x="8" y="427"/>
                  </a:lnTo>
                  <a:lnTo>
                    <a:pt x="2" y="398"/>
                  </a:lnTo>
                  <a:lnTo>
                    <a:pt x="0" y="3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4" name="Rectangle 473"/>
            <p:cNvSpPr>
              <a:spLocks noChangeArrowheads="1"/>
            </p:cNvSpPr>
            <p:nvPr/>
          </p:nvSpPr>
          <p:spPr bwMode="auto">
            <a:xfrm>
              <a:off x="6179878" y="3067295"/>
              <a:ext cx="474662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1pPr>
              <a:lvl2pPr marL="388938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2pPr>
              <a:lvl3pPr marL="777875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3pPr>
              <a:lvl4pPr marL="1166813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4pPr>
              <a:lvl5pPr marL="1555750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5pPr>
              <a:lvl6pPr marL="20129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6pPr>
              <a:lvl7pPr marL="24701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7pPr>
              <a:lvl8pPr marL="29273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8pPr>
              <a:lvl9pPr marL="33845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9pPr>
            </a:lstStyle>
            <a:p>
              <a:pPr algn="ctr"/>
              <a:r>
                <a:rPr lang="en-US" altLang="zh-TW" sz="900" b="0">
                  <a:solidFill>
                    <a:srgbClr val="000000"/>
                  </a:solidFill>
                  <a:latin typeface="Verdana" panose="020B0604030504040204" pitchFamily="34" charset="0"/>
                  <a:ea typeface="新細明體" panose="02020500000000000000" pitchFamily="18" charset="-120"/>
                </a:rPr>
                <a:t>TFT LCD</a:t>
              </a:r>
              <a:endParaRPr lang="en-US" altLang="zh-TW" sz="2000" b="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475" name="Rectangle 474"/>
            <p:cNvSpPr>
              <a:spLocks noChangeArrowheads="1"/>
            </p:cNvSpPr>
            <p:nvPr/>
          </p:nvSpPr>
          <p:spPr bwMode="auto">
            <a:xfrm>
              <a:off x="6192578" y="3230808"/>
              <a:ext cx="457200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1pPr>
              <a:lvl2pPr marL="388938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2pPr>
              <a:lvl3pPr marL="777875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3pPr>
              <a:lvl4pPr marL="1166813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4pPr>
              <a:lvl5pPr marL="1555750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5pPr>
              <a:lvl6pPr marL="20129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6pPr>
              <a:lvl7pPr marL="24701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7pPr>
              <a:lvl8pPr marL="29273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8pPr>
              <a:lvl9pPr marL="33845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9pPr>
            </a:lstStyle>
            <a:p>
              <a:pPr algn="ctr"/>
              <a:r>
                <a:rPr lang="zh-TW" altLang="en-US" sz="900" b="0">
                  <a:solidFill>
                    <a:srgbClr val="000000"/>
                  </a:solidFill>
                  <a:latin typeface="Verdana" panose="020B0604030504040204" pitchFamily="34" charset="0"/>
                  <a:ea typeface="新細明體" panose="02020500000000000000" pitchFamily="18" charset="-120"/>
                </a:rPr>
                <a:t>模組成品</a:t>
              </a:r>
              <a:endParaRPr lang="zh-TW" altLang="en-US" sz="2000" b="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476" name="AutoShape 475"/>
            <p:cNvSpPr>
              <a:spLocks noChangeArrowheads="1"/>
            </p:cNvSpPr>
            <p:nvPr/>
          </p:nvSpPr>
          <p:spPr bwMode="auto">
            <a:xfrm>
              <a:off x="4001828" y="2791070"/>
              <a:ext cx="217487" cy="600075"/>
            </a:xfrm>
            <a:prstGeom prst="rightArrow">
              <a:avLst>
                <a:gd name="adj1" fmla="val 50000"/>
                <a:gd name="adj2" fmla="val 30806"/>
              </a:avLst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7" name="AutoShape 476"/>
            <p:cNvSpPr>
              <a:spLocks noChangeArrowheads="1"/>
            </p:cNvSpPr>
            <p:nvPr/>
          </p:nvSpPr>
          <p:spPr bwMode="auto">
            <a:xfrm>
              <a:off x="5519478" y="2791070"/>
              <a:ext cx="215900" cy="600075"/>
            </a:xfrm>
            <a:prstGeom prst="rightArrow">
              <a:avLst>
                <a:gd name="adj1" fmla="val 50000"/>
                <a:gd name="adj2" fmla="val 30806"/>
              </a:avLst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8" name="AutoShape 477"/>
            <p:cNvSpPr>
              <a:spLocks noChangeArrowheads="1"/>
            </p:cNvSpPr>
            <p:nvPr/>
          </p:nvSpPr>
          <p:spPr bwMode="auto">
            <a:xfrm>
              <a:off x="7095865" y="2791070"/>
              <a:ext cx="217488" cy="600075"/>
            </a:xfrm>
            <a:prstGeom prst="rightArrow">
              <a:avLst>
                <a:gd name="adj1" fmla="val 50000"/>
                <a:gd name="adj2" fmla="val 30806"/>
              </a:avLst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9" name="Document"/>
            <p:cNvSpPr>
              <a:spLocks noEditPoints="1" noChangeArrowheads="1"/>
            </p:cNvSpPr>
            <p:nvPr/>
          </p:nvSpPr>
          <p:spPr bwMode="auto">
            <a:xfrm rot="10800000">
              <a:off x="2835015" y="4002333"/>
              <a:ext cx="933450" cy="484187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rot="10800000" lIns="77751" tIns="38876" rIns="77751" bIns="38876"/>
            <a:lstStyle>
              <a:lvl1pPr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1pPr>
              <a:lvl2pPr marL="388938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2pPr>
              <a:lvl3pPr marL="777875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3pPr>
              <a:lvl4pPr marL="1166813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4pPr>
              <a:lvl5pPr marL="1555750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5pPr>
              <a:lvl6pPr marL="20129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6pPr>
              <a:lvl7pPr marL="24701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7pPr>
              <a:lvl8pPr marL="29273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8pPr>
              <a:lvl9pPr marL="33845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9pPr>
            </a:lstStyle>
            <a:p>
              <a:pPr algn="ctr"/>
              <a:r>
                <a:rPr lang="en-US" altLang="zh-TW" sz="1200">
                  <a:latin typeface="Times New Roman" panose="02020603050405020304" pitchFamily="18" charset="0"/>
                  <a:ea typeface="新細明體" panose="02020500000000000000" pitchFamily="18" charset="-120"/>
                </a:rPr>
                <a:t>Inspection</a:t>
              </a:r>
            </a:p>
          </p:txBody>
        </p:sp>
        <p:sp>
          <p:nvSpPr>
            <p:cNvPr id="480" name="Document"/>
            <p:cNvSpPr>
              <a:spLocks noEditPoints="1" noChangeArrowheads="1"/>
            </p:cNvSpPr>
            <p:nvPr/>
          </p:nvSpPr>
          <p:spPr bwMode="auto">
            <a:xfrm rot="10800000">
              <a:off x="4352665" y="4030908"/>
              <a:ext cx="933450" cy="484187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rot="10800000" lIns="77751" tIns="38876" rIns="77751" bIns="38876"/>
            <a:lstStyle>
              <a:lvl1pPr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1pPr>
              <a:lvl2pPr marL="388938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2pPr>
              <a:lvl3pPr marL="777875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3pPr>
              <a:lvl4pPr marL="1166813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4pPr>
              <a:lvl5pPr marL="1555750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5pPr>
              <a:lvl6pPr marL="20129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6pPr>
              <a:lvl7pPr marL="24701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7pPr>
              <a:lvl8pPr marL="29273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8pPr>
              <a:lvl9pPr marL="33845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9pPr>
            </a:lstStyle>
            <a:p>
              <a:pPr algn="ctr"/>
              <a:r>
                <a:rPr lang="en-US" altLang="zh-TW" sz="1200">
                  <a:latin typeface="Times New Roman" panose="02020603050405020304" pitchFamily="18" charset="0"/>
                  <a:ea typeface="新細明體" panose="02020500000000000000" pitchFamily="18" charset="-120"/>
                </a:rPr>
                <a:t>Aging</a:t>
              </a:r>
            </a:p>
          </p:txBody>
        </p:sp>
        <p:sp>
          <p:nvSpPr>
            <p:cNvPr id="481" name="Document"/>
            <p:cNvSpPr>
              <a:spLocks noEditPoints="1" noChangeArrowheads="1"/>
            </p:cNvSpPr>
            <p:nvPr/>
          </p:nvSpPr>
          <p:spPr bwMode="auto">
            <a:xfrm rot="10800000">
              <a:off x="5927465" y="4002333"/>
              <a:ext cx="935038" cy="484187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rot="10800000" lIns="77751" tIns="38876" rIns="77751" bIns="38876"/>
            <a:lstStyle>
              <a:lvl1pPr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1pPr>
              <a:lvl2pPr marL="388938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2pPr>
              <a:lvl3pPr marL="777875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3pPr>
              <a:lvl4pPr marL="1166813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4pPr>
              <a:lvl5pPr marL="1555750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5pPr>
              <a:lvl6pPr marL="20129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6pPr>
              <a:lvl7pPr marL="24701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7pPr>
              <a:lvl8pPr marL="29273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8pPr>
              <a:lvl9pPr marL="33845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9pPr>
            </a:lstStyle>
            <a:p>
              <a:pPr algn="ctr"/>
              <a:r>
                <a:rPr lang="en-US" altLang="zh-TW" sz="1200">
                  <a:latin typeface="Times New Roman" panose="02020603050405020304" pitchFamily="18" charset="0"/>
                  <a:ea typeface="新細明體" panose="02020500000000000000" pitchFamily="18" charset="-120"/>
                </a:rPr>
                <a:t>Inspection</a:t>
              </a:r>
            </a:p>
          </p:txBody>
        </p:sp>
        <p:sp>
          <p:nvSpPr>
            <p:cNvPr id="482" name="Document"/>
            <p:cNvSpPr>
              <a:spLocks noEditPoints="1" noChangeArrowheads="1"/>
            </p:cNvSpPr>
            <p:nvPr/>
          </p:nvSpPr>
          <p:spPr bwMode="auto">
            <a:xfrm rot="10800000">
              <a:off x="7505440" y="4002333"/>
              <a:ext cx="935038" cy="484187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rot="10800000" lIns="77751" tIns="38876" rIns="77751" bIns="38876"/>
            <a:lstStyle>
              <a:lvl1pPr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1pPr>
              <a:lvl2pPr marL="388938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2pPr>
              <a:lvl3pPr marL="777875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3pPr>
              <a:lvl4pPr marL="1166813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4pPr>
              <a:lvl5pPr marL="1555750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5pPr>
              <a:lvl6pPr marL="20129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6pPr>
              <a:lvl7pPr marL="24701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7pPr>
              <a:lvl8pPr marL="29273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8pPr>
              <a:lvl9pPr marL="33845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9pPr>
            </a:lstStyle>
            <a:p>
              <a:pPr algn="ctr"/>
              <a:r>
                <a:rPr lang="en-US" altLang="zh-TW" sz="1200">
                  <a:latin typeface="Times New Roman" panose="02020603050405020304" pitchFamily="18" charset="0"/>
                  <a:ea typeface="新細明體" panose="02020500000000000000" pitchFamily="18" charset="-120"/>
                </a:rPr>
                <a:t>Packing</a:t>
              </a:r>
            </a:p>
          </p:txBody>
        </p:sp>
        <p:sp>
          <p:nvSpPr>
            <p:cNvPr id="483" name="Rectangle 484"/>
            <p:cNvSpPr>
              <a:spLocks noChangeArrowheads="1"/>
            </p:cNvSpPr>
            <p:nvPr/>
          </p:nvSpPr>
          <p:spPr bwMode="auto">
            <a:xfrm>
              <a:off x="355340" y="2000495"/>
              <a:ext cx="815975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200">
                  <a:solidFill>
                    <a:srgbClr val="0000CC"/>
                  </a:solidFill>
                </a:rPr>
                <a:t>MA</a:t>
              </a:r>
            </a:p>
          </p:txBody>
        </p:sp>
        <p:sp>
          <p:nvSpPr>
            <p:cNvPr id="484" name="Rectangle 485"/>
            <p:cNvSpPr>
              <a:spLocks noChangeArrowheads="1"/>
            </p:cNvSpPr>
            <p:nvPr/>
          </p:nvSpPr>
          <p:spPr bwMode="auto">
            <a:xfrm>
              <a:off x="431540" y="2076695"/>
              <a:ext cx="8458200" cy="2743200"/>
            </a:xfrm>
            <a:prstGeom prst="rect">
              <a:avLst/>
            </a:prstGeom>
            <a:noFill/>
            <a:ln w="3175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5" name="Text Box 494"/>
            <p:cNvSpPr txBox="1">
              <a:spLocks noChangeArrowheads="1"/>
            </p:cNvSpPr>
            <p:nvPr/>
          </p:nvSpPr>
          <p:spPr bwMode="auto">
            <a:xfrm>
              <a:off x="1574540" y="2381495"/>
              <a:ext cx="838200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751" tIns="38876" rIns="77751" bIns="38876">
              <a:spAutoFit/>
            </a:bodyPr>
            <a:lstStyle>
              <a:lvl1pPr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1pPr>
              <a:lvl2pPr marL="388938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2pPr>
              <a:lvl3pPr marL="777875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3pPr>
              <a:lvl4pPr marL="1166813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4pPr>
              <a:lvl5pPr marL="1555750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5pPr>
              <a:lvl6pPr marL="20129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6pPr>
              <a:lvl7pPr marL="24701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7pPr>
              <a:lvl8pPr marL="29273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8pPr>
              <a:lvl9pPr marL="33845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9pPr>
            </a:lstStyle>
            <a:p>
              <a:r>
                <a:rPr lang="en-US" altLang="zh-TW" sz="9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新細明體" panose="02020500000000000000" pitchFamily="18" charset="-120"/>
                </a:rPr>
                <a:t>Back Light</a:t>
              </a:r>
            </a:p>
          </p:txBody>
        </p:sp>
        <p:sp>
          <p:nvSpPr>
            <p:cNvPr id="486" name="Text Box 495"/>
            <p:cNvSpPr txBox="1">
              <a:spLocks noChangeArrowheads="1"/>
            </p:cNvSpPr>
            <p:nvPr/>
          </p:nvSpPr>
          <p:spPr bwMode="auto">
            <a:xfrm>
              <a:off x="415881" y="4010048"/>
              <a:ext cx="640918" cy="1837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7751" tIns="38876" rIns="77751" bIns="38876">
              <a:spAutoFit/>
            </a:bodyPr>
            <a:lstStyle>
              <a:lvl1pPr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1pPr>
              <a:lvl2pPr marL="388938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2pPr>
              <a:lvl3pPr marL="777875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3pPr>
              <a:lvl4pPr marL="1166813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4pPr>
              <a:lvl5pPr marL="1555750" algn="l" defTabSz="777875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5pPr>
              <a:lvl6pPr marL="20129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6pPr>
              <a:lvl7pPr marL="24701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7pPr>
              <a:lvl8pPr marL="29273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8pPr>
              <a:lvl9pPr marL="3384550" defTabSz="777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defRPr>
              </a:lvl9pPr>
            </a:lstStyle>
            <a:p>
              <a:pPr algn="ctr"/>
              <a:r>
                <a:rPr lang="en-US" altLang="zh-TW" sz="9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新細明體" panose="02020500000000000000" pitchFamily="18" charset="-120"/>
                </a:rPr>
                <a:t>Bezel</a:t>
              </a:r>
              <a:r>
                <a:rPr lang="zh-TW" altLang="en-US" sz="9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新細明體" panose="02020500000000000000" pitchFamily="18" charset="-120"/>
                </a:rPr>
                <a:t>邊框</a:t>
              </a:r>
              <a:endParaRPr lang="en-US" altLang="zh-TW" sz="9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87" name="Line 496"/>
            <p:cNvSpPr>
              <a:spLocks noChangeShapeType="1"/>
            </p:cNvSpPr>
            <p:nvPr/>
          </p:nvSpPr>
          <p:spPr bwMode="auto">
            <a:xfrm flipV="1">
              <a:off x="660140" y="3905495"/>
              <a:ext cx="76200" cy="1524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89" name="標題 2"/>
          <p:cNvSpPr>
            <a:spLocks noGrp="1"/>
          </p:cNvSpPr>
          <p:nvPr>
            <p:ph type="title"/>
          </p:nvPr>
        </p:nvSpPr>
        <p:spPr>
          <a:xfrm>
            <a:off x="527865" y="231490"/>
            <a:ext cx="4325812" cy="58506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Cell Process –Module( MA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4253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0" y="2234701"/>
            <a:ext cx="3657600" cy="724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7751" tIns="38876" rIns="77751" bIns="38876">
            <a:spAutoFit/>
          </a:bodyPr>
          <a:lstStyle>
            <a:lvl1pPr algn="l" defTabSz="777875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1pPr>
            <a:lvl2pPr marL="388938" algn="l" defTabSz="777875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2pPr>
            <a:lvl3pPr marL="777875" algn="l" defTabSz="777875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3pPr>
            <a:lvl4pPr marL="1166813" algn="l" defTabSz="777875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4pPr>
            <a:lvl5pPr marL="1555750" algn="l" defTabSz="777875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5pPr>
            <a:lvl6pPr marL="2012950" defTabSz="777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6pPr>
            <a:lvl7pPr marL="2470150" defTabSz="777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7pPr>
            <a:lvl8pPr marL="2927350" defTabSz="777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8pPr>
            <a:lvl9pPr marL="3384550" defTabSz="777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Taipei" charset="-120"/>
              </a:defRPr>
            </a:lvl9pPr>
          </a:lstStyle>
          <a:p>
            <a:r>
              <a:rPr lang="en-US" altLang="zh-TW" sz="1400" b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B/L </a:t>
            </a:r>
            <a:r>
              <a:rPr lang="en-US" altLang="zh-TW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(</a:t>
            </a:r>
            <a:r>
              <a:rPr lang="en-US" altLang="zh-TW" sz="1400" b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B</a:t>
            </a:r>
            <a:r>
              <a:rPr lang="en-US" altLang="zh-TW" sz="14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ack</a:t>
            </a:r>
            <a:r>
              <a:rPr lang="en-US" altLang="zh-TW" sz="1400" b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400" b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L</a:t>
            </a:r>
            <a:r>
              <a:rPr lang="en-US" altLang="zh-TW" sz="1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ight</a:t>
            </a:r>
            <a:r>
              <a:rPr lang="en-US" altLang="zh-TW" sz="1400" b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4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Unit)</a:t>
            </a:r>
            <a:r>
              <a:rPr lang="zh-TW" altLang="en-US" sz="14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：背光</a:t>
            </a:r>
            <a:endParaRPr lang="en-US" altLang="zh-TW" sz="1400" b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400" b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C/B </a:t>
            </a:r>
            <a:r>
              <a:rPr lang="en-US" altLang="zh-TW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(</a:t>
            </a:r>
            <a:r>
              <a:rPr lang="en-US" altLang="zh-TW" sz="1400" b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C</a:t>
            </a:r>
            <a:r>
              <a:rPr lang="en-US" altLang="zh-TW" sz="14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ontrol</a:t>
            </a:r>
            <a:r>
              <a:rPr lang="en-US" altLang="zh-TW" sz="1400" b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 B</a:t>
            </a:r>
            <a:r>
              <a:rPr lang="en-US" altLang="zh-TW" sz="14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oard</a:t>
            </a:r>
            <a:r>
              <a:rPr lang="en-US" altLang="zh-TW" sz="1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  <a:r>
              <a:rPr lang="zh-TW" alt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：</a:t>
            </a:r>
            <a:r>
              <a:rPr lang="zh-TW" alt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控制面板</a:t>
            </a:r>
            <a:endParaRPr lang="en-US" altLang="zh-TW" sz="1400" b="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400" b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rPr>
              <a:t>FFC : F</a:t>
            </a:r>
            <a:r>
              <a:rPr lang="en-US" altLang="zh-TW" sz="1400" b="0" dirty="0">
                <a:latin typeface="Arial" panose="020B0604020202020204" pitchFamily="34" charset="0"/>
                <a:ea typeface="新細明體" panose="02020500000000000000" pitchFamily="18" charset="-120"/>
              </a:rPr>
              <a:t>lexible</a:t>
            </a:r>
            <a:r>
              <a:rPr lang="en-US" altLang="zh-TW" sz="1400" b="0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400" b="0" dirty="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F</a:t>
            </a:r>
            <a:r>
              <a:rPr lang="en-US" altLang="zh-TW" sz="1400" b="0" dirty="0">
                <a:latin typeface="Arial" panose="020B0604020202020204" pitchFamily="34" charset="0"/>
                <a:ea typeface="新細明體" panose="02020500000000000000" pitchFamily="18" charset="-120"/>
              </a:rPr>
              <a:t>ilm</a:t>
            </a:r>
            <a:r>
              <a:rPr lang="en-US" altLang="zh-TW" sz="1400" b="0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400" b="0" dirty="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C</a:t>
            </a:r>
            <a:r>
              <a:rPr lang="en-US" altLang="zh-TW" sz="1400" b="0" dirty="0">
                <a:latin typeface="Arial" panose="020B0604020202020204" pitchFamily="34" charset="0"/>
                <a:ea typeface="新細明體" panose="02020500000000000000" pitchFamily="18" charset="-120"/>
              </a:rPr>
              <a:t>ircuit </a:t>
            </a:r>
            <a:r>
              <a:rPr lang="en-US" altLang="zh-TW" sz="1400" b="0" dirty="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</a:t>
            </a:r>
            <a:r>
              <a:rPr lang="en-US" altLang="zh-TW" sz="1400" b="0" dirty="0">
                <a:latin typeface="Arial" panose="020B0604020202020204" pitchFamily="34" charset="0"/>
                <a:ea typeface="新細明體" panose="02020500000000000000" pitchFamily="18" charset="-120"/>
              </a:rPr>
              <a:t>oard</a:t>
            </a:r>
            <a:endParaRPr lang="en-US" altLang="zh-TW" sz="1400" b="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2951820" y="1266605"/>
            <a:ext cx="6112405" cy="3485170"/>
            <a:chOff x="304800" y="1066800"/>
            <a:chExt cx="7543800" cy="4565650"/>
          </a:xfrm>
        </p:grpSpPr>
        <p:cxnSp>
          <p:nvCxnSpPr>
            <p:cNvPr id="4" name="AutoShape 2"/>
            <p:cNvCxnSpPr>
              <a:cxnSpLocks noChangeShapeType="1"/>
              <a:stCxn id="6" idx="2"/>
            </p:cNvCxnSpPr>
            <p:nvPr/>
          </p:nvCxnSpPr>
          <p:spPr bwMode="auto">
            <a:xfrm rot="5400000" flipH="1" flipV="1">
              <a:off x="2555875" y="1330325"/>
              <a:ext cx="4108450" cy="4495800"/>
            </a:xfrm>
            <a:prstGeom prst="bentConnector4">
              <a:avLst>
                <a:gd name="adj1" fmla="val -5565"/>
                <a:gd name="adj2" fmla="val 5271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" name="Rectangl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066800" y="2978150"/>
              <a:ext cx="2590800" cy="75565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solidFill>
                    <a:schemeClr val="tx1"/>
                  </a:solidFill>
                  <a:ea typeface="SimSun" panose="02010600030101010101" pitchFamily="2" charset="-122"/>
                </a:rPr>
                <a:t>Assy 2:</a:t>
              </a:r>
            </a:p>
            <a:p>
              <a:pPr algn="ctr"/>
              <a:r>
                <a:rPr lang="en-US" altLang="zh-TW" sz="1400" b="0">
                  <a:solidFill>
                    <a:schemeClr val="tx1"/>
                  </a:solidFill>
                  <a:ea typeface="Taipei" charset="-120"/>
                </a:rPr>
                <a:t>PCB</a:t>
              </a:r>
              <a:r>
                <a:rPr lang="zh-TW" altLang="en-US" sz="1400" b="0">
                  <a:solidFill>
                    <a:schemeClr val="tx1"/>
                  </a:solidFill>
                  <a:ea typeface="Taipei" charset="-120"/>
                </a:rPr>
                <a:t>鎖附</a:t>
              </a:r>
              <a:r>
                <a:rPr lang="en-US" altLang="zh-TW" sz="1400" b="0">
                  <a:solidFill>
                    <a:schemeClr val="tx1"/>
                  </a:solidFill>
                  <a:ea typeface="Taipei" charset="-120"/>
                </a:rPr>
                <a:t>, </a:t>
              </a:r>
            </a:p>
            <a:p>
              <a:pPr algn="ctr"/>
              <a:r>
                <a:rPr lang="zh-TW" altLang="en-US" sz="1400" b="0">
                  <a:solidFill>
                    <a:schemeClr val="tx1"/>
                  </a:solidFill>
                  <a:ea typeface="Taipei" charset="-120"/>
                </a:rPr>
                <a:t>組裝鐵框及鎖附螺絲</a:t>
              </a:r>
              <a:r>
                <a:rPr lang="zh-TW" altLang="en-US">
                  <a:solidFill>
                    <a:schemeClr val="tx1"/>
                  </a:solidFill>
                  <a:ea typeface="SimSun" panose="02010600030101010101" pitchFamily="2" charset="-122"/>
                </a:rPr>
                <a:t> </a:t>
              </a:r>
            </a:p>
          </p:txBody>
        </p:sp>
        <p:sp>
          <p:nvSpPr>
            <p:cNvPr id="6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066800" y="4876800"/>
              <a:ext cx="2590800" cy="75565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solidFill>
                    <a:schemeClr val="tx1"/>
                  </a:solidFill>
                  <a:ea typeface="SimSun" panose="02010600030101010101" pitchFamily="2" charset="-122"/>
                </a:rPr>
                <a:t>Assy 3:</a:t>
              </a:r>
            </a:p>
            <a:p>
              <a:pPr algn="ctr"/>
              <a:r>
                <a:rPr lang="en-US" altLang="zh-TW" sz="1400" b="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rPr>
                <a:t>C/B</a:t>
              </a:r>
              <a:r>
                <a:rPr lang="zh-TW" altLang="en-US" sz="1400" b="0">
                  <a:solidFill>
                    <a:schemeClr val="tx1"/>
                  </a:solidFill>
                  <a:ea typeface="Taipei" charset="-120"/>
                </a:rPr>
                <a:t>組裝</a:t>
              </a:r>
              <a:r>
                <a:rPr lang="en-US" altLang="zh-TW" sz="1400" b="0">
                  <a:solidFill>
                    <a:schemeClr val="tx1"/>
                  </a:solidFill>
                  <a:ea typeface="Taipei" charset="-120"/>
                </a:rPr>
                <a:t>, FFC</a:t>
              </a:r>
              <a:r>
                <a:rPr lang="zh-TW" altLang="en-US" sz="1400" b="0">
                  <a:solidFill>
                    <a:schemeClr val="tx1"/>
                  </a:solidFill>
                  <a:ea typeface="Taipei" charset="-120"/>
                </a:rPr>
                <a:t>組裝</a:t>
              </a:r>
            </a:p>
            <a:p>
              <a:pPr algn="ctr"/>
              <a:r>
                <a:rPr lang="zh-TW" altLang="en-US" sz="1400" b="0">
                  <a:solidFill>
                    <a:schemeClr val="tx1"/>
                  </a:solidFill>
                  <a:latin typeface="Times" panose="02020603050405020304" pitchFamily="18" charset="0"/>
                  <a:ea typeface="Taipei" charset="-120"/>
                </a:rPr>
                <a:t>背蓋螺絲</a:t>
              </a:r>
              <a:r>
                <a:rPr lang="zh-TW" altLang="en-US" sz="1400" b="0">
                  <a:solidFill>
                    <a:schemeClr val="tx1"/>
                  </a:solidFill>
                  <a:ea typeface="Taipei" charset="-120"/>
                </a:rPr>
                <a:t>鎖附</a:t>
              </a:r>
            </a:p>
          </p:txBody>
        </p:sp>
        <p:sp>
          <p:nvSpPr>
            <p:cNvPr id="7" name="Rectangle 5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257800" y="2057400"/>
              <a:ext cx="2590800" cy="75565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solidFill>
                    <a:schemeClr val="tx1"/>
                  </a:solidFill>
                  <a:ea typeface="Taipei" charset="-120"/>
                </a:rPr>
                <a:t>Aging</a:t>
              </a:r>
            </a:p>
            <a:p>
              <a:pPr algn="ctr"/>
              <a:r>
                <a:rPr lang="zh-TW" altLang="en-US" sz="1400" b="0">
                  <a:solidFill>
                    <a:schemeClr val="tx1"/>
                  </a:solidFill>
                  <a:ea typeface="Taipei" charset="-120"/>
                </a:rPr>
                <a:t>模組老化 </a:t>
              </a:r>
              <a:r>
                <a:rPr lang="en-US" altLang="zh-TW" sz="1400" b="0">
                  <a:solidFill>
                    <a:schemeClr val="tx1"/>
                  </a:solidFill>
                  <a:ea typeface="Taipei" charset="-120"/>
                </a:rPr>
                <a:t>/ </a:t>
              </a:r>
              <a:r>
                <a:rPr lang="zh-TW" altLang="en-US" sz="1400" b="0">
                  <a:solidFill>
                    <a:schemeClr val="tx1"/>
                  </a:solidFill>
                  <a:ea typeface="Taipei" charset="-120"/>
                </a:rPr>
                <a:t>測試</a:t>
              </a:r>
            </a:p>
          </p:txBody>
        </p:sp>
        <p:sp>
          <p:nvSpPr>
            <p:cNvPr id="8" name="Rectangle 7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257800" y="3024188"/>
              <a:ext cx="2590800" cy="75565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solidFill>
                    <a:schemeClr val="tx1"/>
                  </a:solidFill>
                  <a:ea typeface="Taipei" charset="-120"/>
                </a:rPr>
                <a:t>Final Inspection</a:t>
              </a:r>
            </a:p>
            <a:p>
              <a:pPr algn="ctr"/>
              <a:r>
                <a:rPr lang="zh-TW" altLang="en-US" sz="1400" b="0">
                  <a:solidFill>
                    <a:schemeClr val="tx1"/>
                  </a:solidFill>
                  <a:ea typeface="Taipei" charset="-120"/>
                </a:rPr>
                <a:t>畫像檢測</a:t>
              </a:r>
              <a:r>
                <a:rPr lang="en-US" altLang="zh-TW" sz="1400" b="0">
                  <a:solidFill>
                    <a:schemeClr val="tx1"/>
                  </a:solidFill>
                  <a:ea typeface="Taipei" charset="-120"/>
                </a:rPr>
                <a:t>/</a:t>
              </a:r>
              <a:r>
                <a:rPr lang="zh-TW" altLang="en-US" sz="1400" b="0">
                  <a:solidFill>
                    <a:schemeClr val="tx1"/>
                  </a:solidFill>
                  <a:ea typeface="Taipei" charset="-120"/>
                </a:rPr>
                <a:t>外觀檢查</a:t>
              </a:r>
            </a:p>
          </p:txBody>
        </p:sp>
        <p:cxnSp>
          <p:nvCxnSpPr>
            <p:cNvPr id="9" name="AutoShape 8"/>
            <p:cNvCxnSpPr>
              <a:cxnSpLocks noChangeShapeType="1"/>
              <a:stCxn id="7" idx="2"/>
            </p:cNvCxnSpPr>
            <p:nvPr/>
          </p:nvCxnSpPr>
          <p:spPr bwMode="auto">
            <a:xfrm>
              <a:off x="6553200" y="2813050"/>
              <a:ext cx="0" cy="165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Rectangle 10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257800" y="1066800"/>
              <a:ext cx="2590800" cy="75565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solidFill>
                    <a:schemeClr val="tx1"/>
                  </a:solidFill>
                  <a:ea typeface="SimSun" panose="02010600030101010101" pitchFamily="2" charset="-122"/>
                </a:rPr>
                <a:t>Assy Test </a:t>
              </a:r>
            </a:p>
            <a:p>
              <a:pPr algn="ctr"/>
              <a:r>
                <a:rPr lang="zh-TW" altLang="en-US" sz="1400" b="0">
                  <a:solidFill>
                    <a:schemeClr val="tx1"/>
                  </a:solidFill>
                  <a:ea typeface="Taipei" charset="-120"/>
                </a:rPr>
                <a:t>畫像檢測機</a:t>
              </a:r>
              <a:endParaRPr lang="zh-TW" altLang="en-US" b="0">
                <a:solidFill>
                  <a:schemeClr val="tx1"/>
                </a:solidFill>
                <a:ea typeface="Taipei" charset="-120"/>
              </a:endParaRPr>
            </a:p>
          </p:txBody>
        </p:sp>
        <p:cxnSp>
          <p:nvCxnSpPr>
            <p:cNvPr id="11" name="AutoShape 12"/>
            <p:cNvCxnSpPr>
              <a:cxnSpLocks noChangeShapeType="1"/>
              <a:stCxn id="13" idx="2"/>
            </p:cNvCxnSpPr>
            <p:nvPr/>
          </p:nvCxnSpPr>
          <p:spPr bwMode="auto">
            <a:xfrm>
              <a:off x="2362200" y="2819400"/>
              <a:ext cx="0" cy="158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Rectangle 1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362200" y="1073150"/>
              <a:ext cx="1981200" cy="75565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solidFill>
                    <a:schemeClr val="tx1"/>
                  </a:solidFill>
                  <a:ea typeface="SimSun" panose="02010600030101010101" pitchFamily="2" charset="-122"/>
                </a:rPr>
                <a:t>Assy 1-2:</a:t>
              </a:r>
            </a:p>
            <a:p>
              <a:pPr algn="ctr"/>
              <a:r>
                <a:rPr lang="en-US" altLang="zh-TW" sz="1400" b="0">
                  <a:solidFill>
                    <a:schemeClr val="tx1"/>
                  </a:solidFill>
                  <a:ea typeface="Taipei" charset="-120"/>
                </a:rPr>
                <a:t>Cell Loading &amp; Clean</a:t>
              </a:r>
            </a:p>
          </p:txBody>
        </p:sp>
        <p:sp>
          <p:nvSpPr>
            <p:cNvPr id="13" name="Rectangle 14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066800" y="2063750"/>
              <a:ext cx="2590800" cy="75565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solidFill>
                    <a:schemeClr val="tx1"/>
                  </a:solidFill>
                  <a:ea typeface="SimSun" panose="02010600030101010101" pitchFamily="2" charset="-122"/>
                </a:rPr>
                <a:t>Assy 1-3:</a:t>
              </a:r>
            </a:p>
            <a:p>
              <a:pPr algn="ctr"/>
              <a:r>
                <a:rPr lang="zh-TW" altLang="en-US" sz="1400" b="0">
                  <a:solidFill>
                    <a:schemeClr val="tx1"/>
                  </a:solidFill>
                  <a:latin typeface="Taipei" charset="-120"/>
                  <a:ea typeface="Taipei" charset="-120"/>
                </a:rPr>
                <a:t>組合</a:t>
              </a:r>
              <a:r>
                <a:rPr lang="en-US" altLang="zh-TW" sz="1400" b="0">
                  <a:solidFill>
                    <a:schemeClr val="tx1"/>
                  </a:solidFill>
                  <a:latin typeface="Taipei" charset="-120"/>
                  <a:ea typeface="Taipei" charset="-120"/>
                </a:rPr>
                <a:t>Cell</a:t>
              </a:r>
              <a:r>
                <a:rPr lang="zh-TW" altLang="en-US" sz="1400" b="0">
                  <a:solidFill>
                    <a:schemeClr val="tx1"/>
                  </a:solidFill>
                  <a:latin typeface="Taipei" charset="-120"/>
                  <a:ea typeface="Taipei" charset="-120"/>
                </a:rPr>
                <a:t>與</a:t>
              </a:r>
              <a:r>
                <a:rPr lang="en-US" altLang="zh-TW" sz="1400" b="0">
                  <a:solidFill>
                    <a:schemeClr val="tx1"/>
                  </a:solidFill>
                  <a:latin typeface="Taipei" charset="-120"/>
                  <a:ea typeface="Taipei" charset="-120"/>
                </a:rPr>
                <a:t>B/L</a:t>
              </a:r>
              <a:r>
                <a:rPr lang="en-US" altLang="zh-TW">
                  <a:solidFill>
                    <a:schemeClr val="tx1"/>
                  </a:solidFill>
                  <a:ea typeface="SimSun" panose="02010600030101010101" pitchFamily="2" charset="-122"/>
                </a:rPr>
                <a:t> </a:t>
              </a:r>
            </a:p>
          </p:txBody>
        </p:sp>
        <p:cxnSp>
          <p:nvCxnSpPr>
            <p:cNvPr id="14" name="AutoShape 15"/>
            <p:cNvCxnSpPr>
              <a:cxnSpLocks noChangeShapeType="1"/>
              <a:endCxn id="20" idx="0"/>
            </p:cNvCxnSpPr>
            <p:nvPr/>
          </p:nvCxnSpPr>
          <p:spPr bwMode="auto">
            <a:xfrm>
              <a:off x="6553200" y="3779838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Rectangle 16">
              <a:hlinkClick r:id="rId7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066800" y="3962400"/>
              <a:ext cx="2590800" cy="75565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solidFill>
                    <a:schemeClr val="tx1"/>
                  </a:solidFill>
                  <a:ea typeface="SimSun" panose="02010600030101010101" pitchFamily="2" charset="-122"/>
                </a:rPr>
                <a:t>Panel </a:t>
              </a:r>
              <a:r>
                <a:rPr lang="zh-TW" altLang="en-US" sz="1800" b="0">
                  <a:solidFill>
                    <a:schemeClr val="tx1"/>
                  </a:solidFill>
                </a:rPr>
                <a:t>自動翻轉</a:t>
              </a:r>
            </a:p>
            <a:p>
              <a:pPr algn="ctr"/>
              <a:r>
                <a:rPr lang="en-US" altLang="zh-TW" sz="1400" b="0">
                  <a:solidFill>
                    <a:schemeClr val="tx1"/>
                  </a:solidFill>
                  <a:ea typeface="Taipei" charset="-120"/>
                </a:rPr>
                <a:t>(</a:t>
              </a:r>
              <a:r>
                <a:rPr lang="zh-TW" altLang="en-US" sz="1400" b="0">
                  <a:solidFill>
                    <a:schemeClr val="tx1"/>
                  </a:solidFill>
                  <a:ea typeface="Taipei" charset="-120"/>
                </a:rPr>
                <a:t>無人站</a:t>
              </a:r>
              <a:r>
                <a:rPr lang="en-US" altLang="zh-TW" sz="1400" b="0">
                  <a:solidFill>
                    <a:schemeClr val="tx1"/>
                  </a:solidFill>
                  <a:ea typeface="Taipei" charset="-120"/>
                </a:rPr>
                <a:t>)</a:t>
              </a:r>
            </a:p>
          </p:txBody>
        </p:sp>
        <p:cxnSp>
          <p:nvCxnSpPr>
            <p:cNvPr id="17" name="AutoShape 18"/>
            <p:cNvCxnSpPr>
              <a:cxnSpLocks noChangeShapeType="1"/>
              <a:endCxn id="15" idx="0"/>
            </p:cNvCxnSpPr>
            <p:nvPr/>
          </p:nvCxnSpPr>
          <p:spPr bwMode="auto">
            <a:xfrm>
              <a:off x="2362200" y="3733800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9"/>
            <p:cNvCxnSpPr>
              <a:cxnSpLocks noChangeShapeType="1"/>
            </p:cNvCxnSpPr>
            <p:nvPr/>
          </p:nvCxnSpPr>
          <p:spPr bwMode="auto">
            <a:xfrm>
              <a:off x="2362200" y="4724400"/>
              <a:ext cx="0" cy="158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6553200" y="1828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TW" altLang="en-US"/>
            </a:p>
          </p:txBody>
        </p:sp>
        <p:sp>
          <p:nvSpPr>
            <p:cNvPr id="20" name="Rectangle 21">
              <a:hlinkClick r:id="rId8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257800" y="4008438"/>
              <a:ext cx="2590800" cy="75565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solidFill>
                    <a:schemeClr val="tx1"/>
                  </a:solidFill>
                  <a:ea typeface="Taipei" charset="-120"/>
                </a:rPr>
                <a:t>Packing</a:t>
              </a:r>
            </a:p>
            <a:p>
              <a:pPr algn="ctr"/>
              <a:r>
                <a:rPr lang="zh-TW" altLang="en-US" sz="1400" b="0">
                  <a:solidFill>
                    <a:schemeClr val="tx1"/>
                  </a:solidFill>
                  <a:ea typeface="Taipei" charset="-120"/>
                </a:rPr>
                <a:t>模組包裝</a:t>
              </a:r>
            </a:p>
          </p:txBody>
        </p:sp>
        <p:sp>
          <p:nvSpPr>
            <p:cNvPr id="21" name="Rectangle 22">
              <a:hlinkClick r:id="rId9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04800" y="1066800"/>
              <a:ext cx="1981200" cy="75565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solidFill>
                    <a:schemeClr val="tx1"/>
                  </a:solidFill>
                  <a:ea typeface="SimSun" panose="02010600030101010101" pitchFamily="2" charset="-122"/>
                </a:rPr>
                <a:t>Assy 1-1:</a:t>
              </a:r>
            </a:p>
            <a:p>
              <a:pPr algn="ctr"/>
              <a:r>
                <a:rPr lang="en-US" altLang="zh-TW" sz="1400" b="0">
                  <a:solidFill>
                    <a:schemeClr val="tx1"/>
                  </a:solidFill>
                  <a:ea typeface="Taipei" charset="-120"/>
                </a:rPr>
                <a:t>B/L Loading &amp; Clean</a:t>
              </a:r>
            </a:p>
          </p:txBody>
        </p:sp>
        <p:cxnSp>
          <p:nvCxnSpPr>
            <p:cNvPr id="22" name="AutoShape 23"/>
            <p:cNvCxnSpPr>
              <a:cxnSpLocks noChangeShapeType="1"/>
              <a:stCxn id="21" idx="2"/>
              <a:endCxn id="13" idx="0"/>
            </p:cNvCxnSpPr>
            <p:nvPr/>
          </p:nvCxnSpPr>
          <p:spPr bwMode="auto">
            <a:xfrm rot="16200000" flipH="1">
              <a:off x="1708150" y="1409700"/>
              <a:ext cx="241300" cy="10668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4"/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rot="5400000">
              <a:off x="2740025" y="1450975"/>
              <a:ext cx="234950" cy="990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" name="標題 2"/>
          <p:cNvSpPr>
            <a:spLocks noGrp="1"/>
          </p:cNvSpPr>
          <p:nvPr>
            <p:ph type="title"/>
          </p:nvPr>
        </p:nvSpPr>
        <p:spPr>
          <a:xfrm>
            <a:off x="527865" y="231490"/>
            <a:ext cx="4325812" cy="58506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Cell Process –Module( MA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389230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691680" y="1671650"/>
            <a:ext cx="7155796" cy="2862317"/>
          </a:xfrm>
        </p:spPr>
        <p:txBody>
          <a:bodyPr/>
          <a:lstStyle/>
          <a:p>
            <a:pPr marL="187325" indent="-187325"/>
            <a:r>
              <a:rPr lang="en-US" altLang="zh-TW" sz="3200" dirty="0"/>
              <a:t>CT1 G/W/S</a:t>
            </a:r>
            <a:r>
              <a:rPr lang="zh-TW" altLang="en-US" sz="3200" dirty="0"/>
              <a:t>個別意思是</a:t>
            </a:r>
            <a:r>
              <a:rPr lang="en-US" altLang="zh-TW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7601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567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691680" y="1671650"/>
            <a:ext cx="7155796" cy="2862317"/>
          </a:xfrm>
        </p:spPr>
        <p:txBody>
          <a:bodyPr/>
          <a:lstStyle/>
          <a:p>
            <a:pPr marL="187325" indent="-187325"/>
            <a:r>
              <a:rPr lang="en-US" altLang="zh-TW" sz="3200" dirty="0"/>
              <a:t>TEG CR15/35</a:t>
            </a:r>
            <a:r>
              <a:rPr lang="zh-TW" altLang="en-US" sz="3200" dirty="0"/>
              <a:t>定義為何</a:t>
            </a:r>
            <a:r>
              <a:rPr lang="en-US" altLang="zh-TW" sz="32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847876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604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691680" y="1671650"/>
            <a:ext cx="7155796" cy="2862317"/>
          </a:xfrm>
        </p:spPr>
        <p:txBody>
          <a:bodyPr/>
          <a:lstStyle/>
          <a:p>
            <a:pPr marL="187325" indent="-187325"/>
            <a:r>
              <a:rPr lang="en-US" altLang="zh-TW" sz="3200" dirty="0"/>
              <a:t>WEB Report</a:t>
            </a:r>
            <a:r>
              <a:rPr lang="zh-TW" altLang="en-US" sz="3200" dirty="0"/>
              <a:t>是</a:t>
            </a:r>
            <a:r>
              <a:rPr lang="zh-TW" altLang="en-US" sz="3200" dirty="0" smtClean="0"/>
              <a:t>指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639891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2934428" y="993088"/>
            <a:ext cx="6480721" cy="4455495"/>
          </a:xfrm>
        </p:spPr>
        <p:txBody>
          <a:bodyPr>
            <a:normAutofit/>
          </a:bodyPr>
          <a:lstStyle/>
          <a:p>
            <a:pPr marL="187325" indent="-187325"/>
            <a:r>
              <a:rPr lang="en-US" altLang="zh-TW" dirty="0"/>
              <a:t>	</a:t>
            </a:r>
            <a:r>
              <a:rPr lang="en-US" altLang="zh-TW" sz="1800" dirty="0"/>
              <a:t>BRM </a:t>
            </a:r>
            <a:r>
              <a:rPr lang="en-US" altLang="zh-TW" sz="1800" dirty="0" err="1"/>
              <a:t>Abbr_no</a:t>
            </a:r>
            <a:r>
              <a:rPr lang="en-US" altLang="zh-TW" sz="1800" dirty="0"/>
              <a:t> &amp; </a:t>
            </a:r>
            <a:r>
              <a:rPr lang="en-US" altLang="zh-TW" sz="1800" dirty="0" err="1" smtClean="0"/>
              <a:t>Route_ID</a:t>
            </a:r>
            <a:r>
              <a:rPr lang="en-US" altLang="zh-TW" sz="1800" dirty="0" smtClean="0"/>
              <a:t> </a:t>
            </a:r>
            <a:r>
              <a:rPr lang="zh-TW" altLang="en-US" sz="1800" dirty="0"/>
              <a:t>非一對一，釐清關係式</a:t>
            </a:r>
          </a:p>
          <a:p>
            <a:pPr marL="187325" indent="-187325"/>
            <a:r>
              <a:rPr lang="en-US" altLang="zh-TW" sz="1800" dirty="0"/>
              <a:t>	AR-TST</a:t>
            </a:r>
            <a:r>
              <a:rPr lang="zh-TW" altLang="en-US" sz="1800" dirty="0"/>
              <a:t>縮寫</a:t>
            </a:r>
            <a:r>
              <a:rPr lang="en-US" altLang="zh-TW" sz="1800" dirty="0"/>
              <a:t>? TOS</a:t>
            </a:r>
            <a:r>
              <a:rPr lang="zh-TW" altLang="en-US" sz="1800" dirty="0"/>
              <a:t>與</a:t>
            </a:r>
            <a:r>
              <a:rPr lang="en-US" altLang="zh-TW" sz="1800" dirty="0"/>
              <a:t>AR-TST</a:t>
            </a:r>
            <a:r>
              <a:rPr lang="zh-TW" altLang="en-US" sz="1800" dirty="0"/>
              <a:t>差異</a:t>
            </a:r>
          </a:p>
          <a:p>
            <a:pPr marL="187325" indent="-187325"/>
            <a:r>
              <a:rPr lang="en-US" altLang="zh-TW" sz="1800" dirty="0"/>
              <a:t>	</a:t>
            </a:r>
            <a:r>
              <a:rPr lang="zh-TW" altLang="en-US" sz="1800" dirty="0"/>
              <a:t>一個</a:t>
            </a:r>
            <a:r>
              <a:rPr lang="en-US" altLang="zh-TW" sz="1800" dirty="0"/>
              <a:t>lot </a:t>
            </a:r>
            <a:r>
              <a:rPr lang="zh-TW" altLang="en-US" sz="1800" dirty="0"/>
              <a:t>從投入到產出 整體良率怎計算</a:t>
            </a:r>
            <a:r>
              <a:rPr lang="en-US" altLang="zh-TW" sz="1800" dirty="0"/>
              <a:t>? </a:t>
            </a:r>
            <a:r>
              <a:rPr lang="zh-TW" altLang="en-US" sz="1800" dirty="0" smtClean="0"/>
              <a:t>與</a:t>
            </a:r>
            <a:r>
              <a:rPr lang="en-US" altLang="zh-TW" sz="1800" dirty="0"/>
              <a:t>Total Yield </a:t>
            </a:r>
            <a:r>
              <a:rPr lang="en-US" altLang="zh-TW" sz="1800" dirty="0" smtClean="0"/>
              <a:t>	</a:t>
            </a:r>
            <a:r>
              <a:rPr lang="zh-TW" altLang="en-US" sz="1800" dirty="0" smtClean="0"/>
              <a:t>差</a:t>
            </a:r>
            <a:r>
              <a:rPr lang="zh-TW" altLang="en-US" sz="1800" dirty="0"/>
              <a:t>別</a:t>
            </a:r>
            <a:r>
              <a:rPr lang="en-US" altLang="zh-TW" sz="1800" dirty="0"/>
              <a:t>?  PEP1/3/5</a:t>
            </a:r>
            <a:r>
              <a:rPr lang="zh-TW" altLang="en-US" sz="1800" dirty="0"/>
              <a:t>良率關聯性為何</a:t>
            </a:r>
            <a:r>
              <a:rPr lang="en-US" altLang="zh-TW" sz="1800" dirty="0"/>
              <a:t>?</a:t>
            </a:r>
          </a:p>
          <a:p>
            <a:pPr marL="187325" indent="-187325"/>
            <a:r>
              <a:rPr lang="en-US" altLang="zh-TW" sz="1800" dirty="0"/>
              <a:t>	OCT2</a:t>
            </a:r>
            <a:r>
              <a:rPr lang="zh-TW" altLang="en-US" sz="1800" dirty="0"/>
              <a:t>是</a:t>
            </a:r>
            <a:r>
              <a:rPr lang="en-US" altLang="zh-TW" sz="1800" dirty="0"/>
              <a:t>Cell </a:t>
            </a:r>
            <a:r>
              <a:rPr lang="zh-TW" altLang="en-US" sz="1800" dirty="0"/>
              <a:t>製程</a:t>
            </a:r>
            <a:r>
              <a:rPr lang="en-US" altLang="zh-TW" sz="1800" dirty="0"/>
              <a:t>, </a:t>
            </a:r>
            <a:r>
              <a:rPr lang="zh-TW" altLang="en-US" sz="1800" dirty="0"/>
              <a:t>需釐清模組製程為何</a:t>
            </a:r>
            <a:r>
              <a:rPr lang="en-US" altLang="zh-TW" sz="1800" dirty="0"/>
              <a:t>?</a:t>
            </a:r>
          </a:p>
          <a:p>
            <a:pPr marL="187325" indent="-187325"/>
            <a:r>
              <a:rPr lang="en-US" altLang="zh-TW" sz="1800" dirty="0"/>
              <a:t>	CT1 G/W/S</a:t>
            </a:r>
            <a:r>
              <a:rPr lang="zh-TW" altLang="en-US" sz="1800" dirty="0"/>
              <a:t>個別意思是</a:t>
            </a:r>
            <a:r>
              <a:rPr lang="en-US" altLang="zh-TW" sz="1800" dirty="0"/>
              <a:t>?</a:t>
            </a:r>
          </a:p>
          <a:p>
            <a:pPr marL="187325" indent="-187325"/>
            <a:r>
              <a:rPr lang="en-US" altLang="zh-TW" sz="1800" dirty="0"/>
              <a:t>	TEG CR15/35</a:t>
            </a:r>
            <a:r>
              <a:rPr lang="zh-TW" altLang="en-US" sz="1800" dirty="0"/>
              <a:t>定義為何</a:t>
            </a:r>
            <a:r>
              <a:rPr lang="en-US" altLang="zh-TW" sz="1800" dirty="0"/>
              <a:t>? </a:t>
            </a:r>
          </a:p>
          <a:p>
            <a:pPr marL="187325" indent="-187325"/>
            <a:r>
              <a:rPr lang="en-US" altLang="zh-TW" sz="1800" dirty="0"/>
              <a:t>	WEB Report</a:t>
            </a:r>
            <a:r>
              <a:rPr lang="zh-TW" altLang="en-US" sz="1800" dirty="0"/>
              <a:t>是指</a:t>
            </a:r>
            <a:r>
              <a:rPr lang="en-US" altLang="zh-TW" sz="1800" dirty="0"/>
              <a:t>?!</a:t>
            </a:r>
          </a:p>
          <a:p>
            <a:pPr marL="187325" indent="-187325"/>
            <a:r>
              <a:rPr lang="en-US" altLang="zh-TW" sz="1800" dirty="0"/>
              <a:t>	AIDI</a:t>
            </a:r>
            <a:r>
              <a:rPr lang="zh-TW" altLang="en-US" sz="1800" dirty="0"/>
              <a:t>系統資料源為何</a:t>
            </a:r>
            <a:r>
              <a:rPr lang="en-US" altLang="zh-TW" sz="1800" dirty="0"/>
              <a:t>?</a:t>
            </a:r>
          </a:p>
          <a:p>
            <a:pPr marL="187325" indent="-187325"/>
            <a:r>
              <a:rPr lang="en-US" altLang="zh-TW" sz="1800" dirty="0"/>
              <a:t>	</a:t>
            </a:r>
            <a:r>
              <a:rPr lang="zh-TW" altLang="en-US" sz="1800" dirty="0"/>
              <a:t>專有名稱定義為何 </a:t>
            </a:r>
            <a:r>
              <a:rPr lang="en-US" altLang="zh-TW" sz="1800" dirty="0"/>
              <a:t>SPC</a:t>
            </a:r>
            <a:r>
              <a:rPr lang="zh-TW" altLang="en-US" sz="1800" dirty="0"/>
              <a:t>、</a:t>
            </a:r>
            <a:r>
              <a:rPr lang="en-US" altLang="zh-TW" sz="1800" dirty="0"/>
              <a:t>AOI</a:t>
            </a:r>
            <a:r>
              <a:rPr lang="zh-TW" altLang="en-US" sz="1800" dirty="0"/>
              <a:t>、</a:t>
            </a:r>
            <a:r>
              <a:rPr lang="en-US" altLang="zh-TW" sz="1800" dirty="0"/>
              <a:t>APC</a:t>
            </a:r>
            <a:r>
              <a:rPr lang="zh-TW" altLang="en-US" sz="1800" dirty="0"/>
              <a:t>、</a:t>
            </a:r>
            <a:r>
              <a:rPr lang="en-US" altLang="zh-TW" sz="1800" dirty="0"/>
              <a:t>KPC</a:t>
            </a:r>
            <a:r>
              <a:rPr lang="zh-TW" altLang="en-US" sz="1800" dirty="0"/>
              <a:t>、</a:t>
            </a:r>
            <a:r>
              <a:rPr lang="en-US" altLang="zh-TW" sz="1800" dirty="0"/>
              <a:t>EES?</a:t>
            </a:r>
          </a:p>
          <a:p>
            <a:pPr marL="187325" indent="-187325"/>
            <a:r>
              <a:rPr lang="en-US" altLang="zh-TW" sz="1800" dirty="0"/>
              <a:t>	ADC</a:t>
            </a:r>
            <a:r>
              <a:rPr lang="zh-TW" altLang="en-US" sz="1800" dirty="0"/>
              <a:t>報表顏色 </a:t>
            </a:r>
            <a:r>
              <a:rPr lang="en-US" altLang="zh-TW" sz="1800" dirty="0"/>
              <a:t>&amp; </a:t>
            </a:r>
            <a:r>
              <a:rPr lang="zh-TW" altLang="en-US" sz="1800" dirty="0"/>
              <a:t>顯示於日期位置 要修改</a:t>
            </a:r>
          </a:p>
          <a:p>
            <a:pPr marL="0" indent="0">
              <a:buNone/>
            </a:pPr>
            <a:endParaRPr lang="zh-TW" altLang="en-US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833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691680" y="1671650"/>
            <a:ext cx="7155796" cy="2862317"/>
          </a:xfrm>
        </p:spPr>
        <p:txBody>
          <a:bodyPr/>
          <a:lstStyle/>
          <a:p>
            <a:pPr marL="187325" indent="-187325"/>
            <a:r>
              <a:rPr lang="en-US" altLang="zh-TW" sz="3200" dirty="0"/>
              <a:t>AIDI</a:t>
            </a:r>
            <a:r>
              <a:rPr lang="zh-TW" altLang="en-US" sz="3200" dirty="0"/>
              <a:t>系統資料源為何</a:t>
            </a:r>
            <a:r>
              <a:rPr lang="en-US" altLang="zh-TW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1376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220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916705" y="1626645"/>
            <a:ext cx="4950550" cy="2862317"/>
          </a:xfrm>
        </p:spPr>
        <p:txBody>
          <a:bodyPr/>
          <a:lstStyle/>
          <a:p>
            <a:pPr marL="187325" indent="-187325"/>
            <a:r>
              <a:rPr lang="en-US" altLang="zh-TW" sz="3200" dirty="0"/>
              <a:t>AIDI/EES </a:t>
            </a:r>
            <a:r>
              <a:rPr lang="zh-TW" altLang="en-US" sz="3200" dirty="0"/>
              <a:t>報告內容有談</a:t>
            </a:r>
            <a:r>
              <a:rPr lang="zh-TW" altLang="en-US" sz="3200" dirty="0" smtClean="0"/>
              <a:t>到</a:t>
            </a:r>
            <a:endParaRPr lang="en-US" altLang="zh-TW" sz="3200" dirty="0" smtClean="0"/>
          </a:p>
          <a:p>
            <a:pPr marL="187325" indent="-187325"/>
            <a:r>
              <a:rPr lang="en-US" altLang="zh-TW" sz="3200" dirty="0" smtClean="0"/>
              <a:t>SPC </a:t>
            </a:r>
            <a:r>
              <a:rPr lang="en-US" altLang="zh-TW" sz="3200" dirty="0"/>
              <a:t>APC Flow </a:t>
            </a:r>
            <a:r>
              <a:rPr lang="zh-TW" altLang="en-US" sz="3200" dirty="0"/>
              <a:t>用意為何</a:t>
            </a:r>
            <a:r>
              <a:rPr lang="en-US" altLang="zh-TW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6739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732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916705" y="1626645"/>
            <a:ext cx="6300700" cy="2862317"/>
          </a:xfrm>
        </p:spPr>
        <p:txBody>
          <a:bodyPr/>
          <a:lstStyle/>
          <a:p>
            <a:pPr marL="187325" indent="-187325"/>
            <a:r>
              <a:rPr lang="zh-TW" altLang="en-US" sz="3200" dirty="0"/>
              <a:t>專有名稱定</a:t>
            </a:r>
            <a:r>
              <a:rPr lang="zh-TW" altLang="en-US" sz="3200" dirty="0" smtClean="0"/>
              <a:t>義 </a:t>
            </a:r>
            <a:endParaRPr lang="en-US" altLang="zh-TW" sz="3200" dirty="0" smtClean="0"/>
          </a:p>
          <a:p>
            <a:pPr marL="187325" indent="-187325"/>
            <a:r>
              <a:rPr lang="en-US" altLang="zh-TW" sz="3200" dirty="0" smtClean="0"/>
              <a:t>SPC</a:t>
            </a:r>
            <a:r>
              <a:rPr lang="zh-TW" altLang="en-US" sz="3200" dirty="0"/>
              <a:t>、</a:t>
            </a:r>
            <a:r>
              <a:rPr lang="en-US" altLang="zh-TW" sz="3200" dirty="0"/>
              <a:t>AOI</a:t>
            </a:r>
            <a:r>
              <a:rPr lang="zh-TW" altLang="en-US" sz="3200" dirty="0"/>
              <a:t>、</a:t>
            </a:r>
            <a:r>
              <a:rPr lang="en-US" altLang="zh-TW" sz="3200" dirty="0"/>
              <a:t>APC</a:t>
            </a:r>
            <a:r>
              <a:rPr lang="zh-TW" altLang="en-US" sz="3200" dirty="0"/>
              <a:t>、</a:t>
            </a:r>
            <a:r>
              <a:rPr lang="en-US" altLang="zh-TW" sz="3200" dirty="0"/>
              <a:t>KPC</a:t>
            </a:r>
            <a:r>
              <a:rPr lang="zh-TW" altLang="en-US" sz="3200" dirty="0"/>
              <a:t>、</a:t>
            </a:r>
            <a:r>
              <a:rPr lang="en-US" altLang="zh-TW" sz="3200" dirty="0" smtClean="0"/>
              <a:t>EES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488272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555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556665" y="1806665"/>
            <a:ext cx="7335815" cy="2862317"/>
          </a:xfrm>
        </p:spPr>
        <p:txBody>
          <a:bodyPr/>
          <a:lstStyle/>
          <a:p>
            <a:pPr marL="187325" indent="-187325"/>
            <a:r>
              <a:rPr lang="en-US" altLang="zh-TW" sz="3200" dirty="0"/>
              <a:t>ADC</a:t>
            </a:r>
            <a:r>
              <a:rPr lang="zh-TW" altLang="en-US" sz="3200" dirty="0"/>
              <a:t>報表顏色 </a:t>
            </a:r>
            <a:r>
              <a:rPr lang="en-US" altLang="zh-TW" sz="3200" dirty="0"/>
              <a:t>&amp; </a:t>
            </a:r>
            <a:r>
              <a:rPr lang="zh-TW" altLang="en-US" sz="3200" dirty="0"/>
              <a:t>顯示於日期位置 要修改</a:t>
            </a:r>
          </a:p>
        </p:txBody>
      </p:sp>
    </p:spTree>
    <p:extLst>
      <p:ext uri="{BB962C8B-B14F-4D97-AF65-F5344CB8AC3E}">
        <p14:creationId xmlns:p14="http://schemas.microsoft.com/office/powerpoint/2010/main" val="3531625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959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511660" y="1716656"/>
            <a:ext cx="8370930" cy="1350150"/>
          </a:xfrm>
        </p:spPr>
        <p:txBody>
          <a:bodyPr>
            <a:normAutofit/>
          </a:bodyPr>
          <a:lstStyle/>
          <a:p>
            <a:r>
              <a:rPr lang="en-US" altLang="zh-TW" dirty="0"/>
              <a:t>BRM </a:t>
            </a:r>
            <a:r>
              <a:rPr lang="en-US" altLang="zh-TW" dirty="0" err="1"/>
              <a:t>Abbr_no</a:t>
            </a:r>
            <a:r>
              <a:rPr lang="en-US" altLang="zh-TW" dirty="0"/>
              <a:t> &amp; </a:t>
            </a:r>
            <a:r>
              <a:rPr lang="en-US" altLang="zh-TW" dirty="0" err="1"/>
              <a:t>Route_ID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zh-TW" altLang="en-US" dirty="0" smtClean="0"/>
              <a:t>非</a:t>
            </a:r>
            <a:r>
              <a:rPr lang="zh-TW" altLang="en-US" dirty="0"/>
              <a:t>一對</a:t>
            </a:r>
            <a:r>
              <a:rPr lang="zh-TW" altLang="en-US" dirty="0" smtClean="0"/>
              <a:t>一釐</a:t>
            </a:r>
            <a:r>
              <a:rPr lang="zh-TW" altLang="en-US" dirty="0"/>
              <a:t>清關係式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TW" dirty="0"/>
              <a:t>AR-TST</a:t>
            </a:r>
            <a:r>
              <a:rPr lang="zh-TW" altLang="en-US" dirty="0"/>
              <a:t>縮寫</a:t>
            </a:r>
            <a:r>
              <a:rPr lang="en-US" altLang="zh-TW" dirty="0" smtClean="0"/>
              <a:t>?  </a:t>
            </a:r>
            <a:r>
              <a:rPr lang="en-US" altLang="zh-TW" dirty="0"/>
              <a:t>TOS</a:t>
            </a:r>
            <a:r>
              <a:rPr lang="zh-TW" altLang="en-US" dirty="0"/>
              <a:t>與</a:t>
            </a:r>
            <a:r>
              <a:rPr lang="en-US" altLang="zh-TW" dirty="0"/>
              <a:t>AR-TST</a:t>
            </a:r>
            <a:r>
              <a:rPr lang="zh-TW" altLang="en-US" dirty="0"/>
              <a:t>差異</a:t>
            </a:r>
          </a:p>
        </p:txBody>
      </p:sp>
    </p:spTree>
    <p:extLst>
      <p:ext uri="{BB962C8B-B14F-4D97-AF65-F5344CB8AC3E}">
        <p14:creationId xmlns:p14="http://schemas.microsoft.com/office/powerpoint/2010/main" val="1797353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61511" y="996575"/>
            <a:ext cx="8775974" cy="3870430"/>
          </a:xfrm>
        </p:spPr>
        <p:txBody>
          <a:bodyPr/>
          <a:lstStyle/>
          <a:p>
            <a:r>
              <a:rPr lang="en-US" altLang="zh-TW" dirty="0" smtClean="0"/>
              <a:t>TOS(Test Open Short)</a:t>
            </a:r>
            <a:r>
              <a:rPr lang="zh-TW" altLang="en-US" dirty="0" smtClean="0"/>
              <a:t>：於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製程</a:t>
            </a:r>
            <a:r>
              <a:rPr lang="en-US" altLang="zh-TW" dirty="0" smtClean="0"/>
              <a:t>PEP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 之</a:t>
            </a:r>
            <a:r>
              <a:rPr lang="zh-TW" altLang="en-US" dirty="0"/>
              <a:t>測</a:t>
            </a:r>
            <a:r>
              <a:rPr lang="zh-TW" altLang="en-US" dirty="0" smtClean="0"/>
              <a:t>試</a:t>
            </a:r>
            <a:r>
              <a:rPr lang="zh-TW" altLang="en-US" dirty="0"/>
              <a:t>製</a:t>
            </a:r>
            <a:r>
              <a:rPr lang="zh-TW" altLang="en-US" dirty="0" smtClean="0"/>
              <a:t>程</a:t>
            </a:r>
            <a:endParaRPr lang="en-US" altLang="zh-TW" dirty="0" smtClean="0"/>
          </a:p>
          <a:p>
            <a:r>
              <a:rPr lang="en-US" altLang="zh-TW" dirty="0" smtClean="0"/>
              <a:t>TAR(Array Test)</a:t>
            </a:r>
            <a:r>
              <a:rPr lang="zh-TW" altLang="en-US" dirty="0" smtClean="0"/>
              <a:t>：於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後段測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製程中判斷</a:t>
            </a:r>
            <a:r>
              <a:rPr lang="en-US" altLang="zh-TW" dirty="0" smtClean="0"/>
              <a:t>Defect</a:t>
            </a:r>
            <a:r>
              <a:rPr lang="zh-TW" altLang="en-US" dirty="0" smtClean="0"/>
              <a:t>用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27865" y="231490"/>
            <a:ext cx="3054025" cy="675075"/>
          </a:xfrm>
        </p:spPr>
        <p:txBody>
          <a:bodyPr/>
          <a:lstStyle/>
          <a:p>
            <a:r>
              <a:rPr lang="en-US" altLang="zh-TW" dirty="0" smtClean="0"/>
              <a:t>TOS</a:t>
            </a:r>
            <a:r>
              <a:rPr lang="zh-TW" altLang="en-US" dirty="0" smtClean="0"/>
              <a:t>與</a:t>
            </a:r>
            <a:r>
              <a:rPr lang="en-US" altLang="zh-TW" dirty="0" smtClean="0"/>
              <a:t>TAR</a:t>
            </a:r>
            <a:r>
              <a:rPr lang="zh-TW" altLang="en-US" dirty="0" smtClean="0"/>
              <a:t>差異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08901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691680" y="1671650"/>
            <a:ext cx="7155796" cy="2862317"/>
          </a:xfrm>
        </p:spPr>
        <p:txBody>
          <a:bodyPr/>
          <a:lstStyle/>
          <a:p>
            <a:pPr marL="187325" indent="-187325"/>
            <a:r>
              <a:rPr lang="zh-TW" altLang="en-US" sz="3200" dirty="0"/>
              <a:t>一個</a:t>
            </a:r>
            <a:r>
              <a:rPr lang="en-US" altLang="zh-TW" sz="3200" dirty="0"/>
              <a:t>lot </a:t>
            </a:r>
            <a:r>
              <a:rPr lang="zh-TW" altLang="en-US" sz="3200" dirty="0"/>
              <a:t>從投入到產出 整體良率怎計算</a:t>
            </a:r>
            <a:r>
              <a:rPr lang="en-US" altLang="zh-TW" sz="3200" dirty="0" smtClean="0"/>
              <a:t>?</a:t>
            </a:r>
          </a:p>
          <a:p>
            <a:pPr marL="187325" indent="-187325"/>
            <a:r>
              <a:rPr lang="zh-TW" altLang="en-US" sz="3200" dirty="0" smtClean="0"/>
              <a:t>與</a:t>
            </a:r>
            <a:r>
              <a:rPr lang="en-US" altLang="zh-TW" sz="3200" dirty="0"/>
              <a:t>Total Yield </a:t>
            </a:r>
            <a:r>
              <a:rPr lang="zh-TW" altLang="en-US" sz="3200" dirty="0" smtClean="0"/>
              <a:t>差</a:t>
            </a:r>
            <a:r>
              <a:rPr lang="zh-TW" altLang="en-US" sz="3200" dirty="0"/>
              <a:t>別</a:t>
            </a:r>
            <a:r>
              <a:rPr lang="en-US" altLang="zh-TW" sz="3200" dirty="0"/>
              <a:t>?  </a:t>
            </a:r>
            <a:endParaRPr lang="en-US" altLang="zh-TW" sz="3200" dirty="0" smtClean="0"/>
          </a:p>
          <a:p>
            <a:pPr marL="187325" indent="-187325"/>
            <a:r>
              <a:rPr lang="en-US" altLang="zh-TW" sz="3200" dirty="0" smtClean="0"/>
              <a:t>PEP1/3/5</a:t>
            </a:r>
            <a:r>
              <a:rPr lang="zh-TW" altLang="en-US" sz="3200" dirty="0"/>
              <a:t>良率關聯性為何</a:t>
            </a:r>
            <a:r>
              <a:rPr lang="en-US" altLang="zh-TW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2948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029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691680" y="1671650"/>
            <a:ext cx="7155796" cy="2862317"/>
          </a:xfrm>
        </p:spPr>
        <p:txBody>
          <a:bodyPr/>
          <a:lstStyle/>
          <a:p>
            <a:pPr marL="187325" indent="-187325"/>
            <a:r>
              <a:rPr lang="en-US" altLang="zh-TW" sz="3200" dirty="0"/>
              <a:t>OCT2</a:t>
            </a:r>
            <a:r>
              <a:rPr lang="zh-TW" altLang="en-US" sz="3200" dirty="0"/>
              <a:t>是</a:t>
            </a:r>
            <a:r>
              <a:rPr lang="en-US" altLang="zh-TW" sz="3200" dirty="0"/>
              <a:t>Cell </a:t>
            </a:r>
            <a:r>
              <a:rPr lang="zh-TW" altLang="en-US" sz="3200" dirty="0"/>
              <a:t>製程</a:t>
            </a:r>
            <a:r>
              <a:rPr lang="en-US" altLang="zh-TW" sz="3200" dirty="0"/>
              <a:t>, </a:t>
            </a:r>
            <a:r>
              <a:rPr lang="zh-TW" altLang="en-US" sz="3200" dirty="0"/>
              <a:t>需釐清模組製程為何</a:t>
            </a:r>
            <a:r>
              <a:rPr lang="en-US" altLang="zh-TW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3676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114595</TotalTime>
  <Words>536</Words>
  <Application>Microsoft Office PowerPoint</Application>
  <PresentationFormat>如螢幕大小 (16:9)</PresentationFormat>
  <Paragraphs>124</Paragraphs>
  <Slides>30</Slides>
  <Notes>9</Notes>
  <HiddenSlides>4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4" baseType="lpstr">
      <vt:lpstr>Noto Sans CJK SC Medium</vt:lpstr>
      <vt:lpstr>SimSun</vt:lpstr>
      <vt:lpstr>Taipei</vt:lpstr>
      <vt:lpstr>華康新儷粗黑</vt:lpstr>
      <vt:lpstr>微軟正黑體</vt:lpstr>
      <vt:lpstr>新細明體</vt:lpstr>
      <vt:lpstr>Arial</vt:lpstr>
      <vt:lpstr>Calibri</vt:lpstr>
      <vt:lpstr>Gill Sans MT</vt:lpstr>
      <vt:lpstr>Symbol</vt:lpstr>
      <vt:lpstr>Times</vt:lpstr>
      <vt:lpstr>Times New Roman</vt:lpstr>
      <vt:lpstr>Verdana</vt:lpstr>
      <vt:lpstr>Office 佈景主題</vt:lpstr>
      <vt:lpstr>Boss Review2</vt:lpstr>
      <vt:lpstr>PowerPoint 簡報</vt:lpstr>
      <vt:lpstr>PowerPoint 簡報</vt:lpstr>
      <vt:lpstr>PowerPoint 簡報</vt:lpstr>
      <vt:lpstr>PowerPoint 簡報</vt:lpstr>
      <vt:lpstr>TOS與TAR差異</vt:lpstr>
      <vt:lpstr>PowerPoint 簡報</vt:lpstr>
      <vt:lpstr>PowerPoint 簡報</vt:lpstr>
      <vt:lpstr>PowerPoint 簡報</vt:lpstr>
      <vt:lpstr>Cell Process -Module</vt:lpstr>
      <vt:lpstr>Cell Process –Module( JI )</vt:lpstr>
      <vt:lpstr>Cell Process –Module( JI )</vt:lpstr>
      <vt:lpstr>Cell Process –Module( MA )</vt:lpstr>
      <vt:lpstr>Cell Process –Module( MA 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Betty YJ Chen 陳媛君</cp:lastModifiedBy>
  <cp:revision>4120</cp:revision>
  <dcterms:created xsi:type="dcterms:W3CDTF">2011-02-08T02:08:58Z</dcterms:created>
  <dcterms:modified xsi:type="dcterms:W3CDTF">2021-03-29T06:01:47Z</dcterms:modified>
</cp:coreProperties>
</file>