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23"/>
  </p:notesMasterIdLst>
  <p:handoutMasterIdLst>
    <p:handoutMasterId r:id="rId24"/>
  </p:handoutMasterIdLst>
  <p:sldIdLst>
    <p:sldId id="1189" r:id="rId2"/>
    <p:sldId id="1188" r:id="rId3"/>
    <p:sldId id="1191" r:id="rId4"/>
    <p:sldId id="1165" r:id="rId5"/>
    <p:sldId id="1193" r:id="rId6"/>
    <p:sldId id="1194" r:id="rId7"/>
    <p:sldId id="1195" r:id="rId8"/>
    <p:sldId id="1196" r:id="rId9"/>
    <p:sldId id="1197" r:id="rId10"/>
    <p:sldId id="1198" r:id="rId11"/>
    <p:sldId id="1199" r:id="rId12"/>
    <p:sldId id="1200" r:id="rId13"/>
    <p:sldId id="1201" r:id="rId14"/>
    <p:sldId id="1202" r:id="rId15"/>
    <p:sldId id="1203" r:id="rId16"/>
    <p:sldId id="1204" r:id="rId17"/>
    <p:sldId id="1205" r:id="rId18"/>
    <p:sldId id="1206" r:id="rId19"/>
    <p:sldId id="1207" r:id="rId20"/>
    <p:sldId id="1190" r:id="rId21"/>
    <p:sldId id="1013" r:id="rId22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zh-tw/calculations_calculatedfields_lod_fixed.htm" TargetMode="External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2021.03.15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Tableau Advanced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95" y="366505"/>
            <a:ext cx="1347673" cy="21602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50" y="861560"/>
            <a:ext cx="3441382" cy="166518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77138" y="1446625"/>
            <a:ext cx="1097430" cy="13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1790"/>
            <a:ext cx="5345432" cy="16921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77138" y="1308044"/>
            <a:ext cx="1097430" cy="13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74456" y="1179814"/>
            <a:ext cx="100112" cy="107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982823" y="1504966"/>
            <a:ext cx="658322" cy="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14" idx="1"/>
            <a:endCxn id="7" idx="0"/>
          </p:cNvCxnSpPr>
          <p:nvPr/>
        </p:nvCxnSpPr>
        <p:spPr>
          <a:xfrm rot="10800000" flipV="1">
            <a:off x="2672716" y="1377334"/>
            <a:ext cx="1204422" cy="15544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72200" y="2678503"/>
            <a:ext cx="2250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Create Parameter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新增</a:t>
            </a:r>
            <a:r>
              <a:rPr lang="zh-TW" altLang="en-US" dirty="0"/>
              <a:t>欄</a:t>
            </a:r>
            <a:r>
              <a:rPr lang="zh-TW" altLang="en-US" dirty="0" smtClean="0"/>
              <a:t>位並設定</a:t>
            </a:r>
            <a:r>
              <a:rPr lang="zh-TW" altLang="en-US" dirty="0"/>
              <a:t>屬性</a:t>
            </a:r>
            <a:endParaRPr lang="en-US" altLang="zh-TW" dirty="0" smtClean="0"/>
          </a:p>
        </p:txBody>
      </p:sp>
      <p:sp>
        <p:nvSpPr>
          <p:cNvPr id="23" name="矩形 22"/>
          <p:cNvSpPr/>
          <p:nvPr/>
        </p:nvSpPr>
        <p:spPr>
          <a:xfrm>
            <a:off x="110411" y="2467658"/>
            <a:ext cx="2562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Create Calculated Field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輸入判斷，選擇要呈現的型態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7696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21" y="1866734"/>
            <a:ext cx="1215135" cy="17782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22673" y="2181769"/>
            <a:ext cx="1097430" cy="13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722674" y="2361276"/>
            <a:ext cx="1097430" cy="720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271388" y="1599543"/>
            <a:ext cx="0" cy="56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95500" y="1342547"/>
            <a:ext cx="20952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選擇想要的報表類型</a:t>
            </a:r>
            <a:endParaRPr lang="en-US" altLang="zh-TW" dirty="0" smtClean="0"/>
          </a:p>
        </p:txBody>
      </p:sp>
      <p:sp>
        <p:nvSpPr>
          <p:cNvPr id="20" name="矩形 19"/>
          <p:cNvSpPr/>
          <p:nvPr/>
        </p:nvSpPr>
        <p:spPr>
          <a:xfrm>
            <a:off x="4039148" y="1234825"/>
            <a:ext cx="40504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Color</a:t>
            </a:r>
            <a:r>
              <a:rPr lang="zh-TW" altLang="en-US" dirty="0" smtClean="0"/>
              <a:t>：將想呈現的欄位移入，會有不同顏色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Size</a:t>
            </a:r>
            <a:r>
              <a:rPr lang="zh-TW" altLang="en-US" dirty="0" smtClean="0"/>
              <a:t>：將欄位移入，呈現不同大小尺寸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Label</a:t>
            </a:r>
            <a:r>
              <a:rPr lang="zh-TW" altLang="en-US" dirty="0" smtClean="0"/>
              <a:t>：展示於圖表上的文字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Detail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	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/>
              <a:t>Tooltip</a:t>
            </a:r>
            <a:r>
              <a:rPr lang="zh-TW" altLang="en-US" dirty="0" smtClean="0"/>
              <a:t>的呈現</a:t>
            </a:r>
            <a:endParaRPr lang="en-US" altLang="zh-TW" dirty="0" smtClean="0"/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要連接到外部</a:t>
            </a:r>
            <a:r>
              <a:rPr lang="zh-TW" altLang="en-US" dirty="0"/>
              <a:t>網</a:t>
            </a:r>
            <a:r>
              <a:rPr lang="zh-TW" altLang="en-US" dirty="0" smtClean="0"/>
              <a:t>頁的</a:t>
            </a:r>
            <a:r>
              <a:rPr lang="en-US" altLang="zh-TW" dirty="0" smtClean="0"/>
              <a:t>URL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hlinkClick r:id="rId3"/>
              </a:rPr>
              <a:t>Fixed</a:t>
            </a:r>
            <a:endParaRPr lang="en-US" altLang="zh-TW" dirty="0" smtClean="0"/>
          </a:p>
          <a:p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Tooltip</a:t>
            </a:r>
            <a:r>
              <a:rPr lang="zh-TW" altLang="en-US" dirty="0" smtClean="0"/>
              <a:t>：</a:t>
            </a:r>
            <a:r>
              <a:rPr lang="zh-TW" altLang="en-US" dirty="0"/>
              <a:t>呈</a:t>
            </a:r>
            <a:r>
              <a:rPr lang="zh-TW" altLang="en-US" dirty="0" smtClean="0"/>
              <a:t>現的</a:t>
            </a:r>
            <a:r>
              <a:rPr lang="zh-TW" altLang="en-US" dirty="0"/>
              <a:t>詳</a:t>
            </a:r>
            <a:r>
              <a:rPr lang="zh-TW" altLang="en-US" dirty="0" smtClean="0"/>
              <a:t>細資</a:t>
            </a:r>
            <a:r>
              <a:rPr lang="zh-TW" altLang="en-US" dirty="0"/>
              <a:t>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2819428" y="2721572"/>
            <a:ext cx="9046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9"/>
          <a:stretch/>
        </p:blipFill>
        <p:spPr>
          <a:xfrm>
            <a:off x="4984253" y="1950157"/>
            <a:ext cx="1257300" cy="6018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5" name="矩形 24"/>
          <p:cNvSpPr/>
          <p:nvPr/>
        </p:nvSpPr>
        <p:spPr>
          <a:xfrm>
            <a:off x="5442767" y="2067351"/>
            <a:ext cx="423461" cy="148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5648178" y="1899138"/>
            <a:ext cx="7035" cy="168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77894" y="4042846"/>
            <a:ext cx="1589242" cy="1066671"/>
            <a:chOff x="6335427" y="3921900"/>
            <a:chExt cx="1589242" cy="1124518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427" y="3921900"/>
              <a:ext cx="1589242" cy="11245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矩形 32"/>
            <p:cNvSpPr/>
            <p:nvPr/>
          </p:nvSpPr>
          <p:spPr>
            <a:xfrm>
              <a:off x="6624920" y="4416955"/>
              <a:ext cx="1232445" cy="5405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16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871700" y="906565"/>
            <a:ext cx="4104151" cy="4107279"/>
            <a:chOff x="431540" y="906565"/>
            <a:chExt cx="4104151" cy="41072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540" y="906565"/>
              <a:ext cx="4092943" cy="410727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992647" y="1273639"/>
              <a:ext cx="124540" cy="1542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46875" y="1941681"/>
              <a:ext cx="1088816" cy="180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92647" y="1941682"/>
              <a:ext cx="1443020" cy="135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5949936" y="1877802"/>
            <a:ext cx="2410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讓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無法選擇</a:t>
            </a:r>
            <a:r>
              <a:rPr lang="en-US" altLang="zh-TW" dirty="0" smtClean="0"/>
              <a:t>“ALL”</a:t>
            </a:r>
          </a:p>
        </p:txBody>
      </p:sp>
    </p:spTree>
    <p:extLst>
      <p:ext uri="{BB962C8B-B14F-4D97-AF65-F5344CB8AC3E}">
        <p14:creationId xmlns:p14="http://schemas.microsoft.com/office/powerpoint/2010/main" val="1437296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51570"/>
            <a:ext cx="4189857" cy="39839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34733" y="1255340"/>
            <a:ext cx="124540" cy="15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34733" y="1561331"/>
            <a:ext cx="1443020" cy="135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77753" y="1554636"/>
            <a:ext cx="1323664" cy="567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096503" y="1476402"/>
            <a:ext cx="30914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可以將一個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同步至所有頁籤</a:t>
            </a:r>
            <a:endParaRPr lang="en-US" altLang="zh-TW" dirty="0" smtClean="0"/>
          </a:p>
          <a:p>
            <a:r>
              <a:rPr lang="en-US" altLang="zh-TW" dirty="0" smtClean="0"/>
              <a:t>EX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  <p:grpSp>
        <p:nvGrpSpPr>
          <p:cNvPr id="30" name="群組 29"/>
          <p:cNvGrpSpPr/>
          <p:nvPr/>
        </p:nvGrpSpPr>
        <p:grpSpPr>
          <a:xfrm>
            <a:off x="5202070" y="2068644"/>
            <a:ext cx="2880320" cy="1395155"/>
            <a:chOff x="6102170" y="2301720"/>
            <a:chExt cx="2970330" cy="1755195"/>
          </a:xfrm>
        </p:grpSpPr>
        <p:sp>
          <p:nvSpPr>
            <p:cNvPr id="6" name="矩形 5"/>
            <p:cNvSpPr/>
            <p:nvPr/>
          </p:nvSpPr>
          <p:spPr>
            <a:xfrm>
              <a:off x="6102170" y="2301720"/>
              <a:ext cx="2970330" cy="1755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27194" y="2436735"/>
              <a:ext cx="2070230" cy="5676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Worksheet 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902370" y="3336835"/>
              <a:ext cx="1037220" cy="592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Worksheet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327194" y="3336834"/>
              <a:ext cx="1035116" cy="592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Worksheet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685054" y="2566747"/>
              <a:ext cx="250631" cy="7113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45064" y="2311095"/>
              <a:ext cx="5215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/>
                <a:t>Model</a:t>
              </a:r>
            </a:p>
            <a:p>
              <a:pPr algn="ctr"/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8420981" y="2602315"/>
              <a:ext cx="249674" cy="11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H="1">
              <a:off x="7362309" y="2637883"/>
              <a:ext cx="1395156" cy="698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20" idx="0"/>
            </p:cNvCxnSpPr>
            <p:nvPr/>
          </p:nvCxnSpPr>
          <p:spPr>
            <a:xfrm flipH="1">
              <a:off x="8420980" y="2637882"/>
              <a:ext cx="368489" cy="69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66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/>
              <a:t>Unit</a:t>
            </a:r>
            <a:r>
              <a:rPr lang="zh-TW" altLang="en-US" dirty="0" smtClean="0"/>
              <a:t>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37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補充說</a:t>
            </a:r>
            <a:r>
              <a:rPr lang="zh-TW" altLang="en-US" dirty="0"/>
              <a:t>明</a:t>
            </a:r>
            <a:endParaRPr lang="zh-TW" altLang="en-US" dirty="0"/>
          </a:p>
        </p:txBody>
      </p:sp>
      <p:grpSp>
        <p:nvGrpSpPr>
          <p:cNvPr id="59" name="群組 58"/>
          <p:cNvGrpSpPr/>
          <p:nvPr/>
        </p:nvGrpSpPr>
        <p:grpSpPr>
          <a:xfrm>
            <a:off x="71500" y="1041580"/>
            <a:ext cx="6975775" cy="3876053"/>
            <a:chOff x="206515" y="422939"/>
            <a:chExt cx="7065785" cy="4314674"/>
          </a:xfrm>
        </p:grpSpPr>
        <p:sp>
          <p:nvSpPr>
            <p:cNvPr id="2" name="矩形 1"/>
            <p:cNvSpPr/>
            <p:nvPr/>
          </p:nvSpPr>
          <p:spPr>
            <a:xfrm>
              <a:off x="206515" y="1491630"/>
              <a:ext cx="630070" cy="1710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STK</a:t>
              </a:r>
              <a:endParaRPr lang="zh-TW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836585" y="1986685"/>
              <a:ext cx="810090" cy="495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46675" y="1266605"/>
              <a:ext cx="1485165" cy="16201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機械手臂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736685" y="1356615"/>
              <a:ext cx="585065" cy="405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PORT1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41468" y="2318463"/>
              <a:ext cx="585065" cy="405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PORT2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45083" y="2914911"/>
              <a:ext cx="675075" cy="1485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46687" y="3657493"/>
              <a:ext cx="3465385" cy="10801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肘形接點 16"/>
            <p:cNvCxnSpPr/>
            <p:nvPr/>
          </p:nvCxnSpPr>
          <p:spPr>
            <a:xfrm rot="16200000" flipH="1">
              <a:off x="1752359" y="3360404"/>
              <a:ext cx="1704697" cy="430902"/>
            </a:xfrm>
            <a:prstGeom prst="bentConnector3">
              <a:avLst>
                <a:gd name="adj1" fmla="val 100339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2934951" y="4428212"/>
              <a:ext cx="2250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肘形接點 34"/>
            <p:cNvCxnSpPr/>
            <p:nvPr/>
          </p:nvCxnSpPr>
          <p:spPr>
            <a:xfrm rot="10800000">
              <a:off x="2681791" y="3772823"/>
              <a:ext cx="2475277" cy="554122"/>
            </a:xfrm>
            <a:prstGeom prst="bentConnector3">
              <a:avLst>
                <a:gd name="adj1" fmla="val -1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V="1">
              <a:off x="2716959" y="2730540"/>
              <a:ext cx="0" cy="928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131840" y="1986685"/>
              <a:ext cx="928236" cy="495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860063" y="422939"/>
              <a:ext cx="3412237" cy="304934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 rot="2076894">
              <a:off x="4650132" y="2259419"/>
              <a:ext cx="556929" cy="9226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9672519">
              <a:off x="5869574" y="2252390"/>
              <a:ext cx="556929" cy="9226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 rot="18527613">
              <a:off x="4372732" y="1083775"/>
              <a:ext cx="556929" cy="9226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 rot="14524225">
              <a:off x="6211906" y="1167643"/>
              <a:ext cx="556929" cy="9226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87716" y="622474"/>
              <a:ext cx="556929" cy="9226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/>
            <p:cNvCxnSpPr>
              <a:stCxn id="47" idx="1"/>
            </p:cNvCxnSpPr>
            <p:nvPr/>
          </p:nvCxnSpPr>
          <p:spPr>
            <a:xfrm>
              <a:off x="5287716" y="1083775"/>
              <a:ext cx="5569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46" idx="3"/>
              <a:endCxn id="46" idx="1"/>
            </p:cNvCxnSpPr>
            <p:nvPr/>
          </p:nvCxnSpPr>
          <p:spPr>
            <a:xfrm>
              <a:off x="6359942" y="1382914"/>
              <a:ext cx="260857" cy="492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4" idx="1"/>
              <a:endCxn id="44" idx="3"/>
            </p:cNvCxnSpPr>
            <p:nvPr/>
          </p:nvCxnSpPr>
          <p:spPr>
            <a:xfrm flipV="1">
              <a:off x="5912209" y="2565614"/>
              <a:ext cx="471659" cy="29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3" idx="1"/>
              <a:endCxn id="43" idx="3"/>
            </p:cNvCxnSpPr>
            <p:nvPr/>
          </p:nvCxnSpPr>
          <p:spPr>
            <a:xfrm>
              <a:off x="4699423" y="2562536"/>
              <a:ext cx="458347" cy="316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5" idx="1"/>
              <a:endCxn id="45" idx="3"/>
            </p:cNvCxnSpPr>
            <p:nvPr/>
          </p:nvCxnSpPr>
          <p:spPr>
            <a:xfrm flipV="1">
              <a:off x="4476734" y="1328038"/>
              <a:ext cx="348925" cy="434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3258168" y="3741530"/>
              <a:ext cx="13930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CLA</a:t>
              </a:r>
              <a:endParaRPr lang="en-US" altLang="zh-TW" dirty="0"/>
            </a:p>
            <a:p>
              <a:r>
                <a:rPr lang="en-US" altLang="zh-TW" dirty="0" smtClean="0"/>
                <a:t>DMS(</a:t>
              </a:r>
              <a:r>
                <a:rPr lang="zh-TW" altLang="en-US" dirty="0" smtClean="0"/>
                <a:t>清洗機台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CVD100</a:t>
              </a:r>
              <a:endParaRPr lang="zh-TW" altLang="en-US" dirty="0"/>
            </a:p>
          </p:txBody>
        </p:sp>
      </p:grpSp>
      <p:cxnSp>
        <p:nvCxnSpPr>
          <p:cNvPr id="60" name="直線單箭頭接點 59"/>
          <p:cNvCxnSpPr/>
          <p:nvPr/>
        </p:nvCxnSpPr>
        <p:spPr>
          <a:xfrm flipV="1">
            <a:off x="2651848" y="2602310"/>
            <a:ext cx="4638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739203" y="2775894"/>
            <a:ext cx="1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788348" y="2791682"/>
            <a:ext cx="1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963341" y="2071823"/>
            <a:ext cx="1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287078" y="1660600"/>
            <a:ext cx="1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555047" y="2038227"/>
            <a:ext cx="18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5362889" y="636535"/>
            <a:ext cx="0" cy="7650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958989" y="384940"/>
            <a:ext cx="86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Chamber</a:t>
            </a:r>
            <a:endParaRPr lang="zh-TW" altLang="en-US" dirty="0"/>
          </a:p>
        </p:txBody>
      </p:sp>
      <p:cxnSp>
        <p:nvCxnSpPr>
          <p:cNvPr id="75" name="直線單箭頭接點 74"/>
          <p:cNvCxnSpPr/>
          <p:nvPr/>
        </p:nvCxnSpPr>
        <p:spPr>
          <a:xfrm flipV="1">
            <a:off x="3356865" y="1491175"/>
            <a:ext cx="19381" cy="11186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/>
          <p:cNvGrpSpPr/>
          <p:nvPr/>
        </p:nvGrpSpPr>
        <p:grpSpPr>
          <a:xfrm>
            <a:off x="2508165" y="524903"/>
            <a:ext cx="1656100" cy="1640227"/>
            <a:chOff x="2511231" y="727528"/>
            <a:chExt cx="1656100" cy="1600438"/>
          </a:xfrm>
        </p:grpSpPr>
        <p:sp>
          <p:nvSpPr>
            <p:cNvPr id="76" name="文字方塊 75"/>
            <p:cNvSpPr txBox="1"/>
            <p:nvPr/>
          </p:nvSpPr>
          <p:spPr>
            <a:xfrm>
              <a:off x="2511231" y="727528"/>
              <a:ext cx="16561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/>
                <a:t>Loadlock</a:t>
              </a:r>
              <a:endParaRPr lang="en-US" altLang="zh-TW" dirty="0" smtClean="0"/>
            </a:p>
            <a:p>
              <a:r>
                <a:rPr lang="zh-TW" altLang="en-US" dirty="0" smtClean="0"/>
                <a:t>上</a:t>
              </a:r>
              <a:r>
                <a:rPr lang="en-US" altLang="zh-TW" dirty="0" smtClean="0"/>
                <a:t>(U)</a:t>
              </a:r>
            </a:p>
            <a:p>
              <a:r>
                <a:rPr lang="zh-TW" altLang="en-US" dirty="0" smtClean="0"/>
                <a:t>中</a:t>
              </a:r>
              <a:r>
                <a:rPr lang="en-US" altLang="zh-TW" dirty="0" smtClean="0"/>
                <a:t>(M)</a:t>
              </a:r>
            </a:p>
            <a:p>
              <a:r>
                <a:rPr lang="zh-TW" altLang="en-US" dirty="0" smtClean="0"/>
                <a:t>下</a:t>
              </a:r>
              <a:r>
                <a:rPr lang="en-US" altLang="zh-TW" dirty="0" smtClean="0"/>
                <a:t>(L</a:t>
              </a:r>
              <a:r>
                <a:rPr lang="en-US" altLang="zh-TW" dirty="0"/>
                <a:t>)</a:t>
              </a:r>
              <a:r>
                <a:rPr lang="en-US" altLang="zh-TW" dirty="0" smtClean="0"/>
                <a:t>	</a:t>
              </a:r>
              <a:endParaRPr lang="en-US" altLang="zh-TW" dirty="0"/>
            </a:p>
            <a:p>
              <a:pPr algn="ctr"/>
              <a:endParaRPr lang="en-US" altLang="zh-TW" dirty="0" smtClean="0"/>
            </a:p>
            <a:p>
              <a:pPr algn="ctr"/>
              <a:endParaRPr lang="en-US" altLang="zh-TW" dirty="0"/>
            </a:p>
            <a:p>
              <a:pPr algn="ctr"/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058313" y="1063371"/>
              <a:ext cx="918780" cy="1190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058313" y="1250082"/>
              <a:ext cx="918780" cy="1190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058296" y="1472786"/>
              <a:ext cx="918780" cy="1190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5840625" y="3852928"/>
            <a:ext cx="35292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CLA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Unit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/>
              <a:t>Chamber</a:t>
            </a:r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/>
              <a:t>Loadlock</a:t>
            </a:r>
            <a:endParaRPr lang="en-US" altLang="zh-TW" dirty="0" smtClean="0"/>
          </a:p>
          <a:p>
            <a:pPr marL="800100" lvl="1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/>
              <a:t>Clean count</a:t>
            </a:r>
          </a:p>
          <a:p>
            <a:pPr lvl="1"/>
            <a:r>
              <a:rPr lang="en-US" altLang="zh-TW" dirty="0" smtClean="0"/>
              <a:t>(chamber</a:t>
            </a:r>
            <a:r>
              <a:rPr lang="zh-TW" altLang="en-US" dirty="0" smtClean="0"/>
              <a:t> 機台自動清洗腔內次數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3883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709802"/>
            <a:ext cx="6568920" cy="42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功能應用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45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功能應用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/>
          <a:stretch/>
        </p:blipFill>
        <p:spPr>
          <a:xfrm>
            <a:off x="2585358" y="1266605"/>
            <a:ext cx="6558642" cy="3898103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608349" y="906565"/>
            <a:ext cx="1485165" cy="1890210"/>
            <a:chOff x="1106615" y="1099218"/>
            <a:chExt cx="2589832" cy="358776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" b="1451"/>
            <a:stretch/>
          </p:blipFill>
          <p:spPr>
            <a:xfrm>
              <a:off x="1106615" y="1099218"/>
              <a:ext cx="2589832" cy="358776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855496" y="2465985"/>
              <a:ext cx="840951" cy="256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3086835" y="1401620"/>
            <a:ext cx="704408" cy="14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45748" y="3000606"/>
            <a:ext cx="2410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使用列總和百分比</a:t>
            </a:r>
            <a:r>
              <a:rPr lang="zh-TW" altLang="en-US" dirty="0"/>
              <a:t>計</a:t>
            </a:r>
            <a:r>
              <a:rPr lang="zh-TW" altLang="en-US" dirty="0" smtClean="0"/>
              <a:t>算所有</a:t>
            </a:r>
            <a:r>
              <a:rPr lang="en-US" altLang="zh-TW" dirty="0" smtClean="0"/>
              <a:t>Defect</a:t>
            </a:r>
            <a:r>
              <a:rPr lang="zh-TW" altLang="en-US" dirty="0"/>
              <a:t> </a:t>
            </a:r>
            <a:r>
              <a:rPr lang="en-US" altLang="zh-TW" dirty="0" smtClean="0"/>
              <a:t>code</a:t>
            </a:r>
            <a:r>
              <a:rPr lang="zh-TW" altLang="en-US" dirty="0"/>
              <a:t> </a:t>
            </a:r>
            <a:r>
              <a:rPr lang="en-US" altLang="zh-TW" dirty="0" err="1" smtClean="0"/>
              <a:t>Desc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21680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/>
              <a:t>介面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功能介紹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187325" indent="-187325"/>
            <a:r>
              <a:rPr lang="en-US" altLang="zh-TW" dirty="0"/>
              <a:t>Unit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/>
              <a:t>功</a:t>
            </a:r>
            <a:r>
              <a:rPr lang="zh-TW" altLang="en-US" dirty="0" smtClean="0"/>
              <a:t>能應</a:t>
            </a:r>
            <a:r>
              <a:rPr lang="zh-TW" altLang="en-US" dirty="0"/>
              <a:t>用</a:t>
            </a:r>
            <a:endParaRPr lang="zh-TW" altLang="en-US" dirty="0" smtClean="0"/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介面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6" y="984887"/>
            <a:ext cx="8010890" cy="4158613"/>
          </a:xfr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39107" y="1071817"/>
            <a:ext cx="2160240" cy="9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194408" y="868192"/>
            <a:ext cx="315035" cy="168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450607" y="696657"/>
            <a:ext cx="55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選單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11556" y="1436913"/>
            <a:ext cx="900100" cy="36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1"/>
          </p:cNvCxnSpPr>
          <p:nvPr/>
        </p:nvCxnSpPr>
        <p:spPr>
          <a:xfrm flipH="1" flipV="1">
            <a:off x="796522" y="1428793"/>
            <a:ext cx="315034" cy="18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-10447" y="1197121"/>
            <a:ext cx="104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資料</a:t>
            </a:r>
            <a:r>
              <a:rPr lang="zh-TW" altLang="en-US" sz="1200" dirty="0"/>
              <a:t>集</a:t>
            </a:r>
            <a:r>
              <a:rPr lang="zh-TW" altLang="en-US" sz="1200" dirty="0" smtClean="0"/>
              <a:t>來</a:t>
            </a:r>
            <a:r>
              <a:rPr lang="zh-TW" altLang="en-US" sz="1200" dirty="0"/>
              <a:t>源</a:t>
            </a:r>
          </a:p>
        </p:txBody>
      </p:sp>
      <p:sp>
        <p:nvSpPr>
          <p:cNvPr id="15" name="矩形 14"/>
          <p:cNvSpPr/>
          <p:nvPr/>
        </p:nvSpPr>
        <p:spPr>
          <a:xfrm>
            <a:off x="1111533" y="1851595"/>
            <a:ext cx="900100" cy="63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796488" y="2025256"/>
            <a:ext cx="315034" cy="18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-47136" y="1851595"/>
            <a:ext cx="104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string</a:t>
            </a:r>
            <a:r>
              <a:rPr lang="zh-TW" altLang="en-US" sz="1200" dirty="0" smtClean="0"/>
              <a:t>欄位</a:t>
            </a:r>
            <a:endParaRPr lang="zh-TW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111533" y="2979677"/>
            <a:ext cx="900100" cy="63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796488" y="3105907"/>
            <a:ext cx="315034" cy="18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-85772" y="2904293"/>
            <a:ext cx="1044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Integer</a:t>
            </a:r>
            <a:r>
              <a:rPr lang="zh-TW" altLang="en-US" sz="1200" dirty="0" smtClean="0"/>
              <a:t>欄位</a:t>
            </a:r>
            <a:endParaRPr lang="zh-TW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111522" y="4224902"/>
            <a:ext cx="900100" cy="27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796471" y="4182244"/>
            <a:ext cx="315034" cy="188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-85772" y="3956991"/>
            <a:ext cx="1044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自行新增</a:t>
            </a:r>
            <a:r>
              <a:rPr lang="zh-TW" altLang="en-US" sz="1200" dirty="0"/>
              <a:t>的</a:t>
            </a:r>
            <a:r>
              <a:rPr lang="zh-TW" altLang="en-US" sz="1200" dirty="0" smtClean="0"/>
              <a:t>欄位</a:t>
            </a:r>
            <a:endParaRPr lang="zh-TW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功能介紹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39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3" y="1615041"/>
            <a:ext cx="2034844" cy="18899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3671" r="3525" b="4835"/>
          <a:stretch/>
        </p:blipFill>
        <p:spPr>
          <a:xfrm>
            <a:off x="5124698" y="1361172"/>
            <a:ext cx="3105345" cy="203628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64257" y="2426677"/>
            <a:ext cx="1809819" cy="12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124698" y="1361172"/>
            <a:ext cx="3105345" cy="2036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4" idx="3"/>
          </p:cNvCxnSpPr>
          <p:nvPr/>
        </p:nvCxnSpPr>
        <p:spPr>
          <a:xfrm>
            <a:off x="2974076" y="2488552"/>
            <a:ext cx="2153598" cy="8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77145" y="883114"/>
            <a:ext cx="171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將兩個資料集做</a:t>
            </a:r>
            <a:r>
              <a:rPr lang="en-US" altLang="zh-TW" sz="1200" dirty="0" smtClean="0"/>
              <a:t>merge</a:t>
            </a:r>
          </a:p>
          <a:p>
            <a:pPr algn="ctr"/>
            <a:r>
              <a:rPr lang="en-US" altLang="zh-TW" sz="1200" dirty="0" smtClean="0"/>
              <a:t>(</a:t>
            </a:r>
            <a:r>
              <a:rPr lang="zh-TW" altLang="en-US" sz="1200" dirty="0" smtClean="0"/>
              <a:t>相同欄位做</a:t>
            </a:r>
            <a:r>
              <a:rPr lang="en-US" altLang="zh-TW" sz="1200" dirty="0" smtClean="0"/>
              <a:t>join)</a:t>
            </a:r>
            <a:endParaRPr lang="zh-TW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164256" y="2579077"/>
            <a:ext cx="1809819" cy="12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059787" y="2702827"/>
            <a:ext cx="0" cy="1492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204692" y="4194909"/>
            <a:ext cx="1710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/>
              <a:t>取代資料</a:t>
            </a:r>
            <a:r>
              <a:rPr lang="zh-TW" altLang="en-US" sz="1200" dirty="0"/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22114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209884"/>
            <a:ext cx="1485885" cy="224680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18558" y="3021800"/>
            <a:ext cx="1048917" cy="136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5" y="709802"/>
            <a:ext cx="5191762" cy="27903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6915" y="2871335"/>
            <a:ext cx="855096" cy="37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259705" y="3999576"/>
            <a:ext cx="24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Filter</a:t>
            </a:r>
            <a:r>
              <a:rPr lang="zh-TW" altLang="en-US" sz="1200" dirty="0" smtClean="0"/>
              <a:t>：篩選只留要的</a:t>
            </a:r>
            <a:endParaRPr lang="en-US" altLang="zh-TW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/>
              <a:t>Highlight</a:t>
            </a:r>
            <a:r>
              <a:rPr lang="zh-TW" altLang="en-US" sz="1200" dirty="0" smtClean="0"/>
              <a:t>：狀態不變，凸顯要的</a:t>
            </a:r>
            <a:endParaRPr lang="zh-TW" altLang="en-US" sz="1200" dirty="0"/>
          </a:p>
        </p:txBody>
      </p:sp>
      <p:cxnSp>
        <p:nvCxnSpPr>
          <p:cNvPr id="17" name="直線單箭頭接點 16"/>
          <p:cNvCxnSpPr>
            <a:endCxn id="15" idx="1"/>
          </p:cNvCxnSpPr>
          <p:nvPr/>
        </p:nvCxnSpPr>
        <p:spPr>
          <a:xfrm flipV="1">
            <a:off x="2367475" y="3059080"/>
            <a:ext cx="1439440" cy="37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226100" y="3248208"/>
            <a:ext cx="1329" cy="751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3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496126" y="4339761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增加欄位可用數量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2"/>
          <a:stretch/>
        </p:blipFill>
        <p:spPr>
          <a:xfrm>
            <a:off x="883136" y="1584558"/>
            <a:ext cx="2512452" cy="24701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56681" y="3384758"/>
            <a:ext cx="1048917" cy="136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28" y="687215"/>
            <a:ext cx="2753191" cy="336754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88581" y="1985744"/>
            <a:ext cx="2565285" cy="1083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3" idx="3"/>
            <a:endCxn id="15" idx="1"/>
          </p:cNvCxnSpPr>
          <p:nvPr/>
        </p:nvCxnSpPr>
        <p:spPr>
          <a:xfrm flipV="1">
            <a:off x="3405598" y="2527734"/>
            <a:ext cx="1482983" cy="925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216206" y="3069723"/>
            <a:ext cx="1329" cy="1170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8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功能介紹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636785" y="226108"/>
            <a:ext cx="1755195" cy="2327627"/>
            <a:chOff x="1106615" y="1099218"/>
            <a:chExt cx="2589832" cy="35877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8" b="1451"/>
            <a:stretch/>
          </p:blipFill>
          <p:spPr>
            <a:xfrm>
              <a:off x="1106615" y="1099218"/>
              <a:ext cx="2589832" cy="3587768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855495" y="2179337"/>
              <a:ext cx="840952" cy="1305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4391980" y="1350222"/>
            <a:ext cx="1035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37085" y="660630"/>
            <a:ext cx="32466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Table</a:t>
            </a:r>
            <a:r>
              <a:rPr lang="zh-TW" altLang="en-US" dirty="0" smtClean="0"/>
              <a:t>：表</a:t>
            </a:r>
            <a:r>
              <a:rPr lang="zh-TW" altLang="en-US" dirty="0"/>
              <a:t>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Column</a:t>
            </a:r>
            <a:r>
              <a:rPr lang="zh-TW" altLang="en-US" dirty="0"/>
              <a:t>：</a:t>
            </a:r>
            <a:r>
              <a:rPr lang="zh-TW" altLang="en-US" dirty="0" smtClean="0"/>
              <a:t>欄</a:t>
            </a:r>
            <a:r>
              <a:rPr lang="zh-TW" altLang="en-US" dirty="0"/>
              <a:t>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Row</a:t>
            </a:r>
            <a:r>
              <a:rPr lang="zh-TW" altLang="en-US" dirty="0" smtClean="0"/>
              <a:t>：列</a:t>
            </a:r>
            <a:r>
              <a:rPr lang="zh-TW" altLang="en-US" dirty="0"/>
              <a:t>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Pane</a:t>
            </a:r>
            <a:r>
              <a:rPr lang="zh-TW" altLang="en-US" dirty="0" smtClean="0"/>
              <a:t>：窗</a:t>
            </a:r>
            <a:r>
              <a:rPr lang="zh-TW" altLang="en-US" dirty="0"/>
              <a:t>格百分比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Row in Pane</a:t>
            </a:r>
            <a:r>
              <a:rPr lang="zh-TW" altLang="en-US" dirty="0" smtClean="0"/>
              <a:t>：窗</a:t>
            </a:r>
            <a:r>
              <a:rPr lang="zh-TW" altLang="en-US" dirty="0"/>
              <a:t>格中的列百分比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Column in Pane</a:t>
            </a:r>
            <a:r>
              <a:rPr lang="zh-TW" altLang="en-US" dirty="0" smtClean="0"/>
              <a:t>：窗</a:t>
            </a:r>
            <a:r>
              <a:rPr lang="zh-TW" altLang="en-US" dirty="0"/>
              <a:t>格中的欄百分比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Cell</a:t>
            </a:r>
            <a:r>
              <a:rPr lang="zh-TW" altLang="en-US" dirty="0" smtClean="0"/>
              <a:t>：儲</a:t>
            </a:r>
            <a:r>
              <a:rPr lang="zh-TW" altLang="en-US" dirty="0"/>
              <a:t>存格百分比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12" y="2977103"/>
            <a:ext cx="1562100" cy="189547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529472" y="3607173"/>
            <a:ext cx="15775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529472" y="3867559"/>
            <a:ext cx="1577540" cy="225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107012" y="3719685"/>
            <a:ext cx="1035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07012" y="3980071"/>
            <a:ext cx="1035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34743" y="3559782"/>
            <a:ext cx="1313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匯出</a:t>
            </a:r>
            <a:r>
              <a:rPr lang="en-US" altLang="zh-TW" dirty="0" smtClean="0"/>
              <a:t>workbook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036619" y="3874592"/>
            <a:ext cx="1313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/>
              <a:t>匯出</a:t>
            </a:r>
            <a:r>
              <a:rPr lang="en-US" altLang="zh-TW" dirty="0" smtClean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88818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113525</TotalTime>
  <Words>406</Words>
  <Application>Microsoft Office PowerPoint</Application>
  <PresentationFormat>如螢幕大小 (16:9)</PresentationFormat>
  <Paragraphs>103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Tableau Advanced</vt:lpstr>
      <vt:lpstr>PowerPoint 簡報</vt:lpstr>
      <vt:lpstr>PowerPoint 簡報</vt:lpstr>
      <vt:lpstr>介面</vt:lpstr>
      <vt:lpstr>PowerPoint 簡報</vt:lpstr>
      <vt:lpstr>功能介紹</vt:lpstr>
      <vt:lpstr>功能介紹</vt:lpstr>
      <vt:lpstr>功能介紹</vt:lpstr>
      <vt:lpstr>功能介紹</vt:lpstr>
      <vt:lpstr>功能介紹</vt:lpstr>
      <vt:lpstr>功能介紹</vt:lpstr>
      <vt:lpstr>功能介紹</vt:lpstr>
      <vt:lpstr>功能介紹</vt:lpstr>
      <vt:lpstr>PowerPoint 簡報</vt:lpstr>
      <vt:lpstr>補充說明</vt:lpstr>
      <vt:lpstr>PowerPoint 簡報</vt:lpstr>
      <vt:lpstr>JOB時程表</vt:lpstr>
      <vt:lpstr>PowerPoint 簡報</vt:lpstr>
      <vt:lpstr>功能應用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4066</cp:revision>
  <dcterms:created xsi:type="dcterms:W3CDTF">2011-02-08T02:08:58Z</dcterms:created>
  <dcterms:modified xsi:type="dcterms:W3CDTF">2021-03-15T08:40:10Z</dcterms:modified>
</cp:coreProperties>
</file>