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12"/>
  </p:notesMasterIdLst>
  <p:handoutMasterIdLst>
    <p:handoutMasterId r:id="rId13"/>
  </p:handoutMasterIdLst>
  <p:sldIdLst>
    <p:sldId id="1189" r:id="rId2"/>
    <p:sldId id="1188" r:id="rId3"/>
    <p:sldId id="1191" r:id="rId4"/>
    <p:sldId id="1200" r:id="rId5"/>
    <p:sldId id="1201" r:id="rId6"/>
    <p:sldId id="1202" r:id="rId7"/>
    <p:sldId id="1203" r:id="rId8"/>
    <p:sldId id="1204" r:id="rId9"/>
    <p:sldId id="1190" r:id="rId10"/>
    <p:sldId id="1013" r:id="rId11"/>
  </p:sldIdLst>
  <p:sldSz cx="9144000" cy="5143500" type="screen16x9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4">
          <p15:clr>
            <a:srgbClr val="A4A3A4"/>
          </p15:clr>
        </p15:guide>
        <p15:guide id="2" pos="414">
          <p15:clr>
            <a:srgbClr val="A4A3A4"/>
          </p15:clr>
        </p15:guide>
        <p15:guide id="3" orient="horz" pos="4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3A2"/>
    <a:srgbClr val="2772E1"/>
    <a:srgbClr val="14458E"/>
    <a:srgbClr val="449E9A"/>
    <a:srgbClr val="5B5245"/>
    <a:srgbClr val="F1AC01"/>
    <a:srgbClr val="90D0CD"/>
    <a:srgbClr val="7FACED"/>
    <a:srgbClr val="F75B66"/>
    <a:srgbClr val="DDDE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22" autoAdjust="0"/>
    <p:restoredTop sz="88708" autoAdjust="0"/>
  </p:normalViewPr>
  <p:slideViewPr>
    <p:cSldViewPr showGuides="1">
      <p:cViewPr varScale="1">
        <p:scale>
          <a:sx n="136" d="100"/>
          <a:sy n="136" d="100"/>
        </p:scale>
        <p:origin x="1290" y="162"/>
      </p:cViewPr>
      <p:guideLst>
        <p:guide orient="horz" pos="514"/>
        <p:guide pos="414"/>
        <p:guide orient="horz" pos="4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45" d="100"/>
        <a:sy n="45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3396" y="-96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2021/3/30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799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2021/3/30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4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0761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6763"/>
            <a:ext cx="6819900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914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 flipH="1">
            <a:off x="3266853" y="0"/>
            <a:ext cx="5940660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989937 w 6929557"/>
              <a:gd name="connsiteY0" fmla="*/ 5143500 h 6000750"/>
              <a:gd name="connsiteX1" fmla="*/ 989937 w 6929557"/>
              <a:gd name="connsiteY1" fmla="*/ 0 h 6000750"/>
              <a:gd name="connsiteX2" fmla="*/ 3716732 w 6929557"/>
              <a:gd name="connsiteY2" fmla="*/ 0 h 6000750"/>
              <a:gd name="connsiteX3" fmla="*/ 6929558 w 6929557"/>
              <a:gd name="connsiteY3" fmla="*/ 5143500 h 6000750"/>
              <a:gd name="connsiteX4" fmla="*/ 989937 w 6929557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2730539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0 w 5939621"/>
              <a:gd name="connsiteY0" fmla="*/ 5143500 h 5143500"/>
              <a:gd name="connsiteX1" fmla="*/ 0 w 5939621"/>
              <a:gd name="connsiteY1" fmla="*/ 0 h 5143500"/>
              <a:gd name="connsiteX2" fmla="*/ 3509774 w 5939621"/>
              <a:gd name="connsiteY2" fmla="*/ 0 h 5143500"/>
              <a:gd name="connsiteX3" fmla="*/ 5939621 w 5939621"/>
              <a:gd name="connsiteY3" fmla="*/ 5143500 h 5143500"/>
              <a:gd name="connsiteX4" fmla="*/ 0 w 593962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2093555" y="1086586"/>
            <a:ext cx="7158965" cy="336903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2" descr="\\Auhqfs01\agm006$\Corpcom\Library\CIS\AUO\Logo Combination\AUOInnovatingLing\AUOlogo_InnovatingLife_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6855" y="1986685"/>
            <a:ext cx="2700300" cy="1599397"/>
          </a:xfrm>
          <a:prstGeom prst="rect">
            <a:avLst/>
          </a:prstGeom>
          <a:noFill/>
        </p:spPr>
      </p:pic>
      <p:sp>
        <p:nvSpPr>
          <p:cNvPr id="9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6298" y="321500"/>
            <a:ext cx="1531168" cy="540060"/>
          </a:xfrm>
          <a:prstGeom prst="rect">
            <a:avLst/>
          </a:prstGeom>
          <a:noFill/>
        </p:spPr>
      </p:pic>
      <p:sp>
        <p:nvSpPr>
          <p:cNvPr id="7" name="手繪多邊形 6"/>
          <p:cNvSpPr/>
          <p:nvPr userDrawn="1"/>
        </p:nvSpPr>
        <p:spPr>
          <a:xfrm rot="10800000" flipV="1">
            <a:off x="-1" y="1761660"/>
            <a:ext cx="758829" cy="58506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2" name="文字版面配置區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6585" y="3651870"/>
            <a:ext cx="7920879" cy="1491630"/>
          </a:xfrm>
        </p:spPr>
        <p:txBody>
          <a:bodyPr anchor="t" anchorCtr="0">
            <a:normAutofit/>
          </a:bodyPr>
          <a:lstStyle>
            <a:lvl1pPr marL="0" indent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FontTx/>
              <a:buNone/>
              <a:defRPr kumimoji="0" lang="en-US" altLang="zh-TW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Name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Date YYYY.MM.DD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Gill Sans MT or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微軟正黑 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16pt</a:t>
            </a:r>
          </a:p>
        </p:txBody>
      </p:sp>
      <p:sp>
        <p:nvSpPr>
          <p:cNvPr id="14" name="標題 13"/>
          <p:cNvSpPr>
            <a:spLocks noGrp="1"/>
          </p:cNvSpPr>
          <p:nvPr>
            <p:ph type="title" hasCustomPrompt="1"/>
          </p:nvPr>
        </p:nvSpPr>
        <p:spPr>
          <a:xfrm>
            <a:off x="752890" y="1671650"/>
            <a:ext cx="8229600" cy="198022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zh-TW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 smtClean="0"/>
              <a:t>Presentation Title </a:t>
            </a:r>
            <a:r>
              <a:rPr lang="zh-TW" altLang="en-US" dirty="0" smtClean="0"/>
              <a:t>標題</a:t>
            </a:r>
            <a:br>
              <a:rPr lang="zh-TW" altLang="en-US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557553" y="1536635"/>
            <a:ext cx="8379931" cy="3330370"/>
          </a:xfrm>
        </p:spPr>
        <p:txBody>
          <a:bodyPr>
            <a:normAutofit/>
          </a:bodyPr>
          <a:lstStyle>
            <a:lvl1pPr marL="0" indent="0"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標題 6"/>
          <p:cNvSpPr>
            <a:spLocks noGrp="1"/>
          </p:cNvSpPr>
          <p:nvPr>
            <p:ph type="title" hasCustomPrompt="1"/>
          </p:nvPr>
        </p:nvSpPr>
        <p:spPr>
          <a:xfrm>
            <a:off x="527865" y="231490"/>
            <a:ext cx="7374505" cy="1170130"/>
          </a:xfrm>
        </p:spPr>
        <p:txBody>
          <a:bodyPr/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/>
          <p:nvPr userDrawn="1"/>
        </p:nvSpPr>
        <p:spPr>
          <a:xfrm rot="10800000" flipH="1">
            <a:off x="-43510" y="-1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15" name="手繪多邊形 14"/>
          <p:cNvSpPr/>
          <p:nvPr userDrawn="1"/>
        </p:nvSpPr>
        <p:spPr>
          <a:xfrm rot="1500000">
            <a:off x="832128" y="-30702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>
            <a:off x="-441" y="0"/>
            <a:ext cx="9144000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7" name="手繪多邊形 6"/>
          <p:cNvSpPr/>
          <p:nvPr userDrawn="1"/>
        </p:nvSpPr>
        <p:spPr>
          <a:xfrm rot="10800000" flipH="1">
            <a:off x="-43952" y="0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500000">
            <a:off x="831686" y="-31434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 rot="10800000" flipH="1">
            <a:off x="0" y="-22579"/>
            <a:ext cx="4945870" cy="5166077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3" name="手繪多邊形 12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/>
          <p:nvPr userDrawn="1"/>
        </p:nvSpPr>
        <p:spPr>
          <a:xfrm>
            <a:off x="-1" y="0"/>
            <a:ext cx="9143559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0800000" flipH="1">
            <a:off x="0" y="-40502"/>
            <a:ext cx="4945870" cy="51840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</a:endParaRPr>
          </a:p>
        </p:txBody>
      </p:sp>
      <p:sp>
        <p:nvSpPr>
          <p:cNvPr id="12" name="手繪多邊形 11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>
            <a:off x="1" y="4731988"/>
            <a:ext cx="9144000" cy="22502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1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090" y="321500"/>
            <a:ext cx="1148376" cy="405045"/>
          </a:xfrm>
          <a:prstGeom prst="rect">
            <a:avLst/>
          </a:prstGeom>
          <a:noFill/>
        </p:spPr>
      </p:pic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216259" y="1626645"/>
            <a:ext cx="671148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標題 110"/>
          <p:cNvSpPr txBox="1">
            <a:spLocks/>
          </p:cNvSpPr>
          <p:nvPr userDrawn="1"/>
        </p:nvSpPr>
        <p:spPr>
          <a:xfrm>
            <a:off x="527865" y="231490"/>
            <a:ext cx="728449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rPr>
              <a:t>適用色盤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Gill Sans MT" pitchFamily="34" charset="0"/>
              <a:ea typeface="微軟正黑體" pitchFamily="34" charset="-120"/>
              <a:cs typeface="+mj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657225" y="3786885"/>
            <a:ext cx="2474395" cy="619125"/>
            <a:chOff x="657225" y="3786885"/>
            <a:chExt cx="2474395" cy="619125"/>
          </a:xfrm>
        </p:grpSpPr>
        <p:sp>
          <p:nvSpPr>
            <p:cNvPr id="7" name="矩形 6"/>
            <p:cNvSpPr/>
            <p:nvPr/>
          </p:nvSpPr>
          <p:spPr>
            <a:xfrm>
              <a:off x="657225" y="3786885"/>
              <a:ext cx="978347" cy="593252"/>
            </a:xfrm>
            <a:prstGeom prst="rect">
              <a:avLst/>
            </a:prstGeom>
            <a:solidFill>
              <a:srgbClr val="2772E1"/>
            </a:solidFill>
            <a:ln w="38100">
              <a:solidFill>
                <a:srgbClr val="2772E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6695" y="378688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群組 8"/>
          <p:cNvGrpSpPr/>
          <p:nvPr userDrawn="1"/>
        </p:nvGrpSpPr>
        <p:grpSpPr>
          <a:xfrm>
            <a:off x="657225" y="1125705"/>
            <a:ext cx="6955845" cy="638175"/>
            <a:chOff x="657225" y="1125705"/>
            <a:chExt cx="6955845" cy="638175"/>
          </a:xfrm>
        </p:grpSpPr>
        <p:sp>
          <p:nvSpPr>
            <p:cNvPr id="10" name="矩形 9"/>
            <p:cNvSpPr/>
            <p:nvPr/>
          </p:nvSpPr>
          <p:spPr>
            <a:xfrm>
              <a:off x="657225" y="1125705"/>
              <a:ext cx="978346" cy="5932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157065" y="1125705"/>
              <a:ext cx="978345" cy="593252"/>
            </a:xfrm>
            <a:prstGeom prst="rect">
              <a:avLst/>
            </a:prstGeom>
            <a:solidFill>
              <a:srgbClr val="F75B66"/>
            </a:solidFill>
            <a:ln w="38100">
              <a:solidFill>
                <a:srgbClr val="F75B66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6695" y="1125705"/>
              <a:ext cx="130492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27195" y="1125705"/>
              <a:ext cx="128587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群組 13"/>
          <p:cNvGrpSpPr/>
          <p:nvPr userDrawn="1"/>
        </p:nvGrpSpPr>
        <p:grpSpPr>
          <a:xfrm>
            <a:off x="657225" y="2019115"/>
            <a:ext cx="6965370" cy="619125"/>
            <a:chOff x="657225" y="1807245"/>
            <a:chExt cx="6965370" cy="619125"/>
          </a:xfrm>
        </p:grpSpPr>
        <p:sp>
          <p:nvSpPr>
            <p:cNvPr id="15" name="矩形 14"/>
            <p:cNvSpPr/>
            <p:nvPr/>
          </p:nvSpPr>
          <p:spPr>
            <a:xfrm>
              <a:off x="5157065" y="1807245"/>
              <a:ext cx="978346" cy="593252"/>
            </a:xfrm>
            <a:prstGeom prst="rect">
              <a:avLst/>
            </a:prstGeom>
            <a:solidFill>
              <a:srgbClr val="F1AC01"/>
            </a:solidFill>
            <a:ln w="38100">
              <a:solidFill>
                <a:srgbClr val="F1AC0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57225" y="1807245"/>
              <a:ext cx="978346" cy="593252"/>
            </a:xfrm>
            <a:prstGeom prst="rect">
              <a:avLst/>
            </a:prstGeom>
            <a:solidFill>
              <a:srgbClr val="5B5245"/>
            </a:solidFill>
            <a:ln w="38100">
              <a:solidFill>
                <a:srgbClr val="5B5245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26695" y="180724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27195" y="1807245"/>
              <a:ext cx="1295400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矩形 18"/>
          <p:cNvSpPr/>
          <p:nvPr userDrawn="1"/>
        </p:nvSpPr>
        <p:spPr>
          <a:xfrm>
            <a:off x="657225" y="2893475"/>
            <a:ext cx="978346" cy="593252"/>
          </a:xfrm>
          <a:prstGeom prst="rect">
            <a:avLst/>
          </a:prstGeom>
          <a:solidFill>
            <a:srgbClr val="449E9A"/>
          </a:solidFill>
          <a:ln w="38100">
            <a:solidFill>
              <a:srgbClr val="449E9A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5157065" y="2893475"/>
            <a:ext cx="978346" cy="593252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zh-TW" altLang="en-US" sz="1100" b="1" dirty="0" smtClean="0">
              <a:solidFill>
                <a:schemeClr val="bg1"/>
              </a:solidFill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6695" y="2893475"/>
            <a:ext cx="13049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7195" y="2893475"/>
            <a:ext cx="13049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1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17205" y="3741880"/>
            <a:ext cx="12954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矩形 24"/>
          <p:cNvSpPr/>
          <p:nvPr userDrawn="1"/>
        </p:nvSpPr>
        <p:spPr>
          <a:xfrm>
            <a:off x="5427095" y="3876895"/>
            <a:ext cx="529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TXT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746451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21549" y="1491630"/>
            <a:ext cx="8415935" cy="3465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手繪多邊形 6"/>
          <p:cNvSpPr/>
          <p:nvPr userDrawn="1"/>
        </p:nvSpPr>
        <p:spPr>
          <a:xfrm rot="16200000" flipV="1">
            <a:off x="-208637" y="221384"/>
            <a:ext cx="989070" cy="3812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>
            <a:spLocks noChangeArrowheads="1"/>
          </p:cNvSpPr>
          <p:nvPr userDrawn="1"/>
        </p:nvSpPr>
        <p:spPr bwMode="auto">
          <a:xfrm>
            <a:off x="602940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© 2020 AU </a:t>
            </a:r>
            <a:r>
              <a:rPr kumimoji="0" lang="en-US" altLang="zh-TW" sz="500" dirty="0" err="1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Optronics</a:t>
            </a: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 Corporation – Proprietary and Confidential</a:t>
            </a:r>
            <a:endParaRPr kumimoji="0" lang="zh-TW" altLang="en-US" sz="500" dirty="0">
              <a:solidFill>
                <a:schemeClr val="bg1">
                  <a:lumMod val="50000"/>
                </a:scheme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2" name="頁尾版面配置區 7"/>
          <p:cNvSpPr>
            <a:spLocks noGrp="1"/>
          </p:cNvSpPr>
          <p:nvPr>
            <p:ph type="ftr" sz="quarter" idx="3"/>
          </p:nvPr>
        </p:nvSpPr>
        <p:spPr>
          <a:xfrm>
            <a:off x="5517105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46" r:id="rId2"/>
    <p:sldLayoutId id="2147483931" r:id="rId3"/>
    <p:sldLayoutId id="2147483940" r:id="rId4"/>
    <p:sldLayoutId id="2147483952" r:id="rId5"/>
    <p:sldLayoutId id="2147483939" r:id="rId6"/>
    <p:sldLayoutId id="2147483953" r:id="rId7"/>
    <p:sldLayoutId id="2147483941" r:id="rId8"/>
    <p:sldLayoutId id="2147483951" r:id="rId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gif"/><Relationship Id="rId4" Type="http://schemas.openxmlformats.org/officeDocument/2006/relationships/image" Target="../media/image19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陳媛君</a:t>
            </a:r>
            <a:endParaRPr lang="en-US" altLang="zh-TW" dirty="0" smtClean="0"/>
          </a:p>
          <a:p>
            <a:r>
              <a:rPr lang="en-US" altLang="zh-TW" dirty="0" smtClean="0"/>
              <a:t>2021.03.30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SQL</a:t>
            </a:r>
            <a:r>
              <a:rPr lang="zh-TW" altLang="en-US" dirty="0" smtClean="0"/>
              <a:t>練</a:t>
            </a:r>
            <a:r>
              <a:rPr lang="zh-TW" altLang="en-US" dirty="0"/>
              <a:t>習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pPr marL="187325" indent="-187325">
              <a:buFont typeface="Arial" pitchFamily="34" charset="0"/>
              <a:buChar char="•"/>
            </a:pPr>
            <a:r>
              <a:rPr lang="en-US" altLang="zh-TW" dirty="0" smtClean="0"/>
              <a:t>SQL</a:t>
            </a:r>
            <a:r>
              <a:rPr lang="zh-TW" altLang="en-US" dirty="0" smtClean="0"/>
              <a:t>練習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en-US" altLang="zh-TW" dirty="0" smtClean="0"/>
              <a:t>SQL</a:t>
            </a:r>
            <a:r>
              <a:rPr lang="zh-TW" altLang="en-US" dirty="0" smtClean="0"/>
              <a:t>練</a:t>
            </a:r>
            <a:r>
              <a:rPr lang="zh-TW" altLang="en-US" dirty="0"/>
              <a:t>習</a:t>
            </a:r>
            <a:endParaRPr lang="zh-TW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1"/>
          <p:cNvSpPr>
            <a:spLocks noGrp="1"/>
          </p:cNvSpPr>
          <p:nvPr>
            <p:ph sz="quarter" idx="22"/>
          </p:nvPr>
        </p:nvSpPr>
        <p:spPr>
          <a:xfrm>
            <a:off x="431540" y="96475"/>
            <a:ext cx="8307415" cy="711162"/>
          </a:xfrm>
        </p:spPr>
        <p:txBody>
          <a:bodyPr>
            <a:normAutofit/>
          </a:bodyPr>
          <a:lstStyle/>
          <a:p>
            <a:pPr algn="ctr"/>
            <a:r>
              <a:rPr lang="en-US" altLang="zh-TW" sz="1600" dirty="0" smtClean="0"/>
              <a:t>1. </a:t>
            </a:r>
            <a:r>
              <a:rPr lang="zh-TW" altLang="en-US" sz="1600" dirty="0"/>
              <a:t>請 </a:t>
            </a:r>
            <a:r>
              <a:rPr lang="en-US" altLang="zh-TW" sz="1600" dirty="0"/>
              <a:t>Distinct </a:t>
            </a:r>
            <a:r>
              <a:rPr lang="en-US" altLang="zh-TW" sz="1600" dirty="0" err="1"/>
              <a:t>alr_rpf</a:t>
            </a:r>
            <a:r>
              <a:rPr lang="en-US" altLang="zh-TW" sz="1600" dirty="0"/>
              <a:t> </a:t>
            </a:r>
            <a:r>
              <a:rPr lang="en-US" altLang="zh-TW" sz="1600" dirty="0" err="1"/>
              <a:t>chip_id</a:t>
            </a:r>
            <a:r>
              <a:rPr lang="zh-TW" altLang="en-US" sz="1600" dirty="0"/>
              <a:t>為 </a:t>
            </a:r>
            <a:r>
              <a:rPr lang="en-US" altLang="zh-TW" sz="1600" dirty="0"/>
              <a:t>Z31K3981BF, </a:t>
            </a:r>
            <a:endParaRPr lang="en-US" altLang="zh-TW" sz="1600" dirty="0" smtClean="0"/>
          </a:p>
          <a:p>
            <a:pPr algn="ctr"/>
            <a:r>
              <a:rPr lang="zh-TW" altLang="en-US" sz="1600" dirty="0" smtClean="0"/>
              <a:t>其</a:t>
            </a:r>
            <a:r>
              <a:rPr lang="en-US" altLang="zh-TW" sz="1600" dirty="0" err="1"/>
              <a:t>dft_mode</a:t>
            </a:r>
            <a:r>
              <a:rPr lang="en-US" altLang="zh-TW" sz="1600" dirty="0"/>
              <a:t> </a:t>
            </a:r>
            <a:r>
              <a:rPr lang="zh-TW" altLang="en-US" sz="1600" dirty="0"/>
              <a:t>進行排序 </a:t>
            </a:r>
            <a:r>
              <a:rPr lang="en-US" altLang="zh-TW" sz="1600" dirty="0"/>
              <a:t>P1</a:t>
            </a:r>
            <a:r>
              <a:rPr lang="zh-TW" altLang="en-US" sz="1600" dirty="0"/>
              <a:t>、</a:t>
            </a:r>
            <a:r>
              <a:rPr lang="en-US" altLang="zh-TW" sz="1600" dirty="0"/>
              <a:t>ITP OPEN</a:t>
            </a:r>
            <a:r>
              <a:rPr lang="zh-TW" altLang="en-US" sz="1600" dirty="0"/>
              <a:t>、</a:t>
            </a:r>
            <a:r>
              <a:rPr lang="en-US" altLang="zh-TW" sz="1600" dirty="0"/>
              <a:t>S</a:t>
            </a:r>
            <a:r>
              <a:rPr lang="zh-TW" altLang="en-US" sz="1600" dirty="0"/>
              <a:t>開</a:t>
            </a:r>
            <a:r>
              <a:rPr lang="zh-TW" altLang="en-US" sz="1600" dirty="0" smtClean="0"/>
              <a:t>頭</a:t>
            </a:r>
            <a:endParaRPr lang="zh-TW" altLang="en-US" sz="16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825" y="1609725"/>
            <a:ext cx="5086350" cy="19240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717357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1"/>
          <p:cNvSpPr>
            <a:spLocks noGrp="1"/>
          </p:cNvSpPr>
          <p:nvPr>
            <p:ph sz="quarter" idx="22"/>
          </p:nvPr>
        </p:nvSpPr>
        <p:spPr>
          <a:xfrm>
            <a:off x="386535" y="-6231"/>
            <a:ext cx="8307415" cy="711162"/>
          </a:xfrm>
        </p:spPr>
        <p:txBody>
          <a:bodyPr>
            <a:normAutofit/>
          </a:bodyPr>
          <a:lstStyle/>
          <a:p>
            <a:pPr algn="ctr"/>
            <a:r>
              <a:rPr lang="en-US" altLang="zh-TW" sz="1600" dirty="0" smtClean="0"/>
              <a:t>2.</a:t>
            </a:r>
            <a:r>
              <a:rPr lang="zh-TW" altLang="en-US" sz="1600" dirty="0"/>
              <a:t>請</a:t>
            </a:r>
            <a:r>
              <a:rPr lang="en-US" altLang="zh-TW" sz="1600" dirty="0"/>
              <a:t>create table l8bi0.student &amp; l8bi0.University </a:t>
            </a:r>
            <a:r>
              <a:rPr lang="zh-TW" altLang="en-US" sz="1600" dirty="0"/>
              <a:t>，各別新增資料</a:t>
            </a:r>
            <a:r>
              <a:rPr lang="zh-TW" altLang="en-US" sz="1600" dirty="0" smtClean="0"/>
              <a:t>，</a:t>
            </a:r>
            <a:endParaRPr lang="en-US" altLang="zh-TW" sz="1600" dirty="0" smtClean="0"/>
          </a:p>
          <a:p>
            <a:pPr algn="ctr"/>
            <a:r>
              <a:rPr lang="zh-TW" altLang="en-US" sz="1600" dirty="0" smtClean="0"/>
              <a:t>並</a:t>
            </a:r>
            <a:r>
              <a:rPr lang="zh-TW" altLang="en-US" sz="1600" dirty="0"/>
              <a:t>將兩個</a:t>
            </a:r>
            <a:r>
              <a:rPr lang="en-US" altLang="zh-TW" sz="1600" dirty="0"/>
              <a:t>table join </a:t>
            </a:r>
            <a:r>
              <a:rPr lang="zh-TW" altLang="en-US" sz="1600" dirty="0"/>
              <a:t>建立</a:t>
            </a:r>
            <a:r>
              <a:rPr lang="en-US" altLang="zh-TW" sz="1600" dirty="0"/>
              <a:t>l8b_view.student_0329(</a:t>
            </a:r>
            <a:r>
              <a:rPr lang="zh-TW" altLang="en-US" sz="1600" dirty="0"/>
              <a:t>請將過程資料截圖憑證</a:t>
            </a:r>
            <a:r>
              <a:rPr lang="en-US" altLang="zh-TW" sz="1600" dirty="0"/>
              <a:t>)</a:t>
            </a:r>
            <a:endParaRPr lang="zh-TW" altLang="en-US" sz="16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0" y="1131590"/>
            <a:ext cx="4038872" cy="40119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020" y="1122208"/>
            <a:ext cx="4269492" cy="40145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內容版面配置區 1"/>
          <p:cNvSpPr txBox="1">
            <a:spLocks/>
          </p:cNvSpPr>
          <p:nvPr/>
        </p:nvSpPr>
        <p:spPr>
          <a:xfrm>
            <a:off x="3896925" y="816555"/>
            <a:ext cx="1382628" cy="3150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kumimoji="0" lang="en-US" altLang="zh-TW" sz="1600" dirty="0" smtClean="0"/>
              <a:t>Create table</a:t>
            </a:r>
            <a:endParaRPr kumimoji="0"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0511935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1"/>
          <p:cNvSpPr txBox="1">
            <a:spLocks/>
          </p:cNvSpPr>
          <p:nvPr/>
        </p:nvSpPr>
        <p:spPr>
          <a:xfrm>
            <a:off x="3671900" y="82063"/>
            <a:ext cx="1710192" cy="405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kumimoji="0" lang="en-US" altLang="zh-TW" sz="1600" dirty="0" smtClean="0"/>
              <a:t>Add primary key</a:t>
            </a:r>
            <a:endParaRPr kumimoji="0" lang="zh-TW" altLang="en-US" sz="16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725" y="546525"/>
            <a:ext cx="4990704" cy="446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24908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/>
        </p:nvGrpSpPr>
        <p:grpSpPr>
          <a:xfrm>
            <a:off x="0" y="771550"/>
            <a:ext cx="9144001" cy="1659937"/>
            <a:chOff x="-1" y="17615"/>
            <a:chExt cx="9144001" cy="1659937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7732"/>
            <a:stretch/>
          </p:blipFill>
          <p:spPr>
            <a:xfrm>
              <a:off x="1691680" y="17615"/>
              <a:ext cx="5220580" cy="165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552428"/>
              <a:ext cx="9144001" cy="11251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6" name="群組 5"/>
          <p:cNvGrpSpPr/>
          <p:nvPr/>
        </p:nvGrpSpPr>
        <p:grpSpPr>
          <a:xfrm>
            <a:off x="2726795" y="2796775"/>
            <a:ext cx="3388187" cy="1980219"/>
            <a:chOff x="5125759" y="2275416"/>
            <a:chExt cx="3388187" cy="2469928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5594"/>
            <a:stretch/>
          </p:blipFill>
          <p:spPr>
            <a:xfrm>
              <a:off x="5125760" y="2275416"/>
              <a:ext cx="3388186" cy="246992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5759" y="2890843"/>
              <a:ext cx="3382217" cy="16227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0" name="內容版面配置區 1"/>
          <p:cNvSpPr txBox="1">
            <a:spLocks/>
          </p:cNvSpPr>
          <p:nvPr/>
        </p:nvSpPr>
        <p:spPr>
          <a:xfrm>
            <a:off x="3671900" y="82063"/>
            <a:ext cx="1710192" cy="405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kumimoji="0" lang="en-US" altLang="zh-TW" sz="1600" dirty="0" smtClean="0"/>
              <a:t>Insert data</a:t>
            </a:r>
            <a:endParaRPr kumimoji="0"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138248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65" y="401258"/>
            <a:ext cx="7879242" cy="47319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內容版面配置區 1"/>
          <p:cNvSpPr txBox="1">
            <a:spLocks/>
          </p:cNvSpPr>
          <p:nvPr/>
        </p:nvSpPr>
        <p:spPr>
          <a:xfrm>
            <a:off x="3036083" y="155351"/>
            <a:ext cx="3420380" cy="40504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kumimoji="0" lang="zh-TW" altLang="en-US" sz="1600" dirty="0"/>
              <a:t>將兩個</a:t>
            </a:r>
            <a:r>
              <a:rPr kumimoji="0" lang="en-US" altLang="zh-TW" sz="1600" dirty="0"/>
              <a:t>table join </a:t>
            </a:r>
            <a:r>
              <a:rPr kumimoji="0" lang="zh-TW" altLang="en-US" sz="1600" dirty="0"/>
              <a:t>建立</a:t>
            </a:r>
            <a:r>
              <a:rPr kumimoji="0" lang="en-US" altLang="zh-TW" sz="1600" dirty="0" smtClean="0"/>
              <a:t>l8b_view.student_0329 </a:t>
            </a:r>
            <a:endParaRPr kumimoji="0" lang="zh-TW" altLang="en-US" sz="1600" dirty="0"/>
          </a:p>
        </p:txBody>
      </p:sp>
      <p:sp>
        <p:nvSpPr>
          <p:cNvPr id="6" name="內容版面配置區 1"/>
          <p:cNvSpPr txBox="1">
            <a:spLocks/>
          </p:cNvSpPr>
          <p:nvPr/>
        </p:nvSpPr>
        <p:spPr>
          <a:xfrm>
            <a:off x="2047430" y="4908639"/>
            <a:ext cx="1035115" cy="27003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kumimoji="0" lang="zh-TW" altLang="en-US" sz="1600" dirty="0" smtClean="0">
                <a:solidFill>
                  <a:srgbClr val="FF0000"/>
                </a:solidFill>
              </a:rPr>
              <a:t>←沒有權限</a:t>
            </a:r>
            <a:endParaRPr kumimoji="0" lang="zh-TW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51621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114951</TotalTime>
  <Words>96</Words>
  <Application>Microsoft Office PowerPoint</Application>
  <PresentationFormat>如螢幕大小 (16:9)</PresentationFormat>
  <Paragraphs>18</Paragraphs>
  <Slides>10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9" baseType="lpstr">
      <vt:lpstr>Noto Sans CJK SC Medium</vt:lpstr>
      <vt:lpstr>微軟正黑體</vt:lpstr>
      <vt:lpstr>新細明體</vt:lpstr>
      <vt:lpstr>Arial</vt:lpstr>
      <vt:lpstr>Calibri</vt:lpstr>
      <vt:lpstr>Gill Sans MT</vt:lpstr>
      <vt:lpstr>Symbol</vt:lpstr>
      <vt:lpstr>Times New Roman</vt:lpstr>
      <vt:lpstr>Office 佈景主題</vt:lpstr>
      <vt:lpstr>SQL練習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BenQ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Betty YJ Chen 陳媛君</cp:lastModifiedBy>
  <cp:revision>4128</cp:revision>
  <dcterms:created xsi:type="dcterms:W3CDTF">2011-02-08T02:08:58Z</dcterms:created>
  <dcterms:modified xsi:type="dcterms:W3CDTF">2021-03-30T06:49:28Z</dcterms:modified>
</cp:coreProperties>
</file>