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3981" r:id="rId2"/>
    <p:sldMasterId id="2147483997" r:id="rId3"/>
    <p:sldMasterId id="2147484007" r:id="rId4"/>
    <p:sldMasterId id="2147484023" r:id="rId5"/>
  </p:sldMasterIdLst>
  <p:notesMasterIdLst>
    <p:notesMasterId r:id="rId45"/>
  </p:notesMasterIdLst>
  <p:handoutMasterIdLst>
    <p:handoutMasterId r:id="rId46"/>
  </p:handoutMasterIdLst>
  <p:sldIdLst>
    <p:sldId id="1189" r:id="rId6"/>
    <p:sldId id="1233" r:id="rId7"/>
    <p:sldId id="1260" r:id="rId8"/>
    <p:sldId id="1276" r:id="rId9"/>
    <p:sldId id="1312" r:id="rId10"/>
    <p:sldId id="1313" r:id="rId11"/>
    <p:sldId id="1314" r:id="rId12"/>
    <p:sldId id="1317" r:id="rId13"/>
    <p:sldId id="1315" r:id="rId14"/>
    <p:sldId id="1310" r:id="rId15"/>
    <p:sldId id="1293" r:id="rId16"/>
    <p:sldId id="1298" r:id="rId17"/>
    <p:sldId id="1299" r:id="rId18"/>
    <p:sldId id="1306" r:id="rId19"/>
    <p:sldId id="1307" r:id="rId20"/>
    <p:sldId id="1302" r:id="rId21"/>
    <p:sldId id="1303" r:id="rId22"/>
    <p:sldId id="1304" r:id="rId23"/>
    <p:sldId id="1305" r:id="rId24"/>
    <p:sldId id="1301" r:id="rId25"/>
    <p:sldId id="1295" r:id="rId26"/>
    <p:sldId id="1294" r:id="rId27"/>
    <p:sldId id="1290" r:id="rId28"/>
    <p:sldId id="1279" r:id="rId29"/>
    <p:sldId id="1285" r:id="rId30"/>
    <p:sldId id="1284" r:id="rId31"/>
    <p:sldId id="1291" r:id="rId32"/>
    <p:sldId id="1286" r:id="rId33"/>
    <p:sldId id="1287" r:id="rId34"/>
    <p:sldId id="1288" r:id="rId35"/>
    <p:sldId id="1266" r:id="rId36"/>
    <p:sldId id="1267" r:id="rId37"/>
    <p:sldId id="1268" r:id="rId38"/>
    <p:sldId id="1289" r:id="rId39"/>
    <p:sldId id="1311" r:id="rId40"/>
    <p:sldId id="1308" r:id="rId41"/>
    <p:sldId id="1272" r:id="rId42"/>
    <p:sldId id="1270" r:id="rId43"/>
    <p:sldId id="1265" r:id="rId44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FF"/>
    <a:srgbClr val="CCCCFF"/>
    <a:srgbClr val="385D8A"/>
    <a:srgbClr val="FF66CC"/>
    <a:srgbClr val="00B0F0"/>
    <a:srgbClr val="FDEADA"/>
    <a:srgbClr val="FFFF00"/>
    <a:srgbClr val="FFFFFF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042" autoAdjust="0"/>
    <p:restoredTop sz="88708" autoAdjust="0"/>
  </p:normalViewPr>
  <p:slideViewPr>
    <p:cSldViewPr showGuides="1">
      <p:cViewPr varScale="1">
        <p:scale>
          <a:sx n="149" d="100"/>
          <a:sy n="149" d="100"/>
        </p:scale>
        <p:origin x="120" y="19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3217" y="767596"/>
            <a:ext cx="4732867" cy="383798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841B1-E93D-4DC4-9588-DEEEC0E02739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3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DD747A-13A3-4A30-97E1-8F1F600BA311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8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8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日期版面配置區 1027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1028"/>
          <p:cNvSpPr>
            <a:spLocks noGrp="1"/>
          </p:cNvSpPr>
          <p:nvPr>
            <p:ph type="ftr" sz="quarter" idx="11"/>
          </p:nvPr>
        </p:nvSpPr>
        <p:spPr/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​‌Classify:AUO-General‌​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1029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fld id="{F6A2BE52-A5AC-4C91-8130-92E911142C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81404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80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24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649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3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8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1"/>
            <a:ext cx="2171700" cy="45946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6362700" cy="45946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" y="1"/>
            <a:ext cx="7705725" cy="4119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6" y="1"/>
            <a:ext cx="7705725" cy="4119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2954043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2954043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4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90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7" y="1536636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9" y="231492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6" y="1959687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3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6" y="1959687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5" y="1536636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8" y="231492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77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5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77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5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64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8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zh-TW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2" name="群組 5"/>
          <p:cNvGrpSpPr/>
          <p:nvPr userDrawn="1"/>
        </p:nvGrpSpPr>
        <p:grpSpPr>
          <a:xfrm>
            <a:off x="657231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prstClr val="white"/>
                </a:solidFill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8"/>
          <p:cNvGrpSpPr/>
          <p:nvPr userDrawn="1"/>
        </p:nvGrpSpPr>
        <p:grpSpPr>
          <a:xfrm>
            <a:off x="657230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prstClr val="white"/>
                </a:solidFill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prstClr val="white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02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03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9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TXT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F2A5-6B90-4531-B3D4-2AD69279B58D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B797E-B0B9-4237-9219-8716324586F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A2119-5598-4B70-A801-C438075B57DA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4CA5-0D79-4283-9099-E9B812FB4F8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7149-A55F-42C1-9EF4-41E9BF922D1A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D92D8-B8B7-4CEE-A28C-C44BFBD2CE0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2B69A-C682-46A5-9372-9EA64737308A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F468-9E49-4F16-B5C3-33DBFDCFEF97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D123E-5D5F-49DA-B7DF-88175DB6AC71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335C9-EAAA-4B5C-BE76-BE232DFD6A46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BCE83-F3DA-4639-9603-449A2F50667C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4AA23-4F64-4958-B6E6-2E2928E71C4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4" y="1959686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C7821-03F6-4E23-9FBB-7C9EB3792267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008C8-97C9-4024-853C-EB52ED2FEF3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E77D9-93B8-45E4-B2D4-A7AD7B318BA4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430CA-F809-4089-A057-C533D851947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CD8FE-52D0-4242-93FA-AEDD0CC36418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61592-C2BD-4BDB-9CED-55418B9786C6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3FE97-E0DF-43F5-B6B6-265781CB83C0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5DD3B-551E-4108-930C-D3A55FC9682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21291-EC87-4769-981F-5D18DFF6D156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F7AC-4B46-4B33-8E84-A02F2DBA8F4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手繪多邊形 6"/>
          <p:cNvGrpSpPr>
            <a:grpSpLocks/>
          </p:cNvGrpSpPr>
          <p:nvPr userDrawn="1"/>
        </p:nvGrpSpPr>
        <p:grpSpPr bwMode="auto">
          <a:xfrm>
            <a:off x="-6350" y="1843089"/>
            <a:ext cx="1030288" cy="598885"/>
            <a:chOff x="-4" y="1548"/>
            <a:chExt cx="649" cy="503"/>
          </a:xfrm>
        </p:grpSpPr>
        <p:pic>
          <p:nvPicPr>
            <p:cNvPr id="7" name="手繪多邊形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" y="1548"/>
              <a:ext cx="649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0" y="1553"/>
              <a:ext cx="640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TW" altLang="en-US" sz="1800">
                <a:solidFill>
                  <a:prstClr val="black"/>
                </a:solidFill>
                <a:latin typeface="Calibri" pitchFamily="34" charset="0"/>
                <a:ea typeface="新細明體" charset="-120"/>
              </a:endParaRPr>
            </a:p>
          </p:txBody>
        </p:sp>
      </p:grpSp>
      <p:pic>
        <p:nvPicPr>
          <p:cNvPr id="9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6300" y="241698"/>
            <a:ext cx="15319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16"/>
          <p:cNvSpPr>
            <a:spLocks noGrp="1"/>
          </p:cNvSpPr>
          <p:nvPr>
            <p:ph sz="quarter" idx="22"/>
          </p:nvPr>
        </p:nvSpPr>
        <p:spPr>
          <a:xfrm>
            <a:off x="971604" y="1829168"/>
            <a:ext cx="7605845" cy="2025225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0" algn="l"/>
              </a:tabLst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4052082"/>
            <a:ext cx="7470830" cy="916186"/>
          </a:xfrm>
        </p:spPr>
        <p:txBody>
          <a:bodyPr>
            <a:noAutofit/>
          </a:bodyPr>
          <a:lstStyle>
            <a:lvl1pPr>
              <a:buFontTx/>
              <a:buNone/>
              <a:defRPr sz="1400">
                <a:latin typeface="Gill Sans MT" pitchFamily="34" charset="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9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4610101"/>
            <a:ext cx="9144000" cy="542925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4" name="Freeform: Shape 7">
            <a:extLst>
              <a:ext uri="{FF2B5EF4-FFF2-40B4-BE49-F238E27FC236}"/>
            </a:extLst>
          </p:cNvPr>
          <p:cNvSpPr/>
          <p:nvPr userDrawn="1"/>
        </p:nvSpPr>
        <p:spPr>
          <a:xfrm flipH="1">
            <a:off x="0" y="4786313"/>
            <a:ext cx="9144000" cy="366713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>
              <a:solidFill>
                <a:prstClr val="white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254635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300" y="321470"/>
            <a:ext cx="1531938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手繪多邊形 4"/>
          <p:cNvSpPr/>
          <p:nvPr userDrawn="1"/>
        </p:nvSpPr>
        <p:spPr>
          <a:xfrm rot="10800000" flipV="1">
            <a:off x="-1" y="1761666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 sz="1800">
              <a:solidFill>
                <a:prstClr val="black"/>
              </a:solidFill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836589" y="3651870"/>
            <a:ext cx="7920879" cy="1491630"/>
          </a:xfrm>
        </p:spPr>
        <p:txBody>
          <a:bodyPr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5427663" y="4767264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/>
          </p:nvPr>
        </p:nvSpPr>
        <p:spPr>
          <a:xfrm>
            <a:off x="557557" y="1536636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527870" y="231492"/>
            <a:ext cx="7374505" cy="117013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5427663" y="4767264"/>
            <a:ext cx="2895600" cy="273844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F2A5-6B90-4531-B3D4-2AD69279B58D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B797E-B0B9-4237-9219-8716324586F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3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4" y="1959686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A2119-5598-4B70-A801-C438075B57DA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4CA5-0D79-4283-9099-E9B812FB4F8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7149-A55F-42C1-9EF4-41E9BF922D1A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D92D8-B8B7-4CEE-A28C-C44BFBD2CE0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2B69A-C682-46A5-9372-9EA64737308A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F468-9E49-4F16-B5C3-33DBFDCFEF97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D123E-5D5F-49DA-B7DF-88175DB6AC71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335C9-EAAA-4B5C-BE76-BE232DFD6A46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BCE83-F3DA-4639-9603-449A2F50667C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4AA23-4F64-4958-B6E6-2E2928E71C4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C7821-03F6-4E23-9FBB-7C9EB3792267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008C8-97C9-4024-853C-EB52ED2FEF3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E77D9-93B8-45E4-B2D4-A7AD7B318BA4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430CA-F809-4089-A057-C533D851947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CD8FE-52D0-4242-93FA-AEDD0CC36418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61592-C2BD-4BDB-9CED-55418B9786C6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3FE97-E0DF-43F5-B6B6-265781CB83C0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5DD3B-551E-4108-930C-D3A55FC9682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21291-EC87-4769-981F-5D18DFF6D156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F7AC-4B46-4B33-8E84-A02F2DBA8F4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76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3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手繪多邊形 6"/>
          <p:cNvGrpSpPr>
            <a:grpSpLocks/>
          </p:cNvGrpSpPr>
          <p:nvPr userDrawn="1"/>
        </p:nvGrpSpPr>
        <p:grpSpPr bwMode="auto">
          <a:xfrm>
            <a:off x="-6350" y="1843088"/>
            <a:ext cx="1030288" cy="598885"/>
            <a:chOff x="-4" y="1548"/>
            <a:chExt cx="649" cy="503"/>
          </a:xfrm>
        </p:grpSpPr>
        <p:pic>
          <p:nvPicPr>
            <p:cNvPr id="7" name="手繪多邊形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" y="1548"/>
              <a:ext cx="649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0" y="1553"/>
              <a:ext cx="640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TW" altLang="en-US" sz="1800">
                <a:solidFill>
                  <a:prstClr val="black"/>
                </a:solidFill>
                <a:latin typeface="Calibri" pitchFamily="34" charset="0"/>
                <a:ea typeface="新細明體" charset="-120"/>
              </a:endParaRPr>
            </a:p>
          </p:txBody>
        </p:sp>
      </p:grpSp>
      <p:pic>
        <p:nvPicPr>
          <p:cNvPr id="9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6300" y="241697"/>
            <a:ext cx="15319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16"/>
          <p:cNvSpPr>
            <a:spLocks noGrp="1"/>
          </p:cNvSpPr>
          <p:nvPr>
            <p:ph sz="quarter" idx="22"/>
          </p:nvPr>
        </p:nvSpPr>
        <p:spPr>
          <a:xfrm>
            <a:off x="971602" y="1829168"/>
            <a:ext cx="7605845" cy="2025225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0" algn="l"/>
              </a:tabLst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4052082"/>
            <a:ext cx="7470830" cy="916186"/>
          </a:xfrm>
        </p:spPr>
        <p:txBody>
          <a:bodyPr>
            <a:noAutofit/>
          </a:bodyPr>
          <a:lstStyle>
            <a:lvl1pPr>
              <a:buFontTx/>
              <a:buNone/>
              <a:defRPr sz="1400">
                <a:latin typeface="Gill Sans MT" pitchFamily="34" charset="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9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4610100"/>
            <a:ext cx="9144000" cy="542925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4" name="Freeform: Shape 7">
            <a:extLst>
              <a:ext uri="{FF2B5EF4-FFF2-40B4-BE49-F238E27FC236}"/>
            </a:extLst>
          </p:cNvPr>
          <p:cNvSpPr/>
          <p:nvPr userDrawn="1"/>
        </p:nvSpPr>
        <p:spPr>
          <a:xfrm flipH="1">
            <a:off x="0" y="4786312"/>
            <a:ext cx="9144000" cy="366713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>
              <a:solidFill>
                <a:prstClr val="white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254634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300" y="321469"/>
            <a:ext cx="1531938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手繪多邊形 4"/>
          <p:cNvSpPr/>
          <p:nvPr userDrawn="1"/>
        </p:nvSpPr>
        <p:spPr>
          <a:xfrm rot="10800000" flipV="1">
            <a:off x="-1" y="1761665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 sz="1800">
              <a:solidFill>
                <a:prstClr val="black"/>
              </a:solidFill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836587" y="3651870"/>
            <a:ext cx="7920879" cy="1491630"/>
          </a:xfrm>
        </p:spPr>
        <p:txBody>
          <a:bodyPr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5427663" y="4767263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/>
          </p:nvPr>
        </p:nvSpPr>
        <p:spPr>
          <a:xfrm>
            <a:off x="557555" y="1536636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527868" y="231492"/>
            <a:ext cx="7374505" cy="117013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5427663" y="4767263"/>
            <a:ext cx="2895600" cy="273844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76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3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62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7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9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9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01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01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8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8" y="231492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51" y="1491633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43869" y="285753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5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  <p:sldLayoutId id="2147483996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3_b-w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433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新細明體"/>
              </a:rPr>
              <a:t>© 2011 AU Optronics Corporation – Proprietary and Confidential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" y="0"/>
            <a:ext cx="770572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520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57CCC27D-D8BE-4AC2-BCF0-88C30A84E89C}" type="slidenum">
              <a:rPr lang="en-US" altLang="zh-TW" sz="1000">
                <a:solidFill>
                  <a:srgbClr val="808080"/>
                </a:solidFill>
                <a:latin typeface="Gill Sans MT"/>
                <a:ea typeface="新細明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新細明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Gill Sans MT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Gill Sans MT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Gill Sans MT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Gill Sans MT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Gill Sans MT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Gill Sans MT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Gill Sans MT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Gill Sans MT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9" y="231492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53" y="1491634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71" y="285754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6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>
                <a:solidFill>
                  <a:prstClr val="white">
                    <a:lumMod val="50000"/>
                  </a:prstClr>
                </a:solidFill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CB002209-16EE-4CF5-B265-45BC7E4DEA0A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9F64F163-A1A9-4248-84F5-3F6A8FEB20B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CB002209-16EE-4CF5-B265-45BC7E4DEA0A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2021/4/22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9F64F163-A1A9-4248-84F5-3F6A8FEB20B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13" Type="http://schemas.openxmlformats.org/officeDocument/2006/relationships/image" Target="../media/image73.jpeg"/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12" Type="http://schemas.openxmlformats.org/officeDocument/2006/relationships/image" Target="../media/image72.jpeg"/><Relationship Id="rId2" Type="http://schemas.openxmlformats.org/officeDocument/2006/relationships/image" Target="../media/image62.jpeg"/><Relationship Id="rId16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jpeg"/><Relationship Id="rId11" Type="http://schemas.openxmlformats.org/officeDocument/2006/relationships/image" Target="../media/image71.jpeg"/><Relationship Id="rId5" Type="http://schemas.openxmlformats.org/officeDocument/2006/relationships/image" Target="../media/image65.jpeg"/><Relationship Id="rId15" Type="http://schemas.openxmlformats.org/officeDocument/2006/relationships/image" Target="../media/image75.jpeg"/><Relationship Id="rId10" Type="http://schemas.openxmlformats.org/officeDocument/2006/relationships/image" Target="../media/image70.jpeg"/><Relationship Id="rId4" Type="http://schemas.openxmlformats.org/officeDocument/2006/relationships/image" Target="../media/image64.jpeg"/><Relationship Id="rId9" Type="http://schemas.openxmlformats.org/officeDocument/2006/relationships/image" Target="../media/image69.jpeg"/><Relationship Id="rId14" Type="http://schemas.openxmlformats.org/officeDocument/2006/relationships/image" Target="../media/image7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7" Type="http://schemas.openxmlformats.org/officeDocument/2006/relationships/slide" Target="slide2.xml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eg"/><Relationship Id="rId13" Type="http://schemas.openxmlformats.org/officeDocument/2006/relationships/slide" Target="slide2.xml"/><Relationship Id="rId3" Type="http://schemas.openxmlformats.org/officeDocument/2006/relationships/image" Target="../media/image82.png"/><Relationship Id="rId7" Type="http://schemas.openxmlformats.org/officeDocument/2006/relationships/image" Target="../media/image86.jpe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jpeg"/><Relationship Id="rId11" Type="http://schemas.openxmlformats.org/officeDocument/2006/relationships/image" Target="../media/image90.jpeg"/><Relationship Id="rId5" Type="http://schemas.openxmlformats.org/officeDocument/2006/relationships/image" Target="../media/image84.jpeg"/><Relationship Id="rId10" Type="http://schemas.openxmlformats.org/officeDocument/2006/relationships/image" Target="../media/image89.jpeg"/><Relationship Id="rId4" Type="http://schemas.openxmlformats.org/officeDocument/2006/relationships/image" Target="../media/image83.png"/><Relationship Id="rId9" Type="http://schemas.openxmlformats.org/officeDocument/2006/relationships/image" Target="../media/image88.jpeg"/><Relationship Id="rId1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jpeg"/><Relationship Id="rId13" Type="http://schemas.openxmlformats.org/officeDocument/2006/relationships/image" Target="../media/image103.jpeg"/><Relationship Id="rId3" Type="http://schemas.openxmlformats.org/officeDocument/2006/relationships/image" Target="../media/image93.jpeg"/><Relationship Id="rId7" Type="http://schemas.openxmlformats.org/officeDocument/2006/relationships/image" Target="../media/image97.jpe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slide" Target="slide13.xml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jpeg"/><Relationship Id="rId11" Type="http://schemas.openxmlformats.org/officeDocument/2006/relationships/image" Target="../media/image101.jpeg"/><Relationship Id="rId5" Type="http://schemas.openxmlformats.org/officeDocument/2006/relationships/image" Target="../media/image95.png"/><Relationship Id="rId15" Type="http://schemas.openxmlformats.org/officeDocument/2006/relationships/image" Target="../media/image105.jpeg"/><Relationship Id="rId10" Type="http://schemas.openxmlformats.org/officeDocument/2006/relationships/image" Target="../media/image100.jpeg"/><Relationship Id="rId4" Type="http://schemas.openxmlformats.org/officeDocument/2006/relationships/image" Target="../media/image94.png"/><Relationship Id="rId9" Type="http://schemas.openxmlformats.org/officeDocument/2006/relationships/image" Target="../media/image99.jpeg"/><Relationship Id="rId14" Type="http://schemas.openxmlformats.org/officeDocument/2006/relationships/image" Target="../media/image10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slide" Target="slide13.xml"/><Relationship Id="rId7" Type="http://schemas.openxmlformats.org/officeDocument/2006/relationships/image" Target="../media/image112.png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jpeg"/><Relationship Id="rId11" Type="http://schemas.openxmlformats.org/officeDocument/2006/relationships/image" Target="../media/image116.jpeg"/><Relationship Id="rId5" Type="http://schemas.openxmlformats.org/officeDocument/2006/relationships/image" Target="../media/image110.jpeg"/><Relationship Id="rId10" Type="http://schemas.openxmlformats.org/officeDocument/2006/relationships/image" Target="../media/image115.jpeg"/><Relationship Id="rId4" Type="http://schemas.openxmlformats.org/officeDocument/2006/relationships/image" Target="../media/image109.png"/><Relationship Id="rId9" Type="http://schemas.openxmlformats.org/officeDocument/2006/relationships/image" Target="../media/image11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jpeg"/><Relationship Id="rId13" Type="http://schemas.openxmlformats.org/officeDocument/2006/relationships/image" Target="../media/image127.jpeg"/><Relationship Id="rId18" Type="http://schemas.openxmlformats.org/officeDocument/2006/relationships/image" Target="../media/image86.jpeg"/><Relationship Id="rId26" Type="http://schemas.openxmlformats.org/officeDocument/2006/relationships/image" Target="../media/image138.jpeg"/><Relationship Id="rId3" Type="http://schemas.openxmlformats.org/officeDocument/2006/relationships/image" Target="../media/image118.jpeg"/><Relationship Id="rId21" Type="http://schemas.openxmlformats.org/officeDocument/2006/relationships/image" Target="../media/image134.jpeg"/><Relationship Id="rId7" Type="http://schemas.openxmlformats.org/officeDocument/2006/relationships/image" Target="../media/image84.jpeg"/><Relationship Id="rId12" Type="http://schemas.openxmlformats.org/officeDocument/2006/relationships/image" Target="../media/image126.jpeg"/><Relationship Id="rId17" Type="http://schemas.openxmlformats.org/officeDocument/2006/relationships/image" Target="../media/image131.jpeg"/><Relationship Id="rId25" Type="http://schemas.openxmlformats.org/officeDocument/2006/relationships/image" Target="../media/image137.jpeg"/><Relationship Id="rId2" Type="http://schemas.openxmlformats.org/officeDocument/2006/relationships/image" Target="../media/image117.jpeg"/><Relationship Id="rId16" Type="http://schemas.openxmlformats.org/officeDocument/2006/relationships/image" Target="../media/image130.jpeg"/><Relationship Id="rId20" Type="http://schemas.openxmlformats.org/officeDocument/2006/relationships/image" Target="../media/image13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1.jpeg"/><Relationship Id="rId11" Type="http://schemas.openxmlformats.org/officeDocument/2006/relationships/image" Target="../media/image125.jpeg"/><Relationship Id="rId24" Type="http://schemas.openxmlformats.org/officeDocument/2006/relationships/image" Target="../media/image136.jpeg"/><Relationship Id="rId5" Type="http://schemas.openxmlformats.org/officeDocument/2006/relationships/image" Target="../media/image120.jpeg"/><Relationship Id="rId15" Type="http://schemas.openxmlformats.org/officeDocument/2006/relationships/image" Target="../media/image129.jpeg"/><Relationship Id="rId23" Type="http://schemas.openxmlformats.org/officeDocument/2006/relationships/image" Target="../media/image135.jpeg"/><Relationship Id="rId28" Type="http://schemas.openxmlformats.org/officeDocument/2006/relationships/slide" Target="slide13.xml"/><Relationship Id="rId10" Type="http://schemas.openxmlformats.org/officeDocument/2006/relationships/image" Target="../media/image124.jpeg"/><Relationship Id="rId19" Type="http://schemas.openxmlformats.org/officeDocument/2006/relationships/image" Target="../media/image132.jpeg"/><Relationship Id="rId4" Type="http://schemas.openxmlformats.org/officeDocument/2006/relationships/image" Target="../media/image119.jpeg"/><Relationship Id="rId9" Type="http://schemas.openxmlformats.org/officeDocument/2006/relationships/image" Target="../media/image123.jpeg"/><Relationship Id="rId14" Type="http://schemas.openxmlformats.org/officeDocument/2006/relationships/image" Target="../media/image128.jpeg"/><Relationship Id="rId22" Type="http://schemas.openxmlformats.org/officeDocument/2006/relationships/image" Target="../media/image85.jpeg"/><Relationship Id="rId27" Type="http://schemas.openxmlformats.org/officeDocument/2006/relationships/image" Target="../media/image1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3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5.jpeg"/><Relationship Id="rId4" Type="http://schemas.openxmlformats.org/officeDocument/2006/relationships/image" Target="../media/image14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jpeg"/><Relationship Id="rId3" Type="http://schemas.openxmlformats.org/officeDocument/2006/relationships/image" Target="../media/image147.png"/><Relationship Id="rId7" Type="http://schemas.openxmlformats.org/officeDocument/2006/relationships/image" Target="../media/image149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8.png"/><Relationship Id="rId11" Type="http://schemas.openxmlformats.org/officeDocument/2006/relationships/slide" Target="slide22.xml"/><Relationship Id="rId5" Type="http://schemas.openxmlformats.org/officeDocument/2006/relationships/slide" Target="slide13.xml"/><Relationship Id="rId10" Type="http://schemas.openxmlformats.org/officeDocument/2006/relationships/image" Target="../media/image152.jpeg"/><Relationship Id="rId4" Type="http://schemas.openxmlformats.org/officeDocument/2006/relationships/image" Target="../media/image142.png"/><Relationship Id="rId9" Type="http://schemas.openxmlformats.org/officeDocument/2006/relationships/image" Target="../media/image15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37.xm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jpeg"/><Relationship Id="rId7" Type="http://schemas.openxmlformats.org/officeDocument/2006/relationships/image" Target="../media/image161.png"/><Relationship Id="rId2" Type="http://schemas.openxmlformats.org/officeDocument/2006/relationships/image" Target="../media/image15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5" Type="http://schemas.openxmlformats.org/officeDocument/2006/relationships/image" Target="../media/image159.jpeg"/><Relationship Id="rId10" Type="http://schemas.openxmlformats.org/officeDocument/2006/relationships/slide" Target="slide13.xml"/><Relationship Id="rId4" Type="http://schemas.openxmlformats.org/officeDocument/2006/relationships/image" Target="../media/image158.jpeg"/><Relationship Id="rId9" Type="http://schemas.openxmlformats.org/officeDocument/2006/relationships/image" Target="../media/image1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139.jpeg"/><Relationship Id="rId4" Type="http://schemas.openxmlformats.org/officeDocument/2006/relationships/image" Target="../media/image1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jpe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eg"/><Relationship Id="rId2" Type="http://schemas.openxmlformats.org/officeDocument/2006/relationships/image" Target="../media/image165.jpe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68.jpeg"/><Relationship Id="rId4" Type="http://schemas.openxmlformats.org/officeDocument/2006/relationships/image" Target="../media/image16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jpeg"/><Relationship Id="rId7" Type="http://schemas.openxmlformats.org/officeDocument/2006/relationships/image" Target="../media/image174.jpe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3.jpeg"/><Relationship Id="rId5" Type="http://schemas.openxmlformats.org/officeDocument/2006/relationships/image" Target="../media/image172.jpeg"/><Relationship Id="rId4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jpe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9.jpeg"/><Relationship Id="rId5" Type="http://schemas.openxmlformats.org/officeDocument/2006/relationships/image" Target="../media/image178.jpeg"/><Relationship Id="rId4" Type="http://schemas.openxmlformats.org/officeDocument/2006/relationships/image" Target="../media/image1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jpeg"/><Relationship Id="rId13" Type="http://schemas.openxmlformats.org/officeDocument/2006/relationships/image" Target="../media/image191.png"/><Relationship Id="rId3" Type="http://schemas.openxmlformats.org/officeDocument/2006/relationships/image" Target="../media/image182.jpeg"/><Relationship Id="rId7" Type="http://schemas.openxmlformats.org/officeDocument/2006/relationships/image" Target="../media/image186.jpeg"/><Relationship Id="rId12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85.jpeg"/><Relationship Id="rId11" Type="http://schemas.openxmlformats.org/officeDocument/2006/relationships/image" Target="../media/image190.jpeg"/><Relationship Id="rId5" Type="http://schemas.openxmlformats.org/officeDocument/2006/relationships/image" Target="../media/image184.jpeg"/><Relationship Id="rId10" Type="http://schemas.openxmlformats.org/officeDocument/2006/relationships/image" Target="../media/image189.jpeg"/><Relationship Id="rId4" Type="http://schemas.openxmlformats.org/officeDocument/2006/relationships/image" Target="../media/image183.jpeg"/><Relationship Id="rId9" Type="http://schemas.openxmlformats.org/officeDocument/2006/relationships/image" Target="../media/image18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94.jpeg"/><Relationship Id="rId4" Type="http://schemas.openxmlformats.org/officeDocument/2006/relationships/image" Target="../media/image1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jpe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12" Type="http://schemas.openxmlformats.org/officeDocument/2006/relationships/image" Target="../media/image205.png"/><Relationship Id="rId2" Type="http://schemas.openxmlformats.org/officeDocument/2006/relationships/image" Target="../media/image195.jpe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99.jpeg"/><Relationship Id="rId11" Type="http://schemas.openxmlformats.org/officeDocument/2006/relationships/image" Target="../media/image204.jpeg"/><Relationship Id="rId5" Type="http://schemas.openxmlformats.org/officeDocument/2006/relationships/image" Target="../media/image198.jpeg"/><Relationship Id="rId10" Type="http://schemas.openxmlformats.org/officeDocument/2006/relationships/image" Target="../media/image203.jpeg"/><Relationship Id="rId4" Type="http://schemas.openxmlformats.org/officeDocument/2006/relationships/image" Target="../media/image197.png"/><Relationship Id="rId9" Type="http://schemas.openxmlformats.org/officeDocument/2006/relationships/image" Target="../media/image20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jpeg"/><Relationship Id="rId7" Type="http://schemas.openxmlformats.org/officeDocument/2006/relationships/image" Target="../media/image211.jpeg"/><Relationship Id="rId2" Type="http://schemas.openxmlformats.org/officeDocument/2006/relationships/image" Target="../media/image206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10.jpeg"/><Relationship Id="rId5" Type="http://schemas.openxmlformats.org/officeDocument/2006/relationships/image" Target="../media/image209.jpeg"/><Relationship Id="rId4" Type="http://schemas.openxmlformats.org/officeDocument/2006/relationships/image" Target="../media/image20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jpe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7.jpe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jpeg"/><Relationship Id="rId2" Type="http://schemas.openxmlformats.org/officeDocument/2006/relationships/image" Target="../media/image219.jpe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jpe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12" Type="http://schemas.openxmlformats.org/officeDocument/2006/relationships/slide" Target="slide2.xml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5" Type="http://schemas.openxmlformats.org/officeDocument/2006/relationships/image" Target="../media/image225.png"/><Relationship Id="rId10" Type="http://schemas.openxmlformats.org/officeDocument/2006/relationships/image" Target="../media/image230.jpeg"/><Relationship Id="rId4" Type="http://schemas.openxmlformats.org/officeDocument/2006/relationships/image" Target="../media/image224.png"/><Relationship Id="rId9" Type="http://schemas.openxmlformats.org/officeDocument/2006/relationships/image" Target="../media/image2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jpeg"/><Relationship Id="rId2" Type="http://schemas.openxmlformats.org/officeDocument/2006/relationships/image" Target="../media/image232.jpeg"/><Relationship Id="rId1" Type="http://schemas.openxmlformats.org/officeDocument/2006/relationships/slideLayout" Target="../slideLayouts/slideLayout10.xml"/><Relationship Id="rId5" Type="http://schemas.openxmlformats.org/officeDocument/2006/relationships/slide" Target="slide2.xml"/><Relationship Id="rId4" Type="http://schemas.openxmlformats.org/officeDocument/2006/relationships/image" Target="../media/image23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jpe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jpeg"/><Relationship Id="rId18" Type="http://schemas.openxmlformats.org/officeDocument/2006/relationships/image" Target="../media/image41.jpeg"/><Relationship Id="rId3" Type="http://schemas.openxmlformats.org/officeDocument/2006/relationships/image" Target="cid:image004.jpg@01D71748.C8F85100" TargetMode="External"/><Relationship Id="rId21" Type="http://schemas.openxmlformats.org/officeDocument/2006/relationships/image" Target="../media/image44.jpeg"/><Relationship Id="rId7" Type="http://schemas.openxmlformats.org/officeDocument/2006/relationships/image" Target="../media/image30.jpeg"/><Relationship Id="rId12" Type="http://schemas.openxmlformats.org/officeDocument/2006/relationships/image" Target="../media/image35.jpeg"/><Relationship Id="rId17" Type="http://schemas.openxmlformats.org/officeDocument/2006/relationships/image" Target="../media/image40.jpeg"/><Relationship Id="rId2" Type="http://schemas.openxmlformats.org/officeDocument/2006/relationships/image" Target="../media/image26.jpeg"/><Relationship Id="rId16" Type="http://schemas.openxmlformats.org/officeDocument/2006/relationships/image" Target="../media/image39.jpeg"/><Relationship Id="rId20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jpeg"/><Relationship Id="rId15" Type="http://schemas.openxmlformats.org/officeDocument/2006/relationships/image" Target="../media/image38.jpeg"/><Relationship Id="rId10" Type="http://schemas.openxmlformats.org/officeDocument/2006/relationships/image" Target="../media/image33.jpeg"/><Relationship Id="rId19" Type="http://schemas.openxmlformats.org/officeDocument/2006/relationships/image" Target="../media/image42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755576" y="1707654"/>
            <a:ext cx="8229600" cy="1980220"/>
          </a:xfrm>
        </p:spPr>
        <p:txBody>
          <a:bodyPr/>
          <a:lstStyle/>
          <a:p>
            <a:r>
              <a:rPr lang="en-US" altLang="zh-TW" dirty="0" smtClean="0"/>
              <a:t>AOI </a:t>
            </a:r>
            <a:r>
              <a:rPr lang="zh-TW" altLang="en-US" dirty="0" smtClean="0"/>
              <a:t>應用延伸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43608" y="2787774"/>
            <a:ext cx="7920880" cy="2211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43608" y="411510"/>
            <a:ext cx="792088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468"/>
            <a:ext cx="7374505" cy="1170130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本週調整</a:t>
            </a:r>
            <a:r>
              <a:rPr lang="en-US" altLang="zh-TW" sz="2000" dirty="0" smtClean="0"/>
              <a:t>-M32H1-P1-ASO</a:t>
            </a: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83518"/>
            <a:ext cx="3168352" cy="210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32663"/>
            <a:ext cx="1230589" cy="98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11510"/>
            <a:ext cx="1204894" cy="102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584791"/>
            <a:ext cx="1224136" cy="106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438113"/>
            <a:ext cx="1152128" cy="100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1610662"/>
            <a:ext cx="1224136" cy="98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1635646"/>
            <a:ext cx="123780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2859782"/>
            <a:ext cx="1224136" cy="96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28184" y="3939902"/>
            <a:ext cx="117013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52320" y="3913857"/>
            <a:ext cx="1296144" cy="103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60032" y="3867894"/>
            <a:ext cx="1224136" cy="103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28184" y="2859782"/>
            <a:ext cx="1130821" cy="9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9632" y="2864859"/>
            <a:ext cx="3024336" cy="208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52320" y="2859782"/>
            <a:ext cx="1224136" cy="96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2008" y="1131590"/>
            <a:ext cx="9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異常片檢出</a:t>
            </a:r>
            <a:r>
              <a:rPr lang="en-US" altLang="zh-TW" dirty="0" smtClean="0"/>
              <a:t>defect count~100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0" y="3435846"/>
            <a:ext cx="1115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正常片檢出</a:t>
            </a:r>
            <a:r>
              <a:rPr lang="en-US" altLang="zh-TW" dirty="0" smtClean="0"/>
              <a:t>defect count</a:t>
            </a:r>
            <a:r>
              <a:rPr lang="zh-TW" altLang="en-US" dirty="0" smtClean="0"/>
              <a:t> </a:t>
            </a:r>
            <a:r>
              <a:rPr lang="en-US" altLang="zh-TW" dirty="0" smtClean="0"/>
              <a:t>20~30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60032" y="334409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已開啟</a:t>
            </a:r>
            <a:r>
              <a:rPr lang="en-US" altLang="zh-TW" dirty="0" smtClean="0">
                <a:solidFill>
                  <a:srgbClr val="FF0000"/>
                </a:solidFill>
              </a:rPr>
              <a:t>GOA</a:t>
            </a:r>
            <a:r>
              <a:rPr lang="zh-TW" altLang="en-US" dirty="0" smtClean="0">
                <a:solidFill>
                  <a:srgbClr val="FF0000"/>
                </a:solidFill>
              </a:rPr>
              <a:t>檢測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83968" y="51470"/>
            <a:ext cx="384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Mor600</a:t>
            </a:r>
            <a:r>
              <a:rPr lang="zh-TW" altLang="en-US" dirty="0" smtClean="0"/>
              <a:t>展機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主要</a:t>
            </a:r>
            <a:r>
              <a:rPr lang="en-US" altLang="zh-TW" dirty="0" smtClean="0"/>
              <a:t>FINE TUNE</a:t>
            </a:r>
            <a:r>
              <a:rPr lang="zh-TW" altLang="en-US" dirty="0" smtClean="0"/>
              <a:t>光源</a:t>
            </a:r>
            <a:r>
              <a:rPr lang="en-US" altLang="zh-TW" dirty="0" smtClean="0"/>
              <a:t>/Threshold</a:t>
            </a:r>
            <a:endParaRPr lang="zh-TW" altLang="en-US" dirty="0"/>
          </a:p>
        </p:txBody>
      </p:sp>
      <p:sp>
        <p:nvSpPr>
          <p:cNvPr id="24" name="動作按鈕: 首頁 23">
            <a:hlinkClick r:id="rId16" action="ppaction://hlinksldjump" highlightClick="1"/>
          </p:cNvPr>
          <p:cNvSpPr/>
          <p:nvPr/>
        </p:nvSpPr>
        <p:spPr>
          <a:xfrm>
            <a:off x="8676456" y="4731991"/>
            <a:ext cx="360040" cy="2880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如何知道</a:t>
            </a:r>
            <a:r>
              <a:rPr lang="en-US" altLang="zh-TW" dirty="0" smtClean="0"/>
              <a:t>AOI </a:t>
            </a:r>
            <a:r>
              <a:rPr lang="zh-TW" altLang="en-US" dirty="0" smtClean="0"/>
              <a:t>調整健康狀況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571750"/>
            <a:ext cx="1440160" cy="14549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571750"/>
            <a:ext cx="1345383" cy="14809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899592" y="1059582"/>
            <a:ext cx="1152128" cy="1080120"/>
          </a:xfrm>
          <a:prstGeom prst="ellipse">
            <a:avLst/>
          </a:prstGeom>
          <a:solidFill>
            <a:srgbClr val="B9CDE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GL=ADO</a:t>
            </a:r>
          </a:p>
        </p:txBody>
      </p:sp>
      <p:sp>
        <p:nvSpPr>
          <p:cNvPr id="7" name="橢圓 6"/>
          <p:cNvSpPr/>
          <p:nvPr/>
        </p:nvSpPr>
        <p:spPr>
          <a:xfrm>
            <a:off x="899592" y="1707654"/>
            <a:ext cx="1152128" cy="1080120"/>
          </a:xfrm>
          <a:prstGeom prst="ellipse">
            <a:avLst/>
          </a:prstGeom>
          <a:solidFill>
            <a:srgbClr val="FCD5B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GL-LSR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95736" y="1131590"/>
            <a:ext cx="4392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建立交叉比對監控方式</a:t>
            </a:r>
            <a:endParaRPr lang="en-US" altLang="zh-TW" dirty="0" smtClean="0"/>
          </a:p>
          <a:p>
            <a:r>
              <a:rPr lang="zh-TW" altLang="en-US" dirty="0" smtClean="0"/>
              <a:t>指定</a:t>
            </a:r>
            <a:r>
              <a:rPr lang="en-US" altLang="zh-TW" dirty="0" smtClean="0"/>
              <a:t>Defect Code </a:t>
            </a:r>
            <a:r>
              <a:rPr lang="zh-TW" altLang="en-US" dirty="0" smtClean="0"/>
              <a:t>驗證</a:t>
            </a:r>
            <a:r>
              <a:rPr lang="en-US" altLang="zh-TW" dirty="0" smtClean="0"/>
              <a:t>:GL-TOS P-M1-Residue-Mask</a:t>
            </a:r>
          </a:p>
          <a:p>
            <a:r>
              <a:rPr lang="zh-TW" altLang="en-US" dirty="0" smtClean="0"/>
              <a:t>回查</a:t>
            </a:r>
            <a:r>
              <a:rPr lang="en-US" altLang="zh-TW" dirty="0" smtClean="0"/>
              <a:t>GL=ADO </a:t>
            </a:r>
            <a:r>
              <a:rPr lang="zh-TW" altLang="en-US" dirty="0" smtClean="0"/>
              <a:t>檢出能力</a:t>
            </a:r>
            <a:r>
              <a:rPr lang="en-US" altLang="zh-TW" dirty="0" smtClean="0"/>
              <a:t>,</a:t>
            </a:r>
            <a:r>
              <a:rPr lang="zh-TW" altLang="en-US" dirty="0" smtClean="0"/>
              <a:t>監控</a:t>
            </a:r>
            <a:r>
              <a:rPr lang="en-US" altLang="zh-TW" dirty="0" smtClean="0"/>
              <a:t>Recipe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7" y="4083918"/>
            <a:ext cx="1440160" cy="56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4083919"/>
            <a:ext cx="2520280" cy="22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195736" y="2571750"/>
            <a:ext cx="1140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</a:rPr>
              <a:t>同片</a:t>
            </a:r>
            <a:endParaRPr lang="en-US" altLang="zh-TW" sz="1200" dirty="0" smtClean="0">
              <a:latin typeface="微軟正黑體" pitchFamily="34" charset="-120"/>
            </a:endParaRPr>
          </a:p>
          <a:p>
            <a:r>
              <a:rPr lang="en-US" altLang="zh-TW" sz="1200" dirty="0" smtClean="0">
                <a:latin typeface="微軟正黑體" pitchFamily="34" charset="-120"/>
              </a:rPr>
              <a:t>B11K3EX8AH</a:t>
            </a:r>
            <a:endParaRPr lang="zh-TW" altLang="en-US" sz="1200" dirty="0">
              <a:latin typeface="微軟正黑體" pitchFamily="34" charset="-12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3579862"/>
            <a:ext cx="1544960" cy="112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7164288" y="336383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其它站點互相監控方式</a:t>
            </a:r>
            <a:endParaRPr lang="zh-TW" altLang="en-US" sz="1000" dirty="0"/>
          </a:p>
        </p:txBody>
      </p:sp>
      <p:sp>
        <p:nvSpPr>
          <p:cNvPr id="13" name="動作按鈕: 首頁 12">
            <a:hlinkClick r:id="rId7" action="ppaction://hlinksldjump" highlightClick="1"/>
          </p:cNvPr>
          <p:cNvSpPr/>
          <p:nvPr/>
        </p:nvSpPr>
        <p:spPr>
          <a:xfrm>
            <a:off x="8676456" y="4731991"/>
            <a:ext cx="360040" cy="2880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GL-TOS </a:t>
            </a:r>
            <a:r>
              <a:rPr lang="zh-TW" altLang="en-US" dirty="0" smtClean="0"/>
              <a:t>回查</a:t>
            </a:r>
            <a:r>
              <a:rPr lang="en-US" altLang="zh-TW" dirty="0" smtClean="0"/>
              <a:t>GL=ADO</a:t>
            </a:r>
            <a:r>
              <a:rPr lang="zh-TW" altLang="en-US" dirty="0" smtClean="0"/>
              <a:t>解析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7614"/>
            <a:ext cx="2304256" cy="231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651870"/>
            <a:ext cx="1872208" cy="118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11560" y="915566"/>
            <a:ext cx="2160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GL-TOS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P-M1-Residue-Mask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000" dirty="0" smtClean="0"/>
              <a:t>回查同片</a:t>
            </a:r>
            <a:r>
              <a:rPr lang="en-US" altLang="zh-TW" sz="1000" dirty="0" smtClean="0"/>
              <a:t>GL=ADO </a:t>
            </a:r>
            <a:r>
              <a:rPr lang="zh-TW" altLang="en-US" sz="1000" dirty="0" smtClean="0"/>
              <a:t>紀錄共</a:t>
            </a:r>
            <a:r>
              <a:rPr lang="en-US" altLang="zh-TW" sz="1000" dirty="0" smtClean="0"/>
              <a:t>48</a:t>
            </a:r>
            <a:r>
              <a:rPr lang="zh-TW" altLang="en-US" sz="1000" dirty="0" smtClean="0"/>
              <a:t>片</a:t>
            </a:r>
            <a:endParaRPr lang="en-US" altLang="zh-TW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75%</a:t>
            </a:r>
            <a:r>
              <a:rPr lang="zh-TW" altLang="en-US" sz="1000" dirty="0" smtClean="0"/>
              <a:t> 有同點位</a:t>
            </a:r>
            <a:r>
              <a:rPr lang="en-US" altLang="zh-TW" sz="1000" dirty="0" smtClean="0"/>
              <a:t>,25%</a:t>
            </a:r>
            <a:r>
              <a:rPr lang="zh-TW" altLang="en-US" sz="1000" dirty="0" smtClean="0"/>
              <a:t> 無同點位 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88024" y="771550"/>
            <a:ext cx="3456384" cy="24622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GL-TOS </a:t>
            </a:r>
            <a:r>
              <a:rPr lang="zh-TW" altLang="en-US" sz="1000" dirty="0" smtClean="0"/>
              <a:t>內</a:t>
            </a:r>
            <a:r>
              <a:rPr lang="en-US" altLang="zh-TW" sz="1000" dirty="0" smtClean="0"/>
              <a:t>75%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GL=ADO</a:t>
            </a:r>
            <a:r>
              <a:rPr lang="zh-TW" altLang="en-US" sz="1000" dirty="0" smtClean="0"/>
              <a:t> 座標</a:t>
            </a:r>
            <a:r>
              <a:rPr lang="en-US" altLang="zh-TW" sz="1000" dirty="0" smtClean="0"/>
              <a:t>”</a:t>
            </a:r>
            <a:r>
              <a:rPr lang="zh-TW" altLang="en-US" sz="1000" dirty="0" smtClean="0"/>
              <a:t>有對應</a:t>
            </a:r>
            <a:r>
              <a:rPr lang="en-US" altLang="zh-TW" sz="1000" dirty="0" smtClean="0"/>
              <a:t>”</a:t>
            </a:r>
            <a:r>
              <a:rPr lang="zh-TW" altLang="en-US" sz="1000" dirty="0" smtClean="0"/>
              <a:t>同點位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判片狀況</a:t>
            </a:r>
            <a:r>
              <a:rPr lang="en-US" altLang="zh-TW" sz="1000" dirty="0" smtClean="0"/>
              <a:t> </a:t>
            </a:r>
            <a:endParaRPr lang="zh-TW" altLang="en-US" sz="1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203598"/>
            <a:ext cx="3384375" cy="36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7308304" y="3363838"/>
            <a:ext cx="183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44%</a:t>
            </a:r>
            <a:r>
              <a:rPr lang="zh-TW" altLang="en-US" sz="1000" dirty="0" smtClean="0"/>
              <a:t> 相關 </a:t>
            </a:r>
            <a:r>
              <a:rPr lang="en-US" altLang="zh-TW" sz="1000" dirty="0" smtClean="0"/>
              <a:t>Defect Code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14 % On-Film Defect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11% NO IMAGE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11% PR-TYPE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5% False-defect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6% I-Oil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6% M1-Defect</a:t>
            </a:r>
          </a:p>
          <a:p>
            <a:r>
              <a:rPr lang="en-US" altLang="zh-TW" sz="1000" dirty="0" smtClean="0">
                <a:solidFill>
                  <a:prstClr val="black"/>
                </a:solidFill>
                <a:sym typeface="Wingdings" pitchFamily="2" charset="2"/>
              </a:rPr>
              <a:t></a:t>
            </a:r>
            <a:r>
              <a:rPr lang="zh-TW" altLang="en-US" sz="1000" dirty="0" smtClean="0">
                <a:solidFill>
                  <a:prstClr val="black"/>
                </a:solidFill>
              </a:rPr>
              <a:t>盤點</a:t>
            </a:r>
            <a:r>
              <a:rPr lang="en-US" altLang="zh-TW" sz="1000" dirty="0" smtClean="0">
                <a:solidFill>
                  <a:prstClr val="black"/>
                </a:solidFill>
              </a:rPr>
              <a:t>AOI-Block </a:t>
            </a:r>
            <a:r>
              <a:rPr lang="zh-TW" altLang="en-US" sz="1000" dirty="0" smtClean="0">
                <a:solidFill>
                  <a:prstClr val="black"/>
                </a:solidFill>
              </a:rPr>
              <a:t>監控狀況</a:t>
            </a:r>
          </a:p>
        </p:txBody>
      </p:sp>
      <p:sp>
        <p:nvSpPr>
          <p:cNvPr id="10" name="矩形 9"/>
          <p:cNvSpPr/>
          <p:nvPr/>
        </p:nvSpPr>
        <p:spPr>
          <a:xfrm>
            <a:off x="1907704" y="2931790"/>
            <a:ext cx="5760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/>
          <p:cNvCxnSpPr>
            <a:stCxn id="10" idx="3"/>
            <a:endCxn id="7" idx="1"/>
          </p:cNvCxnSpPr>
          <p:nvPr/>
        </p:nvCxnSpPr>
        <p:spPr>
          <a:xfrm flipV="1">
            <a:off x="2483768" y="894661"/>
            <a:ext cx="2304256" cy="2289157"/>
          </a:xfrm>
          <a:prstGeom prst="bentConnector3">
            <a:avLst>
              <a:gd name="adj1" fmla="val 285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動作按鈕: 下一項 24">
            <a:hlinkClick r:id="" action="ppaction://hlinkshowjump?jump=nextslide" highlightClick="1"/>
          </p:cNvPr>
          <p:cNvSpPr/>
          <p:nvPr/>
        </p:nvSpPr>
        <p:spPr>
          <a:xfrm>
            <a:off x="2555776" y="3219822"/>
            <a:ext cx="288032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5" cstate="print"/>
          <a:srcRect l="15385" t="35772" r="15385"/>
          <a:stretch>
            <a:fillRect/>
          </a:stretch>
        </p:blipFill>
        <p:spPr bwMode="auto">
          <a:xfrm>
            <a:off x="6516216" y="2067694"/>
            <a:ext cx="1008112" cy="8044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" name="Picture 23"/>
          <p:cNvPicPr>
            <a:picLocks noChangeAspect="1" noChangeArrowheads="1"/>
          </p:cNvPicPr>
          <p:nvPr/>
        </p:nvPicPr>
        <p:blipFill>
          <a:blip r:embed="rId6" cstate="print"/>
          <a:srcRect l="19591" t="9990" r="2310" b="20002"/>
          <a:stretch>
            <a:fillRect/>
          </a:stretch>
        </p:blipFill>
        <p:spPr bwMode="auto">
          <a:xfrm>
            <a:off x="4716016" y="4371950"/>
            <a:ext cx="576064" cy="5040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" name="Picture 19"/>
          <p:cNvPicPr>
            <a:picLocks noChangeAspect="1" noChangeArrowheads="1"/>
          </p:cNvPicPr>
          <p:nvPr/>
        </p:nvPicPr>
        <p:blipFill>
          <a:blip r:embed="rId7" cstate="print"/>
          <a:srcRect l="20000" t="16388" r="10000" b="12598"/>
          <a:stretch>
            <a:fillRect/>
          </a:stretch>
        </p:blipFill>
        <p:spPr bwMode="auto">
          <a:xfrm>
            <a:off x="3635896" y="2715766"/>
            <a:ext cx="504056" cy="4680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11960" y="1779662"/>
            <a:ext cx="360040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6136" y="1059582"/>
            <a:ext cx="589618" cy="5760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67944" y="1275606"/>
            <a:ext cx="441162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35896" y="2139702"/>
            <a:ext cx="483827" cy="51511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23928" y="3723878"/>
            <a:ext cx="492730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" name="文字方塊 34"/>
          <p:cNvSpPr txBox="1"/>
          <p:nvPr/>
        </p:nvSpPr>
        <p:spPr>
          <a:xfrm>
            <a:off x="4788024" y="25717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rgbClr val="3333FF"/>
                </a:solidFill>
              </a:rPr>
              <a:t>拍偏</a:t>
            </a:r>
            <a:r>
              <a:rPr lang="en-US" altLang="zh-TW" sz="800" dirty="0" smtClean="0">
                <a:solidFill>
                  <a:srgbClr val="3333FF"/>
                </a:solidFill>
              </a:rPr>
              <a:t>.</a:t>
            </a:r>
            <a:r>
              <a:rPr lang="zh-TW" altLang="en-US" sz="800" dirty="0" smtClean="0">
                <a:solidFill>
                  <a:srgbClr val="3333FF"/>
                </a:solidFill>
              </a:rPr>
              <a:t>拍歪</a:t>
            </a:r>
            <a:endParaRPr lang="zh-TW" altLang="en-US" sz="800" dirty="0">
              <a:solidFill>
                <a:srgbClr val="3333FF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004048" y="350785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rgbClr val="3333FF"/>
                </a:solidFill>
              </a:rPr>
              <a:t>爆點</a:t>
            </a:r>
            <a:endParaRPr lang="zh-TW" altLang="en-US" sz="800" dirty="0">
              <a:solidFill>
                <a:srgbClr val="3333FF"/>
              </a:solidFill>
            </a:endParaRPr>
          </a:p>
        </p:txBody>
      </p:sp>
      <p:sp>
        <p:nvSpPr>
          <p:cNvPr id="23" name="動作按鈕: 首頁 22">
            <a:hlinkClick r:id="rId13" action="ppaction://hlinksldjump" highlightClick="1"/>
          </p:cNvPr>
          <p:cNvSpPr/>
          <p:nvPr/>
        </p:nvSpPr>
        <p:spPr>
          <a:xfrm>
            <a:off x="8676456" y="4731991"/>
            <a:ext cx="360040" cy="2880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動作按鈕: 下一項 25">
            <a:hlinkClick r:id="rId14" action="ppaction://hlinksldjump" highlightClick="1"/>
          </p:cNvPr>
          <p:cNvSpPr/>
          <p:nvPr/>
        </p:nvSpPr>
        <p:spPr>
          <a:xfrm>
            <a:off x="1115616" y="2067694"/>
            <a:ext cx="288032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GL-TOS </a:t>
            </a:r>
            <a:r>
              <a:rPr lang="zh-TW" altLang="en-US" dirty="0" smtClean="0"/>
              <a:t>回查</a:t>
            </a:r>
            <a:r>
              <a:rPr lang="en-US" altLang="zh-TW" dirty="0" smtClean="0"/>
              <a:t>GL=ADO</a:t>
            </a:r>
            <a:r>
              <a:rPr lang="zh-TW" altLang="en-US" dirty="0" smtClean="0"/>
              <a:t>解析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80320"/>
            <a:ext cx="2070912" cy="221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1203598"/>
          <a:ext cx="5148064" cy="1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440160"/>
                <a:gridCol w="169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GL=ADO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Note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對策</a:t>
                      </a:r>
                      <a:endParaRPr lang="zh-TW" altLang="en-US" sz="1000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P-M1-Particle-Mask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Real</a:t>
                      </a:r>
                      <a:r>
                        <a:rPr lang="en-US" altLang="zh-TW" sz="1000" baseline="0" dirty="0" smtClean="0"/>
                        <a:t> Defect </a:t>
                      </a:r>
                      <a:r>
                        <a:rPr lang="zh-TW" altLang="en-US" sz="1000" dirty="0" smtClean="0"/>
                        <a:t>強相關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有效檢出</a:t>
                      </a:r>
                      <a:r>
                        <a:rPr lang="en-US" altLang="zh-TW" sz="1000" dirty="0" smtClean="0"/>
                        <a:t>;Defect </a:t>
                      </a:r>
                      <a:r>
                        <a:rPr lang="zh-TW" altLang="en-US" sz="1000" dirty="0" smtClean="0"/>
                        <a:t>改善</a:t>
                      </a:r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On-Film</a:t>
                      </a:r>
                      <a:r>
                        <a:rPr lang="en-US" altLang="zh-TW" sz="1000" baseline="0" dirty="0" smtClean="0"/>
                        <a:t>/PR-Type/I-Oil/M1-Defect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Real</a:t>
                      </a:r>
                      <a:r>
                        <a:rPr lang="en-US" altLang="zh-TW" sz="1000" baseline="0" dirty="0" smtClean="0"/>
                        <a:t> Defect </a:t>
                      </a:r>
                      <a:r>
                        <a:rPr lang="zh-TW" altLang="en-US" sz="1000" dirty="0" smtClean="0"/>
                        <a:t>次相關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有效檢出</a:t>
                      </a:r>
                      <a:r>
                        <a:rPr lang="en-US" altLang="zh-TW" sz="1000" dirty="0" smtClean="0"/>
                        <a:t>;Defect </a:t>
                      </a:r>
                      <a:r>
                        <a:rPr lang="zh-TW" altLang="en-US" sz="1000" dirty="0" smtClean="0"/>
                        <a:t>改善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NO</a:t>
                      </a:r>
                      <a:r>
                        <a:rPr lang="en-US" altLang="zh-TW" sz="1000" baseline="0" dirty="0" smtClean="0"/>
                        <a:t> IMAGE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超出拍照張數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Recipe</a:t>
                      </a:r>
                      <a:r>
                        <a:rPr lang="en-US" altLang="zh-TW" sz="1000" baseline="0" dirty="0" smtClean="0"/>
                        <a:t> </a:t>
                      </a:r>
                      <a:r>
                        <a:rPr lang="zh-TW" altLang="en-US" sz="1000" baseline="0" dirty="0" smtClean="0"/>
                        <a:t>須檢查</a:t>
                      </a:r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False</a:t>
                      </a:r>
                      <a:r>
                        <a:rPr lang="en-US" altLang="zh-TW" sz="1000" baseline="0" dirty="0" smtClean="0"/>
                        <a:t> Defect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拍偏拍歪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機構或設備</a:t>
                      </a:r>
                      <a:r>
                        <a:rPr lang="en-US" altLang="zh-TW" sz="1000" dirty="0" smtClean="0"/>
                        <a:t>/Recipe</a:t>
                      </a:r>
                    </a:p>
                    <a:p>
                      <a:r>
                        <a:rPr lang="zh-TW" altLang="en-US" sz="1000" dirty="0" smtClean="0"/>
                        <a:t>關閉</a:t>
                      </a:r>
                      <a:r>
                        <a:rPr lang="en-US" altLang="zh-TW" sz="1000" dirty="0" smtClean="0"/>
                        <a:t>Recipe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9512" y="843558"/>
            <a:ext cx="3456384" cy="24622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GL-TOS </a:t>
            </a:r>
            <a:r>
              <a:rPr lang="zh-TW" altLang="en-US" sz="1000" dirty="0" smtClean="0"/>
              <a:t>內</a:t>
            </a:r>
            <a:r>
              <a:rPr lang="en-US" altLang="zh-TW" sz="1000" dirty="0" smtClean="0"/>
              <a:t>75%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GL=ADO</a:t>
            </a:r>
            <a:r>
              <a:rPr lang="zh-TW" altLang="en-US" sz="1000" dirty="0" smtClean="0"/>
              <a:t> 座標</a:t>
            </a:r>
            <a:r>
              <a:rPr lang="en-US" altLang="zh-TW" sz="1000" dirty="0" smtClean="0"/>
              <a:t>”</a:t>
            </a:r>
            <a:r>
              <a:rPr lang="zh-TW" altLang="en-US" sz="1000" dirty="0" smtClean="0"/>
              <a:t>有對應</a:t>
            </a:r>
            <a:r>
              <a:rPr lang="en-US" altLang="zh-TW" sz="1000" dirty="0" smtClean="0"/>
              <a:t>”</a:t>
            </a:r>
            <a:r>
              <a:rPr lang="zh-TW" altLang="en-US" sz="1000" dirty="0" smtClean="0"/>
              <a:t>同點位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判片狀況</a:t>
            </a:r>
            <a:r>
              <a:rPr lang="en-US" altLang="zh-TW" sz="1000" dirty="0" smtClean="0"/>
              <a:t> </a:t>
            </a:r>
            <a:endParaRPr lang="zh-TW" altLang="en-US" sz="1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067944" y="329183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同點位檢出</a:t>
            </a:r>
            <a:r>
              <a:rPr lang="en-US" altLang="zh-TW" sz="1000" dirty="0" smtClean="0"/>
              <a:t>Real Defect-</a:t>
            </a:r>
            <a:r>
              <a:rPr lang="zh-TW" altLang="en-US" sz="1000" dirty="0" smtClean="0"/>
              <a:t>當做</a:t>
            </a:r>
            <a:r>
              <a:rPr lang="en-US" altLang="zh-TW" sz="1000" dirty="0" smtClean="0"/>
              <a:t>GL=ADO Golden Recipe</a:t>
            </a:r>
          </a:p>
          <a:p>
            <a:r>
              <a:rPr lang="en-US" altLang="zh-TW" sz="1000" dirty="0" smtClean="0"/>
              <a:t>MOR700-M27 Recipe </a:t>
            </a:r>
            <a:r>
              <a:rPr lang="zh-TW" altLang="en-US" sz="1000" dirty="0" smtClean="0"/>
              <a:t>較佳</a:t>
            </a:r>
            <a:endParaRPr lang="zh-TW" altLang="en-US" sz="1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723878"/>
            <a:ext cx="4752528" cy="122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大括弧 11"/>
          <p:cNvSpPr/>
          <p:nvPr/>
        </p:nvSpPr>
        <p:spPr>
          <a:xfrm>
            <a:off x="5436096" y="1635646"/>
            <a:ext cx="144016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圖案 13"/>
          <p:cNvCxnSpPr>
            <a:stCxn id="12" idx="1"/>
          </p:cNvCxnSpPr>
          <p:nvPr/>
        </p:nvCxnSpPr>
        <p:spPr>
          <a:xfrm rot="10800000" flipH="1" flipV="1">
            <a:off x="5580112" y="1959682"/>
            <a:ext cx="360040" cy="1116124"/>
          </a:xfrm>
          <a:prstGeom prst="bentConnector4">
            <a:avLst>
              <a:gd name="adj1" fmla="val 100178"/>
              <a:gd name="adj2" fmla="val 645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動作按鈕: 下一項 22">
            <a:hlinkClick r:id="rId4" action="ppaction://hlinksldjump" highlightClick="1"/>
          </p:cNvPr>
          <p:cNvSpPr/>
          <p:nvPr/>
        </p:nvSpPr>
        <p:spPr>
          <a:xfrm>
            <a:off x="5076056" y="1851670"/>
            <a:ext cx="288032" cy="216024"/>
          </a:xfrm>
          <a:prstGeom prst="actionButtonForwardNex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動作按鈕: 下一項 23">
            <a:hlinkClick r:id="" action="ppaction://hlinkshowjump?jump=nextslide" highlightClick="1"/>
          </p:cNvPr>
          <p:cNvSpPr/>
          <p:nvPr/>
        </p:nvSpPr>
        <p:spPr>
          <a:xfrm>
            <a:off x="5076056" y="2355726"/>
            <a:ext cx="288032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動作按鈕: 下一項 24">
            <a:hlinkClick r:id="rId5" action="ppaction://hlinksldjump" highlightClick="1"/>
          </p:cNvPr>
          <p:cNvSpPr/>
          <p:nvPr/>
        </p:nvSpPr>
        <p:spPr>
          <a:xfrm>
            <a:off x="5076056" y="2715766"/>
            <a:ext cx="288032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動作按鈕: 下一項 12">
            <a:hlinkClick r:id="rId6" action="ppaction://hlinksldjump" highlightClick="1"/>
          </p:cNvPr>
          <p:cNvSpPr/>
          <p:nvPr/>
        </p:nvSpPr>
        <p:spPr>
          <a:xfrm>
            <a:off x="5724128" y="3507854"/>
            <a:ext cx="288032" cy="216024"/>
          </a:xfrm>
          <a:prstGeom prst="actionButtonForwardNex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對應同點位下</a:t>
            </a:r>
            <a:r>
              <a:rPr lang="en-US" altLang="zh-TW" dirty="0" smtClean="0"/>
              <a:t>:NO IMAGE</a:t>
            </a:r>
            <a:endParaRPr lang="zh-TW" altLang="en-US" dirty="0"/>
          </a:p>
        </p:txBody>
      </p:sp>
      <p:sp>
        <p:nvSpPr>
          <p:cNvPr id="4" name="動作按鈕: 起點 3">
            <a:hlinkClick r:id="rId2" action="ppaction://hlinksldjump" highlightClick="1"/>
          </p:cNvPr>
          <p:cNvSpPr/>
          <p:nvPr/>
        </p:nvSpPr>
        <p:spPr>
          <a:xfrm>
            <a:off x="8676456" y="4876006"/>
            <a:ext cx="467544" cy="26749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43558"/>
            <a:ext cx="1440160" cy="130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線接點 10"/>
          <p:cNvCxnSpPr/>
          <p:nvPr/>
        </p:nvCxnSpPr>
        <p:spPr>
          <a:xfrm flipV="1">
            <a:off x="3779912" y="771550"/>
            <a:ext cx="0" cy="4371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211710"/>
            <a:ext cx="3384376" cy="167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843558"/>
            <a:ext cx="1152128" cy="136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539552" y="264375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</a:rPr>
              <a:t>無效照片爆點</a:t>
            </a:r>
            <a:endParaRPr lang="en-US" altLang="zh-TW" sz="1200" dirty="0" smtClean="0">
              <a:latin typeface="微軟正黑體" pitchFamily="34" charset="-120"/>
            </a:endParaRPr>
          </a:p>
          <a:p>
            <a:r>
              <a:rPr lang="zh-TW" altLang="en-US" sz="1200" dirty="0" smtClean="0">
                <a:latin typeface="微軟正黑體" pitchFamily="34" charset="-120"/>
              </a:rPr>
              <a:t>擠壓到有效照片</a:t>
            </a:r>
            <a:endParaRPr lang="zh-TW" altLang="en-US" sz="1200" dirty="0">
              <a:latin typeface="微軟正黑體" pitchFamily="34" charset="-120"/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3939902"/>
            <a:ext cx="886957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5" y="3939902"/>
            <a:ext cx="873191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19" y="3939902"/>
            <a:ext cx="825734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1995687"/>
            <a:ext cx="1512168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95936" y="843558"/>
            <a:ext cx="1063947" cy="109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23928" y="1995686"/>
            <a:ext cx="1998217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64088" y="843558"/>
            <a:ext cx="1008112" cy="109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23928" y="3939902"/>
            <a:ext cx="78827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72893" y="3939902"/>
            <a:ext cx="803077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36989" y="3939902"/>
            <a:ext cx="735211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字方塊 24"/>
          <p:cNvSpPr txBox="1"/>
          <p:nvPr/>
        </p:nvSpPr>
        <p:spPr>
          <a:xfrm>
            <a:off x="539552" y="47639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itchFamily="34" charset="-120"/>
              </a:rPr>
              <a:t>65Q7</a:t>
            </a:r>
            <a:r>
              <a:rPr lang="zh-TW" altLang="en-US" sz="1000" dirty="0" smtClean="0">
                <a:latin typeface="微軟正黑體" pitchFamily="34" charset="-120"/>
              </a:rPr>
              <a:t> </a:t>
            </a:r>
            <a:r>
              <a:rPr lang="en-US" altLang="zh-TW" sz="1000" dirty="0" smtClean="0">
                <a:latin typeface="微軟正黑體" pitchFamily="34" charset="-120"/>
              </a:rPr>
              <a:t>GL=ADO MOR900</a:t>
            </a:r>
            <a:endParaRPr lang="zh-TW" altLang="en-US" sz="1000" dirty="0">
              <a:latin typeface="微軟正黑體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27984" y="476392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itchFamily="34" charset="-120"/>
              </a:rPr>
              <a:t>M315R1GL=ADO</a:t>
            </a:r>
          </a:p>
          <a:p>
            <a:r>
              <a:rPr lang="en-US" altLang="zh-TW" sz="1000" dirty="0" smtClean="0">
                <a:latin typeface="微軟正黑體" pitchFamily="34" charset="-120"/>
              </a:rPr>
              <a:t>MOR700</a:t>
            </a:r>
            <a:endParaRPr lang="zh-TW" altLang="en-US" sz="1000" dirty="0">
              <a:latin typeface="微軟正黑體" pitchFamily="34" charset="-120"/>
            </a:endParaRPr>
          </a:p>
        </p:txBody>
      </p:sp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23928" y="2211710"/>
            <a:ext cx="3744416" cy="16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文字方塊 27"/>
          <p:cNvSpPr txBox="1"/>
          <p:nvPr/>
        </p:nvSpPr>
        <p:spPr>
          <a:xfrm>
            <a:off x="4355976" y="271576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</a:rPr>
              <a:t>無效照片爆點</a:t>
            </a:r>
            <a:endParaRPr lang="en-US" altLang="zh-TW" sz="1200" dirty="0" smtClean="0">
              <a:latin typeface="微軟正黑體" pitchFamily="34" charset="-120"/>
            </a:endParaRPr>
          </a:p>
          <a:p>
            <a:r>
              <a:rPr lang="zh-TW" altLang="en-US" sz="1200" dirty="0" smtClean="0">
                <a:latin typeface="微軟正黑體" pitchFamily="34" charset="-120"/>
              </a:rPr>
              <a:t>擠壓到有效照片</a:t>
            </a:r>
            <a:endParaRPr lang="zh-TW" altLang="en-US" sz="1200" dirty="0">
              <a:latin typeface="微軟正黑體" pitchFamily="34" charset="-120"/>
            </a:endParaRPr>
          </a:p>
        </p:txBody>
      </p:sp>
      <p:pic>
        <p:nvPicPr>
          <p:cNvPr id="12308" name="Picture 2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78004" y="195486"/>
            <a:ext cx="23640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147814"/>
            <a:ext cx="3744416" cy="194449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對應同點位下</a:t>
            </a:r>
            <a:r>
              <a:rPr lang="en-US" altLang="zh-TW" dirty="0" smtClean="0"/>
              <a:t>:False-defect</a:t>
            </a:r>
            <a:endParaRPr lang="zh-TW" altLang="en-US" dirty="0"/>
          </a:p>
        </p:txBody>
      </p:sp>
      <p:sp>
        <p:nvSpPr>
          <p:cNvPr id="4" name="動作按鈕: 起點 3">
            <a:hlinkClick r:id="rId3" action="ppaction://hlinksldjump" highlightClick="1"/>
          </p:cNvPr>
          <p:cNvSpPr/>
          <p:nvPr/>
        </p:nvSpPr>
        <p:spPr>
          <a:xfrm>
            <a:off x="8676456" y="4876006"/>
            <a:ext cx="467544" cy="26749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161966"/>
            <a:ext cx="3744416" cy="19815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9512" y="2931790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rgbClr val="3333FF"/>
                </a:solidFill>
              </a:rPr>
              <a:t>灰階小圖有</a:t>
            </a:r>
            <a:r>
              <a:rPr lang="en-US" altLang="zh-TW" sz="1000" b="1" dirty="0" smtClean="0">
                <a:solidFill>
                  <a:srgbClr val="3333FF"/>
                </a:solidFill>
              </a:rPr>
              <a:t>Defect ,GL=ADO MOR100 </a:t>
            </a:r>
            <a:r>
              <a:rPr lang="zh-TW" altLang="en-US" sz="1000" b="1" dirty="0" smtClean="0">
                <a:solidFill>
                  <a:srgbClr val="3333FF"/>
                </a:solidFill>
              </a:rPr>
              <a:t>為鏡頭拍偏拍歪</a:t>
            </a:r>
            <a:endParaRPr lang="zh-TW" altLang="en-US" sz="1000" b="1" dirty="0">
              <a:solidFill>
                <a:srgbClr val="3333FF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843558"/>
            <a:ext cx="903278" cy="206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1635646"/>
            <a:ext cx="2520280" cy="16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接點 9"/>
          <p:cNvCxnSpPr/>
          <p:nvPr/>
        </p:nvCxnSpPr>
        <p:spPr>
          <a:xfrm flipV="1">
            <a:off x="3779912" y="771550"/>
            <a:ext cx="0" cy="4371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489727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U31K3FP6K</a:t>
            </a:r>
            <a:endParaRPr lang="zh-TW" altLang="en-US" sz="1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4879610"/>
            <a:ext cx="1703288" cy="26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4803290"/>
            <a:ext cx="2351360" cy="34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3779912" y="4897279"/>
            <a:ext cx="7970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Z31K3F523</a:t>
            </a:r>
            <a:endParaRPr lang="zh-TW" altLang="en-US" sz="1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923928" y="2931790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rgbClr val="3333FF"/>
                </a:solidFill>
              </a:rPr>
              <a:t>灰階小圖有</a:t>
            </a:r>
            <a:r>
              <a:rPr lang="en-US" altLang="zh-TW" sz="1000" b="1" dirty="0" smtClean="0">
                <a:solidFill>
                  <a:srgbClr val="3333FF"/>
                </a:solidFill>
              </a:rPr>
              <a:t>Defect ,GL=ADO MOR500 </a:t>
            </a:r>
            <a:r>
              <a:rPr lang="zh-TW" altLang="en-US" sz="1000" b="1" dirty="0" smtClean="0">
                <a:solidFill>
                  <a:srgbClr val="3333FF"/>
                </a:solidFill>
              </a:rPr>
              <a:t>為鏡頭拍偏拍歪</a:t>
            </a:r>
            <a:endParaRPr lang="zh-TW" altLang="en-US" sz="1000" b="1" dirty="0">
              <a:solidFill>
                <a:srgbClr val="3333FF"/>
              </a:solidFill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30441" y="843558"/>
            <a:ext cx="92959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11960" y="1563639"/>
            <a:ext cx="2448272" cy="22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51920" y="771549"/>
            <a:ext cx="1008112" cy="82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矩形 27"/>
          <p:cNvSpPr/>
          <p:nvPr/>
        </p:nvSpPr>
        <p:spPr>
          <a:xfrm>
            <a:off x="3851920" y="257175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79512" y="257175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76256" y="1419622"/>
            <a:ext cx="1872208" cy="3528392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GL-TOS </a:t>
            </a:r>
            <a:r>
              <a:rPr lang="zh-TW" altLang="en-US" dirty="0" smtClean="0"/>
              <a:t>回查</a:t>
            </a:r>
            <a:r>
              <a:rPr lang="en-US" altLang="zh-TW" dirty="0" smtClean="0"/>
              <a:t>GL=ADO</a:t>
            </a:r>
            <a:r>
              <a:rPr lang="zh-TW" altLang="en-US" dirty="0" smtClean="0"/>
              <a:t>解析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0032" y="1419622"/>
            <a:ext cx="1872208" cy="3528392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504" y="1419622"/>
            <a:ext cx="3888432" cy="2016224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1520" y="91556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GL-TOS P-M1-Residue-Mask </a:t>
            </a:r>
            <a:r>
              <a:rPr lang="zh-TW" altLang="en-US" dirty="0" smtClean="0"/>
              <a:t>強相關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716016" y="91556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GL-TOS P-M1-Residue-Mask </a:t>
            </a:r>
            <a:r>
              <a:rPr lang="zh-TW" altLang="en-US" dirty="0" smtClean="0"/>
              <a:t>次相關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On-Film/PR-Type/I-Oil/M1-Defect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3528" y="480399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GL=ADO </a:t>
            </a:r>
            <a:r>
              <a:rPr lang="zh-TW" altLang="en-US" dirty="0" smtClean="0"/>
              <a:t>規格及對策制定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40385"/>
            <a:ext cx="9429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40385"/>
            <a:ext cx="88402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9" y="2571830"/>
            <a:ext cx="802148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7" y="2571830"/>
            <a:ext cx="751035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5" y="2604481"/>
            <a:ext cx="864096" cy="80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2604481"/>
            <a:ext cx="936104" cy="80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2604481"/>
            <a:ext cx="936104" cy="83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31840" y="2604481"/>
            <a:ext cx="78475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23728" y="1740385"/>
            <a:ext cx="793213" cy="80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87824" y="1740385"/>
            <a:ext cx="9241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179512" y="1740385"/>
            <a:ext cx="194421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123728" y="1740385"/>
            <a:ext cx="180020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9512" y="2604481"/>
            <a:ext cx="187220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051720" y="2604481"/>
            <a:ext cx="187220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4049" y="1779662"/>
            <a:ext cx="838748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96137" y="1779662"/>
            <a:ext cx="76131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04048" y="3363839"/>
            <a:ext cx="791539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89464" y="3363839"/>
            <a:ext cx="74857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39860" y="1779662"/>
            <a:ext cx="7776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947772" y="1779662"/>
            <a:ext cx="729144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04048" y="4156006"/>
            <a:ext cx="78662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789464" y="4156006"/>
            <a:ext cx="816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947772" y="3363839"/>
            <a:ext cx="762884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733188" y="3363839"/>
            <a:ext cx="772941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947772" y="2571830"/>
            <a:ext cx="737615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39860" y="2571830"/>
            <a:ext cx="760645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947772" y="4156006"/>
            <a:ext cx="856875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7733188" y="4156006"/>
            <a:ext cx="87126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矩形 38"/>
          <p:cNvSpPr/>
          <p:nvPr/>
        </p:nvSpPr>
        <p:spPr>
          <a:xfrm>
            <a:off x="179512" y="1419622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GL=ADO Mask-Type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60032" y="1419622"/>
            <a:ext cx="1624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GL=ADO PR-Type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48264" y="1419622"/>
            <a:ext cx="16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GL=ADO ON-Film</a:t>
            </a:r>
            <a:endParaRPr lang="zh-TW" altLang="en-US" dirty="0"/>
          </a:p>
        </p:txBody>
      </p:sp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" y="3579862"/>
            <a:ext cx="2339752" cy="11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2339752" y="3492552"/>
            <a:ext cx="2232248" cy="123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動作按鈕: 起點 41">
            <a:hlinkClick r:id="rId28" action="ppaction://hlinksldjump" highlightClick="1"/>
          </p:cNvPr>
          <p:cNvSpPr/>
          <p:nvPr/>
        </p:nvSpPr>
        <p:spPr>
          <a:xfrm>
            <a:off x="8676456" y="4876006"/>
            <a:ext cx="467544" cy="26749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95687"/>
            <a:ext cx="5470525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GL-TOS </a:t>
            </a:r>
            <a:r>
              <a:rPr lang="zh-TW" altLang="en-US" dirty="0" smtClean="0"/>
              <a:t>回查</a:t>
            </a:r>
            <a:r>
              <a:rPr lang="en-US" altLang="zh-TW" dirty="0" smtClean="0"/>
              <a:t>GL=ADO</a:t>
            </a:r>
            <a:r>
              <a:rPr lang="zh-TW" altLang="en-US" dirty="0" smtClean="0"/>
              <a:t>解析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3928" y="3651871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915566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 Sheet GL=ADO/GL-TOS </a:t>
            </a:r>
            <a:r>
              <a:rPr lang="zh-TW" altLang="en-US" dirty="0" smtClean="0"/>
              <a:t>比較</a:t>
            </a:r>
            <a:endParaRPr lang="en-US" altLang="zh-TW" dirty="0" smtClean="0"/>
          </a:p>
          <a:p>
            <a:r>
              <a:rPr lang="en-US" altLang="zh-TW" dirty="0" smtClean="0"/>
              <a:t>GL=ADO </a:t>
            </a:r>
            <a:r>
              <a:rPr lang="zh-TW" altLang="en-US" dirty="0" smtClean="0"/>
              <a:t>需為有效檢出站點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GL=ADO Mask CNT=1,TOS=1</a:t>
            </a:r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GL=ADO On-Film &gt;5,TOS=1</a:t>
            </a:r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GL=ADO PR-TYPE&gt;3,TOS=1</a:t>
            </a:r>
            <a:endParaRPr lang="zh-TW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771550"/>
            <a:ext cx="5472608" cy="118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動作按鈕: 起點 7">
            <a:hlinkClick r:id="rId4" action="ppaction://hlinksldjump" highlightClick="1"/>
          </p:cNvPr>
          <p:cNvSpPr/>
          <p:nvPr/>
        </p:nvSpPr>
        <p:spPr>
          <a:xfrm>
            <a:off x="8676456" y="4876006"/>
            <a:ext cx="467544" cy="26749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147814"/>
            <a:ext cx="3932869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275806"/>
            <a:ext cx="3888432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T-AS-Residue </a:t>
            </a:r>
            <a:r>
              <a:rPr lang="zh-TW" altLang="en-US" dirty="0" smtClean="0"/>
              <a:t>量體較足夠</a:t>
            </a:r>
            <a:r>
              <a:rPr lang="en-US" altLang="zh-TW" dirty="0" smtClean="0"/>
              <a:t>(TAR/AOI)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843557"/>
            <a:ext cx="3888432" cy="21479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03798"/>
            <a:ext cx="3888432" cy="191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563888" y="1707654"/>
            <a:ext cx="64807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5896" y="3291830"/>
            <a:ext cx="64807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55976" y="77155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59 Sheet AS=AFO </a:t>
            </a:r>
            <a:r>
              <a:rPr lang="zh-TW" altLang="en-US" sz="1000" dirty="0" smtClean="0"/>
              <a:t>檢出顆數</a:t>
            </a:r>
            <a:r>
              <a:rPr lang="en-US" altLang="zh-TW" sz="1000" dirty="0" smtClean="0"/>
              <a:t> </a:t>
            </a:r>
            <a:r>
              <a:rPr lang="zh-TW" altLang="en-US" sz="1000" dirty="0" smtClean="0"/>
              <a:t>下放到</a:t>
            </a:r>
            <a:r>
              <a:rPr lang="en-US" altLang="zh-TW" sz="1000" dirty="0" smtClean="0"/>
              <a:t>AR-TST</a:t>
            </a:r>
            <a:r>
              <a:rPr lang="zh-TW" altLang="en-US" sz="1000" dirty="0" smtClean="0"/>
              <a:t> 檢出顆數</a:t>
            </a:r>
            <a:endParaRPr lang="en-US" altLang="zh-TW" sz="10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1000" dirty="0" smtClean="0"/>
              <a:t>趨勢線同趨勢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受到</a:t>
            </a:r>
            <a:r>
              <a:rPr lang="en-US" altLang="zh-TW" sz="1000" dirty="0" smtClean="0"/>
              <a:t>MOR </a:t>
            </a:r>
            <a:r>
              <a:rPr lang="zh-TW" altLang="en-US" sz="1000" dirty="0" smtClean="0"/>
              <a:t>解析度</a:t>
            </a:r>
            <a:r>
              <a:rPr lang="en-US" altLang="zh-TW" sz="1000" dirty="0" smtClean="0"/>
              <a:t>/Model </a:t>
            </a:r>
            <a:r>
              <a:rPr lang="zh-TW" altLang="en-US" sz="1000" dirty="0" smtClean="0"/>
              <a:t>線路差異</a:t>
            </a:r>
            <a:r>
              <a:rPr lang="en-US" altLang="zh-TW" sz="1000" dirty="0" smtClean="0"/>
              <a:t>/</a:t>
            </a:r>
            <a:r>
              <a:rPr lang="zh-TW" altLang="en-US" sz="1000" dirty="0" smtClean="0"/>
              <a:t>判片</a:t>
            </a:r>
            <a:r>
              <a:rPr lang="en-US" altLang="zh-TW" sz="1000" dirty="0" smtClean="0"/>
              <a:t>/</a:t>
            </a:r>
            <a:r>
              <a:rPr lang="zh-TW" altLang="en-US" sz="1000" dirty="0" smtClean="0"/>
              <a:t>落點影響</a:t>
            </a:r>
            <a:endParaRPr lang="zh-TW" altLang="en-US" sz="1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127560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 Model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72000" y="329183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43Q4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T-AS-Residue </a:t>
            </a:r>
            <a:r>
              <a:rPr lang="zh-TW" altLang="en-US" dirty="0" smtClean="0"/>
              <a:t>量體較足夠</a:t>
            </a:r>
            <a:r>
              <a:rPr lang="en-US" altLang="zh-TW" dirty="0" smtClean="0"/>
              <a:t>(TAR/AOI)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40152" y="843558"/>
            <a:ext cx="313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AS=AFO T-AS-Particle</a:t>
            </a:r>
            <a:r>
              <a:rPr lang="zh-TW" altLang="en-US" sz="1000" dirty="0" smtClean="0"/>
              <a:t>預測 </a:t>
            </a:r>
            <a:r>
              <a:rPr lang="en-US" altLang="zh-TW" sz="1000" dirty="0" smtClean="0"/>
              <a:t>TAR T-AS-Residue </a:t>
            </a:r>
            <a:r>
              <a:rPr lang="zh-TW" altLang="en-US" sz="1000" dirty="0" smtClean="0"/>
              <a:t>顆數</a:t>
            </a:r>
            <a:endParaRPr lang="zh-TW" altLang="en-US" sz="1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12160" y="1203598"/>
          <a:ext cx="3024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05"/>
                <a:gridCol w="988435"/>
                <a:gridCol w="864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AS=AFO Range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T-AS-Particle(in)</a:t>
                      </a:r>
                      <a:endParaRPr lang="zh-TW" altLang="en-US" sz="8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AS=AFO </a:t>
                      </a:r>
                      <a:r>
                        <a:rPr lang="zh-TW" altLang="en-US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平均值</a:t>
                      </a:r>
                      <a:endParaRPr lang="en-US" altLang="zh-TW" sz="8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T-AS-Particle(in)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TAR CNT</a:t>
                      </a:r>
                    </a:p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T-AS-Residue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CNT7~23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10~18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&gt;5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CNT5~15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9~11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3~5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CNT5~28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8~10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1-2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54308"/>
            <a:ext cx="3528392" cy="2166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843558"/>
            <a:ext cx="1944215" cy="37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813954"/>
            <a:ext cx="3888432" cy="1525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2195736" y="915566"/>
            <a:ext cx="864096" cy="338437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59832" y="915566"/>
            <a:ext cx="864096" cy="338437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23928" y="915566"/>
            <a:ext cx="720080" cy="3384376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644008" y="915566"/>
            <a:ext cx="504056" cy="3384376"/>
          </a:xfrm>
          <a:prstGeom prst="rect">
            <a:avLst/>
          </a:prstGeom>
          <a:solidFill>
            <a:srgbClr val="FF66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動作按鈕: 起點 16">
            <a:hlinkClick r:id="rId5" action="ppaction://hlinksldjump" highlightClick="1"/>
          </p:cNvPr>
          <p:cNvSpPr/>
          <p:nvPr/>
        </p:nvSpPr>
        <p:spPr>
          <a:xfrm>
            <a:off x="8676456" y="4876006"/>
            <a:ext cx="467544" cy="26749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3219822"/>
            <a:ext cx="1475656" cy="127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 cstate="print"/>
          <a:srcRect l="63754" b="50000"/>
          <a:stretch>
            <a:fillRect/>
          </a:stretch>
        </p:blipFill>
        <p:spPr bwMode="auto">
          <a:xfrm>
            <a:off x="6732240" y="4624038"/>
            <a:ext cx="81867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7" cstate="print"/>
          <a:srcRect r="47181"/>
          <a:stretch>
            <a:fillRect/>
          </a:stretch>
        </p:blipFill>
        <p:spPr bwMode="auto">
          <a:xfrm>
            <a:off x="5868144" y="3219822"/>
            <a:ext cx="171980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5868144" y="2715766"/>
            <a:ext cx="3275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000" dirty="0" smtClean="0"/>
              <a:t>同片檢</a:t>
            </a:r>
            <a:r>
              <a:rPr lang="en-US" altLang="zh-TW" sz="1000" dirty="0" smtClean="0"/>
              <a:t>AS=AFO/AR-TST </a:t>
            </a:r>
            <a:r>
              <a:rPr lang="zh-TW" altLang="en-US" sz="1000" dirty="0" smtClean="0"/>
              <a:t>顆數 </a:t>
            </a:r>
            <a:r>
              <a:rPr lang="en-US" altLang="zh-TW" sz="1000" dirty="0" smtClean="0"/>
              <a:t>Map </a:t>
            </a:r>
            <a:r>
              <a:rPr lang="zh-TW" altLang="en-US" sz="1000" dirty="0" smtClean="0"/>
              <a:t>疊圖</a:t>
            </a:r>
            <a:r>
              <a:rPr lang="en-US" altLang="zh-TW" sz="1000" dirty="0" smtClean="0"/>
              <a:t>,Map</a:t>
            </a:r>
            <a:r>
              <a:rPr lang="zh-TW" altLang="en-US" sz="1000" dirty="0" smtClean="0"/>
              <a:t>趨勢相同</a:t>
            </a:r>
            <a:endParaRPr lang="en-US" altLang="zh-TW" sz="10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1000" dirty="0" smtClean="0"/>
              <a:t>電測只撿到線路區</a:t>
            </a:r>
            <a:endParaRPr lang="en-US" altLang="zh-TW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000" b="1" dirty="0" smtClean="0">
                <a:solidFill>
                  <a:srgbClr val="3333FF"/>
                </a:solidFill>
              </a:rPr>
              <a:t>AOI </a:t>
            </a:r>
            <a:r>
              <a:rPr lang="zh-TW" altLang="en-US" sz="1000" b="1" dirty="0" smtClean="0">
                <a:solidFill>
                  <a:srgbClr val="3333FF"/>
                </a:solidFill>
              </a:rPr>
              <a:t>與</a:t>
            </a:r>
            <a:r>
              <a:rPr lang="en-US" altLang="zh-TW" sz="1000" b="1" dirty="0" smtClean="0">
                <a:solidFill>
                  <a:srgbClr val="3333FF"/>
                </a:solidFill>
              </a:rPr>
              <a:t>TAR </a:t>
            </a:r>
            <a:r>
              <a:rPr lang="zh-TW" altLang="en-US" sz="1000" b="1" dirty="0" smtClean="0">
                <a:solidFill>
                  <a:srgbClr val="3333FF"/>
                </a:solidFill>
              </a:rPr>
              <a:t>關係式</a:t>
            </a:r>
            <a:r>
              <a:rPr lang="en-US" altLang="zh-TW" sz="1000" b="1" dirty="0" smtClean="0">
                <a:solidFill>
                  <a:srgbClr val="3333FF"/>
                </a:solidFill>
              </a:rPr>
              <a:t>,</a:t>
            </a:r>
            <a:r>
              <a:rPr lang="zh-TW" altLang="en-US" sz="1000" b="1" dirty="0" smtClean="0">
                <a:solidFill>
                  <a:srgbClr val="3333FF"/>
                </a:solidFill>
              </a:rPr>
              <a:t>為</a:t>
            </a:r>
            <a:r>
              <a:rPr lang="en-US" altLang="zh-TW" sz="1000" b="1" dirty="0" smtClean="0">
                <a:solidFill>
                  <a:srgbClr val="3333FF"/>
                </a:solidFill>
              </a:rPr>
              <a:t>AOI</a:t>
            </a:r>
            <a:r>
              <a:rPr lang="zh-TW" altLang="en-US" sz="1000" b="1" dirty="0" smtClean="0">
                <a:solidFill>
                  <a:srgbClr val="3333FF"/>
                </a:solidFill>
              </a:rPr>
              <a:t>使用效率的最高目標</a:t>
            </a:r>
            <a:endParaRPr lang="zh-TW" altLang="en-US" sz="1000" b="1" dirty="0">
              <a:solidFill>
                <a:srgbClr val="3333FF"/>
              </a:solidFill>
            </a:endParaRP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60" y="4624038"/>
            <a:ext cx="71566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9" cstate="print">
            <a:lum bright="20000" contrast="20000"/>
          </a:blip>
          <a:srcRect/>
          <a:stretch>
            <a:fillRect/>
          </a:stretch>
        </p:blipFill>
        <p:spPr bwMode="auto">
          <a:xfrm>
            <a:off x="5492466" y="4624038"/>
            <a:ext cx="5917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32040" y="4624038"/>
            <a:ext cx="601464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橢圓 21"/>
          <p:cNvSpPr/>
          <p:nvPr/>
        </p:nvSpPr>
        <p:spPr>
          <a:xfrm>
            <a:off x="6444208" y="4227934"/>
            <a:ext cx="792088" cy="360040"/>
          </a:xfrm>
          <a:prstGeom prst="ellipse">
            <a:avLst/>
          </a:prstGeom>
          <a:solidFill>
            <a:srgbClr val="FF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956376" y="4227934"/>
            <a:ext cx="792088" cy="360040"/>
          </a:xfrm>
          <a:prstGeom prst="ellipse">
            <a:avLst/>
          </a:prstGeom>
          <a:solidFill>
            <a:srgbClr val="FF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動作按鈕: 下一項 23">
            <a:hlinkClick r:id="rId11" action="ppaction://hlinksldjump" highlightClick="1"/>
          </p:cNvPr>
          <p:cNvSpPr/>
          <p:nvPr/>
        </p:nvSpPr>
        <p:spPr>
          <a:xfrm>
            <a:off x="8676456" y="3003798"/>
            <a:ext cx="288032" cy="216024"/>
          </a:xfrm>
          <a:prstGeom prst="actionButtonForwardNex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755576" y="123481"/>
            <a:ext cx="8077200" cy="432197"/>
          </a:xfrm>
          <a:prstGeom prst="roundRect">
            <a:avLst>
              <a:gd name="adj" fmla="val 11894"/>
            </a:avLst>
          </a:prstGeom>
          <a:solidFill>
            <a:schemeClr val="accent5">
              <a:lumMod val="75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AOI 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應用延伸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843558"/>
          <a:ext cx="7232888" cy="277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55"/>
                <a:gridCol w="2495868"/>
                <a:gridCol w="2202417"/>
                <a:gridCol w="722630"/>
                <a:gridCol w="749618"/>
              </a:tblGrid>
              <a:tr h="457200">
                <a:tc>
                  <a:txBody>
                    <a:bodyPr/>
                    <a:lstStyle/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項目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改善原因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進度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改善區塊</a:t>
                      </a:r>
                      <a:endParaRPr lang="zh-TW" altLang="en-US" sz="10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Owner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lstStyle/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降低無效比例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平均每站點至少</a:t>
                      </a:r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10~20%</a:t>
                      </a:r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無效照片</a:t>
                      </a:r>
                      <a:endParaRPr lang="en-US" altLang="zh-TW" sz="10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Total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CNT 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爆點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拍照失準</a:t>
                      </a:r>
                      <a:endParaRPr lang="en-US" altLang="zh-TW" sz="10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GL=ADO/GL=ASO</a:t>
                      </a:r>
                    </a:p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GL=AFO/AS=AFO</a:t>
                      </a:r>
                    </a:p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調整 </a:t>
                      </a:r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Recipe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,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降低無效點數及照片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設備面</a:t>
                      </a:r>
                      <a:endParaRPr lang="en-US" altLang="zh-TW" sz="1000" b="1" kern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10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Function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Leakage Ratio</a:t>
                      </a:r>
                      <a:endParaRPr lang="en-US" altLang="zh-TW" sz="10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FANOUT</a:t>
                      </a:r>
                    </a:p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調整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AS-CVD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前可進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LSR RW</a:t>
                      </a:r>
                    </a:p>
                    <a:p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GOA 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場內攔檢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可搭配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LSR/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單驅維修</a:t>
                      </a:r>
                      <a:endParaRPr lang="en-US" altLang="zh-TW" sz="10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Fan-out False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過多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Image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分類</a:t>
                      </a:r>
                      <a:endParaRPr lang="en-US" altLang="zh-TW" sz="10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GMIS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Mapping</a:t>
                      </a:r>
                    </a:p>
                    <a:p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Leakage Ratio 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分析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設備面</a:t>
                      </a:r>
                      <a:endParaRPr lang="en-US" altLang="zh-TW" sz="1000" b="1" kern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1000" b="1" kern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Function</a:t>
                      </a:r>
                      <a:endParaRPr lang="zh-TW" altLang="en-US" sz="10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AOI/ADC/LSR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altLang="zh-TW" sz="1000" b="1" dirty="0" smtClean="0"/>
                        <a:t>Total CNT/MAP:</a:t>
                      </a:r>
                      <a:r>
                        <a:rPr lang="zh-TW" altLang="en-US" sz="1000" b="1" dirty="0" smtClean="0"/>
                        <a:t>照片過多</a:t>
                      </a:r>
                      <a:endParaRPr lang="en-US" altLang="zh-TW" sz="1000" b="1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altLang="zh-TW" sz="1000" b="1" dirty="0" smtClean="0"/>
                        <a:t>ADC </a:t>
                      </a:r>
                      <a:r>
                        <a:rPr lang="zh-TW" altLang="en-US" sz="1000" b="1" dirty="0" smtClean="0"/>
                        <a:t>自動判片</a:t>
                      </a:r>
                      <a:endParaRPr lang="en-US" altLang="zh-TW" sz="1000" b="1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altLang="zh-TW" sz="1000" b="1" dirty="0" smtClean="0"/>
                        <a:t>LSR Map:</a:t>
                      </a:r>
                      <a:r>
                        <a:rPr lang="zh-TW" altLang="en-US" sz="1000" b="1" dirty="0" smtClean="0"/>
                        <a:t> </a:t>
                      </a:r>
                      <a:r>
                        <a:rPr lang="en-US" altLang="zh-TW" sz="1000" b="1" dirty="0" smtClean="0"/>
                        <a:t>Sampling </a:t>
                      </a:r>
                      <a:r>
                        <a:rPr lang="zh-TW" altLang="en-US" sz="1000" b="1" dirty="0" smtClean="0"/>
                        <a:t>不足</a:t>
                      </a:r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            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監控水準</a:t>
                      </a:r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對策</a:t>
                      </a:r>
                      <a:endParaRPr lang="en-US" altLang="zh-TW" sz="10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重工卡控</a:t>
                      </a:r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異常防堵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系統面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先進技術</a:t>
                      </a:r>
                      <a:endParaRPr lang="en-US" altLang="zh-TW" sz="10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lstStyle/>
                    <a:p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系統優化</a:t>
                      </a:r>
                      <a:endParaRPr lang="zh-TW" altLang="en-US" sz="10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Total CNT Block </a:t>
                      </a:r>
                      <a:r>
                        <a:rPr lang="zh-TW" altLang="en-US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資料匯入</a:t>
                      </a:r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SMART-EDA</a:t>
                      </a:r>
                    </a:p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AOI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OCAP </a:t>
                      </a:r>
                      <a:r>
                        <a:rPr lang="zh-TW" altLang="en-US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需半手動</a:t>
                      </a:r>
                      <a:r>
                        <a:rPr lang="en-US" altLang="zh-TW" sz="1000" b="1" baseline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Rework</a:t>
                      </a:r>
                      <a:endParaRPr lang="en-US" altLang="zh-TW" sz="10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系統優化及新增</a:t>
                      </a:r>
                      <a:endParaRPr lang="en-US" altLang="zh-TW" sz="1000" b="1" kern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r>
                        <a:rPr lang="en-US" altLang="zh-TW" sz="1000" b="1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2.AOI OCAP </a:t>
                      </a:r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需求提出</a:t>
                      </a:r>
                      <a:endParaRPr lang="zh-TW" altLang="en-US" sz="10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系統面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CIM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動作按鈕: 首頁 5">
            <a:hlinkClick r:id="rId2" action="ppaction://hlinksldjump" highlightClick="1"/>
          </p:cNvPr>
          <p:cNvSpPr/>
          <p:nvPr/>
        </p:nvSpPr>
        <p:spPr>
          <a:xfrm>
            <a:off x="8676456" y="4731991"/>
            <a:ext cx="360040" cy="2880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動作按鈕: 下一項 7">
            <a:hlinkClick r:id="rId3" action="ppaction://hlinksldjump" highlightClick="1"/>
          </p:cNvPr>
          <p:cNvSpPr/>
          <p:nvPr/>
        </p:nvSpPr>
        <p:spPr>
          <a:xfrm>
            <a:off x="179512" y="1419622"/>
            <a:ext cx="216024" cy="144016"/>
          </a:xfrm>
          <a:prstGeom prst="actionButtonForwardNex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動作按鈕: 下一項 8">
            <a:hlinkClick r:id="rId4" action="ppaction://hlinksldjump" highlightClick="1"/>
          </p:cNvPr>
          <p:cNvSpPr/>
          <p:nvPr/>
        </p:nvSpPr>
        <p:spPr>
          <a:xfrm>
            <a:off x="179512" y="2427735"/>
            <a:ext cx="216024" cy="1440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動作按鈕: 下一項 9">
            <a:hlinkClick r:id="rId5" action="ppaction://hlinksldjump" highlightClick="1"/>
          </p:cNvPr>
          <p:cNvSpPr/>
          <p:nvPr/>
        </p:nvSpPr>
        <p:spPr>
          <a:xfrm>
            <a:off x="179512" y="2931791"/>
            <a:ext cx="216024" cy="1440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動作按鈕: 下一項 11">
            <a:hlinkClick r:id="rId6" action="ppaction://hlinksldjump" highlightClick="1"/>
          </p:cNvPr>
          <p:cNvSpPr/>
          <p:nvPr/>
        </p:nvSpPr>
        <p:spPr>
          <a:xfrm>
            <a:off x="179512" y="1851670"/>
            <a:ext cx="216024" cy="144016"/>
          </a:xfrm>
          <a:prstGeom prst="actionButtonForwardNex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GL-TOS </a:t>
            </a:r>
            <a:r>
              <a:rPr lang="zh-TW" altLang="en-US" dirty="0" smtClean="0"/>
              <a:t>回查</a:t>
            </a:r>
            <a:r>
              <a:rPr lang="en-US" altLang="zh-TW" dirty="0" smtClean="0"/>
              <a:t>GL=ADO</a:t>
            </a:r>
            <a:r>
              <a:rPr lang="zh-TW" altLang="en-US" dirty="0" smtClean="0"/>
              <a:t>解析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63839"/>
            <a:ext cx="3384376" cy="130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7614"/>
            <a:ext cx="2304256" cy="231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651870"/>
            <a:ext cx="187220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11560" y="915566"/>
            <a:ext cx="2160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GL-TOS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P-M1-Residue-Mask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000" dirty="0" smtClean="0"/>
              <a:t>回查同片</a:t>
            </a:r>
            <a:r>
              <a:rPr lang="en-US" altLang="zh-TW" sz="1000" dirty="0" smtClean="0"/>
              <a:t>GL=ADO </a:t>
            </a:r>
            <a:r>
              <a:rPr lang="zh-TW" altLang="en-US" sz="1000" dirty="0" smtClean="0"/>
              <a:t>紀錄共</a:t>
            </a:r>
            <a:r>
              <a:rPr lang="en-US" altLang="zh-TW" sz="1000" dirty="0" smtClean="0"/>
              <a:t>48</a:t>
            </a:r>
            <a:r>
              <a:rPr lang="zh-TW" altLang="en-US" sz="1000" dirty="0" smtClean="0"/>
              <a:t>片</a:t>
            </a:r>
            <a:endParaRPr lang="en-US" altLang="zh-TW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75%</a:t>
            </a:r>
            <a:r>
              <a:rPr lang="zh-TW" altLang="en-US" sz="1000" dirty="0" smtClean="0"/>
              <a:t> 有同點位</a:t>
            </a:r>
            <a:r>
              <a:rPr lang="en-US" altLang="zh-TW" sz="1000" dirty="0" smtClean="0"/>
              <a:t>,</a:t>
            </a:r>
            <a:r>
              <a:rPr lang="en-US" altLang="zh-TW" sz="1000" dirty="0" smtClean="0">
                <a:solidFill>
                  <a:srgbClr val="FF66CC"/>
                </a:solidFill>
              </a:rPr>
              <a:t>25%</a:t>
            </a:r>
            <a:r>
              <a:rPr lang="zh-TW" altLang="en-US" sz="1000" dirty="0" smtClean="0">
                <a:solidFill>
                  <a:srgbClr val="FF66CC"/>
                </a:solidFill>
              </a:rPr>
              <a:t> 無同點位 </a:t>
            </a:r>
            <a:endParaRPr lang="zh-TW" altLang="en-US" sz="1000" dirty="0">
              <a:solidFill>
                <a:srgbClr val="FF66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563638"/>
            <a:ext cx="5760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95936" y="843558"/>
            <a:ext cx="2304256" cy="24622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GL-TOS </a:t>
            </a:r>
            <a:r>
              <a:rPr lang="zh-TW" altLang="en-US" sz="1000" dirty="0" smtClean="0"/>
              <a:t>內</a:t>
            </a:r>
            <a:r>
              <a:rPr lang="en-US" altLang="zh-TW" sz="1000" dirty="0" smtClean="0"/>
              <a:t>75%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GL=ADO</a:t>
            </a:r>
            <a:r>
              <a:rPr lang="zh-TW" altLang="en-US" sz="1000" dirty="0" smtClean="0"/>
              <a:t> 座標無對應</a:t>
            </a:r>
            <a:endParaRPr lang="zh-TW" altLang="en-US" sz="1000" dirty="0"/>
          </a:p>
        </p:txBody>
      </p:sp>
      <p:cxnSp>
        <p:nvCxnSpPr>
          <p:cNvPr id="11" name="肘形接點 10"/>
          <p:cNvCxnSpPr>
            <a:endCxn id="9" idx="1"/>
          </p:cNvCxnSpPr>
          <p:nvPr/>
        </p:nvCxnSpPr>
        <p:spPr>
          <a:xfrm flipV="1">
            <a:off x="1331640" y="966669"/>
            <a:ext cx="2664296" cy="8850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131590"/>
            <a:ext cx="216624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1131590"/>
            <a:ext cx="2160240" cy="211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827584" y="4587974"/>
            <a:ext cx="1872208" cy="216024"/>
          </a:xfrm>
          <a:prstGeom prst="rect">
            <a:avLst/>
          </a:prstGeom>
          <a:solidFill>
            <a:srgbClr val="FF66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020272" y="4299942"/>
            <a:ext cx="17331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Model:,M315 </a:t>
            </a:r>
            <a:r>
              <a:rPr lang="zh-TW" altLang="en-US" sz="1000" dirty="0" smtClean="0"/>
              <a:t>調整狀況不佳</a:t>
            </a:r>
            <a:endParaRPr lang="en-US" altLang="zh-TW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MOR400/MMOR700 </a:t>
            </a:r>
            <a:r>
              <a:rPr lang="zh-TW" altLang="en-US" sz="1000" dirty="0" smtClean="0"/>
              <a:t>需調整</a:t>
            </a:r>
            <a:endParaRPr lang="en-US" altLang="zh-TW" sz="10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1000" dirty="0" smtClean="0"/>
              <a:t>預計建構</a:t>
            </a:r>
            <a:r>
              <a:rPr lang="en-US" altLang="zh-TW" sz="1000" dirty="0" smtClean="0"/>
              <a:t>,Leakage Ratio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860032" y="1419622"/>
            <a:ext cx="4176464" cy="3384376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7504" y="1419622"/>
            <a:ext cx="4680520" cy="3384376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363839"/>
            <a:ext cx="153754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GL-TOS/GL=ADO </a:t>
            </a:r>
            <a:r>
              <a:rPr lang="zh-TW" altLang="en-US" dirty="0" smtClean="0"/>
              <a:t>同片檢查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8182" y="1635646"/>
            <a:ext cx="1512168" cy="1401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219822"/>
            <a:ext cx="1584176" cy="14961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559110"/>
            <a:ext cx="1584176" cy="1565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3" y="1563639"/>
            <a:ext cx="16076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3219823"/>
            <a:ext cx="2736304" cy="155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6572358" y="1563638"/>
            <a:ext cx="160004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63680" y="3291830"/>
            <a:ext cx="2664296" cy="150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4932040" y="307580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GL-TOS </a:t>
            </a:r>
            <a:r>
              <a:rPr lang="zh-TW" altLang="en-US" sz="1000" dirty="0" smtClean="0"/>
              <a:t>有檢出</a:t>
            </a:r>
            <a:endParaRPr lang="en-US" altLang="zh-TW" sz="1000" dirty="0" smtClean="0"/>
          </a:p>
          <a:p>
            <a:r>
              <a:rPr lang="en-US" altLang="zh-TW" sz="1000" dirty="0" smtClean="0"/>
              <a:t>GL=ADO</a:t>
            </a:r>
            <a:r>
              <a:rPr lang="zh-TW" altLang="en-US" sz="1000" dirty="0" smtClean="0"/>
              <a:t> 同點位無檢出</a:t>
            </a:r>
            <a:endParaRPr lang="en-US" altLang="zh-TW" sz="1000" dirty="0" smtClean="0"/>
          </a:p>
          <a:p>
            <a:r>
              <a:rPr lang="en-US" altLang="zh-TW" sz="1000" dirty="0" smtClean="0"/>
              <a:t>M32R1 AOI Leakage</a:t>
            </a:r>
          </a:p>
          <a:p>
            <a:r>
              <a:rPr lang="zh-TW" altLang="en-US" sz="1000" dirty="0" smtClean="0"/>
              <a:t>確認照片有拍完</a:t>
            </a:r>
            <a:endParaRPr lang="zh-TW" altLang="en-US" sz="1000" dirty="0"/>
          </a:p>
        </p:txBody>
      </p:sp>
      <p:sp>
        <p:nvSpPr>
          <p:cNvPr id="13" name="橢圓 12"/>
          <p:cNvSpPr/>
          <p:nvPr/>
        </p:nvSpPr>
        <p:spPr>
          <a:xfrm>
            <a:off x="3203848" y="221171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491880" y="3867894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524328" y="199568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308304" y="3723878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60032" y="4835723"/>
            <a:ext cx="689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 smtClean="0"/>
              <a:t>B11K3EX8E</a:t>
            </a:r>
            <a:endParaRPr lang="zh-TW" altLang="en-US" sz="800" dirty="0"/>
          </a:p>
        </p:txBody>
      </p:sp>
      <p:sp>
        <p:nvSpPr>
          <p:cNvPr id="19" name="矩形 18"/>
          <p:cNvSpPr/>
          <p:nvPr/>
        </p:nvSpPr>
        <p:spPr>
          <a:xfrm>
            <a:off x="323528" y="4803998"/>
            <a:ext cx="6960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 smtClean="0"/>
              <a:t>B11K3EX8B</a:t>
            </a:r>
            <a:endParaRPr lang="zh-TW" altLang="en-US" sz="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51520" y="1059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大顆</a:t>
            </a:r>
            <a:r>
              <a:rPr lang="en-US" altLang="zh-TW" dirty="0" smtClean="0"/>
              <a:t>P-M1-Particle-Mask </a:t>
            </a:r>
            <a:r>
              <a:rPr lang="zh-TW" altLang="en-US" dirty="0" smtClean="0"/>
              <a:t>有檢出能力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860032" y="1059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小顆</a:t>
            </a:r>
            <a:r>
              <a:rPr lang="en-US" altLang="zh-TW" dirty="0" smtClean="0"/>
              <a:t>P-M1-Particle-Mask </a:t>
            </a:r>
            <a:r>
              <a:rPr lang="zh-TW" altLang="en-US" dirty="0" smtClean="0"/>
              <a:t>無檢出能力</a:t>
            </a:r>
            <a:endParaRPr lang="zh-TW" altLang="en-US" dirty="0"/>
          </a:p>
        </p:txBody>
      </p:sp>
      <p:sp>
        <p:nvSpPr>
          <p:cNvPr id="24" name="向上箭號 23"/>
          <p:cNvSpPr/>
          <p:nvPr/>
        </p:nvSpPr>
        <p:spPr>
          <a:xfrm>
            <a:off x="2771800" y="3003798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7236296" y="3003798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動作按鈕: 起點 25">
            <a:hlinkClick r:id="rId10" action="ppaction://hlinksldjump" highlightClick="1"/>
          </p:cNvPr>
          <p:cNvSpPr/>
          <p:nvPr/>
        </p:nvSpPr>
        <p:spPr>
          <a:xfrm>
            <a:off x="8676456" y="4876006"/>
            <a:ext cx="467544" cy="26749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971600" y="3939902"/>
            <a:ext cx="5040560" cy="1203598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076056" y="3219822"/>
            <a:ext cx="3888432" cy="648072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2411760" y="2571750"/>
            <a:ext cx="6480720" cy="648072"/>
          </a:xfrm>
          <a:prstGeom prst="rect">
            <a:avLst/>
          </a:prstGeom>
          <a:solidFill>
            <a:srgbClr val="FF66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6119664" y="4011910"/>
            <a:ext cx="3024336" cy="720080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TW" altLang="en-US" sz="1000" dirty="0" smtClean="0">
                <a:solidFill>
                  <a:schemeClr val="tx1"/>
                </a:solidFill>
              </a:rPr>
              <a:t>降低無效率</a:t>
            </a:r>
            <a:r>
              <a:rPr lang="en-US" altLang="zh-TW" sz="1000" dirty="0" smtClean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en-US" altLang="zh-TW" sz="1000" dirty="0" smtClean="0">
                <a:solidFill>
                  <a:schemeClr val="tx1"/>
                </a:solidFill>
              </a:rPr>
              <a:t>GL=ADO </a:t>
            </a:r>
            <a:r>
              <a:rPr lang="zh-TW" altLang="en-US" sz="1000" dirty="0" smtClean="0">
                <a:solidFill>
                  <a:schemeClr val="tx1"/>
                </a:solidFill>
              </a:rPr>
              <a:t>總點數</a:t>
            </a:r>
            <a:r>
              <a:rPr lang="en-US" altLang="zh-TW" sz="1000" dirty="0" smtClean="0">
                <a:solidFill>
                  <a:schemeClr val="tx1"/>
                </a:solidFill>
              </a:rPr>
              <a:t>.</a:t>
            </a:r>
            <a:r>
              <a:rPr lang="zh-TW" altLang="en-US" sz="1000" dirty="0" smtClean="0">
                <a:solidFill>
                  <a:schemeClr val="tx1"/>
                </a:solidFill>
              </a:rPr>
              <a:t>及照片比為無效指標</a:t>
            </a:r>
            <a:endParaRPr lang="en-US" altLang="zh-TW" sz="1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000" dirty="0" smtClean="0">
                <a:solidFill>
                  <a:schemeClr val="tx1"/>
                </a:solidFill>
              </a:rPr>
              <a:t>提升有效率</a:t>
            </a:r>
            <a:r>
              <a:rPr lang="en-US" altLang="zh-TW" sz="1000" dirty="0" smtClean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en-US" altLang="zh-TW" sz="1000" dirty="0" smtClean="0">
                <a:solidFill>
                  <a:schemeClr val="tx1"/>
                </a:solidFill>
              </a:rPr>
              <a:t>X.Y </a:t>
            </a:r>
            <a:r>
              <a:rPr lang="zh-TW" altLang="en-US" sz="1000" dirty="0" smtClean="0">
                <a:solidFill>
                  <a:schemeClr val="tx1"/>
                </a:solidFill>
              </a:rPr>
              <a:t>對應為</a:t>
            </a:r>
            <a:r>
              <a:rPr lang="en-US" altLang="zh-TW" sz="1000" dirty="0" smtClean="0">
                <a:solidFill>
                  <a:schemeClr val="tx1"/>
                </a:solidFill>
              </a:rPr>
              <a:t>AOI</a:t>
            </a:r>
            <a:r>
              <a:rPr lang="zh-TW" altLang="en-US" sz="1000" dirty="0" smtClean="0">
                <a:solidFill>
                  <a:schemeClr val="tx1"/>
                </a:solidFill>
              </a:rPr>
              <a:t>有效指標及</a:t>
            </a:r>
            <a:r>
              <a:rPr lang="en-US" altLang="zh-TW" sz="1000" dirty="0" smtClean="0">
                <a:solidFill>
                  <a:schemeClr val="tx1"/>
                </a:solidFill>
              </a:rPr>
              <a:t>Leakage </a:t>
            </a:r>
            <a:r>
              <a:rPr lang="zh-TW" altLang="en-US" sz="1000" dirty="0" smtClean="0">
                <a:solidFill>
                  <a:schemeClr val="tx1"/>
                </a:solidFill>
              </a:rPr>
              <a:t>率</a:t>
            </a:r>
            <a:endParaRPr lang="en-US" altLang="zh-TW" sz="1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000" dirty="0" smtClean="0">
                <a:solidFill>
                  <a:schemeClr val="tx1"/>
                </a:solidFill>
              </a:rPr>
              <a:t>體質改善</a:t>
            </a:r>
            <a:r>
              <a:rPr lang="en-US" altLang="zh-TW" sz="1000" dirty="0" smtClean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zh-TW" altLang="en-US" sz="1000" dirty="0" smtClean="0">
                <a:solidFill>
                  <a:schemeClr val="tx1"/>
                </a:solidFill>
              </a:rPr>
              <a:t>有效指標進一步良率改善</a:t>
            </a:r>
            <a:endParaRPr lang="en-US" altLang="zh-TW" sz="1000" dirty="0" smtClean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GL-TOS/GL=ADO </a:t>
            </a:r>
            <a:r>
              <a:rPr lang="zh-TW" altLang="en-US" dirty="0" smtClean="0"/>
              <a:t>互相監控模式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496" y="2355726"/>
            <a:ext cx="79208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同片檢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131590"/>
            <a:ext cx="79208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X,Y</a:t>
            </a:r>
            <a:r>
              <a:rPr lang="zh-TW" altLang="en-US" sz="1000" dirty="0" smtClean="0">
                <a:solidFill>
                  <a:schemeClr val="tx1"/>
                </a:solidFill>
              </a:rPr>
              <a:t>同點位</a:t>
            </a:r>
            <a:endParaRPr lang="en-US" altLang="zh-TW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有對應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4011910"/>
            <a:ext cx="79208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同點位無對應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3768" y="843558"/>
            <a:ext cx="79208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同點位有照片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2787774"/>
            <a:ext cx="79208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同點位無照片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9832" y="4011910"/>
            <a:ext cx="93610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Recipe </a:t>
            </a:r>
            <a:r>
              <a:rPr lang="zh-TW" altLang="en-US" sz="1000" dirty="0" smtClean="0">
                <a:solidFill>
                  <a:schemeClr val="tx1"/>
                </a:solidFill>
              </a:rPr>
              <a:t>集中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3928" y="2715766"/>
            <a:ext cx="8640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同片超過拍照數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3928" y="3435846"/>
            <a:ext cx="8640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無超過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08104" y="2067694"/>
            <a:ext cx="8640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同片可反應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08104" y="3435846"/>
            <a:ext cx="8640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拍照異常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04248" y="3435846"/>
            <a:ext cx="864096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機台檢查</a:t>
            </a:r>
            <a:endParaRPr lang="en-US" altLang="zh-TW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Recipe</a:t>
            </a:r>
            <a:endParaRPr lang="zh-TW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04248" y="2715766"/>
            <a:ext cx="864096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Recipe</a:t>
            </a:r>
            <a:br>
              <a:rPr lang="en-US" altLang="zh-TW" sz="1000" dirty="0" smtClean="0">
                <a:solidFill>
                  <a:schemeClr val="tx1"/>
                </a:solidFill>
              </a:rPr>
            </a:br>
            <a:r>
              <a:rPr lang="zh-TW" altLang="en-US" sz="1000" dirty="0" smtClean="0">
                <a:solidFill>
                  <a:schemeClr val="tx1"/>
                </a:solidFill>
              </a:rPr>
              <a:t>調整</a:t>
            </a:r>
          </a:p>
        </p:txBody>
      </p:sp>
      <p:sp>
        <p:nvSpPr>
          <p:cNvPr id="17" name="矩形 16"/>
          <p:cNvSpPr/>
          <p:nvPr/>
        </p:nvSpPr>
        <p:spPr>
          <a:xfrm>
            <a:off x="3923928" y="843558"/>
            <a:ext cx="8640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相對應</a:t>
            </a:r>
            <a:r>
              <a:rPr lang="en-US" altLang="zh-TW" sz="1000" dirty="0" smtClean="0">
                <a:solidFill>
                  <a:schemeClr val="tx1"/>
                </a:solidFill>
              </a:rPr>
              <a:t>Defect Code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1" idx="3"/>
            <a:endCxn id="13" idx="1"/>
          </p:cNvCxnSpPr>
          <p:nvPr/>
        </p:nvCxnSpPr>
        <p:spPr>
          <a:xfrm flipV="1">
            <a:off x="4788024" y="2247694"/>
            <a:ext cx="720080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12" idx="3"/>
            <a:endCxn id="14" idx="1"/>
          </p:cNvCxnSpPr>
          <p:nvPr/>
        </p:nvCxnSpPr>
        <p:spPr>
          <a:xfrm>
            <a:off x="4788024" y="3615846"/>
            <a:ext cx="72008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8" idx="3"/>
            <a:endCxn id="17" idx="1"/>
          </p:cNvCxnSpPr>
          <p:nvPr/>
        </p:nvCxnSpPr>
        <p:spPr>
          <a:xfrm>
            <a:off x="3275856" y="1023558"/>
            <a:ext cx="64807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9" idx="1"/>
          </p:cNvCxnSpPr>
          <p:nvPr/>
        </p:nvCxnSpPr>
        <p:spPr>
          <a:xfrm>
            <a:off x="1907704" y="1311590"/>
            <a:ext cx="576064" cy="1656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6" idx="3"/>
            <a:endCxn id="8" idx="1"/>
          </p:cNvCxnSpPr>
          <p:nvPr/>
        </p:nvCxnSpPr>
        <p:spPr>
          <a:xfrm flipV="1">
            <a:off x="1907704" y="1023558"/>
            <a:ext cx="576064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9" idx="3"/>
            <a:endCxn id="11" idx="1"/>
          </p:cNvCxnSpPr>
          <p:nvPr/>
        </p:nvCxnSpPr>
        <p:spPr>
          <a:xfrm flipV="1">
            <a:off x="3275856" y="2895766"/>
            <a:ext cx="648072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9" idx="3"/>
            <a:endCxn id="12" idx="1"/>
          </p:cNvCxnSpPr>
          <p:nvPr/>
        </p:nvCxnSpPr>
        <p:spPr>
          <a:xfrm>
            <a:off x="3275856" y="2967774"/>
            <a:ext cx="648072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508104" y="2787774"/>
            <a:ext cx="8640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無效照片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肘形接點 44"/>
          <p:cNvCxnSpPr>
            <a:stCxn id="11" idx="3"/>
            <a:endCxn id="41" idx="1"/>
          </p:cNvCxnSpPr>
          <p:nvPr/>
        </p:nvCxnSpPr>
        <p:spPr>
          <a:xfrm>
            <a:off x="4788024" y="2895766"/>
            <a:ext cx="720080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92080" y="771550"/>
            <a:ext cx="1512168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smtClean="0">
                <a:solidFill>
                  <a:schemeClr val="tx1"/>
                </a:solidFill>
              </a:rPr>
              <a:t>AOI Golden-Recipe</a:t>
            </a:r>
          </a:p>
          <a:p>
            <a:r>
              <a:rPr lang="zh-TW" altLang="en-US" sz="1000" dirty="0" smtClean="0">
                <a:solidFill>
                  <a:schemeClr val="tx1"/>
                </a:solidFill>
              </a:rPr>
              <a:t>可進行 </a:t>
            </a:r>
            <a:r>
              <a:rPr lang="en-US" altLang="zh-TW" sz="1000" dirty="0" smtClean="0">
                <a:solidFill>
                  <a:schemeClr val="tx1"/>
                </a:solidFill>
              </a:rPr>
              <a:t>TOS </a:t>
            </a:r>
            <a:r>
              <a:rPr lang="zh-TW" altLang="en-US" sz="1000" dirty="0" smtClean="0">
                <a:solidFill>
                  <a:schemeClr val="tx1"/>
                </a:solidFill>
              </a:rPr>
              <a:t>預測</a:t>
            </a:r>
            <a:endParaRPr lang="en-US" altLang="zh-TW" sz="1000" dirty="0" smtClean="0">
              <a:solidFill>
                <a:schemeClr val="tx1"/>
              </a:solidFill>
            </a:endParaRPr>
          </a:p>
          <a:p>
            <a:r>
              <a:rPr lang="zh-TW" altLang="en-US" sz="1000" dirty="0" smtClean="0">
                <a:solidFill>
                  <a:schemeClr val="tx1"/>
                </a:solidFill>
              </a:rPr>
              <a:t>建立當站規格及預警</a:t>
            </a:r>
            <a:endParaRPr lang="en-US" altLang="zh-TW" sz="1000" dirty="0" smtClean="0">
              <a:solidFill>
                <a:schemeClr val="tx1"/>
              </a:solidFill>
            </a:endParaRPr>
          </a:p>
          <a:p>
            <a:r>
              <a:rPr lang="zh-TW" altLang="en-US" sz="1000" dirty="0" smtClean="0">
                <a:solidFill>
                  <a:schemeClr val="tx1"/>
                </a:solidFill>
              </a:rPr>
              <a:t>建立相對應對策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23928" y="1563638"/>
            <a:ext cx="8640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False-Defect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肘形接點 50"/>
          <p:cNvCxnSpPr>
            <a:stCxn id="8" idx="3"/>
            <a:endCxn id="50" idx="1"/>
          </p:cNvCxnSpPr>
          <p:nvPr/>
        </p:nvCxnSpPr>
        <p:spPr>
          <a:xfrm>
            <a:off x="3275856" y="1023558"/>
            <a:ext cx="648072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17" idx="3"/>
          </p:cNvCxnSpPr>
          <p:nvPr/>
        </p:nvCxnSpPr>
        <p:spPr>
          <a:xfrm>
            <a:off x="4788024" y="1023558"/>
            <a:ext cx="504056" cy="1207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436096" y="1563638"/>
            <a:ext cx="8640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拍偏</a:t>
            </a:r>
            <a:r>
              <a:rPr lang="en-US" altLang="zh-TW" sz="1000" dirty="0" smtClean="0">
                <a:solidFill>
                  <a:schemeClr val="tx1"/>
                </a:solidFill>
              </a:rPr>
              <a:t>.</a:t>
            </a:r>
            <a:r>
              <a:rPr lang="zh-TW" altLang="en-US" sz="1000" dirty="0" smtClean="0">
                <a:solidFill>
                  <a:schemeClr val="tx1"/>
                </a:solidFill>
              </a:rPr>
              <a:t>拍歪</a:t>
            </a:r>
            <a:endParaRPr lang="en-US" altLang="zh-TW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晶材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肘形接點 57"/>
          <p:cNvCxnSpPr>
            <a:stCxn id="50" idx="3"/>
            <a:endCxn id="57" idx="1"/>
          </p:cNvCxnSpPr>
          <p:nvPr/>
        </p:nvCxnSpPr>
        <p:spPr>
          <a:xfrm>
            <a:off x="4788024" y="1743638"/>
            <a:ext cx="64807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15616" y="156363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有檢出能力</a:t>
            </a:r>
            <a:endParaRPr lang="zh-TW" altLang="en-US" sz="1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187624" y="372387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無檢出能力</a:t>
            </a:r>
            <a:endParaRPr lang="zh-TW" altLang="en-US" sz="1000" dirty="0"/>
          </a:p>
        </p:txBody>
      </p:sp>
      <p:sp>
        <p:nvSpPr>
          <p:cNvPr id="63" name="矩形 62"/>
          <p:cNvSpPr/>
          <p:nvPr/>
        </p:nvSpPr>
        <p:spPr>
          <a:xfrm>
            <a:off x="6804248" y="2067694"/>
            <a:ext cx="86409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可進行 </a:t>
            </a:r>
            <a:r>
              <a:rPr lang="en-US" altLang="zh-TW" sz="1000" dirty="0" smtClean="0">
                <a:solidFill>
                  <a:schemeClr val="tx1"/>
                </a:solidFill>
              </a:rPr>
              <a:t>TOS </a:t>
            </a:r>
            <a:r>
              <a:rPr lang="zh-TW" altLang="en-US" sz="1000" dirty="0" smtClean="0">
                <a:solidFill>
                  <a:schemeClr val="tx1"/>
                </a:solidFill>
              </a:rPr>
              <a:t>預測</a:t>
            </a:r>
          </a:p>
        </p:txBody>
      </p:sp>
      <p:cxnSp>
        <p:nvCxnSpPr>
          <p:cNvPr id="65" name="肘形接點 64"/>
          <p:cNvCxnSpPr>
            <a:stCxn id="7" idx="3"/>
            <a:endCxn id="10" idx="1"/>
          </p:cNvCxnSpPr>
          <p:nvPr/>
        </p:nvCxnSpPr>
        <p:spPr>
          <a:xfrm>
            <a:off x="1979712" y="4191910"/>
            <a:ext cx="108012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5" idx="3"/>
            <a:endCxn id="6" idx="1"/>
          </p:cNvCxnSpPr>
          <p:nvPr/>
        </p:nvCxnSpPr>
        <p:spPr>
          <a:xfrm flipV="1">
            <a:off x="827584" y="1311590"/>
            <a:ext cx="288032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5" idx="3"/>
            <a:endCxn id="7" idx="1"/>
          </p:cNvCxnSpPr>
          <p:nvPr/>
        </p:nvCxnSpPr>
        <p:spPr>
          <a:xfrm>
            <a:off x="827584" y="2535726"/>
            <a:ext cx="360040" cy="1656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41" idx="3"/>
            <a:endCxn id="16" idx="1"/>
          </p:cNvCxnSpPr>
          <p:nvPr/>
        </p:nvCxnSpPr>
        <p:spPr>
          <a:xfrm flipV="1">
            <a:off x="6372200" y="2895766"/>
            <a:ext cx="432048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41" idx="3"/>
            <a:endCxn id="15" idx="1"/>
          </p:cNvCxnSpPr>
          <p:nvPr/>
        </p:nvCxnSpPr>
        <p:spPr>
          <a:xfrm>
            <a:off x="6372200" y="2967774"/>
            <a:ext cx="43204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14" idx="3"/>
            <a:endCxn id="15" idx="1"/>
          </p:cNvCxnSpPr>
          <p:nvPr/>
        </p:nvCxnSpPr>
        <p:spPr>
          <a:xfrm>
            <a:off x="6372200" y="3615846"/>
            <a:ext cx="4320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059832" y="4660022"/>
            <a:ext cx="79208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機台集中</a:t>
            </a:r>
          </a:p>
        </p:txBody>
      </p:sp>
      <p:sp>
        <p:nvSpPr>
          <p:cNvPr id="77" name="矩形 76"/>
          <p:cNvSpPr/>
          <p:nvPr/>
        </p:nvSpPr>
        <p:spPr>
          <a:xfrm>
            <a:off x="4283968" y="4011910"/>
            <a:ext cx="792088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Recipe</a:t>
            </a:r>
            <a:br>
              <a:rPr lang="en-US" altLang="zh-TW" sz="1000" dirty="0" smtClean="0">
                <a:solidFill>
                  <a:schemeClr val="tx1"/>
                </a:solidFill>
              </a:rPr>
            </a:br>
            <a:r>
              <a:rPr lang="zh-TW" altLang="en-US" sz="1000" dirty="0" smtClean="0">
                <a:solidFill>
                  <a:schemeClr val="tx1"/>
                </a:solidFill>
              </a:rPr>
              <a:t>調整</a:t>
            </a:r>
          </a:p>
        </p:txBody>
      </p:sp>
      <p:sp>
        <p:nvSpPr>
          <p:cNvPr id="78" name="矩形 77"/>
          <p:cNvSpPr/>
          <p:nvPr/>
        </p:nvSpPr>
        <p:spPr>
          <a:xfrm>
            <a:off x="4283968" y="4660022"/>
            <a:ext cx="792088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Recipe</a:t>
            </a:r>
            <a:br>
              <a:rPr lang="en-US" altLang="zh-TW" sz="1000" dirty="0" smtClean="0">
                <a:solidFill>
                  <a:schemeClr val="tx1"/>
                </a:solidFill>
              </a:rPr>
            </a:br>
            <a:r>
              <a:rPr lang="zh-TW" altLang="en-US" sz="1000" dirty="0" smtClean="0">
                <a:solidFill>
                  <a:schemeClr val="tx1"/>
                </a:solidFill>
              </a:rPr>
              <a:t>調整</a:t>
            </a:r>
          </a:p>
        </p:txBody>
      </p:sp>
      <p:sp>
        <p:nvSpPr>
          <p:cNvPr id="79" name="矩形 78"/>
          <p:cNvSpPr/>
          <p:nvPr/>
        </p:nvSpPr>
        <p:spPr>
          <a:xfrm>
            <a:off x="6804248" y="1563638"/>
            <a:ext cx="864096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機台檢查</a:t>
            </a:r>
            <a:endParaRPr lang="en-US" altLang="zh-TW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Recipe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肘形接點 79"/>
          <p:cNvCxnSpPr>
            <a:stCxn id="57" idx="3"/>
            <a:endCxn id="79" idx="1"/>
          </p:cNvCxnSpPr>
          <p:nvPr/>
        </p:nvCxnSpPr>
        <p:spPr>
          <a:xfrm>
            <a:off x="6300192" y="1743638"/>
            <a:ext cx="50405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10" idx="3"/>
            <a:endCxn id="77" idx="1"/>
          </p:cNvCxnSpPr>
          <p:nvPr/>
        </p:nvCxnSpPr>
        <p:spPr>
          <a:xfrm>
            <a:off x="3995936" y="4191910"/>
            <a:ext cx="28803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/>
          <p:cNvCxnSpPr>
            <a:stCxn id="76" idx="3"/>
            <a:endCxn id="78" idx="1"/>
          </p:cNvCxnSpPr>
          <p:nvPr/>
        </p:nvCxnSpPr>
        <p:spPr>
          <a:xfrm>
            <a:off x="3851920" y="4840022"/>
            <a:ext cx="4320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7" idx="3"/>
            <a:endCxn id="76" idx="1"/>
          </p:cNvCxnSpPr>
          <p:nvPr/>
        </p:nvCxnSpPr>
        <p:spPr>
          <a:xfrm>
            <a:off x="1979712" y="4191910"/>
            <a:ext cx="1080120" cy="64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13" idx="3"/>
            <a:endCxn id="63" idx="1"/>
          </p:cNvCxnSpPr>
          <p:nvPr/>
        </p:nvCxnSpPr>
        <p:spPr>
          <a:xfrm>
            <a:off x="6372200" y="2247694"/>
            <a:ext cx="4320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7812360" y="264375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進行中</a:t>
            </a:r>
            <a:endParaRPr lang="en-US" altLang="zh-TW" sz="1000" dirty="0" smtClean="0"/>
          </a:p>
          <a:p>
            <a:r>
              <a:rPr lang="zh-TW" altLang="en-US" sz="1000" dirty="0" smtClean="0"/>
              <a:t>有效照片提升</a:t>
            </a:r>
            <a:endParaRPr lang="en-US" altLang="zh-TW" sz="1000" dirty="0" smtClean="0"/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9702"/>
            <a:ext cx="873613" cy="87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275606"/>
            <a:ext cx="951354" cy="101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232094"/>
            <a:ext cx="929301" cy="91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411510"/>
            <a:ext cx="1692696" cy="93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文字方塊 111"/>
          <p:cNvSpPr txBox="1"/>
          <p:nvPr/>
        </p:nvSpPr>
        <p:spPr>
          <a:xfrm>
            <a:off x="7812360" y="156363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集中晶材</a:t>
            </a:r>
            <a:endParaRPr lang="en-US" altLang="zh-TW" sz="1000" dirty="0" smtClean="0"/>
          </a:p>
        </p:txBody>
      </p:sp>
      <p:sp>
        <p:nvSpPr>
          <p:cNvPr id="59" name="矩形 58"/>
          <p:cNvSpPr/>
          <p:nvPr/>
        </p:nvSpPr>
        <p:spPr>
          <a:xfrm>
            <a:off x="5004048" y="1923678"/>
            <a:ext cx="3888432" cy="648072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7812360" y="199568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預計建構</a:t>
            </a:r>
            <a:endParaRPr lang="en-US" altLang="zh-TW" sz="1000" dirty="0" smtClean="0"/>
          </a:p>
          <a:p>
            <a:r>
              <a:rPr lang="en-US" altLang="zh-TW" sz="1000" dirty="0" smtClean="0"/>
              <a:t>Leakage Ratio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7812360" y="329183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預計建構</a:t>
            </a:r>
            <a:endParaRPr lang="en-US" altLang="zh-TW" sz="1000" dirty="0" smtClean="0"/>
          </a:p>
          <a:p>
            <a:r>
              <a:rPr lang="en-US" altLang="zh-TW" sz="1000" dirty="0" smtClean="0"/>
              <a:t>Leakage Ratio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5076056" y="429994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預計建構</a:t>
            </a:r>
            <a:endParaRPr lang="en-US" altLang="zh-TW" sz="1000" dirty="0" smtClean="0"/>
          </a:p>
          <a:p>
            <a:r>
              <a:rPr lang="en-US" altLang="zh-TW" sz="1000" dirty="0" smtClean="0"/>
              <a:t>Leakage Ratio</a:t>
            </a:r>
          </a:p>
        </p:txBody>
      </p:sp>
      <p:sp>
        <p:nvSpPr>
          <p:cNvPr id="72" name="動作按鈕: 首頁 71">
            <a:hlinkClick r:id="rId6" action="ppaction://hlinksldjump" highlightClick="1"/>
          </p:cNvPr>
          <p:cNvSpPr/>
          <p:nvPr/>
        </p:nvSpPr>
        <p:spPr>
          <a:xfrm>
            <a:off x="8676456" y="4731991"/>
            <a:ext cx="360040" cy="2880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GL=AFO </a:t>
            </a:r>
            <a:r>
              <a:rPr lang="zh-TW" altLang="en-US" dirty="0" smtClean="0"/>
              <a:t>拍照順序調整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98284"/>
            <a:ext cx="3951352" cy="361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>
          <a:xfrm flipV="1">
            <a:off x="1907704" y="1851671"/>
            <a:ext cx="0" cy="2304256"/>
          </a:xfrm>
          <a:prstGeom prst="straightConnector1">
            <a:avLst/>
          </a:prstGeom>
          <a:ln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835698" y="1851671"/>
            <a:ext cx="17363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3/29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GL=AFO </a:t>
            </a:r>
            <a:r>
              <a:rPr lang="zh-TW" altLang="en-US" sz="1000" dirty="0" smtClean="0"/>
              <a:t>拍照順序調整</a:t>
            </a:r>
            <a:endParaRPr lang="zh-TW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4283970" y="987575"/>
            <a:ext cx="4393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200" dirty="0" smtClean="0"/>
              <a:t>調整前後</a:t>
            </a:r>
            <a:r>
              <a:rPr lang="en-US" altLang="zh-TW" sz="1200" dirty="0" smtClean="0"/>
              <a:t>Total CNT </a:t>
            </a:r>
            <a:r>
              <a:rPr lang="zh-TW" altLang="en-US" sz="1200" dirty="0" smtClean="0"/>
              <a:t>無明顯變化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扣除</a:t>
            </a:r>
            <a:r>
              <a:rPr lang="en-US" altLang="zh-TW" sz="1200" dirty="0" smtClean="0"/>
              <a:t>Null </a:t>
            </a:r>
            <a:r>
              <a:rPr lang="zh-TW" altLang="en-US" sz="1200" dirty="0" smtClean="0"/>
              <a:t>及</a:t>
            </a:r>
            <a:r>
              <a:rPr lang="en-US" altLang="zh-TW" sz="1200" dirty="0" smtClean="0"/>
              <a:t>T-M1-Particle(in)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200" dirty="0" smtClean="0"/>
              <a:t>False-Defect </a:t>
            </a:r>
            <a:r>
              <a:rPr lang="zh-TW" altLang="en-US" sz="1200" dirty="0" smtClean="0"/>
              <a:t>無效照片大幅下降</a:t>
            </a:r>
            <a:r>
              <a:rPr lang="en-US" altLang="zh-TW" sz="1200" dirty="0" smtClean="0"/>
              <a:t>-24.82%</a:t>
            </a:r>
          </a:p>
          <a:p>
            <a:r>
              <a:rPr lang="en-US" altLang="zh-TW" sz="1200" dirty="0" smtClean="0"/>
              <a:t>T-M1-Particle-Spray/I-Dirt-Sand/I-Oil </a:t>
            </a:r>
            <a:r>
              <a:rPr lang="zh-TW" altLang="en-US" sz="1200" dirty="0" smtClean="0"/>
              <a:t>提升</a:t>
            </a:r>
            <a:r>
              <a:rPr lang="en-US" altLang="zh-TW" sz="1200" dirty="0" smtClean="0"/>
              <a:t>2.86~8.32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%</a:t>
            </a:r>
            <a:r>
              <a:rPr lang="zh-TW" altLang="en-US" sz="1200" dirty="0" smtClean="0"/>
              <a:t> 有效照片比</a:t>
            </a:r>
            <a:endParaRPr lang="zh-TW" altLang="en-US" sz="1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283970" y="1707655"/>
          <a:ext cx="3177858" cy="1453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543"/>
                <a:gridCol w="614680"/>
                <a:gridCol w="614680"/>
                <a:gridCol w="655955"/>
              </a:tblGrid>
              <a:tr h="237787"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/>
                        <a:t>調整前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/>
                        <a:t>調整後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/>
                        <a:t>差異</a:t>
                      </a:r>
                      <a:endParaRPr lang="zh-TW" altLang="en-US" sz="1050" dirty="0"/>
                    </a:p>
                  </a:txBody>
                  <a:tcPr/>
                </a:tc>
              </a:tr>
              <a:tr h="306953"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False-Defect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51.9%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27.08%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-24.82%</a:t>
                      </a:r>
                      <a:endParaRPr lang="zh-TW" altLang="en-US" sz="1050" dirty="0"/>
                    </a:p>
                  </a:txBody>
                  <a:tcPr/>
                </a:tc>
              </a:tr>
              <a:tr h="272371"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T-M1-Particle-Spray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12.4%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20.72%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>
                          <a:solidFill>
                            <a:srgbClr val="3333FF"/>
                          </a:solidFill>
                        </a:rPr>
                        <a:t>+8.32</a:t>
                      </a:r>
                      <a:endParaRPr lang="zh-TW" altLang="en-US" sz="105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</a:tr>
              <a:tr h="272371"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I-Dirt-Sand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13.62%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16.48%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>
                          <a:solidFill>
                            <a:srgbClr val="3333FF"/>
                          </a:solidFill>
                        </a:rPr>
                        <a:t>+2.86</a:t>
                      </a:r>
                      <a:endParaRPr lang="zh-TW" altLang="en-US" sz="105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</a:tr>
              <a:tr h="350676"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I-Oil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6.19%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9.08%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>
                          <a:solidFill>
                            <a:srgbClr val="3333FF"/>
                          </a:solidFill>
                        </a:rPr>
                        <a:t>+2.89</a:t>
                      </a:r>
                      <a:endParaRPr lang="zh-TW" altLang="en-US" sz="105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563888" y="3795886"/>
          <a:ext cx="5486400" cy="980123"/>
        </p:xfrm>
        <a:graphic>
          <a:graphicData uri="http://schemas.openxmlformats.org/drawingml/2006/table">
            <a:tbl>
              <a:tblPr/>
              <a:tblGrid>
                <a:gridCol w="685800"/>
                <a:gridCol w="898376"/>
                <a:gridCol w="473224"/>
                <a:gridCol w="685800"/>
                <a:gridCol w="685800"/>
                <a:gridCol w="685800"/>
                <a:gridCol w="685800"/>
                <a:gridCol w="685800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model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recipe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MOR600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MOR700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MOR800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MOR900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MORA00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Due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43H1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GL=AFO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V</a:t>
                      </a:r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V</a:t>
                      </a:r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V</a:t>
                      </a:r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V</a:t>
                      </a:r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V</a:t>
                      </a:r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W115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43Q3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SL=AFO+GOA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預計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W116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43Q4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n-cs"/>
                        </a:rPr>
                        <a:t>SL=AFO+GOA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n-cs"/>
                        </a:rPr>
                        <a:t>預計</a:t>
                      </a:r>
                      <a:endParaRPr lang="zh-TW" altLang="en-US" sz="9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ill Sans MT" pitchFamily="34" charset="0"/>
                        <a:ea typeface="微軟正黑體" pitchFamily="34" charset="-120"/>
                        <a:cs typeface="+mj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9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ill Sans MT" pitchFamily="34" charset="0"/>
                        <a:ea typeface="微軟正黑體" pitchFamily="34" charset="-120"/>
                        <a:cs typeface="+mj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itchFamily="34" charset="0"/>
                          <a:ea typeface="微軟正黑體" pitchFamily="34" charset="-120"/>
                          <a:cs typeface="+mj-cs"/>
                        </a:rPr>
                        <a:t>W116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>
            <a:off x="1763688" y="1347615"/>
            <a:ext cx="576064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051720" y="141962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False-Defect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15816" y="235572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3333FF"/>
                </a:solidFill>
              </a:rPr>
              <a:t>Real-Defect</a:t>
            </a:r>
            <a:endParaRPr lang="zh-TW" altLang="en-US" sz="1200" b="1" dirty="0">
              <a:solidFill>
                <a:srgbClr val="3333FF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1835696" y="2571751"/>
            <a:ext cx="1296144" cy="72008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067944" y="343584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PVD </a:t>
            </a:r>
            <a:r>
              <a:rPr lang="zh-TW" altLang="en-US" dirty="0" smtClean="0"/>
              <a:t>調整 </a:t>
            </a:r>
            <a:r>
              <a:rPr lang="en-US" altLang="zh-TW" dirty="0" smtClean="0"/>
              <a:t>SKD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9" y="1251851"/>
            <a:ext cx="67341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AS=AFO Recipe 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3528" y="843558"/>
            <a:ext cx="2448272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AS=AFO </a:t>
            </a:r>
            <a:r>
              <a:rPr lang="en-US" altLang="zh-TW" dirty="0">
                <a:solidFill>
                  <a:prstClr val="black"/>
                </a:solidFill>
              </a:rPr>
              <a:t>MOR900 </a:t>
            </a:r>
            <a:r>
              <a:rPr lang="zh-TW" altLang="en-US" dirty="0">
                <a:solidFill>
                  <a:prstClr val="black"/>
                </a:solidFill>
              </a:rPr>
              <a:t>調整</a:t>
            </a:r>
            <a:r>
              <a:rPr lang="en-US" altLang="zh-TW" dirty="0" smtClean="0">
                <a:solidFill>
                  <a:prstClr val="black"/>
                </a:solidFill>
              </a:rPr>
              <a:t>55Q5</a:t>
            </a:r>
          </a:p>
          <a:p>
            <a:r>
              <a:rPr lang="en-US" altLang="zh-TW" dirty="0" smtClean="0">
                <a:solidFill>
                  <a:prstClr val="black"/>
                </a:solidFill>
              </a:rPr>
              <a:t>AS=AFO MORA00 </a:t>
            </a:r>
            <a:r>
              <a:rPr lang="zh-TW" altLang="en-US" dirty="0" smtClean="0">
                <a:solidFill>
                  <a:prstClr val="black"/>
                </a:solidFill>
              </a:rPr>
              <a:t>調整</a:t>
            </a:r>
            <a:r>
              <a:rPr lang="en-US" altLang="zh-TW" dirty="0" smtClean="0">
                <a:solidFill>
                  <a:prstClr val="black"/>
                </a:solidFill>
              </a:rPr>
              <a:t>43Q4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67744" y="2571752"/>
            <a:ext cx="108012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prstClr val="black"/>
                </a:solidFill>
              </a:rPr>
              <a:t>No</a:t>
            </a:r>
            <a:r>
              <a:rPr lang="zh-TW" altLang="en-US" sz="1000" dirty="0" smtClean="0">
                <a:solidFill>
                  <a:prstClr val="black"/>
                </a:solidFill>
              </a:rPr>
              <a:t> </a:t>
            </a:r>
            <a:r>
              <a:rPr lang="en-US" altLang="zh-TW" sz="1000" dirty="0" smtClean="0">
                <a:solidFill>
                  <a:prstClr val="black"/>
                </a:solidFill>
              </a:rPr>
              <a:t>Image</a:t>
            </a:r>
            <a:r>
              <a:rPr lang="zh-TW" altLang="en-US" sz="1000" dirty="0" smtClean="0">
                <a:solidFill>
                  <a:prstClr val="black"/>
                </a:solidFill>
              </a:rPr>
              <a:t>下降</a:t>
            </a:r>
            <a:endParaRPr lang="zh-TW" altLang="en-US" sz="1000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920" y="444395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1026" name="圖片 46" descr="image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1" y="4137926"/>
            <a:ext cx="6636990" cy="92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8159" y="249494"/>
            <a:ext cx="3305845" cy="146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1430" y="1653650"/>
            <a:ext cx="3312575" cy="145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線單箭頭接點 10"/>
          <p:cNvCxnSpPr/>
          <p:nvPr/>
        </p:nvCxnSpPr>
        <p:spPr>
          <a:xfrm flipV="1">
            <a:off x="7740352" y="699543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9144000" cy="279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41780"/>
            <a:ext cx="3131346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8" y="2841782"/>
            <a:ext cx="4181475" cy="169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2841782"/>
            <a:ext cx="10287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93" y="3813888"/>
            <a:ext cx="885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3995936" y="465875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/>
              </a:rPr>
              <a:t>13</a:t>
            </a:r>
            <a:r>
              <a:rPr kumimoji="0" lang="zh-TW" altLang="en-US" sz="1800" dirty="0" smtClean="0">
                <a:solidFill>
                  <a:prstClr val="black"/>
                </a:solidFill>
                <a:latin typeface="Calibri"/>
                <a:ea typeface="新細明體"/>
              </a:rPr>
              <a:t>張拍偏造成無法判定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/>
              </a:rPr>
              <a:t/>
            </a:r>
            <a:b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/>
              </a:rPr>
            </a:b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/>
              </a:rPr>
              <a:t>13</a:t>
            </a:r>
            <a:r>
              <a:rPr kumimoji="0" lang="zh-TW" altLang="en-US" sz="1800" dirty="0" smtClean="0">
                <a:solidFill>
                  <a:prstClr val="black"/>
                </a:solidFill>
                <a:latin typeface="Calibri"/>
                <a:ea typeface="新細明體"/>
              </a:rPr>
              <a:t>張拍在非線路區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/>
              </a:rPr>
              <a:t>(</a:t>
            </a:r>
            <a:r>
              <a:rPr kumimoji="0" lang="zh-TW" altLang="en-US" sz="1800" dirty="0" smtClean="0">
                <a:solidFill>
                  <a:prstClr val="black"/>
                </a:solidFill>
                <a:latin typeface="Calibri"/>
                <a:ea typeface="新細明體"/>
              </a:rPr>
              <a:t>表示拍照邏輯已有效利用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/>
              </a:rPr>
              <a:t>)</a:t>
            </a:r>
            <a:endParaRPr kumimoji="0" lang="zh-TW" altLang="en-US" sz="18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96250" y="3705877"/>
            <a:ext cx="1047750" cy="8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267744" y="267495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051720" y="3363838"/>
            <a:ext cx="0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79712" y="321982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3/28</a:t>
            </a:r>
            <a:endParaRPr lang="zh-TW" altLang="en-US" sz="10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125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472" y="1383618"/>
            <a:ext cx="1936216" cy="135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29613"/>
            <a:ext cx="4152900" cy="165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6504" y="3651870"/>
            <a:ext cx="933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7" y="4407956"/>
            <a:ext cx="100012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8212" y="3597864"/>
            <a:ext cx="962025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向下箭號 11"/>
          <p:cNvSpPr/>
          <p:nvPr/>
        </p:nvSpPr>
        <p:spPr>
          <a:xfrm>
            <a:off x="1728192" y="311181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TW" altLang="en-US" sz="1800">
              <a:solidFill>
                <a:prstClr val="white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" y="3429000"/>
            <a:ext cx="4219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4572000" y="27877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TW" altLang="zh-TW" sz="1800" dirty="0" smtClean="0">
                <a:solidFill>
                  <a:prstClr val="black"/>
                </a:solidFill>
              </a:rPr>
              <a:t>調整內容過濾</a:t>
            </a:r>
            <a:r>
              <a:rPr lang="en-US" altLang="zh-TW" sz="1800" dirty="0" smtClean="0">
                <a:solidFill>
                  <a:prstClr val="black"/>
                </a:solidFill>
              </a:rPr>
              <a:t>&lt;3um Defect</a:t>
            </a:r>
            <a:endParaRPr lang="zh-TW" altLang="zh-TW" sz="1800" dirty="0" smtClean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800" dirty="0" smtClean="0">
                <a:solidFill>
                  <a:prstClr val="black"/>
                </a:solidFill>
              </a:rPr>
              <a:t>建立</a:t>
            </a:r>
            <a:r>
              <a:rPr lang="en-US" altLang="zh-TW" sz="1800" dirty="0" smtClean="0">
                <a:solidFill>
                  <a:prstClr val="black"/>
                </a:solidFill>
              </a:rPr>
              <a:t>Cell Zone</a:t>
            </a:r>
            <a:endParaRPr lang="zh-TW" altLang="zh-TW" sz="1800" dirty="0" smtClean="0">
              <a:solidFill>
                <a:prstClr val="black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800" dirty="0" smtClean="0">
                <a:solidFill>
                  <a:prstClr val="black"/>
                </a:solidFill>
              </a:rPr>
              <a:t>拍照順序</a:t>
            </a:r>
            <a:r>
              <a:rPr lang="en-US" altLang="zh-TW" sz="1800" dirty="0" smtClean="0">
                <a:solidFill>
                  <a:prstClr val="black"/>
                </a:solidFill>
              </a:rPr>
              <a:t> (Size </a:t>
            </a:r>
            <a:r>
              <a:rPr lang="zh-TW" altLang="zh-TW" sz="1800" dirty="0" smtClean="0">
                <a:solidFill>
                  <a:prstClr val="black"/>
                </a:solidFill>
              </a:rPr>
              <a:t>規範</a:t>
            </a:r>
            <a:r>
              <a:rPr lang="en-US" altLang="zh-TW" sz="1800" dirty="0" smtClean="0">
                <a:solidFill>
                  <a:prstClr val="black"/>
                </a:solidFill>
              </a:rPr>
              <a:t>/</a:t>
            </a:r>
            <a:r>
              <a:rPr lang="zh-TW" altLang="zh-TW" sz="1800" dirty="0" smtClean="0">
                <a:solidFill>
                  <a:prstClr val="black"/>
                </a:solidFill>
              </a:rPr>
              <a:t>搭到線路優先拍出</a:t>
            </a:r>
            <a:r>
              <a:rPr lang="en-US" altLang="zh-TW" sz="1800" dirty="0" smtClean="0">
                <a:solidFill>
                  <a:prstClr val="black"/>
                </a:solidFill>
              </a:rPr>
              <a:t>)</a:t>
            </a:r>
            <a:endParaRPr lang="zh-TW" altLang="zh-TW" sz="1800" dirty="0">
              <a:solidFill>
                <a:prstClr val="black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2120" y="4677984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800" dirty="0" smtClean="0">
                <a:solidFill>
                  <a:prstClr val="black"/>
                </a:solidFill>
                <a:latin typeface="Calibri"/>
                <a:ea typeface="新細明體"/>
              </a:rPr>
              <a:t>線路優先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/>
              </a:rPr>
              <a:t>, </a:t>
            </a:r>
            <a:r>
              <a:rPr kumimoji="0" lang="zh-TW" altLang="en-US" sz="1800" dirty="0" smtClean="0">
                <a:solidFill>
                  <a:prstClr val="black"/>
                </a:solidFill>
                <a:latin typeface="Calibri"/>
                <a:ea typeface="新細明體"/>
              </a:rPr>
              <a:t>主要檢出為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/>
              </a:rPr>
              <a:t>PT</a:t>
            </a:r>
            <a:r>
              <a:rPr kumimoji="0" lang="zh-TW" altLang="en-US" sz="18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/>
                <a:ea typeface="新細明體"/>
              </a:rPr>
              <a:t>small</a:t>
            </a:r>
            <a:endParaRPr kumimoji="0" lang="zh-TW" altLang="en-US" sz="18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67744" y="19548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50941" y="105967"/>
            <a:ext cx="3240087" cy="2375297"/>
            <a:chOff x="1822736" y="2564904"/>
            <a:chExt cx="1970137" cy="1415809"/>
          </a:xfrm>
        </p:grpSpPr>
        <p:sp>
          <p:nvSpPr>
            <p:cNvPr id="5" name="Rounded Rectangle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822736" y="2564904"/>
              <a:ext cx="1970137" cy="1415809"/>
            </a:xfrm>
            <a:prstGeom prst="roundRect">
              <a:avLst>
                <a:gd name="adj" fmla="val 107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000" b="1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" name="Rounded Rectangle 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20432" y="2575549"/>
              <a:ext cx="1572441" cy="1405164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9000"/>
                    <a:lumOff val="21000"/>
                  </a:schemeClr>
                </a:gs>
                <a:gs pos="94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000" b="1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752975" y="105967"/>
            <a:ext cx="3240088" cy="2375297"/>
            <a:chOff x="1822736" y="2564904"/>
            <a:chExt cx="1970137" cy="1415809"/>
          </a:xfrm>
        </p:grpSpPr>
        <p:sp>
          <p:nvSpPr>
            <p:cNvPr id="8" name="Rounded Rectangle 3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822736" y="2564904"/>
              <a:ext cx="1970137" cy="1415809"/>
            </a:xfrm>
            <a:prstGeom prst="roundRect">
              <a:avLst>
                <a:gd name="adj" fmla="val 107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000" b="1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Rounded Rectangle 9">
              <a:extLst>
                <a:ext uri="{FF2B5EF4-FFF2-40B4-BE49-F238E27FC236}"/>
              </a:extLst>
            </p:cNvPr>
            <p:cNvSpPr/>
            <p:nvPr/>
          </p:nvSpPr>
          <p:spPr>
            <a:xfrm flipH="1">
              <a:off x="1822736" y="2575549"/>
              <a:ext cx="1537692" cy="1405164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7000"/>
                    <a:lumOff val="33000"/>
                  </a:schemeClr>
                </a:gs>
                <a:gs pos="94000">
                  <a:schemeClr val="accent3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000" b="1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" name="Rectangle 9">
            <a:extLst>
              <a:ext uri="{FF2B5EF4-FFF2-40B4-BE49-F238E27FC236}"/>
            </a:extLst>
          </p:cNvPr>
          <p:cNvSpPr/>
          <p:nvPr/>
        </p:nvSpPr>
        <p:spPr>
          <a:xfrm>
            <a:off x="71441" y="322661"/>
            <a:ext cx="4319587" cy="2158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/>
            </a:extLst>
          </p:cNvPr>
          <p:cNvSpPr/>
          <p:nvPr/>
        </p:nvSpPr>
        <p:spPr>
          <a:xfrm>
            <a:off x="4733925" y="322661"/>
            <a:ext cx="4319588" cy="2158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b="1" dirty="0">
              <a:solidFill>
                <a:prstClr val="whit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246" name="TextBox 14"/>
          <p:cNvSpPr txBox="1">
            <a:spLocks noChangeArrowheads="1"/>
          </p:cNvSpPr>
          <p:nvPr/>
        </p:nvSpPr>
        <p:spPr bwMode="auto">
          <a:xfrm>
            <a:off x="5337175" y="105966"/>
            <a:ext cx="692150" cy="25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998" tIns="34289" rIns="80998" bIns="34289">
            <a:spAutoFit/>
          </a:bodyPr>
          <a:lstStyle/>
          <a:p>
            <a:pPr defTabSz="684213" eaLnBrk="1" hangingPunct="1"/>
            <a:r>
              <a:rPr kumimoji="0" lang="en-US" altLang="ko-KR" sz="1200" b="1" smtClean="0">
                <a:solidFill>
                  <a:srgbClr val="FFFFFF"/>
                </a:solidFill>
                <a:latin typeface="微軟正黑體" pitchFamily="34" charset="-120"/>
                <a:cs typeface="Calibri" pitchFamily="34" charset="0"/>
              </a:rPr>
              <a:t>Do</a:t>
            </a:r>
            <a:endParaRPr kumimoji="0" lang="ko-KR" altLang="en-US" sz="1200" b="1" smtClean="0">
              <a:solidFill>
                <a:srgbClr val="FFFFFF"/>
              </a:solidFill>
              <a:latin typeface="微軟正黑體" pitchFamily="34" charset="-120"/>
              <a:ea typeface="Arial Unicode MS" pitchFamily="34" charset="-120"/>
              <a:cs typeface="Calibri" pitchFamily="34" charset="0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150941" y="2662239"/>
            <a:ext cx="3240087" cy="2375297"/>
            <a:chOff x="1822736" y="2564904"/>
            <a:chExt cx="1970137" cy="1415809"/>
          </a:xfrm>
        </p:grpSpPr>
        <p:sp>
          <p:nvSpPr>
            <p:cNvPr id="18" name="Rounded Rectangle 4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822736" y="2564904"/>
              <a:ext cx="1970137" cy="1415809"/>
            </a:xfrm>
            <a:prstGeom prst="roundRect">
              <a:avLst>
                <a:gd name="adj" fmla="val 107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000" b="1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" name="Rounded Rectangle 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220432" y="2575549"/>
              <a:ext cx="1572441" cy="1405164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94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000" b="1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752975" y="2662239"/>
            <a:ext cx="3240088" cy="2375297"/>
            <a:chOff x="1822736" y="2564904"/>
            <a:chExt cx="1970137" cy="1415809"/>
          </a:xfrm>
        </p:grpSpPr>
        <p:sp>
          <p:nvSpPr>
            <p:cNvPr id="26" name="Rounded Rectangle 5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822736" y="2564904"/>
              <a:ext cx="1970137" cy="1415809"/>
            </a:xfrm>
            <a:prstGeom prst="roundRect">
              <a:avLst>
                <a:gd name="adj" fmla="val 107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000" b="1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7" name="Rounded Rectangle 9">
              <a:extLst>
                <a:ext uri="{FF2B5EF4-FFF2-40B4-BE49-F238E27FC236}"/>
              </a:extLst>
            </p:cNvPr>
            <p:cNvSpPr/>
            <p:nvPr/>
          </p:nvSpPr>
          <p:spPr>
            <a:xfrm flipH="1">
              <a:off x="1822736" y="2575549"/>
              <a:ext cx="1537692" cy="1405164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  <a:lumOff val="15000"/>
                  </a:schemeClr>
                </a:gs>
                <a:gs pos="94000">
                  <a:schemeClr val="accent4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2000" b="1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49" name="TextBox 40"/>
          <p:cNvSpPr txBox="1">
            <a:spLocks noChangeArrowheads="1"/>
          </p:cNvSpPr>
          <p:nvPr/>
        </p:nvSpPr>
        <p:spPr bwMode="auto">
          <a:xfrm>
            <a:off x="115888" y="366714"/>
            <a:ext cx="39608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rIns="108000">
            <a:spAutoFit/>
          </a:bodyPr>
          <a:lstStyle/>
          <a:p>
            <a:pPr algn="ctr" defTabSz="684213" eaLnBrk="1" hangingPunct="1"/>
            <a:r>
              <a:rPr kumimoji="0" lang="zh-TW" altLang="en-US" sz="1200" b="1" smtClean="0">
                <a:solidFill>
                  <a:srgbClr val="404040"/>
                </a:solidFill>
              </a:rPr>
              <a:t>痛點、計畫說明</a:t>
            </a:r>
            <a:endParaRPr kumimoji="0" lang="en-US" altLang="ko-KR" sz="1200" b="1" smtClean="0">
              <a:solidFill>
                <a:srgbClr val="404040"/>
              </a:solidFill>
            </a:endParaRPr>
          </a:p>
        </p:txBody>
      </p:sp>
      <p:sp>
        <p:nvSpPr>
          <p:cNvPr id="10250" name="TextBox 41"/>
          <p:cNvSpPr txBox="1">
            <a:spLocks noChangeArrowheads="1"/>
          </p:cNvSpPr>
          <p:nvPr/>
        </p:nvSpPr>
        <p:spPr bwMode="auto">
          <a:xfrm>
            <a:off x="3114675" y="105966"/>
            <a:ext cx="692150" cy="25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998" tIns="34289" rIns="80998" bIns="34289">
            <a:spAutoFit/>
          </a:bodyPr>
          <a:lstStyle/>
          <a:p>
            <a:pPr algn="r" defTabSz="684213" eaLnBrk="1" hangingPunct="1"/>
            <a:r>
              <a:rPr kumimoji="0" lang="en-US" altLang="ko-KR" sz="1200" b="1" smtClean="0">
                <a:solidFill>
                  <a:srgbClr val="FFFFFF"/>
                </a:solidFill>
                <a:latin typeface="微軟正黑體" pitchFamily="34" charset="-120"/>
                <a:cs typeface="Calibri" pitchFamily="34" charset="0"/>
              </a:rPr>
              <a:t>Plan</a:t>
            </a:r>
            <a:endParaRPr kumimoji="0" lang="ko-KR" altLang="en-US" sz="1200" b="1" smtClean="0">
              <a:solidFill>
                <a:srgbClr val="FFFFFF"/>
              </a:solidFill>
              <a:latin typeface="微軟正黑體" pitchFamily="34" charset="-120"/>
              <a:ea typeface="Arial Unicode MS" pitchFamily="34" charset="-120"/>
              <a:cs typeface="Calibri" pitchFamily="34" charset="0"/>
            </a:endParaRPr>
          </a:p>
        </p:txBody>
      </p:sp>
      <p:sp>
        <p:nvSpPr>
          <p:cNvPr id="53" name="Hexagon 101">
            <a:extLst>
              <a:ext uri="{FF2B5EF4-FFF2-40B4-BE49-F238E27FC236}"/>
            </a:extLst>
          </p:cNvPr>
          <p:cNvSpPr/>
          <p:nvPr/>
        </p:nvSpPr>
        <p:spPr>
          <a:xfrm>
            <a:off x="3703641" y="105967"/>
            <a:ext cx="733425" cy="60721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altLang="ko-KR" sz="3000" b="1">
                <a:solidFill>
                  <a:prstClr val="black"/>
                </a:solidFill>
                <a:latin typeface="微軟正黑體" pitchFamily="34" charset="-120"/>
                <a:cs typeface="Calibri" pitchFamily="34" charset="0"/>
              </a:rPr>
              <a:t>P</a:t>
            </a:r>
            <a:endParaRPr lang="ko-KR" altLang="en-US" sz="3000" b="1">
              <a:solidFill>
                <a:prstClr val="black"/>
              </a:solidFill>
              <a:latin typeface="微軟正黑體" pitchFamily="34" charset="-120"/>
              <a:cs typeface="Calibri" pitchFamily="34" charset="0"/>
            </a:endParaRPr>
          </a:p>
        </p:txBody>
      </p:sp>
      <p:sp>
        <p:nvSpPr>
          <p:cNvPr id="54" name="Hexagon 101">
            <a:extLst>
              <a:ext uri="{FF2B5EF4-FFF2-40B4-BE49-F238E27FC236}"/>
            </a:extLst>
          </p:cNvPr>
          <p:cNvSpPr/>
          <p:nvPr/>
        </p:nvSpPr>
        <p:spPr>
          <a:xfrm>
            <a:off x="4706940" y="105967"/>
            <a:ext cx="733425" cy="607219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/>
            </a:soli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altLang="ko-KR" sz="3000" b="1">
                <a:solidFill>
                  <a:prstClr val="black"/>
                </a:solidFill>
                <a:latin typeface="微軟正黑體" pitchFamily="34" charset="-120"/>
                <a:cs typeface="Calibri" pitchFamily="34" charset="0"/>
              </a:rPr>
              <a:t>D</a:t>
            </a:r>
            <a:endParaRPr lang="ko-KR" altLang="en-US" sz="3000" b="1">
              <a:solidFill>
                <a:prstClr val="black"/>
              </a:solidFill>
              <a:latin typeface="微軟正黑體" pitchFamily="34" charset="-120"/>
              <a:cs typeface="Calibri" pitchFamily="34" charset="0"/>
            </a:endParaRPr>
          </a:p>
        </p:txBody>
      </p:sp>
      <p:sp>
        <p:nvSpPr>
          <p:cNvPr id="10253" name="TextBox 40"/>
          <p:cNvSpPr txBox="1">
            <a:spLocks noChangeArrowheads="1"/>
          </p:cNvSpPr>
          <p:nvPr/>
        </p:nvSpPr>
        <p:spPr bwMode="auto">
          <a:xfrm>
            <a:off x="5021263" y="366714"/>
            <a:ext cx="39608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rIns="108000">
            <a:spAutoFit/>
          </a:bodyPr>
          <a:lstStyle/>
          <a:p>
            <a:pPr algn="ctr" defTabSz="684213" eaLnBrk="1" hangingPunct="1"/>
            <a:r>
              <a:rPr kumimoji="0" lang="zh-TW" altLang="en-US" sz="1200" b="1" smtClean="0">
                <a:solidFill>
                  <a:srgbClr val="404040"/>
                </a:solidFill>
                <a:latin typeface="微軟正黑體" pitchFamily="34" charset="-120"/>
              </a:rPr>
              <a:t>改善、執行過程</a:t>
            </a:r>
            <a:endParaRPr kumimoji="0" lang="ko-KR" altLang="en-US" sz="1200" b="1" smtClean="0">
              <a:solidFill>
                <a:srgbClr val="404040"/>
              </a:solidFill>
              <a:latin typeface="微軟正黑體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3" name="Rectangle 9">
            <a:extLst>
              <a:ext uri="{FF2B5EF4-FFF2-40B4-BE49-F238E27FC236}"/>
            </a:extLst>
          </p:cNvPr>
          <p:cNvSpPr/>
          <p:nvPr/>
        </p:nvSpPr>
        <p:spPr>
          <a:xfrm>
            <a:off x="71441" y="2887266"/>
            <a:ext cx="4319587" cy="21597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255" name="TextBox 40"/>
          <p:cNvSpPr txBox="1">
            <a:spLocks noChangeArrowheads="1"/>
          </p:cNvSpPr>
          <p:nvPr/>
        </p:nvSpPr>
        <p:spPr bwMode="auto">
          <a:xfrm>
            <a:off x="115888" y="2932511"/>
            <a:ext cx="39608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rIns="108000">
            <a:spAutoFit/>
          </a:bodyPr>
          <a:lstStyle/>
          <a:p>
            <a:pPr algn="ctr" defTabSz="684213" eaLnBrk="1" hangingPunct="1"/>
            <a:r>
              <a:rPr kumimoji="0" lang="zh-TW" altLang="en-US" sz="1200" b="1" smtClean="0">
                <a:solidFill>
                  <a:srgbClr val="404040"/>
                </a:solidFill>
              </a:rPr>
              <a:t>未來方向、閉環管理</a:t>
            </a:r>
            <a:endParaRPr kumimoji="0" lang="ko-KR" altLang="en-US" sz="1200" b="1" smtClean="0">
              <a:solidFill>
                <a:srgbClr val="40404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7" name="Rectangle 10">
            <a:extLst>
              <a:ext uri="{FF2B5EF4-FFF2-40B4-BE49-F238E27FC236}"/>
            </a:extLst>
          </p:cNvPr>
          <p:cNvSpPr/>
          <p:nvPr/>
        </p:nvSpPr>
        <p:spPr>
          <a:xfrm>
            <a:off x="4733925" y="2887266"/>
            <a:ext cx="4319588" cy="21597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b="1" dirty="0">
              <a:solidFill>
                <a:prstClr val="whit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257" name="TextBox 40"/>
          <p:cNvSpPr txBox="1">
            <a:spLocks noChangeArrowheads="1"/>
          </p:cNvSpPr>
          <p:nvPr/>
        </p:nvSpPr>
        <p:spPr bwMode="auto">
          <a:xfrm>
            <a:off x="5021263" y="2932511"/>
            <a:ext cx="39608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rIns="108000">
            <a:spAutoFit/>
          </a:bodyPr>
          <a:lstStyle/>
          <a:p>
            <a:pPr algn="ctr" defTabSz="684213" eaLnBrk="1" hangingPunct="1"/>
            <a:r>
              <a:rPr kumimoji="0" lang="zh-TW" altLang="en-US" sz="1200" b="1" smtClean="0">
                <a:solidFill>
                  <a:srgbClr val="404040"/>
                </a:solidFill>
                <a:latin typeface="微軟正黑體" pitchFamily="34" charset="-120"/>
              </a:rPr>
              <a:t>查核、結果報告</a:t>
            </a:r>
            <a:endParaRPr kumimoji="0" lang="ko-KR" altLang="en-US" sz="1200" b="1" smtClean="0">
              <a:solidFill>
                <a:srgbClr val="404040"/>
              </a:solidFill>
              <a:latin typeface="微軟正黑體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1" name="Hexagon 101">
            <a:extLst>
              <a:ext uri="{FF2B5EF4-FFF2-40B4-BE49-F238E27FC236}"/>
            </a:extLst>
          </p:cNvPr>
          <p:cNvSpPr/>
          <p:nvPr/>
        </p:nvSpPr>
        <p:spPr>
          <a:xfrm>
            <a:off x="3703641" y="2662238"/>
            <a:ext cx="733425" cy="606029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/>
            </a:soli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altLang="ko-KR" sz="3000" b="1">
                <a:solidFill>
                  <a:prstClr val="black"/>
                </a:solidFill>
                <a:latin typeface="微軟正黑體" pitchFamily="34" charset="-120"/>
                <a:cs typeface="Calibri" pitchFamily="34" charset="0"/>
              </a:rPr>
              <a:t>A</a:t>
            </a:r>
            <a:endParaRPr lang="ko-KR" altLang="en-US" sz="3000" b="1">
              <a:solidFill>
                <a:prstClr val="black"/>
              </a:solidFill>
              <a:latin typeface="微軟正黑體" pitchFamily="34" charset="-120"/>
              <a:cs typeface="Calibri" pitchFamily="34" charset="0"/>
            </a:endParaRPr>
          </a:p>
        </p:txBody>
      </p:sp>
      <p:sp>
        <p:nvSpPr>
          <p:cNvPr id="72" name="Hexagon 101">
            <a:extLst>
              <a:ext uri="{FF2B5EF4-FFF2-40B4-BE49-F238E27FC236}"/>
            </a:extLst>
          </p:cNvPr>
          <p:cNvSpPr/>
          <p:nvPr/>
        </p:nvSpPr>
        <p:spPr>
          <a:xfrm>
            <a:off x="4706940" y="2662238"/>
            <a:ext cx="733425" cy="606029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altLang="ko-KR" sz="3000" b="1">
                <a:solidFill>
                  <a:prstClr val="black"/>
                </a:solidFill>
                <a:latin typeface="微軟正黑體" pitchFamily="34" charset="-120"/>
                <a:cs typeface="Calibri" pitchFamily="34" charset="0"/>
              </a:rPr>
              <a:t>C</a:t>
            </a:r>
            <a:endParaRPr lang="ko-KR" altLang="en-US" sz="3000" b="1">
              <a:solidFill>
                <a:prstClr val="black"/>
              </a:solidFill>
              <a:latin typeface="微軟正黑體" pitchFamily="34" charset="-120"/>
              <a:cs typeface="Calibri" pitchFamily="34" charset="0"/>
            </a:endParaRPr>
          </a:p>
        </p:txBody>
      </p:sp>
      <p:sp>
        <p:nvSpPr>
          <p:cNvPr id="10260" name="TextBox 14"/>
          <p:cNvSpPr txBox="1">
            <a:spLocks noChangeArrowheads="1"/>
          </p:cNvSpPr>
          <p:nvPr/>
        </p:nvSpPr>
        <p:spPr bwMode="auto">
          <a:xfrm>
            <a:off x="5337175" y="2662238"/>
            <a:ext cx="692150" cy="25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998" tIns="34289" rIns="80998" bIns="34289">
            <a:spAutoFit/>
          </a:bodyPr>
          <a:lstStyle/>
          <a:p>
            <a:pPr defTabSz="684213" eaLnBrk="1" hangingPunct="1"/>
            <a:r>
              <a:rPr kumimoji="0" lang="en-US" altLang="ko-KR" sz="1200" b="1" smtClean="0">
                <a:solidFill>
                  <a:srgbClr val="FFFFFF"/>
                </a:solidFill>
                <a:latin typeface="微軟正黑體" pitchFamily="34" charset="-120"/>
                <a:cs typeface="Calibri" pitchFamily="34" charset="0"/>
              </a:rPr>
              <a:t>Check</a:t>
            </a:r>
            <a:endParaRPr kumimoji="0" lang="ko-KR" altLang="en-US" sz="1200" b="1" smtClean="0">
              <a:solidFill>
                <a:srgbClr val="FFFFFF"/>
              </a:solidFill>
              <a:latin typeface="微軟正黑體" pitchFamily="34" charset="-120"/>
              <a:ea typeface="Arial Unicode MS" pitchFamily="34" charset="-120"/>
              <a:cs typeface="Calibri" pitchFamily="34" charset="0"/>
            </a:endParaRPr>
          </a:p>
        </p:txBody>
      </p:sp>
      <p:sp>
        <p:nvSpPr>
          <p:cNvPr id="10261" name="TextBox 41"/>
          <p:cNvSpPr txBox="1">
            <a:spLocks noChangeArrowheads="1"/>
          </p:cNvSpPr>
          <p:nvPr/>
        </p:nvSpPr>
        <p:spPr bwMode="auto">
          <a:xfrm>
            <a:off x="3114675" y="2662238"/>
            <a:ext cx="692150" cy="25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998" tIns="34289" rIns="80998" bIns="34289">
            <a:spAutoFit/>
          </a:bodyPr>
          <a:lstStyle/>
          <a:p>
            <a:pPr algn="r" defTabSz="684213" eaLnBrk="1" hangingPunct="1"/>
            <a:r>
              <a:rPr kumimoji="0" lang="en-US" altLang="ko-KR" sz="1200" b="1" smtClean="0">
                <a:solidFill>
                  <a:srgbClr val="FFFFFF"/>
                </a:solidFill>
                <a:latin typeface="微軟正黑體" pitchFamily="34" charset="-120"/>
                <a:cs typeface="Calibri" pitchFamily="34" charset="0"/>
              </a:rPr>
              <a:t>Action</a:t>
            </a:r>
            <a:endParaRPr kumimoji="0" lang="ko-KR" altLang="en-US" sz="1200" b="1" smtClean="0">
              <a:solidFill>
                <a:srgbClr val="FFFFFF"/>
              </a:solidFill>
              <a:latin typeface="微軟正黑體" pitchFamily="34" charset="-120"/>
              <a:ea typeface="Arial Unicode MS" pitchFamily="34" charset="-120"/>
              <a:cs typeface="Calibri" pitchFamily="34" charset="0"/>
            </a:endParaRPr>
          </a:p>
        </p:txBody>
      </p:sp>
      <p:grpSp>
        <p:nvGrpSpPr>
          <p:cNvPr id="12" name="群組 32"/>
          <p:cNvGrpSpPr>
            <a:grpSpLocks noChangeAspect="1"/>
          </p:cNvGrpSpPr>
          <p:nvPr/>
        </p:nvGrpSpPr>
        <p:grpSpPr bwMode="auto">
          <a:xfrm>
            <a:off x="2366963" y="1312069"/>
            <a:ext cx="1428750" cy="539354"/>
            <a:chOff x="3779912" y="3645024"/>
            <a:chExt cx="3134147" cy="1184502"/>
          </a:xfrm>
        </p:grpSpPr>
        <p:pic>
          <p:nvPicPr>
            <p:cNvPr id="102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9912" y="3645024"/>
              <a:ext cx="3134147" cy="1184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8" name="Picture 3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72201" y="4365104"/>
              <a:ext cx="450050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28" y="1401366"/>
            <a:ext cx="1655763" cy="70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群組 42"/>
          <p:cNvGrpSpPr>
            <a:grpSpLocks noChangeAspect="1"/>
          </p:cNvGrpSpPr>
          <p:nvPr/>
        </p:nvGrpSpPr>
        <p:grpSpPr bwMode="auto">
          <a:xfrm>
            <a:off x="2025650" y="1933576"/>
            <a:ext cx="2141538" cy="503635"/>
            <a:chOff x="1961710" y="544585"/>
            <a:chExt cx="2880160" cy="677015"/>
          </a:xfrm>
        </p:grpSpPr>
        <p:pic>
          <p:nvPicPr>
            <p:cNvPr id="1028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61710" y="546525"/>
              <a:ext cx="1440000" cy="658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6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01870" y="544585"/>
              <a:ext cx="1440000" cy="6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65" name="矩形 44"/>
          <p:cNvSpPr>
            <a:spLocks noChangeArrowheads="1"/>
          </p:cNvSpPr>
          <p:nvPr/>
        </p:nvSpPr>
        <p:spPr bwMode="auto">
          <a:xfrm>
            <a:off x="1241427" y="1537098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00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</a:rPr>
              <a:t>人工紀錄</a:t>
            </a:r>
          </a:p>
        </p:txBody>
      </p:sp>
      <p:sp>
        <p:nvSpPr>
          <p:cNvPr id="10266" name="文字方塊 45"/>
          <p:cNvSpPr txBox="1">
            <a:spLocks noChangeArrowheads="1"/>
          </p:cNvSpPr>
          <p:nvPr/>
        </p:nvSpPr>
        <p:spPr bwMode="auto">
          <a:xfrm>
            <a:off x="71438" y="1084660"/>
            <a:ext cx="4005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原模式需人員計算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30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CH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AOI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,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消耗人力 且人工計算 母數也有限制。</a:t>
            </a:r>
            <a:endParaRPr lang="en-US" altLang="zh-TW" sz="800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每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CH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母數僅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9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sheets ,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易受單片影響造成誤判</a:t>
            </a:r>
          </a:p>
        </p:txBody>
      </p:sp>
      <p:sp>
        <p:nvSpPr>
          <p:cNvPr id="47" name="矩形 46"/>
          <p:cNvSpPr/>
          <p:nvPr/>
        </p:nvSpPr>
        <p:spPr>
          <a:xfrm>
            <a:off x="115891" y="613174"/>
            <a:ext cx="364648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值班 </a:t>
            </a:r>
            <a:r>
              <a:rPr lang="en-US" altLang="zh-TW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&amp;</a:t>
            </a: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機主每日每台加檢 </a:t>
            </a:r>
            <a:r>
              <a:rPr lang="en-US" altLang="zh-TW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1</a:t>
            </a: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lot  </a:t>
            </a: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當站 </a:t>
            </a:r>
            <a:r>
              <a:rPr lang="en-US" altLang="zh-TW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AOI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計算每片玻璃 </a:t>
            </a:r>
            <a:r>
              <a:rPr lang="en-US" altLang="zh-TW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particle </a:t>
            </a: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數量</a:t>
            </a:r>
            <a:endParaRPr lang="en-US" altLang="zh-TW" sz="800" dirty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將每日機台平均 </a:t>
            </a:r>
            <a:r>
              <a:rPr lang="en-US" altLang="zh-TW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particle </a:t>
            </a: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數量紀錄 </a:t>
            </a:r>
            <a:r>
              <a:rPr lang="en-US" altLang="zh-TW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&amp;</a:t>
            </a: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製圖 </a:t>
            </a:r>
            <a:r>
              <a:rPr lang="en-US" altLang="zh-TW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, </a:t>
            </a: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追蹤機台 </a:t>
            </a:r>
            <a:r>
              <a:rPr lang="en-US" altLang="zh-TW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inline</a:t>
            </a:r>
            <a:r>
              <a:rPr lang="zh-TW" altLang="en-US" sz="8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變化</a:t>
            </a:r>
          </a:p>
        </p:txBody>
      </p:sp>
      <p:sp>
        <p:nvSpPr>
          <p:cNvPr id="10268" name="矩形 47"/>
          <p:cNvSpPr>
            <a:spLocks noChangeArrowheads="1"/>
          </p:cNvSpPr>
          <p:nvPr/>
        </p:nvSpPr>
        <p:spPr bwMode="auto">
          <a:xfrm>
            <a:off x="2636838" y="591741"/>
            <a:ext cx="1194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100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</a:rPr>
              <a:t>原 </a:t>
            </a:r>
            <a:r>
              <a:rPr lang="en-US" altLang="zh-TW" sz="100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</a:rPr>
              <a:t>inline </a:t>
            </a:r>
            <a:r>
              <a:rPr lang="zh-TW" altLang="en-US" sz="100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</a:rPr>
              <a:t>監控模式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751391" y="816769"/>
            <a:ext cx="4230687" cy="1439466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 與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INT 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合作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, 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蒐集當站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on-film particle image &amp; </a:t>
            </a:r>
            <a:r>
              <a:rPr lang="zh-TW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訓練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自動判片模型</a:t>
            </a:r>
            <a:endParaRPr lang="en-US" altLang="zh-TW" sz="1000" dirty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 透過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EDA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上報取代 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AOI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總點數監控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&amp; 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值班人工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particle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計數</a:t>
            </a:r>
            <a:endParaRPr lang="en-US" altLang="zh-TW" sz="1000" dirty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zh-TW" altLang="en-US" sz="1000" b="1" u="sng" dirty="0">
                <a:solidFill>
                  <a:srgbClr val="0000FF"/>
                </a:solidFill>
                <a:latin typeface="Arial" pitchFamily="34" charset="0"/>
                <a:ea typeface="新細明體" pitchFamily="18" charset="-120"/>
              </a:rPr>
              <a:t>效益</a:t>
            </a:r>
            <a:endParaRPr lang="en-US" altLang="zh-TW" sz="1000" b="1" u="sng" dirty="0">
              <a:solidFill>
                <a:srgbClr val="0000FF"/>
              </a:solidFill>
              <a:latin typeface="Arial" pitchFamily="34" charset="0"/>
              <a:ea typeface="新細明體" pitchFamily="18" charset="-120"/>
            </a:endParaRP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值班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&amp;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 機主共可省去近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270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片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AOI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逐片確認時間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(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30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CH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*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9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sheet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)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可增加監控母數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,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提升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CH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預警準確程度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, 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降低連續異常發生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/>
            </a:r>
            <a:b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</a:b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人力節省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: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每批快速檢視約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5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min * 10 RIE  = 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60 min/day</a:t>
            </a:r>
            <a:r>
              <a:rPr lang="zh-TW" altLang="en-US" sz="1000" dirty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</a:p>
        </p:txBody>
      </p:sp>
      <p:pic>
        <p:nvPicPr>
          <p:cNvPr id="1027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86325" y="1819276"/>
            <a:ext cx="27813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1" name="矩形 51"/>
          <p:cNvSpPr>
            <a:spLocks noChangeArrowheads="1"/>
          </p:cNvSpPr>
          <p:nvPr/>
        </p:nvSpPr>
        <p:spPr bwMode="auto">
          <a:xfrm>
            <a:off x="5021264" y="1999060"/>
            <a:ext cx="6992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80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</a:rPr>
              <a:t>AOI</a:t>
            </a:r>
            <a:r>
              <a:rPr lang="zh-TW" altLang="en-US" sz="80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</a:rPr>
              <a:t> 總點數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115888" y="3246836"/>
            <a:ext cx="2381250" cy="1759744"/>
          </a:xfrm>
          <a:prstGeom prst="rect">
            <a:avLst/>
          </a:prstGeom>
          <a:noFill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altLang="zh-TW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1.   INT </a:t>
            </a:r>
            <a:r>
              <a:rPr lang="zh-TW" altLang="en-US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合作</a:t>
            </a:r>
            <a:r>
              <a:rPr lang="zh-TW" altLang="zh-TW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訓練</a:t>
            </a:r>
            <a:r>
              <a:rPr lang="zh-TW" altLang="en-US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判片模型</a:t>
            </a:r>
            <a:endParaRPr lang="en-US" altLang="zh-TW" sz="1000" dirty="0">
              <a:solidFill>
                <a:prstClr val="black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altLang="zh-TW" sz="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5PEP</a:t>
            </a:r>
            <a:r>
              <a:rPr lang="zh-TW" altLang="en-US" sz="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AS=AEO</a:t>
            </a:r>
            <a:r>
              <a:rPr lang="zh-TW" altLang="en-US" sz="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800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(0.4T</a:t>
            </a:r>
            <a:r>
              <a:rPr lang="zh-TW" altLang="en-US" sz="800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不佳</a:t>
            </a:r>
            <a:r>
              <a:rPr lang="en-US" altLang="zh-TW" sz="800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altLang="zh-TW" sz="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4PEP AS=AEO</a:t>
            </a: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altLang="zh-TW" sz="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5PEP SL=AEO</a:t>
            </a: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altLang="zh-TW" sz="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4PEP CL=ARO</a:t>
            </a: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endParaRPr lang="en-US" altLang="zh-TW" sz="600" dirty="0">
              <a:solidFill>
                <a:prstClr val="black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 eaLnBrk="1" hangingPunct="1">
              <a:buFontTx/>
              <a:buAutoNum type="arabicPeriod" startAt="2"/>
              <a:defRPr/>
            </a:pPr>
            <a:r>
              <a:rPr lang="en-US" altLang="zh-TW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EDA</a:t>
            </a:r>
            <a:r>
              <a:rPr lang="zh-TW" altLang="en-US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Tableau </a:t>
            </a:r>
            <a:r>
              <a:rPr lang="zh-TW" altLang="en-US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製圖  </a:t>
            </a:r>
            <a:r>
              <a:rPr lang="en-US" altLang="zh-TW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&amp;  </a:t>
            </a:r>
            <a:r>
              <a:rPr lang="zh-TW" altLang="en-US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比對 </a:t>
            </a:r>
            <a:r>
              <a:rPr lang="en-US" altLang="zh-TW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Final</a:t>
            </a:r>
          </a:p>
          <a:p>
            <a:pPr marL="228600" indent="-228600" eaLnBrk="1" hangingPunct="1">
              <a:buFontTx/>
              <a:buAutoNum type="arabicPeriod" startAt="2"/>
              <a:defRPr/>
            </a:pPr>
            <a:endParaRPr lang="en-US" altLang="zh-TW" sz="1000" dirty="0">
              <a:solidFill>
                <a:prstClr val="black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eaLnBrk="1" hangingPunct="1">
              <a:defRPr/>
            </a:pPr>
            <a:r>
              <a:rPr lang="en-US" altLang="zh-TW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3. </a:t>
            </a:r>
            <a:r>
              <a:rPr lang="zh-TW" altLang="en-US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0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Block</a:t>
            </a:r>
          </a:p>
          <a:p>
            <a:pPr eaLnBrk="1" hangingPunct="1">
              <a:defRPr/>
            </a:pPr>
            <a:endParaRPr lang="en-US" altLang="zh-TW" sz="1000" dirty="0">
              <a:solidFill>
                <a:prstClr val="black"/>
              </a:solidFill>
              <a:latin typeface="微軟正黑體" pitchFamily="34" charset="-12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zh-TW" altLang="en-US" sz="1000" dirty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273" name="文字方塊 55"/>
          <p:cNvSpPr txBox="1">
            <a:spLocks noChangeArrowheads="1"/>
          </p:cNvSpPr>
          <p:nvPr/>
        </p:nvSpPr>
        <p:spPr bwMode="auto">
          <a:xfrm>
            <a:off x="2482852" y="3165873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00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</a:rPr>
              <a:t>EDA monitor board</a:t>
            </a:r>
            <a:endParaRPr lang="zh-TW" altLang="en-US" sz="1000" smtClean="0">
              <a:solidFill>
                <a:srgbClr val="0000FF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0274" name="Picture 4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2411413" y="3426619"/>
            <a:ext cx="15748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5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79616" y="4137423"/>
            <a:ext cx="2249487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6" name="矩形 58"/>
          <p:cNvSpPr>
            <a:spLocks noChangeArrowheads="1"/>
          </p:cNvSpPr>
          <p:nvPr/>
        </p:nvSpPr>
        <p:spPr bwMode="auto">
          <a:xfrm>
            <a:off x="4706938" y="3292079"/>
            <a:ext cx="3960812" cy="13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過往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RIE particle defect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到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AR-TST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反應異常時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, Risk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約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2~3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天產能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(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約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600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片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)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endParaRPr lang="en-US" altLang="zh-TW" sz="800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  <a:p>
            <a:pPr eaLnBrk="1" hangingPunct="1"/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良率影響輕則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E-AS-Residue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飄高三天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,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重則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E-SD-Residue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scrap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endParaRPr lang="zh-TW" altLang="en-US" sz="800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  <a:p>
            <a:pPr eaLnBrk="1" hangingPunct="1"/>
            <a:endParaRPr lang="en-US" altLang="zh-TW" sz="800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  <a:p>
            <a:pPr eaLnBrk="1" hangingPunct="1"/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現況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Inline on-film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預警對 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RIE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機台可即時止血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(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有效監控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&amp;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延長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PM count )</a:t>
            </a:r>
          </a:p>
          <a:p>
            <a:pPr eaLnBrk="1" hangingPunct="1"/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E-SD-Residue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無明顯機差離群 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/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E-AS-Residue Risk </a:t>
            </a:r>
            <a:r>
              <a:rPr lang="zh-TW" altLang="en-US" sz="80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也縮減至半天</a:t>
            </a:r>
            <a:endParaRPr lang="en-US" altLang="zh-TW" sz="800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  <a:p>
            <a:pPr eaLnBrk="1" hangingPunct="1"/>
            <a:endParaRPr lang="en-US" altLang="zh-TW" sz="800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  <a:p>
            <a:pPr eaLnBrk="1" hangingPunct="1"/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異常事件造成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E-Residue scrap ratio 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約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0.15 % </a:t>
            </a:r>
          </a:p>
          <a:p>
            <a:pPr eaLnBrk="1" hangingPunct="1"/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單一事件佔每月產能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0.582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%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(600/103000)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GMIS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Defect loss 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約</a:t>
            </a:r>
            <a:r>
              <a:rPr lang="zh-TW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降低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0.15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×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(600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/</a:t>
            </a:r>
            <a:r>
              <a:rPr lang="zh-TW" altLang="en-US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103000) = </a:t>
            </a:r>
            <a:r>
              <a:rPr lang="en-US" altLang="zh-TW" sz="800" b="1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0.000873</a:t>
            </a:r>
            <a:r>
              <a:rPr lang="zh-TW" altLang="en-US" sz="800" b="1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800" b="1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%</a:t>
            </a:r>
            <a:endParaRPr lang="zh-TW" altLang="en-US" sz="800" b="1" smtClean="0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  <a:p>
            <a:pPr eaLnBrk="1" hangingPunct="1"/>
            <a:endParaRPr lang="en-US" altLang="zh-TW" sz="800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0277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97766" y="4192192"/>
            <a:ext cx="1660525" cy="85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直線單箭頭接點 60"/>
          <p:cNvCxnSpPr/>
          <p:nvPr/>
        </p:nvCxnSpPr>
        <p:spPr>
          <a:xfrm flipV="1">
            <a:off x="8328025" y="4277917"/>
            <a:ext cx="0" cy="6834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9" name="矩形 67"/>
          <p:cNvSpPr>
            <a:spLocks noChangeArrowheads="1"/>
          </p:cNvSpPr>
          <p:nvPr/>
        </p:nvSpPr>
        <p:spPr bwMode="auto">
          <a:xfrm>
            <a:off x="8307388" y="4223147"/>
            <a:ext cx="8366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600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11/M  </a:t>
            </a:r>
            <a:r>
              <a:rPr lang="zh-TW" altLang="en-US" sz="600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調整判片 </a:t>
            </a:r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7947025" y="4196954"/>
            <a:ext cx="0" cy="7560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1" name="矩形 69"/>
          <p:cNvSpPr>
            <a:spLocks noChangeArrowheads="1"/>
          </p:cNvSpPr>
          <p:nvPr/>
        </p:nvSpPr>
        <p:spPr bwMode="auto">
          <a:xfrm>
            <a:off x="7677150" y="4056460"/>
            <a:ext cx="9906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600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9/B </a:t>
            </a:r>
            <a:r>
              <a:rPr lang="zh-TW" altLang="en-US" sz="600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600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On-film</a:t>
            </a:r>
            <a:r>
              <a:rPr lang="zh-TW" altLang="en-US" sz="600" smtClean="0">
                <a:solidFill>
                  <a:srgbClr val="FF0000"/>
                </a:solidFill>
                <a:latin typeface="Arial" pitchFamily="34" charset="0"/>
                <a:ea typeface="新細明體" pitchFamily="18" charset="-120"/>
              </a:rPr>
              <a:t> 開始判片 </a:t>
            </a:r>
          </a:p>
        </p:txBody>
      </p:sp>
      <p:sp>
        <p:nvSpPr>
          <p:cNvPr id="75" name="動作按鈕: 下一項 74">
            <a:hlinkClick r:id="rId12" action="ppaction://hlinksldjump" highlightClick="1"/>
          </p:cNvPr>
          <p:cNvSpPr/>
          <p:nvPr/>
        </p:nvSpPr>
        <p:spPr>
          <a:xfrm>
            <a:off x="8216903" y="3742135"/>
            <a:ext cx="225425" cy="134540"/>
          </a:xfrm>
          <a:prstGeom prst="actionButtonForwardNex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800">
              <a:solidFill>
                <a:prstClr val="white"/>
              </a:solidFill>
            </a:endParaRPr>
          </a:p>
        </p:txBody>
      </p:sp>
      <p:sp>
        <p:nvSpPr>
          <p:cNvPr id="10283" name="矩形 75"/>
          <p:cNvSpPr>
            <a:spLocks noChangeArrowheads="1"/>
          </p:cNvSpPr>
          <p:nvPr/>
        </p:nvSpPr>
        <p:spPr bwMode="auto">
          <a:xfrm>
            <a:off x="8386765" y="3706416"/>
            <a:ext cx="5950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en-US" sz="80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</a:rPr>
              <a:t>效益事件</a:t>
            </a:r>
          </a:p>
        </p:txBody>
      </p:sp>
      <p:pic>
        <p:nvPicPr>
          <p:cNvPr id="10284" name="Picture 5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8" y="4235055"/>
            <a:ext cx="1800225" cy="65841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80" y="519113"/>
            <a:ext cx="7216775" cy="45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784475" y="4507709"/>
            <a:ext cx="6107762" cy="587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kumimoji="0" lang="en-US" altLang="zh-TW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AEO</a:t>
            </a:r>
            <a:r>
              <a:rPr kumimoji="0" lang="zh-TW" altLang="en-US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現況最大無效檢出為 </a:t>
            </a:r>
            <a:r>
              <a:rPr kumimoji="0" lang="en-US" altLang="zh-TW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SL-IEX200</a:t>
            </a:r>
            <a:r>
              <a:rPr kumimoji="0" lang="zh-TW" altLang="en-US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0" lang="en-US" altLang="zh-TW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</a:t>
            </a:r>
            <a:r>
              <a:rPr kumimoji="0" lang="zh-TW" altLang="en-US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色差造成大量無效點位 </a:t>
            </a:r>
            <a:r>
              <a:rPr kumimoji="0" lang="en-US" altLang="zh-TW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&amp; Image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kumimoji="0" lang="zh-TW" altLang="en-US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→</a:t>
            </a:r>
            <a:r>
              <a:rPr kumimoji="0" lang="en-US" altLang="zh-TW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MOR</a:t>
            </a:r>
            <a:r>
              <a:rPr kumimoji="0" lang="zh-TW" altLang="en-US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zh-TW" altLang="en-US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設定 </a:t>
            </a:r>
            <a:r>
              <a:rPr kumimoji="0" lang="en-US" altLang="zh-TW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Detection Zone by pass</a:t>
            </a:r>
            <a:r>
              <a:rPr kumimoji="0" lang="zh-TW" altLang="en-US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 </a:t>
            </a:r>
            <a:r>
              <a:rPr lang="zh-TW" altLang="en-US" dirty="0">
                <a:solidFill>
                  <a:srgbClr val="0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覆蓋區域</a:t>
            </a:r>
            <a:endParaRPr lang="en-US" altLang="zh-TW" dirty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364" name="矩形 9"/>
          <p:cNvSpPr>
            <a:spLocks noChangeArrowheads="1"/>
          </p:cNvSpPr>
          <p:nvPr/>
        </p:nvSpPr>
        <p:spPr bwMode="auto">
          <a:xfrm>
            <a:off x="3132142" y="3251599"/>
            <a:ext cx="601447" cy="24622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kumimoji="0" lang="en-US" altLang="zh-TW" sz="10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IEX200</a:t>
            </a:r>
            <a:endParaRPr kumimoji="0" lang="en-US" altLang="zh-TW" sz="1000" b="1" smtClean="0">
              <a:solidFill>
                <a:prstClr val="black"/>
              </a:solidFill>
              <a:latin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4575" y="411956"/>
            <a:ext cx="4319588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00" dirty="0">
                <a:solidFill>
                  <a:prstClr val="white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EDA </a:t>
            </a:r>
            <a:r>
              <a:rPr lang="zh-TW" altLang="en-US" sz="1600" dirty="0">
                <a:solidFill>
                  <a:prstClr val="white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監控各 </a:t>
            </a:r>
            <a:r>
              <a:rPr lang="en-US" altLang="zh-TW" sz="1600" dirty="0">
                <a:solidFill>
                  <a:prstClr val="white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Recipe AOI</a:t>
            </a:r>
            <a:r>
              <a:rPr lang="zh-TW" altLang="en-US" sz="1600" dirty="0">
                <a:solidFill>
                  <a:prstClr val="white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無效點數</a:t>
            </a:r>
            <a:endParaRPr lang="en-US" altLang="zh-TW" sz="1600" dirty="0">
              <a:solidFill>
                <a:prstClr val="white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9518" y="951312"/>
            <a:ext cx="1146175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線單箭頭接點 13"/>
          <p:cNvCxnSpPr/>
          <p:nvPr/>
        </p:nvCxnSpPr>
        <p:spPr>
          <a:xfrm flipV="1">
            <a:off x="2700339" y="3327798"/>
            <a:ext cx="358775" cy="53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25" y="2130028"/>
            <a:ext cx="25781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矩形 16"/>
          <p:cNvSpPr>
            <a:spLocks noChangeArrowheads="1"/>
          </p:cNvSpPr>
          <p:nvPr/>
        </p:nvSpPr>
        <p:spPr bwMode="auto">
          <a:xfrm>
            <a:off x="7956555" y="2247903"/>
            <a:ext cx="601447" cy="24622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kumimoji="0" lang="en-US" altLang="zh-TW" sz="1000" b="1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IEX200</a:t>
            </a:r>
            <a:endParaRPr kumimoji="0" lang="en-US" altLang="zh-TW" sz="1000" b="1" smtClean="0">
              <a:solidFill>
                <a:prstClr val="black"/>
              </a:solidFill>
              <a:latin typeface="微軟正黑體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7524755" y="2378871"/>
            <a:ext cx="360363" cy="5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 3"/>
          <p:cNvSpPr txBox="1">
            <a:spLocks/>
          </p:cNvSpPr>
          <p:nvPr/>
        </p:nvSpPr>
        <p:spPr>
          <a:xfrm>
            <a:off x="395293" y="33337"/>
            <a:ext cx="7373937" cy="338138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kumimoji="0" lang="en-US" altLang="zh-TW" sz="2800" b="1" dirty="0">
                <a:solidFill>
                  <a:srgbClr val="404040"/>
                </a:solidFill>
                <a:latin typeface="Calibri"/>
                <a:ea typeface="新細明體"/>
              </a:rPr>
              <a:t>L8B</a:t>
            </a:r>
            <a:r>
              <a:rPr kumimoji="0" lang="zh-TW" altLang="en-US" sz="2800" b="1" dirty="0">
                <a:solidFill>
                  <a:srgbClr val="404040"/>
                </a:solidFill>
                <a:latin typeface="Calibri"/>
                <a:ea typeface="新細明體"/>
              </a:rPr>
              <a:t> </a:t>
            </a:r>
            <a:r>
              <a:rPr kumimoji="0" lang="en-US" altLang="zh-TW" sz="2800" b="1" dirty="0">
                <a:solidFill>
                  <a:srgbClr val="404040"/>
                </a:solidFill>
                <a:latin typeface="Calibri"/>
                <a:ea typeface="新細明體"/>
              </a:rPr>
              <a:t>Dry etch AOI </a:t>
            </a:r>
            <a:r>
              <a:rPr kumimoji="0" lang="zh-TW" altLang="en-US" sz="2800" b="1" dirty="0">
                <a:solidFill>
                  <a:srgbClr val="404040"/>
                </a:solidFill>
                <a:latin typeface="Calibri"/>
                <a:ea typeface="新細明體"/>
              </a:rPr>
              <a:t>現況普查 </a:t>
            </a:r>
            <a:r>
              <a:rPr kumimoji="0" lang="en-US" altLang="zh-TW" sz="2800" b="1" dirty="0">
                <a:solidFill>
                  <a:srgbClr val="404040"/>
                </a:solidFill>
                <a:latin typeface="Calibri"/>
                <a:ea typeface="新細明體"/>
              </a:rPr>
              <a:t>(SL-IEX200)</a:t>
            </a:r>
            <a:endParaRPr kumimoji="0" lang="zh-TW" altLang="en-US" sz="2800" b="1" dirty="0">
              <a:solidFill>
                <a:srgbClr val="404040"/>
              </a:solidFill>
              <a:latin typeface="Calibri"/>
              <a:ea typeface="新細明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1725" y="897731"/>
            <a:ext cx="1081088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80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08178" y="3057527"/>
            <a:ext cx="1871663" cy="648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411958"/>
            <a:ext cx="1873250" cy="158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8" y="627461"/>
            <a:ext cx="3348037" cy="89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30" y="1707358"/>
            <a:ext cx="3419475" cy="96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301481"/>
            <a:ext cx="3219450" cy="124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759994"/>
            <a:ext cx="32766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03563" y="411958"/>
            <a:ext cx="1900237" cy="156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標題 2"/>
          <p:cNvSpPr>
            <a:spLocks noGrp="1"/>
          </p:cNvSpPr>
          <p:nvPr>
            <p:ph type="title"/>
          </p:nvPr>
        </p:nvSpPr>
        <p:spPr>
          <a:xfrm>
            <a:off x="468318" y="1"/>
            <a:ext cx="7373937" cy="411956"/>
          </a:xfrm>
        </p:spPr>
        <p:txBody>
          <a:bodyPr/>
          <a:lstStyle/>
          <a:p>
            <a:pPr eaLnBrk="1" hangingPunct="1"/>
            <a:r>
              <a:rPr lang="en-US" altLang="zh-TW" sz="3000" smtClean="0"/>
              <a:t>False-defect</a:t>
            </a:r>
            <a:r>
              <a:rPr lang="zh-TW" altLang="en-US" sz="3000" smtClean="0"/>
              <a:t> </a:t>
            </a:r>
            <a:r>
              <a:rPr lang="en-US" altLang="zh-TW" sz="3000" smtClean="0"/>
              <a:t>Improve</a:t>
            </a:r>
            <a:r>
              <a:rPr lang="zh-TW" altLang="en-US" sz="3000" smtClean="0"/>
              <a:t> </a:t>
            </a:r>
            <a:r>
              <a:rPr lang="en-US" altLang="zh-TW" sz="3000" smtClean="0"/>
              <a:t>action</a:t>
            </a:r>
            <a:endParaRPr lang="zh-TW" altLang="en-US" sz="3000" smtClean="0"/>
          </a:p>
        </p:txBody>
      </p:sp>
      <p:sp>
        <p:nvSpPr>
          <p:cNvPr id="16393" name="文字方塊 12"/>
          <p:cNvSpPr txBox="1">
            <a:spLocks noChangeArrowheads="1"/>
          </p:cNvSpPr>
          <p:nvPr/>
        </p:nvSpPr>
        <p:spPr bwMode="auto">
          <a:xfrm>
            <a:off x="2987675" y="1924052"/>
            <a:ext cx="2305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mtClean="0">
                <a:solidFill>
                  <a:srgbClr val="0000FF"/>
                </a:solidFill>
                <a:latin typeface="Calibri" pitchFamily="34" charset="0"/>
                <a:ea typeface="新細明體" pitchFamily="18" charset="-120"/>
              </a:rPr>
              <a:t>IEX700</a:t>
            </a:r>
            <a:r>
              <a:rPr kumimoji="0" lang="zh-TW" altLang="en-US" smtClean="0">
                <a:solidFill>
                  <a:srgbClr val="0000FF"/>
                </a:solidFill>
                <a:latin typeface="Calibri" pitchFamily="34" charset="0"/>
                <a:ea typeface="新細明體" pitchFamily="18" charset="-120"/>
              </a:rPr>
              <a:t> 產出 </a:t>
            </a:r>
            <a:r>
              <a:rPr kumimoji="0" lang="en-US" altLang="zh-TW" smtClean="0">
                <a:solidFill>
                  <a:srgbClr val="0000FF"/>
                </a:solidFill>
                <a:latin typeface="Calibri" pitchFamily="34" charset="0"/>
                <a:ea typeface="新細明體" pitchFamily="18" charset="-120"/>
              </a:rPr>
              <a:t>T43Q3</a:t>
            </a:r>
            <a:r>
              <a:rPr kumimoji="0" lang="zh-TW" altLang="en-US" smtClean="0">
                <a:solidFill>
                  <a:srgbClr val="0000FF"/>
                </a:solidFill>
                <a:latin typeface="Calibri" pitchFamily="34" charset="0"/>
                <a:ea typeface="新細明體" pitchFamily="18" charset="-120"/>
              </a:rPr>
              <a:t> </a:t>
            </a:r>
            <a:r>
              <a:rPr kumimoji="0" lang="en-US" altLang="zh-TW" smtClean="0">
                <a:solidFill>
                  <a:srgbClr val="0000FF"/>
                </a:solidFill>
                <a:latin typeface="Calibri" pitchFamily="34" charset="0"/>
                <a:ea typeface="新細明體" pitchFamily="18" charset="-120"/>
              </a:rPr>
              <a:t>AS-AEO</a:t>
            </a:r>
            <a:r>
              <a:rPr kumimoji="0" lang="zh-TW" altLang="en-US" smtClean="0">
                <a:solidFill>
                  <a:srgbClr val="0000FF"/>
                </a:solidFill>
                <a:latin typeface="Calibri" pitchFamily="34" charset="0"/>
                <a:ea typeface="新細明體" pitchFamily="18" charset="-120"/>
              </a:rPr>
              <a:t> </a:t>
            </a:r>
          </a:p>
        </p:txBody>
      </p:sp>
      <p:sp>
        <p:nvSpPr>
          <p:cNvPr id="16394" name="文字方塊 13"/>
          <p:cNvSpPr txBox="1">
            <a:spLocks noChangeArrowheads="1"/>
          </p:cNvSpPr>
          <p:nvPr/>
        </p:nvSpPr>
        <p:spPr bwMode="auto">
          <a:xfrm>
            <a:off x="611188" y="1924052"/>
            <a:ext cx="22336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IEX200</a:t>
            </a:r>
            <a:r>
              <a:rPr kumimoji="0" lang="zh-TW" altLang="en-US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 產出 </a:t>
            </a:r>
            <a:r>
              <a:rPr kumimoji="0" lang="en-US" altLang="zh-TW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T43Q3</a:t>
            </a:r>
            <a:r>
              <a:rPr kumimoji="0" lang="zh-TW" altLang="en-US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 </a:t>
            </a:r>
            <a:r>
              <a:rPr kumimoji="0" lang="en-US" altLang="zh-TW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AS-AEO</a:t>
            </a:r>
            <a:r>
              <a:rPr kumimoji="0" lang="zh-TW" altLang="en-US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 </a:t>
            </a:r>
          </a:p>
        </p:txBody>
      </p:sp>
      <p:sp>
        <p:nvSpPr>
          <p:cNvPr id="16395" name="矩形 14"/>
          <p:cNvSpPr>
            <a:spLocks noChangeArrowheads="1"/>
          </p:cNvSpPr>
          <p:nvPr/>
        </p:nvSpPr>
        <p:spPr bwMode="auto">
          <a:xfrm>
            <a:off x="5795964" y="2680099"/>
            <a:ext cx="16417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TW" altLang="zh-TW" sz="1000" smtClean="0">
                <a:solidFill>
                  <a:srgbClr val="000000"/>
                </a:solidFill>
              </a:rPr>
              <a:t>調整內容過濾</a:t>
            </a:r>
            <a:r>
              <a:rPr lang="en-US" altLang="zh-TW" sz="1000" smtClean="0">
                <a:solidFill>
                  <a:srgbClr val="000000"/>
                </a:solidFill>
              </a:rPr>
              <a:t>&lt;3um Defect</a:t>
            </a:r>
            <a:endParaRPr kumimoji="0" lang="zh-TW" altLang="en-US" sz="1000" smtClean="0">
              <a:solidFill>
                <a:prstClr val="black"/>
              </a:solidFill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396" name="文字方塊 15"/>
          <p:cNvSpPr txBox="1">
            <a:spLocks noChangeArrowheads="1"/>
          </p:cNvSpPr>
          <p:nvPr/>
        </p:nvSpPr>
        <p:spPr bwMode="auto">
          <a:xfrm>
            <a:off x="5795968" y="1491855"/>
            <a:ext cx="28082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TH-30</a:t>
            </a:r>
            <a:r>
              <a:rPr kumimoji="0" lang="zh-TW" altLang="en-US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 修改至</a:t>
            </a:r>
            <a:r>
              <a:rPr kumimoji="0" lang="en-US" altLang="zh-TW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25</a:t>
            </a:r>
            <a:r>
              <a:rPr kumimoji="0" lang="zh-TW" altLang="en-US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 </a:t>
            </a:r>
            <a:r>
              <a:rPr kumimoji="0" lang="en-US" altLang="zh-TW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QTM</a:t>
            </a:r>
            <a:r>
              <a:rPr kumimoji="0" lang="zh-TW" altLang="en-US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大約</a:t>
            </a:r>
            <a:r>
              <a:rPr kumimoji="0" lang="en-US" altLang="zh-TW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30</a:t>
            </a:r>
            <a:r>
              <a:rPr kumimoji="0" lang="en-US" altLang="zh-TW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  <a:sym typeface="Wingdings" pitchFamily="2" charset="2"/>
              </a:rPr>
              <a:t></a:t>
            </a:r>
            <a:r>
              <a:rPr kumimoji="0" lang="zh-TW" altLang="en-US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  <a:sym typeface="Wingdings" pitchFamily="2" charset="2"/>
              </a:rPr>
              <a:t>減少</a:t>
            </a:r>
            <a:r>
              <a:rPr kumimoji="0" lang="en-US" altLang="zh-TW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False</a:t>
            </a:r>
            <a:r>
              <a:rPr kumimoji="0" lang="zh-TW" altLang="en-US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檢出</a:t>
            </a:r>
          </a:p>
        </p:txBody>
      </p:sp>
      <p:sp>
        <p:nvSpPr>
          <p:cNvPr id="17" name="向右箭號 16"/>
          <p:cNvSpPr/>
          <p:nvPr/>
        </p:nvSpPr>
        <p:spPr>
          <a:xfrm>
            <a:off x="3276605" y="2787253"/>
            <a:ext cx="358775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>
              <a:solidFill>
                <a:prstClr val="white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276605" y="4245769"/>
            <a:ext cx="358775" cy="27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>
              <a:solidFill>
                <a:prstClr val="white"/>
              </a:solidFill>
            </a:endParaRPr>
          </a:p>
        </p:txBody>
      </p:sp>
      <p:sp>
        <p:nvSpPr>
          <p:cNvPr id="16399" name="矩形 18"/>
          <p:cNvSpPr>
            <a:spLocks noChangeArrowheads="1"/>
          </p:cNvSpPr>
          <p:nvPr/>
        </p:nvSpPr>
        <p:spPr bwMode="auto">
          <a:xfrm>
            <a:off x="3276604" y="3165874"/>
            <a:ext cx="309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000" smtClean="0">
                <a:solidFill>
                  <a:srgbClr val="000000"/>
                </a:solidFill>
              </a:rPr>
              <a:t>T21</a:t>
            </a:r>
            <a:r>
              <a:rPr lang="zh-TW" altLang="en-US" sz="1000" smtClean="0">
                <a:solidFill>
                  <a:srgbClr val="000000"/>
                </a:solidFill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</a:rPr>
              <a:t>Detection Zones</a:t>
            </a:r>
            <a:r>
              <a:rPr lang="zh-TW" altLang="en-US" sz="1000" smtClean="0">
                <a:solidFill>
                  <a:srgbClr val="000000"/>
                </a:solidFill>
              </a:rPr>
              <a:t> 設置</a:t>
            </a:r>
            <a:r>
              <a:rPr lang="en-US" altLang="zh-TW" sz="1000" smtClean="0">
                <a:solidFill>
                  <a:srgbClr val="000000"/>
                </a:solidFill>
              </a:rPr>
              <a:t>TH</a:t>
            </a:r>
            <a:r>
              <a:rPr lang="zh-TW" altLang="en-US" sz="1000" smtClean="0">
                <a:solidFill>
                  <a:srgbClr val="000000"/>
                </a:solidFill>
              </a:rPr>
              <a:t>方寬至</a:t>
            </a:r>
            <a:r>
              <a:rPr lang="en-US" altLang="zh-TW" sz="1000" smtClean="0">
                <a:solidFill>
                  <a:srgbClr val="000000"/>
                </a:solidFill>
              </a:rPr>
              <a:t>40 </a:t>
            </a:r>
            <a:r>
              <a:rPr lang="zh-TW" altLang="en-US" sz="1000" smtClean="0">
                <a:solidFill>
                  <a:srgbClr val="000000"/>
                </a:solidFill>
              </a:rPr>
              <a:t>減少</a:t>
            </a:r>
            <a:r>
              <a:rPr kumimoji="0" lang="en-US" altLang="zh-TW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False</a:t>
            </a:r>
            <a:r>
              <a:rPr kumimoji="0" lang="zh-TW" altLang="en-US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檢出</a:t>
            </a:r>
          </a:p>
        </p:txBody>
      </p:sp>
      <p:pic>
        <p:nvPicPr>
          <p:cNvPr id="164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79838" y="4030266"/>
            <a:ext cx="10795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59339" y="3998121"/>
            <a:ext cx="763587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2" name="矩形 22"/>
          <p:cNvSpPr>
            <a:spLocks noChangeArrowheads="1"/>
          </p:cNvSpPr>
          <p:nvPr/>
        </p:nvSpPr>
        <p:spPr bwMode="auto">
          <a:xfrm>
            <a:off x="3203576" y="4958955"/>
            <a:ext cx="33554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000" smtClean="0">
                <a:solidFill>
                  <a:srgbClr val="000000"/>
                </a:solidFill>
              </a:rPr>
              <a:t>T43</a:t>
            </a:r>
            <a:r>
              <a:rPr lang="zh-TW" altLang="en-US" sz="1000" smtClean="0">
                <a:solidFill>
                  <a:srgbClr val="000000"/>
                </a:solidFill>
              </a:rPr>
              <a:t> 區域</a:t>
            </a:r>
            <a:r>
              <a:rPr lang="en-US" altLang="zh-TW" sz="1000" smtClean="0">
                <a:solidFill>
                  <a:srgbClr val="000000"/>
                </a:solidFill>
              </a:rPr>
              <a:t>Detection Zones</a:t>
            </a:r>
            <a:r>
              <a:rPr lang="zh-TW" altLang="en-US" sz="1000" smtClean="0">
                <a:solidFill>
                  <a:srgbClr val="000000"/>
                </a:solidFill>
              </a:rPr>
              <a:t> 設置</a:t>
            </a:r>
            <a:r>
              <a:rPr lang="en-US" altLang="zh-TW" sz="1000" smtClean="0">
                <a:solidFill>
                  <a:srgbClr val="000000"/>
                </a:solidFill>
              </a:rPr>
              <a:t>TH</a:t>
            </a:r>
            <a:r>
              <a:rPr lang="zh-TW" altLang="en-US" sz="1000" smtClean="0">
                <a:solidFill>
                  <a:srgbClr val="000000"/>
                </a:solidFill>
              </a:rPr>
              <a:t>方寬至</a:t>
            </a:r>
            <a:r>
              <a:rPr lang="en-US" altLang="zh-TW" sz="1000" smtClean="0">
                <a:solidFill>
                  <a:srgbClr val="000000"/>
                </a:solidFill>
              </a:rPr>
              <a:t>40 </a:t>
            </a:r>
            <a:r>
              <a:rPr lang="zh-TW" altLang="en-US" sz="1000" smtClean="0">
                <a:solidFill>
                  <a:srgbClr val="000000"/>
                </a:solidFill>
              </a:rPr>
              <a:t>減少</a:t>
            </a:r>
            <a:r>
              <a:rPr kumimoji="0" lang="en-US" altLang="zh-TW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False</a:t>
            </a:r>
            <a:r>
              <a:rPr kumimoji="0" lang="zh-TW" altLang="en-US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檢出</a:t>
            </a:r>
          </a:p>
        </p:txBody>
      </p:sp>
      <p:pic>
        <p:nvPicPr>
          <p:cNvPr id="16403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8400" y="2247902"/>
            <a:ext cx="808038" cy="89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4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00568" y="2247900"/>
            <a:ext cx="719137" cy="86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5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72276" y="3868343"/>
            <a:ext cx="2371725" cy="117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6" name="矩形 26"/>
          <p:cNvSpPr>
            <a:spLocks noChangeArrowheads="1"/>
          </p:cNvSpPr>
          <p:nvPr/>
        </p:nvSpPr>
        <p:spPr bwMode="auto">
          <a:xfrm>
            <a:off x="6732589" y="3706418"/>
            <a:ext cx="1527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CDRV</a:t>
            </a:r>
            <a:r>
              <a:rPr kumimoji="0" lang="zh-TW" altLang="en-US" sz="1000" smtClean="0">
                <a:solidFill>
                  <a:prstClr val="black"/>
                </a:solidFill>
                <a:latin typeface="Calibri" pitchFamily="34" charset="0"/>
                <a:ea typeface="新細明體" pitchFamily="18" charset="-120"/>
              </a:rPr>
              <a:t> 拍照條件由大至小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ADC PEP1 </a:t>
            </a:r>
            <a:r>
              <a:rPr lang="zh-TW" altLang="en-US" dirty="0" smtClean="0"/>
              <a:t>佔比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972727"/>
            <a:ext cx="4248472" cy="381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771550"/>
            <a:ext cx="936104" cy="57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07504" y="1347615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3/8~3/10</a:t>
            </a:r>
            <a:r>
              <a:rPr lang="zh-TW" altLang="en-US" dirty="0" smtClean="0"/>
              <a:t> </a:t>
            </a:r>
            <a:r>
              <a:rPr lang="en-US" altLang="zh-TW" dirty="0" smtClean="0"/>
              <a:t>ADC </a:t>
            </a:r>
            <a:r>
              <a:rPr lang="zh-TW" altLang="en-US" dirty="0" smtClean="0"/>
              <a:t>判片照片數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6" y="1635646"/>
            <a:ext cx="201622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圖片 5" descr="image00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627535"/>
            <a:ext cx="1104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圖片 4" descr="image00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2" y="627535"/>
            <a:ext cx="10763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6300192" y="72008"/>
            <a:ext cx="2483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itchFamily="34" charset="-120"/>
              </a:rPr>
              <a:t>M1-Defect </a:t>
            </a:r>
            <a:r>
              <a:rPr lang="zh-TW" altLang="zh-TW" sz="1000" dirty="0" smtClean="0">
                <a:latin typeface="微軟正黑體" pitchFamily="34" charset="-120"/>
              </a:rPr>
              <a:t>為小顆點狀</a:t>
            </a:r>
            <a:r>
              <a:rPr lang="en-US" altLang="zh-TW" sz="1000" dirty="0" smtClean="0">
                <a:latin typeface="微軟正黑體" pitchFamily="34" charset="-120"/>
              </a:rPr>
              <a:t> Defect </a:t>
            </a:r>
            <a:r>
              <a:rPr lang="zh-TW" altLang="en-US" sz="1000" dirty="0" smtClean="0">
                <a:latin typeface="微軟正黑體" pitchFamily="34" charset="-120"/>
              </a:rPr>
              <a:t>或前程</a:t>
            </a:r>
            <a:endParaRPr lang="zh-TW" altLang="zh-TW" sz="1000" dirty="0" smtClean="0">
              <a:latin typeface="微軟正黑體" pitchFamily="34" charset="-120"/>
            </a:endParaRPr>
          </a:p>
          <a:p>
            <a:r>
              <a:rPr lang="zh-TW" altLang="zh-TW" sz="1000" dirty="0" smtClean="0">
                <a:latin typeface="微軟正黑體" pitchFamily="34" charset="-120"/>
              </a:rPr>
              <a:t>需調查</a:t>
            </a:r>
            <a:r>
              <a:rPr lang="en-US" altLang="zh-TW" sz="1000" dirty="0" smtClean="0">
                <a:latin typeface="微軟正黑體" pitchFamily="34" charset="-120"/>
              </a:rPr>
              <a:t>Model </a:t>
            </a:r>
            <a:r>
              <a:rPr lang="zh-TW" altLang="zh-TW" sz="1000" dirty="0" smtClean="0">
                <a:latin typeface="微軟正黑體" pitchFamily="34" charset="-120"/>
              </a:rPr>
              <a:t>差異</a:t>
            </a:r>
            <a:r>
              <a:rPr lang="en-US" altLang="zh-TW" sz="1000" dirty="0" smtClean="0">
                <a:latin typeface="微軟正黑體" pitchFamily="34" charset="-120"/>
              </a:rPr>
              <a:t>,</a:t>
            </a:r>
            <a:endParaRPr lang="zh-TW" altLang="zh-TW" sz="1000" dirty="0" smtClean="0">
              <a:latin typeface="微軟正黑體" pitchFamily="34" charset="-120"/>
            </a:endParaRPr>
          </a:p>
          <a:p>
            <a:r>
              <a:rPr lang="zh-TW" altLang="zh-TW" sz="1000" dirty="0" smtClean="0">
                <a:latin typeface="微軟正黑體" pitchFamily="34" charset="-120"/>
              </a:rPr>
              <a:t>請工程進行</a:t>
            </a:r>
            <a:r>
              <a:rPr lang="en-US" altLang="zh-TW" sz="1000" dirty="0" smtClean="0">
                <a:latin typeface="微軟正黑體" pitchFamily="34" charset="-120"/>
              </a:rPr>
              <a:t>Recipe </a:t>
            </a:r>
            <a:r>
              <a:rPr lang="zh-TW" altLang="zh-TW" sz="1000" dirty="0" smtClean="0">
                <a:latin typeface="微軟正黑體" pitchFamily="34" charset="-120"/>
              </a:rPr>
              <a:t>調整</a:t>
            </a:r>
            <a:r>
              <a:rPr lang="en-US" altLang="zh-TW" sz="1000" dirty="0" smtClean="0">
                <a:latin typeface="微軟正黑體" pitchFamily="34" charset="-120"/>
              </a:rPr>
              <a:t>,</a:t>
            </a:r>
            <a:r>
              <a:rPr lang="zh-TW" altLang="zh-TW" sz="1000" dirty="0" smtClean="0">
                <a:latin typeface="微軟正黑體" pitchFamily="34" charset="-120"/>
              </a:rPr>
              <a:t>拍照順序及</a:t>
            </a:r>
            <a:r>
              <a:rPr lang="en-US" altLang="zh-TW" sz="1000" dirty="0" smtClean="0">
                <a:latin typeface="微軟正黑體" pitchFamily="34" charset="-120"/>
              </a:rPr>
              <a:t>TH</a:t>
            </a:r>
            <a:endParaRPr lang="zh-TW" altLang="zh-TW" sz="1000" dirty="0" smtClean="0">
              <a:latin typeface="微軟正黑體" pitchFamily="34" charset="-120"/>
            </a:endParaRPr>
          </a:p>
          <a:p>
            <a:endParaRPr lang="zh-TW" altLang="en-US" sz="1000" dirty="0">
              <a:latin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64696" y="3240360"/>
            <a:ext cx="291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itchFamily="34" charset="-120"/>
              </a:rPr>
              <a:t>T-M1-Particle(in) </a:t>
            </a:r>
            <a:r>
              <a:rPr lang="zh-TW" altLang="zh-TW" sz="1000" dirty="0" smtClean="0">
                <a:latin typeface="微軟正黑體" pitchFamily="34" charset="-120"/>
              </a:rPr>
              <a:t>為</a:t>
            </a:r>
            <a:r>
              <a:rPr lang="en-US" altLang="zh-TW" sz="1000" dirty="0" smtClean="0">
                <a:latin typeface="微軟正黑體" pitchFamily="34" charset="-120"/>
              </a:rPr>
              <a:t>GL=AFO </a:t>
            </a:r>
            <a:r>
              <a:rPr lang="zh-TW" altLang="zh-TW" sz="1000" dirty="0" smtClean="0">
                <a:latin typeface="微軟正黑體" pitchFamily="34" charset="-120"/>
              </a:rPr>
              <a:t>小顆點狀</a:t>
            </a:r>
            <a:r>
              <a:rPr lang="en-US" altLang="zh-TW" sz="1000" dirty="0" smtClean="0">
                <a:latin typeface="微軟正黑體" pitchFamily="34" charset="-120"/>
              </a:rPr>
              <a:t> Defect </a:t>
            </a:r>
          </a:p>
          <a:p>
            <a:r>
              <a:rPr lang="en-US" altLang="zh-TW" sz="1000" dirty="0" smtClean="0">
                <a:latin typeface="微軟正黑體" pitchFamily="34" charset="-120"/>
              </a:rPr>
              <a:t>Total CNT </a:t>
            </a:r>
            <a:r>
              <a:rPr lang="zh-TW" altLang="en-US" sz="1000" dirty="0" smtClean="0">
                <a:latin typeface="微軟正黑體" pitchFamily="34" charset="-120"/>
              </a:rPr>
              <a:t>大宗型態</a:t>
            </a:r>
            <a:r>
              <a:rPr lang="en-US" altLang="zh-TW" sz="1000" dirty="0" smtClean="0">
                <a:latin typeface="微軟正黑體" pitchFamily="34" charset="-120"/>
              </a:rPr>
              <a:t>,</a:t>
            </a:r>
            <a:r>
              <a:rPr lang="zh-TW" altLang="en-US" sz="1000" dirty="0" smtClean="0">
                <a:latin typeface="微軟正黑體" pitchFamily="34" charset="-120"/>
              </a:rPr>
              <a:t>監控聚集性及趨勢</a:t>
            </a:r>
            <a:endParaRPr lang="zh-TW" altLang="en-US" sz="1000" dirty="0">
              <a:latin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28184" y="1656185"/>
            <a:ext cx="2915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微軟正黑體" pitchFamily="34" charset="-120"/>
              </a:rPr>
              <a:t>False-defect/I-Nothing</a:t>
            </a:r>
            <a:r>
              <a:rPr lang="zh-TW" altLang="zh-TW" sz="1000" dirty="0" smtClean="0">
                <a:latin typeface="微軟正黑體" pitchFamily="34" charset="-120"/>
              </a:rPr>
              <a:t>為</a:t>
            </a:r>
            <a:r>
              <a:rPr lang="zh-TW" altLang="en-US" sz="1000" dirty="0" smtClean="0">
                <a:latin typeface="微軟正黑體" pitchFamily="34" charset="-120"/>
              </a:rPr>
              <a:t>無</a:t>
            </a:r>
            <a:r>
              <a:rPr lang="en-US" altLang="zh-TW" sz="1000" dirty="0" smtClean="0">
                <a:latin typeface="微軟正黑體" pitchFamily="34" charset="-120"/>
              </a:rPr>
              <a:t>Defect</a:t>
            </a:r>
          </a:p>
          <a:p>
            <a:r>
              <a:rPr lang="zh-TW" altLang="zh-TW" sz="1000" dirty="0" smtClean="0">
                <a:latin typeface="微軟正黑體" pitchFamily="34" charset="-120"/>
              </a:rPr>
              <a:t>請工程進行</a:t>
            </a:r>
            <a:r>
              <a:rPr lang="en-US" altLang="zh-TW" sz="1000" dirty="0" smtClean="0">
                <a:latin typeface="微軟正黑體" pitchFamily="34" charset="-120"/>
              </a:rPr>
              <a:t>Recipe </a:t>
            </a:r>
            <a:r>
              <a:rPr lang="zh-TW" altLang="zh-TW" sz="1000" dirty="0" smtClean="0">
                <a:latin typeface="微軟正黑體" pitchFamily="34" charset="-120"/>
              </a:rPr>
              <a:t>調整</a:t>
            </a:r>
            <a:r>
              <a:rPr lang="en-US" altLang="zh-TW" sz="1000" dirty="0" smtClean="0">
                <a:latin typeface="微軟正黑體" pitchFamily="34" charset="-120"/>
              </a:rPr>
              <a:t>,</a:t>
            </a:r>
            <a:r>
              <a:rPr lang="zh-TW" altLang="zh-TW" sz="1000" dirty="0" smtClean="0">
                <a:latin typeface="微軟正黑體" pitchFamily="34" charset="-120"/>
              </a:rPr>
              <a:t>拍照順序及</a:t>
            </a:r>
            <a:r>
              <a:rPr lang="en-US" altLang="zh-TW" sz="1000" dirty="0" smtClean="0">
                <a:latin typeface="微軟正黑體" pitchFamily="34" charset="-120"/>
              </a:rPr>
              <a:t>TH</a:t>
            </a:r>
            <a:endParaRPr lang="zh-TW" altLang="zh-TW" sz="1000" dirty="0" smtClean="0">
              <a:latin typeface="微軟正黑體" pitchFamily="34" charset="-120"/>
            </a:endParaRPr>
          </a:p>
          <a:p>
            <a:endParaRPr lang="zh-TW" altLang="en-US" sz="1000" dirty="0">
              <a:latin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504" y="1779663"/>
            <a:ext cx="2016224" cy="144016"/>
          </a:xfrm>
          <a:prstGeom prst="rect">
            <a:avLst/>
          </a:prstGeom>
          <a:solidFill>
            <a:srgbClr val="FF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7504" y="2067695"/>
            <a:ext cx="2016224" cy="144016"/>
          </a:xfrm>
          <a:prstGeom prst="rect">
            <a:avLst/>
          </a:prstGeom>
          <a:solidFill>
            <a:srgbClr val="FFFF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6" y="2139702"/>
            <a:ext cx="1382927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9752" y="4155926"/>
            <a:ext cx="957716" cy="84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2339754" y="3723878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>
                <a:latin typeface="微軟正黑體" pitchFamily="34" charset="-120"/>
              </a:rPr>
              <a:t>On-Film</a:t>
            </a:r>
          </a:p>
          <a:p>
            <a:r>
              <a:rPr lang="zh-TW" altLang="en-US" sz="1000" dirty="0" smtClean="0">
                <a:latin typeface="微軟正黑體" pitchFamily="34" charset="-120"/>
              </a:rPr>
              <a:t>環境</a:t>
            </a:r>
            <a:r>
              <a:rPr lang="en-US" altLang="zh-TW" sz="1000" dirty="0" smtClean="0">
                <a:latin typeface="微軟正黑體" pitchFamily="34" charset="-120"/>
              </a:rPr>
              <a:t>Particle</a:t>
            </a:r>
            <a:endParaRPr lang="zh-TW" altLang="en-US" sz="10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64696" y="3651990"/>
            <a:ext cx="12204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00194" y="2139702"/>
            <a:ext cx="1360925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6" y="4443958"/>
            <a:ext cx="595959" cy="55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88834" y="3651990"/>
            <a:ext cx="1402427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30" y="681037"/>
            <a:ext cx="2881313" cy="148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30" y="2193132"/>
            <a:ext cx="2881313" cy="148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矩形 6"/>
          <p:cNvSpPr>
            <a:spLocks noChangeArrowheads="1"/>
          </p:cNvSpPr>
          <p:nvPr/>
        </p:nvSpPr>
        <p:spPr bwMode="auto">
          <a:xfrm>
            <a:off x="755654" y="465537"/>
            <a:ext cx="1250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U31K3B4900</a:t>
            </a:r>
            <a:endParaRPr lang="zh-TW" altLang="en-US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1182292"/>
            <a:ext cx="2159000" cy="111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325" y="1182293"/>
            <a:ext cx="2159000" cy="111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矩形 10"/>
          <p:cNvSpPr>
            <a:spLocks noChangeArrowheads="1"/>
          </p:cNvSpPr>
          <p:nvPr/>
        </p:nvSpPr>
        <p:spPr bwMode="auto">
          <a:xfrm>
            <a:off x="5440368" y="951312"/>
            <a:ext cx="12923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UA1K3AP800</a:t>
            </a:r>
            <a:endParaRPr lang="zh-TW" altLang="en-US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7416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4300" y="2532460"/>
            <a:ext cx="2159000" cy="111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325" y="2532462"/>
            <a:ext cx="2159000" cy="111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矩形 13"/>
          <p:cNvSpPr>
            <a:spLocks noChangeArrowheads="1"/>
          </p:cNvSpPr>
          <p:nvPr/>
        </p:nvSpPr>
        <p:spPr bwMode="auto">
          <a:xfrm>
            <a:off x="5470526" y="2301481"/>
            <a:ext cx="12618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t>UA1K3BJ600</a:t>
            </a:r>
            <a:endParaRPr lang="zh-TW" altLang="en-US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741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7816" y="3706416"/>
            <a:ext cx="5159375" cy="134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向右箭號 11"/>
          <p:cNvSpPr/>
          <p:nvPr/>
        </p:nvSpPr>
        <p:spPr>
          <a:xfrm>
            <a:off x="3275013" y="1059657"/>
            <a:ext cx="576262" cy="54054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800">
              <a:solidFill>
                <a:prstClr val="white"/>
              </a:solidFill>
            </a:endParaRPr>
          </a:p>
        </p:txBody>
      </p:sp>
      <p:sp>
        <p:nvSpPr>
          <p:cNvPr id="17421" name="標題 2"/>
          <p:cNvSpPr>
            <a:spLocks noGrp="1"/>
          </p:cNvSpPr>
          <p:nvPr>
            <p:ph type="title"/>
          </p:nvPr>
        </p:nvSpPr>
        <p:spPr>
          <a:xfrm>
            <a:off x="468318" y="1"/>
            <a:ext cx="7373937" cy="411956"/>
          </a:xfrm>
        </p:spPr>
        <p:txBody>
          <a:bodyPr/>
          <a:lstStyle/>
          <a:p>
            <a:pPr eaLnBrk="1" hangingPunct="1"/>
            <a:r>
              <a:rPr lang="en-US" altLang="zh-TW" sz="3000" smtClean="0"/>
              <a:t>False-defect</a:t>
            </a:r>
            <a:r>
              <a:rPr lang="zh-TW" altLang="en-US" sz="3000" smtClean="0"/>
              <a:t> </a:t>
            </a:r>
            <a:r>
              <a:rPr lang="en-US" altLang="zh-TW" sz="3000" smtClean="0"/>
              <a:t>Improve</a:t>
            </a:r>
            <a:r>
              <a:rPr lang="zh-TW" altLang="en-US" sz="3000" smtClean="0"/>
              <a:t> </a:t>
            </a:r>
            <a:r>
              <a:rPr lang="en-US" altLang="zh-TW" sz="3000" smtClean="0"/>
              <a:t>action</a:t>
            </a:r>
            <a:endParaRPr lang="zh-TW" altLang="en-US" sz="3000" smtClean="0"/>
          </a:p>
        </p:txBody>
      </p:sp>
      <p:sp>
        <p:nvSpPr>
          <p:cNvPr id="17422" name="文字方塊 18"/>
          <p:cNvSpPr txBox="1">
            <a:spLocks noChangeArrowheads="1"/>
          </p:cNvSpPr>
          <p:nvPr/>
        </p:nvSpPr>
        <p:spPr bwMode="auto">
          <a:xfrm>
            <a:off x="3851280" y="666753"/>
            <a:ext cx="4392613" cy="30777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mtClean="0">
                <a:solidFill>
                  <a:srgbClr val="000000"/>
                </a:solidFill>
              </a:rPr>
              <a:t>3/29</a:t>
            </a:r>
            <a:r>
              <a:rPr lang="zh-TW" altLang="en-US" smtClean="0">
                <a:solidFill>
                  <a:srgbClr val="000000"/>
                </a:solidFill>
              </a:rPr>
              <a:t>  調整  </a:t>
            </a:r>
            <a:r>
              <a:rPr lang="en-US" altLang="zh-TW" smtClean="0">
                <a:solidFill>
                  <a:srgbClr val="000000"/>
                </a:solidFill>
              </a:rPr>
              <a:t>T43Q3</a:t>
            </a:r>
            <a:r>
              <a:rPr lang="zh-TW" altLang="en-US" smtClean="0">
                <a:solidFill>
                  <a:srgbClr val="000000"/>
                </a:solidFill>
              </a:rPr>
              <a:t> </a:t>
            </a:r>
            <a:r>
              <a:rPr lang="en-US" altLang="zh-TW" smtClean="0">
                <a:solidFill>
                  <a:srgbClr val="000000"/>
                </a:solidFill>
              </a:rPr>
              <a:t>CL=AEO MOR300.</a:t>
            </a:r>
            <a:r>
              <a:rPr lang="zh-TW" altLang="en-US" smtClean="0">
                <a:solidFill>
                  <a:srgbClr val="000000"/>
                </a:solidFill>
              </a:rPr>
              <a:t> </a:t>
            </a:r>
            <a:r>
              <a:rPr lang="en-US" altLang="zh-TW" smtClean="0">
                <a:solidFill>
                  <a:srgbClr val="000000"/>
                </a:solidFill>
              </a:rPr>
              <a:t>400 recipe</a:t>
            </a:r>
            <a:endParaRPr lang="zh-TW" altLang="en-US" smtClean="0">
              <a:solidFill>
                <a:srgbClr val="00000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2411413" y="4731544"/>
            <a:ext cx="4464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/>
            </a:extLst>
          </p:cNvPr>
          <p:cNvSpPr/>
          <p:nvPr/>
        </p:nvSpPr>
        <p:spPr>
          <a:xfrm>
            <a:off x="6659566" y="4462462"/>
            <a:ext cx="1944687" cy="21550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3/29 MOR700 </a:t>
            </a:r>
            <a:r>
              <a:rPr kumimoji="0" lang="zh-TW" altLang="en-US" sz="1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調整前後比較</a:t>
            </a:r>
            <a:endParaRPr kumimoji="0" lang="en-US" sz="10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6876256" y="1851670"/>
            <a:ext cx="1656184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644008" y="1851670"/>
            <a:ext cx="1656184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411760" y="1851670"/>
            <a:ext cx="1656184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323528" y="1851670"/>
            <a:ext cx="1656184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8B 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Cluster </a:t>
            </a:r>
            <a:r>
              <a:rPr lang="zh-TW" altLang="en-US" dirty="0" smtClean="0"/>
              <a:t>規劃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95536" y="843558"/>
            <a:ext cx="1512168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zh-TW" sz="1000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TW" sz="1000" b="1" dirty="0" smtClean="0">
                <a:solidFill>
                  <a:schemeClr val="tx1"/>
                </a:solidFill>
              </a:rPr>
              <a:t>INPUT</a:t>
            </a:r>
          </a:p>
          <a:p>
            <a:pPr marL="342900" indent="-342900"/>
            <a:r>
              <a:rPr lang="en-US" altLang="zh-TW" sz="1000" b="1" dirty="0" smtClean="0">
                <a:solidFill>
                  <a:schemeClr val="tx1"/>
                </a:solidFill>
              </a:rPr>
              <a:t>1.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標註機構</a:t>
            </a:r>
            <a:r>
              <a:rPr lang="en-US" altLang="zh-TW" sz="1000" b="1" dirty="0" smtClean="0">
                <a:solidFill>
                  <a:schemeClr val="tx1"/>
                </a:solidFill>
              </a:rPr>
              <a:t>Map</a:t>
            </a:r>
          </a:p>
          <a:p>
            <a:pPr marL="342900" indent="-342900"/>
            <a:r>
              <a:rPr lang="en-US" altLang="zh-TW" sz="1000" b="1" dirty="0" smtClean="0">
                <a:solidFill>
                  <a:schemeClr val="tx1"/>
                </a:solidFill>
              </a:rPr>
              <a:t>2.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標註異常事件特性</a:t>
            </a:r>
            <a:endParaRPr lang="en-US" altLang="zh-TW" sz="1000" b="1" dirty="0" smtClean="0">
              <a:solidFill>
                <a:schemeClr val="tx1"/>
              </a:solidFill>
            </a:endParaRPr>
          </a:p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49953"/>
            <a:ext cx="1440160" cy="9361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395536" y="186192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PVD </a:t>
            </a:r>
            <a:r>
              <a:rPr lang="zh-TW" altLang="en-US" sz="1200" dirty="0" smtClean="0"/>
              <a:t>斜向聚集</a:t>
            </a:r>
            <a:r>
              <a:rPr lang="en-US" altLang="zh-TW" sz="1200" b="1" dirty="0" err="1" smtClean="0"/>
              <a:t>Hypha</a:t>
            </a:r>
            <a:endParaRPr lang="zh-TW" altLang="en-US" sz="1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5536" y="30860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中央聚集</a:t>
            </a:r>
            <a:endParaRPr lang="zh-TW" altLang="en-US" sz="1200" dirty="0"/>
          </a:p>
        </p:txBody>
      </p:sp>
      <p:sp>
        <p:nvSpPr>
          <p:cNvPr id="15" name="圓角矩形 14"/>
          <p:cNvSpPr/>
          <p:nvPr/>
        </p:nvSpPr>
        <p:spPr>
          <a:xfrm>
            <a:off x="6876256" y="843558"/>
            <a:ext cx="1512168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b="1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zh-TW" altLang="en-US" sz="1000" b="1" dirty="0" smtClean="0">
                <a:solidFill>
                  <a:schemeClr val="tx1"/>
                </a:solidFill>
              </a:rPr>
              <a:t>主動通知</a:t>
            </a:r>
            <a:endParaRPr lang="en-US" altLang="zh-TW" sz="1000" b="1" dirty="0" smtClean="0">
              <a:solidFill>
                <a:schemeClr val="tx1"/>
              </a:solidFill>
            </a:endParaRPr>
          </a:p>
          <a:p>
            <a:r>
              <a:rPr lang="en-US" altLang="zh-TW" sz="1000" b="1" dirty="0" smtClean="0">
                <a:solidFill>
                  <a:schemeClr val="tx1"/>
                </a:solidFill>
              </a:rPr>
              <a:t>E-STONE/Auto-Mail/</a:t>
            </a:r>
            <a:endParaRPr lang="zh-TW" altLang="en-US" sz="1000" b="1" dirty="0" smtClean="0">
              <a:solidFill>
                <a:schemeClr val="tx1"/>
              </a:solidFill>
            </a:endParaRPr>
          </a:p>
          <a:p>
            <a:r>
              <a:rPr lang="en-US" altLang="zh-TW" sz="1000" b="1" dirty="0" smtClean="0">
                <a:solidFill>
                  <a:schemeClr val="tx1"/>
                </a:solidFill>
              </a:rPr>
              <a:t>Block 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鎖定</a:t>
            </a:r>
            <a:endParaRPr lang="zh-TW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483768" y="843558"/>
            <a:ext cx="1512168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TW" altLang="en-US" sz="1000" b="1" dirty="0" smtClean="0">
                <a:solidFill>
                  <a:schemeClr val="tx1"/>
                </a:solidFill>
              </a:rPr>
              <a:t>資料源</a:t>
            </a:r>
            <a:endParaRPr lang="en-US" altLang="zh-TW" sz="1000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TW" sz="1000" b="1" dirty="0" smtClean="0">
                <a:solidFill>
                  <a:schemeClr val="tx1"/>
                </a:solidFill>
              </a:rPr>
              <a:t>1.Total CNT/ADC/LSR</a:t>
            </a:r>
          </a:p>
          <a:p>
            <a:pPr marL="342900" indent="-342900"/>
            <a:r>
              <a:rPr lang="en-US" altLang="zh-TW" sz="1000" b="1" dirty="0" smtClean="0">
                <a:solidFill>
                  <a:schemeClr val="tx1"/>
                </a:solidFill>
                <a:sym typeface="Wingdings" pitchFamily="2" charset="2"/>
              </a:rPr>
              <a:t>2.</a:t>
            </a:r>
            <a:r>
              <a:rPr lang="zh-TW" altLang="en-US" sz="1000" b="1" dirty="0" smtClean="0">
                <a:solidFill>
                  <a:schemeClr val="tx1"/>
                </a:solidFill>
                <a:sym typeface="Wingdings" pitchFamily="2" charset="2"/>
              </a:rPr>
              <a:t>回推製程機台</a:t>
            </a:r>
            <a:endParaRPr lang="en-US" altLang="zh-TW" sz="10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TW" sz="1000" b="1" dirty="0" smtClean="0">
                <a:solidFill>
                  <a:schemeClr val="tx1"/>
                </a:solidFill>
                <a:sym typeface="Wingdings" pitchFamily="2" charset="2"/>
              </a:rPr>
              <a:t>Unit/Tray/Chamber</a:t>
            </a:r>
            <a:endParaRPr lang="en-US" altLang="zh-TW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644008" y="843558"/>
            <a:ext cx="1512168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TW" altLang="en-US" sz="1000" b="1" dirty="0" smtClean="0">
                <a:solidFill>
                  <a:schemeClr val="tx1"/>
                </a:solidFill>
              </a:rPr>
              <a:t>主動偵測</a:t>
            </a:r>
            <a:endParaRPr lang="en-US" altLang="zh-TW" sz="1000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TW" sz="1000" b="1" dirty="0" smtClean="0">
                <a:solidFill>
                  <a:schemeClr val="tx1"/>
                </a:solidFill>
              </a:rPr>
              <a:t>1.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好發</a:t>
            </a:r>
            <a:r>
              <a:rPr lang="en-US" altLang="zh-TW" sz="1000" b="1" dirty="0" smtClean="0">
                <a:solidFill>
                  <a:schemeClr val="tx1"/>
                </a:solidFill>
              </a:rPr>
              <a:t>/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已知事件</a:t>
            </a:r>
            <a:endParaRPr lang="en-US" altLang="zh-TW" sz="1000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TW" sz="1000" b="1" dirty="0" smtClean="0">
                <a:solidFill>
                  <a:schemeClr val="tx1"/>
                </a:solidFill>
              </a:rPr>
              <a:t>2.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未知事件</a:t>
            </a:r>
            <a:endParaRPr lang="en-US" altLang="zh-TW" sz="1000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TW" sz="1000" b="1" dirty="0" smtClean="0">
                <a:solidFill>
                  <a:schemeClr val="tx1"/>
                </a:solidFill>
              </a:rPr>
              <a:t>3.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點</a:t>
            </a:r>
            <a:r>
              <a:rPr lang="en-US" altLang="zh-TW" sz="1000" b="1" dirty="0" smtClean="0">
                <a:solidFill>
                  <a:schemeClr val="tx1"/>
                </a:solidFill>
              </a:rPr>
              <a:t>/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線</a:t>
            </a:r>
            <a:r>
              <a:rPr lang="en-US" altLang="zh-TW" sz="1000" b="1" dirty="0" smtClean="0">
                <a:solidFill>
                  <a:schemeClr val="tx1"/>
                </a:solidFill>
              </a:rPr>
              <a:t>/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面</a:t>
            </a:r>
            <a:r>
              <a:rPr lang="en-US" altLang="zh-TW" sz="1000" b="1" dirty="0" smtClean="0">
                <a:solidFill>
                  <a:schemeClr val="tx1"/>
                </a:solidFill>
              </a:rPr>
              <a:t>,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邏輯優化</a:t>
            </a:r>
            <a:endParaRPr lang="en-US" altLang="zh-TW" sz="1000" b="1" dirty="0" smtClean="0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411760" y="3961968"/>
            <a:ext cx="1728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1000" b="1" dirty="0" smtClean="0"/>
              <a:t>Total CNT/MAP:</a:t>
            </a:r>
            <a:r>
              <a:rPr lang="zh-TW" altLang="en-US" sz="1000" b="1" dirty="0" smtClean="0"/>
              <a:t>照片過多</a:t>
            </a:r>
            <a:endParaRPr lang="en-US" altLang="zh-TW" sz="10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sz="1000" b="1" dirty="0" smtClean="0"/>
              <a:t>ADC </a:t>
            </a:r>
            <a:r>
              <a:rPr lang="zh-TW" altLang="en-US" sz="1000" b="1" dirty="0" smtClean="0"/>
              <a:t>自動判片</a:t>
            </a:r>
            <a:endParaRPr lang="en-US" altLang="zh-TW" sz="10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sz="1000" b="1" dirty="0" smtClean="0"/>
              <a:t>LSR Map: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Sampling </a:t>
            </a:r>
            <a:r>
              <a:rPr lang="zh-TW" altLang="en-US" sz="1000" b="1" dirty="0" smtClean="0"/>
              <a:t>不足</a:t>
            </a:r>
            <a:endParaRPr lang="zh-TW" altLang="en-US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7" y="1923679"/>
            <a:ext cx="1440159" cy="11521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63839"/>
            <a:ext cx="1440160" cy="997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" name="Picture 4" descr="http://tw100018629/L8BI0_VB/Retype_Map.aspx?ChartDirectorChartImage=chart_WebChartViewer1&amp;cacheId=0b2d40ead2184f7d8263f71d81994b62&amp;cacheDefeat=6373328229797465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147814"/>
            <a:ext cx="1392290" cy="11521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" name="燕尾形向右箭號 38"/>
          <p:cNvSpPr/>
          <p:nvPr/>
        </p:nvSpPr>
        <p:spPr>
          <a:xfrm>
            <a:off x="2051720" y="1131591"/>
            <a:ext cx="288032" cy="288032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＞形箭號 41"/>
          <p:cNvSpPr/>
          <p:nvPr/>
        </p:nvSpPr>
        <p:spPr>
          <a:xfrm>
            <a:off x="1979712" y="1203599"/>
            <a:ext cx="72008" cy="14401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燕尾形向右箭號 42"/>
          <p:cNvSpPr/>
          <p:nvPr/>
        </p:nvSpPr>
        <p:spPr>
          <a:xfrm>
            <a:off x="4211960" y="1203598"/>
            <a:ext cx="288032" cy="288032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＞形箭號 43"/>
          <p:cNvSpPr/>
          <p:nvPr/>
        </p:nvSpPr>
        <p:spPr>
          <a:xfrm>
            <a:off x="4139952" y="1275606"/>
            <a:ext cx="72008" cy="14401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燕尾形向右箭號 44"/>
          <p:cNvSpPr/>
          <p:nvPr/>
        </p:nvSpPr>
        <p:spPr>
          <a:xfrm>
            <a:off x="6444208" y="1203598"/>
            <a:ext cx="288032" cy="288032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＞形箭號 45"/>
          <p:cNvSpPr/>
          <p:nvPr/>
        </p:nvSpPr>
        <p:spPr>
          <a:xfrm>
            <a:off x="6372200" y="1275606"/>
            <a:ext cx="72008" cy="14401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7020272" y="2139703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4F81BD"/>
                </a:solidFill>
              </a:rPr>
              <a:t>Block</a:t>
            </a:r>
            <a:endParaRPr lang="zh-TW" altLang="en-US" b="1" dirty="0">
              <a:solidFill>
                <a:srgbClr val="4F81BD"/>
              </a:solidFill>
            </a:endParaRPr>
          </a:p>
        </p:txBody>
      </p:sp>
      <p:pic>
        <p:nvPicPr>
          <p:cNvPr id="48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2427735"/>
            <a:ext cx="1296144" cy="990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" name="文字方塊 53"/>
          <p:cNvSpPr txBox="1"/>
          <p:nvPr/>
        </p:nvSpPr>
        <p:spPr>
          <a:xfrm>
            <a:off x="2699792" y="185167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 Detect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2987827" y="2426116"/>
            <a:ext cx="434691" cy="720080"/>
          </a:xfrm>
          <a:prstGeom prst="ellipse">
            <a:avLst/>
          </a:prstGeom>
          <a:solidFill>
            <a:srgbClr val="95B3D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 rot="14656996">
            <a:off x="2673050" y="2684664"/>
            <a:ext cx="452114" cy="864096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 rot="17871965">
            <a:off x="3329212" y="2685391"/>
            <a:ext cx="422726" cy="86409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411760" y="30758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ADC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47864" y="303874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LSR Map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915816" y="220542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Total CNT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788024" y="4371951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1000" b="1" dirty="0" smtClean="0"/>
              <a:t>資料庫蒐集及測試</a:t>
            </a:r>
            <a:endParaRPr lang="zh-TW" altLang="en-US" sz="1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8A CVD Map Cluster</a:t>
            </a:r>
            <a:r>
              <a:rPr lang="zh-TW" altLang="en-US" dirty="0" smtClean="0"/>
              <a:t>權重計算邏輯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51720" y="627534"/>
          <a:ext cx="1607840" cy="8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  <a:gridCol w="576064"/>
                <a:gridCol w="504056"/>
              </a:tblGrid>
              <a:tr h="28575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627534"/>
          <a:ext cx="1607840" cy="8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  <a:gridCol w="576064"/>
                <a:gridCol w="504056"/>
              </a:tblGrid>
              <a:tr h="28575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3528" y="4115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 smtClean="0">
                <a:solidFill>
                  <a:srgbClr val="000000"/>
                </a:solidFill>
                <a:latin typeface="微軟正黑體" pitchFamily="34" charset="-120"/>
              </a:rPr>
              <a:t>CVD</a:t>
            </a:r>
            <a:r>
              <a:rPr kumimoji="0" lang="zh-TW" altLang="en-US" sz="1200" dirty="0" smtClean="0">
                <a:solidFill>
                  <a:srgbClr val="000000"/>
                </a:solidFill>
                <a:latin typeface="微軟正黑體" pitchFamily="34" charset="-120"/>
              </a:rPr>
              <a:t>中央聚集</a:t>
            </a:r>
            <a:endParaRPr kumimoji="0" lang="zh-TW" altLang="en-US" sz="1200" dirty="0">
              <a:solidFill>
                <a:srgbClr val="000000"/>
              </a:solidFill>
              <a:latin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95736" y="4115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 smtClean="0">
                <a:solidFill>
                  <a:srgbClr val="000000"/>
                </a:solidFill>
                <a:latin typeface="微軟正黑體" pitchFamily="34" charset="-120"/>
              </a:rPr>
              <a:t>Defect </a:t>
            </a:r>
            <a:r>
              <a:rPr kumimoji="0" lang="zh-TW" altLang="en-US" sz="1200" dirty="0" smtClean="0">
                <a:solidFill>
                  <a:srgbClr val="000000"/>
                </a:solidFill>
                <a:latin typeface="微軟正黑體" pitchFamily="34" charset="-120"/>
              </a:rPr>
              <a:t>落點</a:t>
            </a:r>
            <a:r>
              <a:rPr kumimoji="0" lang="en-US" altLang="zh-TW" sz="1200" dirty="0" smtClean="0">
                <a:solidFill>
                  <a:srgbClr val="000000"/>
                </a:solidFill>
                <a:latin typeface="微軟正黑體" pitchFamily="34" charset="-120"/>
              </a:rPr>
              <a:t>-1</a:t>
            </a:r>
            <a:endParaRPr kumimoji="0" lang="zh-TW" altLang="en-US" sz="1200" dirty="0">
              <a:solidFill>
                <a:srgbClr val="000000"/>
              </a:solidFill>
              <a:latin typeface="微軟正黑體" pitchFamily="34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491880" y="627534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987824" y="789552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2915816" y="993307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699792" y="1059582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347864" y="789552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500264" y="789552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051720" y="1683354"/>
          <a:ext cx="1607840" cy="8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  <a:gridCol w="576064"/>
                <a:gridCol w="504056"/>
              </a:tblGrid>
              <a:tr h="28575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195736" y="146733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 smtClean="0">
                <a:solidFill>
                  <a:srgbClr val="000000"/>
                </a:solidFill>
                <a:latin typeface="微軟正黑體" pitchFamily="34" charset="-120"/>
              </a:rPr>
              <a:t>Defect </a:t>
            </a:r>
            <a:r>
              <a:rPr kumimoji="0" lang="zh-TW" altLang="en-US" sz="1200" dirty="0" smtClean="0">
                <a:solidFill>
                  <a:srgbClr val="000000"/>
                </a:solidFill>
                <a:latin typeface="微軟正黑體" pitchFamily="34" charset="-120"/>
              </a:rPr>
              <a:t>落點</a:t>
            </a:r>
            <a:r>
              <a:rPr kumimoji="0" lang="en-US" altLang="zh-TW" sz="1200" dirty="0" smtClean="0">
                <a:solidFill>
                  <a:srgbClr val="000000"/>
                </a:solidFill>
                <a:latin typeface="微軟正黑體" pitchFamily="34" charset="-120"/>
              </a:rPr>
              <a:t>-2</a:t>
            </a:r>
            <a:endParaRPr kumimoji="0" lang="zh-TW" altLang="en-US" sz="1200" dirty="0">
              <a:solidFill>
                <a:srgbClr val="000000"/>
              </a:solidFill>
              <a:latin typeface="微軟正黑體" pitchFamily="34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275864" y="1905688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2195744" y="1851682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339760" y="2121712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627792" y="2337736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347872" y="2391742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3284248" y="2067706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051720" y="2817480"/>
          <a:ext cx="1607840" cy="8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  <a:gridCol w="576064"/>
                <a:gridCol w="504056"/>
              </a:tblGrid>
              <a:tr h="28575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橢圓 22"/>
          <p:cNvSpPr/>
          <p:nvPr/>
        </p:nvSpPr>
        <p:spPr bwMode="auto">
          <a:xfrm>
            <a:off x="3347864" y="2823790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2267744" y="2823790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411760" y="2931790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99792" y="3255838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2771800" y="2931790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2987824" y="3093820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195736" y="260145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 smtClean="0">
                <a:solidFill>
                  <a:srgbClr val="000000"/>
                </a:solidFill>
                <a:latin typeface="微軟正黑體" pitchFamily="34" charset="-120"/>
              </a:rPr>
              <a:t>Defect </a:t>
            </a:r>
            <a:r>
              <a:rPr kumimoji="0" lang="zh-TW" altLang="en-US" sz="1200" dirty="0" smtClean="0">
                <a:solidFill>
                  <a:srgbClr val="000000"/>
                </a:solidFill>
                <a:latin typeface="微軟正黑體" pitchFamily="34" charset="-120"/>
              </a:rPr>
              <a:t>落點</a:t>
            </a:r>
            <a:r>
              <a:rPr kumimoji="0" lang="en-US" altLang="zh-TW" sz="1200" dirty="0" smtClean="0">
                <a:solidFill>
                  <a:srgbClr val="000000"/>
                </a:solidFill>
                <a:latin typeface="微軟正黑體" pitchFamily="34" charset="-120"/>
              </a:rPr>
              <a:t>-3</a:t>
            </a:r>
            <a:endParaRPr kumimoji="0" lang="zh-TW" altLang="en-US" sz="1200" dirty="0">
              <a:solidFill>
                <a:srgbClr val="000000"/>
              </a:solidFill>
              <a:latin typeface="微軟正黑體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779912" y="8975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800" dirty="0" smtClean="0">
                <a:solidFill>
                  <a:srgbClr val="000000"/>
                </a:solidFill>
                <a:latin typeface="Gill Sans MT"/>
                <a:ea typeface="新細明體"/>
              </a:rPr>
              <a:t>分數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Gill Sans MT"/>
                <a:ea typeface="新細明體"/>
              </a:rPr>
              <a:t>=2/6</a:t>
            </a:r>
            <a:endParaRPr kumimoji="0" lang="zh-TW" altLang="en-US" sz="1800" dirty="0">
              <a:solidFill>
                <a:srgbClr val="000000"/>
              </a:solidFill>
              <a:latin typeface="Gill Sans MT"/>
              <a:ea typeface="新細明體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779912" y="19236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800" dirty="0" smtClean="0">
                <a:solidFill>
                  <a:srgbClr val="000000"/>
                </a:solidFill>
                <a:latin typeface="Gill Sans MT"/>
                <a:ea typeface="新細明體"/>
              </a:rPr>
              <a:t>分數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Gill Sans MT"/>
                <a:ea typeface="新細明體"/>
              </a:rPr>
              <a:t>=0/6</a:t>
            </a:r>
            <a:endParaRPr kumimoji="0" lang="zh-TW" altLang="en-US" sz="1800" dirty="0">
              <a:solidFill>
                <a:srgbClr val="000000"/>
              </a:solidFill>
              <a:latin typeface="Gill Sans MT"/>
              <a:ea typeface="新細明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779912" y="31118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800" dirty="0" smtClean="0">
                <a:solidFill>
                  <a:srgbClr val="000000"/>
                </a:solidFill>
                <a:latin typeface="Gill Sans MT"/>
                <a:ea typeface="新細明體"/>
              </a:rPr>
              <a:t>分數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Gill Sans MT"/>
                <a:ea typeface="新細明體"/>
              </a:rPr>
              <a:t>=2/6</a:t>
            </a:r>
            <a:endParaRPr kumimoji="0" lang="zh-TW" altLang="en-US" sz="1800" dirty="0">
              <a:solidFill>
                <a:srgbClr val="000000"/>
              </a:solidFill>
              <a:latin typeface="Gill Sans MT"/>
              <a:ea typeface="新細明體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051720" y="3975906"/>
          <a:ext cx="1607840" cy="8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  <a:gridCol w="576064"/>
                <a:gridCol w="504056"/>
              </a:tblGrid>
              <a:tr h="28575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橢圓 36"/>
          <p:cNvSpPr/>
          <p:nvPr/>
        </p:nvSpPr>
        <p:spPr bwMode="auto">
          <a:xfrm>
            <a:off x="3347864" y="4137936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2267744" y="4083930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2627784" y="4299954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2699792" y="4407966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2987824" y="4299954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2987824" y="4407966"/>
            <a:ext cx="108000" cy="108000"/>
          </a:xfrm>
          <a:prstGeom prst="ellipse">
            <a:avLst/>
          </a:prstGeom>
          <a:solidFill>
            <a:srgbClr val="FF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zh-TW" altLang="en-US" sz="12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736" y="375988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 smtClean="0">
                <a:solidFill>
                  <a:srgbClr val="000000"/>
                </a:solidFill>
                <a:latin typeface="微軟正黑體" pitchFamily="34" charset="-120"/>
              </a:rPr>
              <a:t>Defect </a:t>
            </a:r>
            <a:r>
              <a:rPr kumimoji="0" lang="zh-TW" altLang="en-US" sz="1200" dirty="0" smtClean="0">
                <a:solidFill>
                  <a:srgbClr val="000000"/>
                </a:solidFill>
                <a:latin typeface="微軟正黑體" pitchFamily="34" charset="-120"/>
              </a:rPr>
              <a:t>落點</a:t>
            </a:r>
            <a:r>
              <a:rPr kumimoji="0" lang="en-US" altLang="zh-TW" sz="1200" dirty="0" smtClean="0">
                <a:solidFill>
                  <a:srgbClr val="000000"/>
                </a:solidFill>
                <a:latin typeface="微軟正黑體" pitchFamily="34" charset="-120"/>
              </a:rPr>
              <a:t>-3</a:t>
            </a:r>
            <a:endParaRPr kumimoji="0" lang="zh-TW" altLang="en-US" sz="1200" dirty="0">
              <a:solidFill>
                <a:srgbClr val="000000"/>
              </a:solidFill>
              <a:latin typeface="微軟正黑體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779912" y="41919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800" dirty="0" smtClean="0">
                <a:solidFill>
                  <a:srgbClr val="000000"/>
                </a:solidFill>
                <a:latin typeface="Gill Sans MT"/>
                <a:ea typeface="新細明體"/>
              </a:rPr>
              <a:t>分數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Gill Sans MT"/>
                <a:ea typeface="新細明體"/>
              </a:rPr>
              <a:t>=4/6</a:t>
            </a:r>
            <a:endParaRPr kumimoji="0" lang="zh-TW" altLang="en-US" sz="1800" dirty="0">
              <a:solidFill>
                <a:srgbClr val="000000"/>
              </a:solidFill>
              <a:latin typeface="Gill Sans MT"/>
              <a:ea typeface="新細明體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80" y="419193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dirty="0" smtClean="0">
                <a:solidFill>
                  <a:srgbClr val="FF0000"/>
                </a:solidFill>
                <a:latin typeface="微軟正黑體" pitchFamily="34" charset="-120"/>
              </a:rPr>
              <a:t>若設定</a:t>
            </a:r>
            <a:r>
              <a:rPr kumimoji="0" lang="en-US" altLang="zh-TW" dirty="0" smtClean="0">
                <a:solidFill>
                  <a:srgbClr val="FF0000"/>
                </a:solidFill>
                <a:latin typeface="微軟正黑體" pitchFamily="34" charset="-120"/>
              </a:rPr>
              <a:t>Ratio&gt;0.5,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dirty="0" smtClean="0">
                <a:solidFill>
                  <a:srgbClr val="FF0000"/>
                </a:solidFill>
                <a:latin typeface="微軟正黑體" pitchFamily="34" charset="-120"/>
              </a:rPr>
              <a:t>可觸發中央聚集</a:t>
            </a:r>
            <a:r>
              <a:rPr kumimoji="0" lang="en-US" altLang="zh-TW" dirty="0" smtClean="0">
                <a:solidFill>
                  <a:srgbClr val="FF0000"/>
                </a:solidFill>
                <a:latin typeface="微軟正黑體" pitchFamily="34" charset="-120"/>
              </a:rPr>
              <a:t>Alarm</a:t>
            </a:r>
            <a:endParaRPr kumimoji="0" lang="zh-TW" altLang="en-US" dirty="0">
              <a:solidFill>
                <a:srgbClr val="FF0000"/>
              </a:solidFill>
              <a:latin typeface="微軟正黑體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292080" y="31658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dirty="0" smtClean="0">
                <a:solidFill>
                  <a:srgbClr val="000000"/>
                </a:solidFill>
                <a:latin typeface="微軟正黑體" pitchFamily="34" charset="-120"/>
              </a:rPr>
              <a:t>若設定</a:t>
            </a:r>
            <a:r>
              <a:rPr kumimoji="0" lang="en-US" altLang="zh-TW" dirty="0" smtClean="0">
                <a:solidFill>
                  <a:srgbClr val="000000"/>
                </a:solidFill>
                <a:latin typeface="微軟正黑體" pitchFamily="34" charset="-120"/>
              </a:rPr>
              <a:t>Ratio&lt;0.5,PASS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5220072" y="197768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dirty="0" smtClean="0">
                <a:solidFill>
                  <a:srgbClr val="000000"/>
                </a:solidFill>
                <a:latin typeface="微軟正黑體" pitchFamily="34" charset="-120"/>
              </a:rPr>
              <a:t>若設定</a:t>
            </a:r>
            <a:r>
              <a:rPr kumimoji="0" lang="en-US" altLang="zh-TW" dirty="0" smtClean="0">
                <a:solidFill>
                  <a:srgbClr val="000000"/>
                </a:solidFill>
                <a:latin typeface="微軟正黑體" pitchFamily="34" charset="-120"/>
              </a:rPr>
              <a:t>Ratio&lt;0.5,PASS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5148064" y="89756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dirty="0" smtClean="0">
                <a:solidFill>
                  <a:srgbClr val="000000"/>
                </a:solidFill>
                <a:latin typeface="微軟正黑體" pitchFamily="34" charset="-120"/>
              </a:rPr>
              <a:t>若設定</a:t>
            </a:r>
            <a:r>
              <a:rPr kumimoji="0" lang="en-US" altLang="zh-TW" dirty="0" smtClean="0">
                <a:solidFill>
                  <a:srgbClr val="000000"/>
                </a:solidFill>
                <a:latin typeface="微軟正黑體" pitchFamily="34" charset="-120"/>
              </a:rPr>
              <a:t>Ratio&lt;0.5,PASS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4273996" y="70892"/>
          <a:ext cx="4762500" cy="628650"/>
        </p:xfrm>
        <a:graphic>
          <a:graphicData uri="http://schemas.openxmlformats.org/drawingml/2006/table">
            <a:tbl>
              <a:tblPr/>
              <a:tblGrid>
                <a:gridCol w="685800"/>
                <a:gridCol w="863600"/>
                <a:gridCol w="1701800"/>
                <a:gridCol w="1511300"/>
              </a:tblGrid>
              <a:tr h="196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b="1" dirty="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資料源</a:t>
                      </a:r>
                      <a:endParaRPr lang="zh-TW" sz="1000" dirty="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軟正黑體"/>
                          <a:ea typeface="新細明體"/>
                          <a:cs typeface="新細明體"/>
                        </a:rPr>
                        <a:t>Total CNT</a:t>
                      </a:r>
                      <a:endParaRPr lang="zh-TW" sz="100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微軟正黑體"/>
                          <a:ea typeface="新細明體"/>
                          <a:cs typeface="新細明體"/>
                        </a:rPr>
                        <a:t>AOI Image-ADC </a:t>
                      </a:r>
                      <a:r>
                        <a:rPr lang="zh-TW" sz="1000" b="1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判片</a:t>
                      </a:r>
                      <a:endParaRPr lang="zh-TW" sz="100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軟正黑體"/>
                          <a:ea typeface="新細明體"/>
                          <a:cs typeface="新細明體"/>
                        </a:rPr>
                        <a:t>Final LSR Density</a:t>
                      </a:r>
                      <a:endParaRPr lang="zh-TW" sz="1000" dirty="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條件</a:t>
                      </a:r>
                      <a:endParaRPr lang="zh-TW" sz="100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微軟正黑體"/>
                          <a:ea typeface="新細明體"/>
                          <a:cs typeface="新細明體"/>
                        </a:rPr>
                        <a:t>Total CNT</a:t>
                      </a:r>
                      <a:endParaRPr lang="zh-TW" sz="100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 dirty="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指定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T-AS-Particle(in)</a:t>
                      </a:r>
                      <a:endParaRPr lang="zh-TW" sz="1000" dirty="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指定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T-AS-Residue</a:t>
                      </a:r>
                      <a:endParaRPr lang="zh-TW" sz="100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條件時間</a:t>
                      </a:r>
                      <a:endParaRPr lang="zh-TW" sz="100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逐片</a:t>
                      </a:r>
                      <a:endParaRPr lang="zh-TW" sz="100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0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逐片</a:t>
                      </a:r>
                      <a:endParaRPr lang="zh-TW" sz="100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軟正黑體"/>
                          <a:ea typeface="新細明體"/>
                          <a:cs typeface="新細明體"/>
                        </a:rPr>
                        <a:t>7</a:t>
                      </a:r>
                      <a:r>
                        <a:rPr lang="zh-TW" sz="1000" dirty="0">
                          <a:solidFill>
                            <a:srgbClr val="000000"/>
                          </a:solidFill>
                          <a:latin typeface="Calibri"/>
                          <a:ea typeface="微軟正黑體"/>
                          <a:cs typeface="新細明體"/>
                        </a:rPr>
                        <a:t>天資料疊加</a:t>
                      </a:r>
                      <a:endParaRPr lang="zh-TW" sz="1000" dirty="0">
                        <a:latin typeface="Calibri"/>
                        <a:ea typeface="新細明體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8B 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PVD</a:t>
            </a:r>
            <a:br>
              <a:rPr lang="en-US" altLang="zh-TW" dirty="0" smtClean="0"/>
            </a:br>
            <a:r>
              <a:rPr lang="zh-TW" altLang="en-US" dirty="0" smtClean="0"/>
              <a:t>資料蒐集</a:t>
            </a:r>
            <a:endParaRPr lang="zh-TW" altLang="en-US" dirty="0"/>
          </a:p>
        </p:txBody>
      </p:sp>
      <p:pic>
        <p:nvPicPr>
          <p:cNvPr id="4098" name="圖片 9" descr="image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75606"/>
            <a:ext cx="6931496" cy="279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2" y="4155927"/>
          <a:ext cx="4275455" cy="92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55"/>
                <a:gridCol w="1016000"/>
                <a:gridCol w="1016000"/>
                <a:gridCol w="1016000"/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1" dirty="0" smtClean="0"/>
                        <a:t>W113-W116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1" dirty="0" smtClean="0"/>
                        <a:t>W117-W120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1" dirty="0" smtClean="0"/>
                        <a:t>W121-W130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1" dirty="0" smtClean="0"/>
                        <a:t>W131-W140</a:t>
                      </a:r>
                      <a:endParaRPr lang="zh-TW" altLang="en-US" sz="1000" b="1" dirty="0"/>
                    </a:p>
                  </a:txBody>
                  <a:tcPr/>
                </a:tc>
              </a:tr>
              <a:tr h="53721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b="1" dirty="0" smtClean="0"/>
                        <a:t>機構調查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b="1" dirty="0" smtClean="0"/>
                        <a:t>異常事件蒐集</a:t>
                      </a:r>
                      <a:endParaRPr lang="en-US" altLang="zh-TW" sz="1000" b="1" dirty="0" smtClean="0"/>
                    </a:p>
                    <a:p>
                      <a:pPr algn="l"/>
                      <a:r>
                        <a:rPr lang="zh-TW" altLang="en-US" sz="1000" b="1" dirty="0" smtClean="0"/>
                        <a:t>系統建構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1" dirty="0" smtClean="0"/>
                        <a:t>PVD Map</a:t>
                      </a:r>
                      <a:r>
                        <a:rPr lang="en-US" altLang="zh-TW" sz="1000" b="1" baseline="0" dirty="0" smtClean="0"/>
                        <a:t> </a:t>
                      </a:r>
                      <a:r>
                        <a:rPr lang="zh-TW" altLang="en-US" sz="1000" b="1" baseline="0" dirty="0" smtClean="0"/>
                        <a:t>測試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b="1" dirty="0" smtClean="0"/>
                        <a:t>系統除錯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8B 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Cluster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PVD </a:t>
            </a:r>
            <a:r>
              <a:rPr lang="zh-TW" altLang="en-US" dirty="0" smtClean="0"/>
              <a:t>樣本蒐集統計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11511"/>
            <a:ext cx="5472608" cy="280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504" y="3363838"/>
          <a:ext cx="2442528" cy="7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05"/>
                <a:gridCol w="744855"/>
                <a:gridCol w="908368"/>
              </a:tblGrid>
              <a:tr h="3271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樣本累計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固定位置</a:t>
                      </a:r>
                      <a:r>
                        <a:rPr lang="en-US" altLang="zh-TW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PVD</a:t>
                      </a:r>
                      <a:endParaRPr lang="zh-TW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不固定位置</a:t>
                      </a:r>
                      <a:endParaRPr lang="en-US" altLang="zh-TW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Function</a:t>
                      </a:r>
                      <a:endParaRPr lang="zh-TW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890">
                <a:tc>
                  <a:txBody>
                    <a:bodyPr/>
                    <a:lstStyle/>
                    <a:p>
                      <a:r>
                        <a:rPr lang="en-US" altLang="zh-TW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CNT</a:t>
                      </a:r>
                      <a:endParaRPr lang="zh-TW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27Sheet</a:t>
                      </a:r>
                      <a:endParaRPr lang="zh-TW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17Sheet</a:t>
                      </a:r>
                      <a:endParaRPr lang="zh-TW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11510"/>
            <a:ext cx="2768674" cy="278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系統偵測方式架構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9512" y="483518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000" dirty="0" smtClean="0"/>
              <a:t>主要是將重要特徵</a:t>
            </a:r>
            <a:r>
              <a:rPr lang="en-US" altLang="zh-TW" sz="1000" dirty="0" smtClean="0"/>
              <a:t>(</a:t>
            </a:r>
            <a:r>
              <a:rPr lang="zh-TW" altLang="zh-TW" sz="1000" dirty="0" smtClean="0"/>
              <a:t>斜向或</a:t>
            </a:r>
            <a:r>
              <a:rPr lang="en-US" altLang="zh-TW" sz="1000" dirty="0" smtClean="0"/>
              <a:t>line</a:t>
            </a:r>
            <a:r>
              <a:rPr lang="zh-TW" altLang="zh-TW" sz="1000" dirty="0" smtClean="0"/>
              <a:t>聚集</a:t>
            </a:r>
            <a:r>
              <a:rPr lang="en-US" altLang="zh-TW" sz="1000" dirty="0" smtClean="0"/>
              <a:t>)</a:t>
            </a:r>
            <a:r>
              <a:rPr lang="zh-TW" altLang="zh-TW" sz="1000" dirty="0" smtClean="0"/>
              <a:t>之外的點濾掉後出圖，並藉由簡單影像分類的方式辨別</a:t>
            </a:r>
          </a:p>
          <a:p>
            <a:r>
              <a:rPr lang="en-US" altLang="zh-TW" sz="1000" dirty="0" smtClean="0"/>
              <a:t> </a:t>
            </a:r>
            <a:endParaRPr lang="zh-TW" altLang="zh-TW" sz="1000" dirty="0" smtClean="0"/>
          </a:p>
          <a:p>
            <a:pPr lvl="0"/>
            <a:r>
              <a:rPr lang="en-US" altLang="zh-TW" sz="1000" dirty="0" smtClean="0"/>
              <a:t>PVD mapping</a:t>
            </a:r>
            <a:endParaRPr lang="zh-TW" altLang="zh-TW" sz="1000" dirty="0" smtClean="0"/>
          </a:p>
          <a:p>
            <a:pPr lvl="1"/>
            <a:r>
              <a:rPr lang="en-US" altLang="zh-TW" sz="1000" dirty="0" smtClean="0"/>
              <a:t> </a:t>
            </a:r>
            <a:r>
              <a:rPr lang="zh-TW" altLang="zh-TW" sz="1000" dirty="0" smtClean="0"/>
              <a:t>目前資料</a:t>
            </a:r>
            <a:r>
              <a:rPr lang="en-US" altLang="zh-TW" sz="1000" dirty="0" smtClean="0"/>
              <a:t>gCLA300</a:t>
            </a:r>
            <a:r>
              <a:rPr lang="zh-TW" altLang="zh-TW" sz="1000" dirty="0" smtClean="0"/>
              <a:t>固定斜向、不固定</a:t>
            </a:r>
            <a:r>
              <a:rPr lang="en-US" altLang="zh-TW" sz="1000" dirty="0" smtClean="0"/>
              <a:t>line defect</a:t>
            </a:r>
            <a:endParaRPr lang="zh-TW" altLang="zh-TW" sz="1000" dirty="0" smtClean="0"/>
          </a:p>
          <a:p>
            <a:pPr lvl="1"/>
            <a:r>
              <a:rPr lang="en-US" altLang="zh-TW" sz="1000" dirty="0" smtClean="0"/>
              <a:t> </a:t>
            </a:r>
            <a:r>
              <a:rPr lang="zh-TW" altLang="zh-TW" sz="1000" dirty="0" smtClean="0"/>
              <a:t>目前方法 </a:t>
            </a:r>
          </a:p>
          <a:p>
            <a:pPr lvl="2"/>
            <a:r>
              <a:rPr lang="zh-TW" altLang="zh-TW" sz="1000" dirty="0" smtClean="0"/>
              <a:t>濾掉</a:t>
            </a:r>
            <a:r>
              <a:rPr lang="en-US" altLang="zh-TW" sz="1000" dirty="0" smtClean="0"/>
              <a:t>particle</a:t>
            </a:r>
            <a:r>
              <a:rPr lang="zh-TW" altLang="zh-TW" sz="1000" dirty="0" smtClean="0"/>
              <a:t>聚集之外的其餘點位</a:t>
            </a:r>
            <a:r>
              <a:rPr lang="en-US" altLang="zh-TW" sz="1000" dirty="0" smtClean="0"/>
              <a:t>(</a:t>
            </a:r>
            <a:r>
              <a:rPr lang="zh-TW" altLang="zh-TW" sz="1000" dirty="0" smtClean="0"/>
              <a:t>直接做圖像分類效果可能不彰</a:t>
            </a:r>
            <a:r>
              <a:rPr lang="en-US" altLang="zh-TW" sz="1000" dirty="0" smtClean="0"/>
              <a:t>)</a:t>
            </a:r>
            <a:endParaRPr lang="zh-TW" altLang="zh-TW" sz="1000" dirty="0" smtClean="0"/>
          </a:p>
          <a:p>
            <a:pPr lvl="2"/>
            <a:r>
              <a:rPr lang="zh-TW" altLang="zh-TW" sz="1000" dirty="0" smtClean="0"/>
              <a:t>重新出圖 </a:t>
            </a:r>
          </a:p>
          <a:p>
            <a:pPr lvl="2"/>
            <a:r>
              <a:rPr lang="zh-TW" altLang="zh-TW" sz="1000" dirty="0" smtClean="0"/>
              <a:t>簡單圖像分類</a:t>
            </a:r>
            <a:r>
              <a:rPr lang="en-US" altLang="zh-TW" sz="1000" dirty="0" smtClean="0"/>
              <a:t>(SVM…)</a:t>
            </a:r>
            <a:endParaRPr lang="zh-TW" altLang="zh-TW" sz="1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9661"/>
            <a:ext cx="6192688" cy="324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CVD </a:t>
            </a:r>
            <a:r>
              <a:rPr lang="zh-TW" altLang="en-US" dirty="0" smtClean="0"/>
              <a:t>異常事件蒐集樣本分類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55318"/>
            <a:ext cx="1619672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655318"/>
            <a:ext cx="1728192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655318"/>
            <a:ext cx="1870759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2655318"/>
            <a:ext cx="18002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2655318"/>
            <a:ext cx="1728192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496" y="875656"/>
            <a:ext cx="1691348" cy="14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9184" y="875656"/>
            <a:ext cx="1845522" cy="14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622848" y="875656"/>
            <a:ext cx="1645268" cy="14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5279032" y="875656"/>
            <a:ext cx="2029091" cy="14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67264" y="875656"/>
            <a:ext cx="1704728" cy="14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文字方塊 17"/>
          <p:cNvSpPr txBox="1"/>
          <p:nvPr/>
        </p:nvSpPr>
        <p:spPr>
          <a:xfrm>
            <a:off x="35496" y="566559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異常事件疊圖實例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496" y="238766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系統規範圖</a:t>
            </a:r>
            <a:endParaRPr lang="zh-TW" altLang="en-US" sz="1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0" y="418786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200" dirty="0" smtClean="0"/>
              <a:t>異常樣本持續中</a:t>
            </a:r>
            <a:endParaRPr lang="zh-TW" altLang="en-US" sz="1200" dirty="0"/>
          </a:p>
        </p:txBody>
      </p:sp>
      <p:sp>
        <p:nvSpPr>
          <p:cNvPr id="21" name="動作按鈕: 首頁 20">
            <a:hlinkClick r:id="rId12" action="ppaction://hlinksldjump" highlightClick="1"/>
          </p:cNvPr>
          <p:cNvSpPr/>
          <p:nvPr/>
        </p:nvSpPr>
        <p:spPr>
          <a:xfrm>
            <a:off x="8676456" y="4731991"/>
            <a:ext cx="360040" cy="2880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347864" y="2407990"/>
            <a:ext cx="504056" cy="288032"/>
          </a:xfrm>
          <a:prstGeom prst="rect">
            <a:avLst/>
          </a:prstGeom>
          <a:solidFill>
            <a:srgbClr val="FFFF99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 flipH="1">
            <a:off x="1403648" y="1203599"/>
            <a:ext cx="1080240" cy="122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1547664" y="2407990"/>
            <a:ext cx="1008112" cy="288032"/>
          </a:xfrm>
          <a:prstGeom prst="rect">
            <a:avLst/>
          </a:prstGeom>
          <a:solidFill>
            <a:srgbClr val="FFFF99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79512" y="1563638"/>
            <a:ext cx="792088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4644008" y="1419622"/>
            <a:ext cx="446449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AOI OCAP 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3059716"/>
          <a:ext cx="4896546" cy="1440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37"/>
                <a:gridCol w="842537"/>
                <a:gridCol w="842537"/>
                <a:gridCol w="842537"/>
                <a:gridCol w="842537"/>
                <a:gridCol w="683861"/>
              </a:tblGrid>
              <a:tr h="228912">
                <a:tc>
                  <a:txBody>
                    <a:bodyPr/>
                    <a:lstStyle/>
                    <a:p>
                      <a:r>
                        <a:rPr lang="zh-TW" altLang="en-US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執行</a:t>
                      </a:r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OCAP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PEP1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PEP2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PEP3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PEP4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PEP5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PR-RW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GL-WMA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AS-RIE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SL-WMA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TH-RIE</a:t>
                      </a:r>
                      <a:endParaRPr lang="zh-TW" altLang="en-US" sz="8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PX-WTO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Film -RW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AS-CVD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NA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SL-RIE (5</a:t>
                      </a:r>
                      <a:r>
                        <a:rPr lang="zh-TW" altLang="en-US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道</a:t>
                      </a:r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AS-RIE(4</a:t>
                      </a:r>
                      <a:r>
                        <a:rPr lang="zh-TW" altLang="en-US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道</a:t>
                      </a:r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NA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AR-ANI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Note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TOOL </a:t>
                      </a:r>
                      <a:r>
                        <a:rPr lang="zh-TW" altLang="en-US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先</a:t>
                      </a:r>
                      <a:endParaRPr lang="en-US" altLang="zh-TW" sz="8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AOI </a:t>
                      </a:r>
                      <a:r>
                        <a:rPr lang="zh-TW" altLang="en-US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後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800" b="1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TOOL </a:t>
                      </a:r>
                      <a:r>
                        <a:rPr lang="zh-TW" altLang="en-US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先</a:t>
                      </a:r>
                      <a:endParaRPr lang="en-US" altLang="zh-TW" sz="8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AOI </a:t>
                      </a:r>
                      <a:r>
                        <a:rPr lang="zh-TW" altLang="en-US" sz="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後</a:t>
                      </a:r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4" y="2787775"/>
            <a:ext cx="17819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b="1" dirty="0" smtClean="0"/>
              <a:t>Array </a:t>
            </a:r>
            <a:r>
              <a:rPr lang="zh-TW" altLang="en-US" b="1" dirty="0" smtClean="0"/>
              <a:t>停駐站點建立</a:t>
            </a:r>
            <a:endParaRPr lang="zh-TW" altLang="en-US" b="1" dirty="0"/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539554" y="4353947"/>
            <a:ext cx="585787" cy="4393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eaLnBrk="1" hangingPunct="1"/>
            <a:r>
              <a:rPr lang="en-US" altLang="zh-TW" sz="1200" dirty="0" smtClean="0"/>
              <a:t>AOI</a:t>
            </a:r>
          </a:p>
          <a:p>
            <a:pPr eaLnBrk="1" hangingPunct="1"/>
            <a:r>
              <a:rPr lang="en-US" altLang="zh-TW" sz="1200" dirty="0" smtClean="0"/>
              <a:t>OCAP</a:t>
            </a:r>
            <a:endParaRPr lang="zh-TW" altLang="en-US" sz="1200" dirty="0"/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971602" y="4353947"/>
            <a:ext cx="585787" cy="4393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eaLnBrk="1" hangingPunct="1"/>
            <a:r>
              <a:rPr lang="en-US" altLang="zh-TW" sz="1200" dirty="0" smtClean="0"/>
              <a:t>Tool</a:t>
            </a:r>
          </a:p>
          <a:p>
            <a:pPr eaLnBrk="1" hangingPunct="1"/>
            <a:r>
              <a:rPr lang="en-US" altLang="zh-TW" sz="1200" dirty="0" smtClean="0"/>
              <a:t>OCAP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619672" y="413792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 smtClean="0"/>
              <a:t>主製程發生</a:t>
            </a:r>
            <a:r>
              <a:rPr lang="en-US" altLang="zh-TW" sz="800" dirty="0" smtClean="0"/>
              <a:t>OCAP</a:t>
            </a:r>
            <a:r>
              <a:rPr lang="zh-TW" altLang="en-US" sz="800" dirty="0" smtClean="0"/>
              <a:t>衝突解決方案</a:t>
            </a:r>
            <a:endParaRPr lang="en-US" altLang="zh-TW" sz="800" dirty="0" smtClean="0"/>
          </a:p>
          <a:p>
            <a:r>
              <a:rPr lang="en-US" altLang="zh-TW" sz="800" dirty="0" smtClean="0"/>
              <a:t>1.</a:t>
            </a:r>
            <a:r>
              <a:rPr lang="zh-TW" altLang="en-US" sz="800" dirty="0" smtClean="0"/>
              <a:t>兩 </a:t>
            </a:r>
            <a:r>
              <a:rPr lang="en-US" altLang="zh-TW" sz="800" dirty="0" smtClean="0"/>
              <a:t>OCAP </a:t>
            </a:r>
            <a:r>
              <a:rPr lang="zh-TW" altLang="en-US" sz="800" dirty="0" smtClean="0"/>
              <a:t>是否同時處置</a:t>
            </a:r>
            <a:r>
              <a:rPr lang="en-US" altLang="zh-TW" sz="800" dirty="0" smtClean="0"/>
              <a:t>?AOI OCAP </a:t>
            </a:r>
            <a:r>
              <a:rPr lang="zh-TW" altLang="en-US" sz="800" dirty="0" smtClean="0"/>
              <a:t>併入</a:t>
            </a:r>
            <a:r>
              <a:rPr lang="en-US" altLang="zh-TW" sz="800" dirty="0" smtClean="0"/>
              <a:t>Tool OCAP,</a:t>
            </a:r>
          </a:p>
          <a:p>
            <a:r>
              <a:rPr lang="en-US" altLang="zh-TW" sz="800" dirty="0" smtClean="0"/>
              <a:t>Tool OCAP </a:t>
            </a:r>
            <a:r>
              <a:rPr lang="zh-TW" altLang="en-US" sz="800" dirty="0" smtClean="0"/>
              <a:t>繼承</a:t>
            </a:r>
            <a:r>
              <a:rPr lang="en-US" altLang="zh-TW" sz="800" dirty="0" smtClean="0"/>
              <a:t>AOI OCAP </a:t>
            </a:r>
            <a:r>
              <a:rPr lang="zh-TW" altLang="en-US" sz="800" dirty="0" smtClean="0"/>
              <a:t>的結果</a:t>
            </a:r>
            <a:r>
              <a:rPr lang="en-US" altLang="zh-TW" sz="800" dirty="0" smtClean="0"/>
              <a:t>,AOI OCAP </a:t>
            </a:r>
            <a:r>
              <a:rPr lang="zh-TW" altLang="en-US" sz="800" dirty="0" smtClean="0"/>
              <a:t>取消</a:t>
            </a:r>
            <a:endParaRPr lang="en-US" altLang="zh-TW" sz="800" dirty="0" smtClean="0"/>
          </a:p>
          <a:p>
            <a:r>
              <a:rPr lang="en-US" altLang="zh-TW" sz="800" dirty="0" smtClean="0">
                <a:solidFill>
                  <a:srgbClr val="FF0000"/>
                </a:solidFill>
              </a:rPr>
              <a:t>2.</a:t>
            </a:r>
            <a:r>
              <a:rPr lang="zh-TW" altLang="en-US" sz="800" dirty="0" smtClean="0">
                <a:solidFill>
                  <a:srgbClr val="FF0000"/>
                </a:solidFill>
              </a:rPr>
              <a:t>同一片</a:t>
            </a:r>
            <a:r>
              <a:rPr lang="en-US" altLang="zh-TW" sz="800" dirty="0" smtClean="0">
                <a:solidFill>
                  <a:srgbClr val="FF0000"/>
                </a:solidFill>
              </a:rPr>
              <a:t>By Sheet Priority : Scrap&gt;Film RW&gt;PR RW&gt;SAMP&gt;RLS</a:t>
            </a:r>
          </a:p>
          <a:p>
            <a:r>
              <a:rPr lang="en-US" altLang="zh-TW" sz="800" dirty="0" smtClean="0"/>
              <a:t>3.Scrap &amp; Sampling &amp; RW </a:t>
            </a:r>
            <a:r>
              <a:rPr lang="zh-TW" altLang="en-US" sz="800" dirty="0" smtClean="0"/>
              <a:t>衝突</a:t>
            </a:r>
            <a:r>
              <a:rPr lang="en-US" altLang="zh-TW" sz="800" dirty="0" smtClean="0"/>
              <a:t>,</a:t>
            </a:r>
          </a:p>
          <a:p>
            <a:r>
              <a:rPr lang="zh-TW" altLang="en-US" sz="800" dirty="0" smtClean="0"/>
              <a:t>若為同片</a:t>
            </a:r>
            <a:r>
              <a:rPr lang="en-US" altLang="zh-TW" sz="800" dirty="0" smtClean="0">
                <a:solidFill>
                  <a:srgbClr val="FF0000"/>
                </a:solidFill>
              </a:rPr>
              <a:t>By Sheet Priority : Scrap&gt;Film RW&gt;PR RW&gt;SAMP&gt;RLS</a:t>
            </a:r>
          </a:p>
          <a:p>
            <a:r>
              <a:rPr lang="zh-TW" altLang="en-US" sz="800" dirty="0" smtClean="0"/>
              <a:t>若為不同片</a:t>
            </a:r>
            <a:r>
              <a:rPr lang="en-US" altLang="zh-TW" sz="800" dirty="0" smtClean="0"/>
              <a:t>:</a:t>
            </a:r>
            <a:r>
              <a:rPr lang="zh-TW" altLang="en-US" sz="800" dirty="0" smtClean="0">
                <a:solidFill>
                  <a:srgbClr val="FF0000"/>
                </a:solidFill>
              </a:rPr>
              <a:t>繼續</a:t>
            </a:r>
            <a:r>
              <a:rPr lang="en-US" altLang="zh-TW" sz="800" dirty="0" smtClean="0">
                <a:solidFill>
                  <a:srgbClr val="FF0000"/>
                </a:solidFill>
              </a:rPr>
              <a:t>Tool OCAP </a:t>
            </a:r>
            <a:r>
              <a:rPr lang="zh-TW" altLang="en-US" sz="800" dirty="0" smtClean="0">
                <a:solidFill>
                  <a:srgbClr val="FF0000"/>
                </a:solidFill>
              </a:rPr>
              <a:t>執行</a:t>
            </a:r>
            <a:r>
              <a:rPr lang="en-US" altLang="zh-TW" sz="800" dirty="0" smtClean="0">
                <a:solidFill>
                  <a:srgbClr val="FF0000"/>
                </a:solidFill>
              </a:rPr>
              <a:t>;Tool OCAP </a:t>
            </a:r>
            <a:r>
              <a:rPr lang="zh-TW" altLang="en-US" sz="800" dirty="0" smtClean="0">
                <a:solidFill>
                  <a:srgbClr val="FF0000"/>
                </a:solidFill>
              </a:rPr>
              <a:t>內加檢不會在觸發 </a:t>
            </a:r>
            <a:r>
              <a:rPr lang="en-US" altLang="zh-TW" sz="800" dirty="0" smtClean="0">
                <a:solidFill>
                  <a:srgbClr val="FF0000"/>
                </a:solidFill>
              </a:rPr>
              <a:t>AOI OCPA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 flipH="1">
            <a:off x="3131840" y="1347614"/>
            <a:ext cx="1080000" cy="103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166" y="1563639"/>
            <a:ext cx="384394" cy="40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63639"/>
            <a:ext cx="384394" cy="40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251520" y="19956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ADC</a:t>
            </a:r>
            <a:endParaRPr lang="zh-TW" altLang="en-US" b="1" dirty="0"/>
          </a:p>
        </p:txBody>
      </p:sp>
      <p:sp>
        <p:nvSpPr>
          <p:cNvPr id="16" name="＞形箭號 15"/>
          <p:cNvSpPr/>
          <p:nvPr/>
        </p:nvSpPr>
        <p:spPr>
          <a:xfrm>
            <a:off x="1043608" y="170765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＞形箭號 16"/>
          <p:cNvSpPr/>
          <p:nvPr/>
        </p:nvSpPr>
        <p:spPr>
          <a:xfrm>
            <a:off x="1259632" y="170765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47664" y="240799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Smart-EDA</a:t>
            </a:r>
          </a:p>
        </p:txBody>
      </p:sp>
      <p:sp>
        <p:nvSpPr>
          <p:cNvPr id="19" name="圓角矩形圖說文字 18"/>
          <p:cNvSpPr/>
          <p:nvPr/>
        </p:nvSpPr>
        <p:spPr>
          <a:xfrm>
            <a:off x="2267744" y="843558"/>
            <a:ext cx="1368152" cy="432048"/>
          </a:xfrm>
          <a:prstGeom prst="wedgeRoundRectCallout">
            <a:avLst>
              <a:gd name="adj1" fmla="val -43921"/>
              <a:gd name="adj2" fmla="val 74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smtClean="0">
                <a:latin typeface="微軟正黑體" pitchFamily="34" charset="-120"/>
                <a:ea typeface="微軟正黑體" pitchFamily="34" charset="-120"/>
              </a:rPr>
              <a:t>XXX </a:t>
            </a:r>
            <a:r>
              <a:rPr lang="zh-TW" altLang="en-US" sz="800" dirty="0" smtClean="0">
                <a:latin typeface="微軟正黑體" pitchFamily="34" charset="-120"/>
                <a:ea typeface="微軟正黑體" pitchFamily="34" charset="-120"/>
              </a:rPr>
              <a:t>超標需重工</a:t>
            </a:r>
            <a:endParaRPr lang="en-US" altLang="zh-TW" sz="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800" dirty="0" smtClean="0">
                <a:latin typeface="微軟正黑體" pitchFamily="34" charset="-120"/>
                <a:ea typeface="微軟正黑體" pitchFamily="34" charset="-120"/>
              </a:rPr>
              <a:t>OOO</a:t>
            </a:r>
            <a:r>
              <a:rPr lang="zh-TW" altLang="en-US" sz="8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800" dirty="0" smtClean="0">
                <a:latin typeface="微軟正黑體" pitchFamily="34" charset="-120"/>
                <a:ea typeface="微軟正黑體" pitchFamily="34" charset="-120"/>
              </a:rPr>
              <a:t>Risk </a:t>
            </a:r>
            <a:r>
              <a:rPr lang="zh-TW" altLang="en-US" sz="800" dirty="0" smtClean="0">
                <a:latin typeface="微軟正黑體" pitchFamily="34" charset="-120"/>
                <a:ea typeface="微軟正黑體" pitchFamily="34" charset="-120"/>
              </a:rPr>
              <a:t>需加掃</a:t>
            </a:r>
            <a:endParaRPr lang="en-US" altLang="zh-TW" sz="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800" dirty="0" smtClean="0">
                <a:latin typeface="微軟正黑體" pitchFamily="34" charset="-120"/>
                <a:ea typeface="微軟正黑體" pitchFamily="34" charset="-120"/>
              </a:rPr>
              <a:t>ZZZ</a:t>
            </a:r>
            <a:r>
              <a:rPr lang="zh-TW" altLang="en-US" sz="800" dirty="0" smtClean="0">
                <a:latin typeface="微軟正黑體" pitchFamily="34" charset="-120"/>
                <a:ea typeface="微軟正黑體" pitchFamily="34" charset="-120"/>
              </a:rPr>
              <a:t>加檢</a:t>
            </a:r>
            <a:r>
              <a:rPr lang="en-US" altLang="zh-TW" sz="800" dirty="0" smtClean="0">
                <a:latin typeface="微軟正黑體" pitchFamily="34" charset="-120"/>
                <a:ea typeface="微軟正黑體" pitchFamily="34" charset="-120"/>
              </a:rPr>
              <a:t>PASS,</a:t>
            </a:r>
            <a:r>
              <a:rPr lang="zh-TW" altLang="en-US" sz="800" dirty="0" smtClean="0"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en-US" altLang="zh-TW" sz="800" dirty="0" smtClean="0">
                <a:latin typeface="微軟正黑體" pitchFamily="34" charset="-120"/>
                <a:ea typeface="微軟正黑體" pitchFamily="34" charset="-120"/>
              </a:rPr>
              <a:t>Release</a:t>
            </a:r>
            <a:endParaRPr lang="zh-TW" altLang="en-US" sz="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24079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MES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9512" y="131741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/>
              <a:t>天眼掃描</a:t>
            </a:r>
            <a:endParaRPr lang="zh-TW" altLang="en-US" sz="1000" b="1" dirty="0"/>
          </a:p>
        </p:txBody>
      </p:sp>
      <p:sp>
        <p:nvSpPr>
          <p:cNvPr id="22" name="＞形箭號 21"/>
          <p:cNvSpPr/>
          <p:nvPr/>
        </p:nvSpPr>
        <p:spPr>
          <a:xfrm>
            <a:off x="2483768" y="1707654"/>
            <a:ext cx="144016" cy="14401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2627784" y="1707654"/>
            <a:ext cx="144016" cy="14401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圓角矩形圖說文字 23"/>
          <p:cNvSpPr/>
          <p:nvPr/>
        </p:nvSpPr>
        <p:spPr>
          <a:xfrm>
            <a:off x="3779912" y="843558"/>
            <a:ext cx="1368152" cy="432048"/>
          </a:xfrm>
          <a:prstGeom prst="wedgeRoundRectCallout">
            <a:avLst>
              <a:gd name="adj1" fmla="val -43921"/>
              <a:gd name="adj2" fmla="val 74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 smtClean="0">
                <a:latin typeface="微軟正黑體" pitchFamily="34" charset="-120"/>
                <a:ea typeface="微軟正黑體" pitchFamily="34" charset="-120"/>
              </a:rPr>
              <a:t>沒問題</a:t>
            </a:r>
            <a:r>
              <a:rPr lang="en-US" altLang="zh-TW" sz="8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800" dirty="0" smtClean="0">
                <a:latin typeface="微軟正黑體" pitchFamily="34" charset="-120"/>
                <a:ea typeface="微軟正黑體" pitchFamily="34" charset="-120"/>
              </a:rPr>
              <a:t>已經安排中</a:t>
            </a:r>
            <a:endParaRPr lang="en-US" altLang="zh-TW" sz="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800" dirty="0" smtClean="0">
                <a:latin typeface="微軟正黑體" pitchFamily="34" charset="-120"/>
                <a:ea typeface="微軟正黑體" pitchFamily="34" charset="-120"/>
              </a:rPr>
              <a:t>NNN </a:t>
            </a:r>
            <a:r>
              <a:rPr lang="zh-TW" altLang="en-US" sz="800" dirty="0" smtClean="0">
                <a:latin typeface="微軟正黑體" pitchFamily="34" charset="-120"/>
                <a:ea typeface="微軟正黑體" pitchFamily="34" charset="-120"/>
              </a:rPr>
              <a:t>已加檢完</a:t>
            </a:r>
            <a:r>
              <a:rPr lang="en-US" altLang="zh-TW" sz="8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800" dirty="0" smtClean="0">
                <a:latin typeface="微軟正黑體" pitchFamily="34" charset="-120"/>
                <a:ea typeface="微軟正黑體" pitchFamily="34" charset="-120"/>
              </a:rPr>
              <a:t>請給指令</a:t>
            </a:r>
            <a:endParaRPr lang="zh-TW" altLang="en-US" sz="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03648" y="91556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/>
              <a:t>偵測觸發</a:t>
            </a:r>
            <a:endParaRPr lang="en-US" altLang="zh-TW" sz="1000" b="1" dirty="0" smtClean="0"/>
          </a:p>
          <a:p>
            <a:r>
              <a:rPr lang="zh-TW" altLang="en-US" sz="1000" b="1" dirty="0" smtClean="0"/>
              <a:t>指令王</a:t>
            </a:r>
            <a:endParaRPr lang="zh-TW" altLang="en-US" sz="10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131840" y="131741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/>
              <a:t>控貨手</a:t>
            </a:r>
            <a:endParaRPr lang="zh-TW" altLang="en-US" sz="1000" b="1" dirty="0"/>
          </a:p>
        </p:txBody>
      </p:sp>
      <p:sp>
        <p:nvSpPr>
          <p:cNvPr id="27" name="圓角矩形 26"/>
          <p:cNvSpPr/>
          <p:nvPr/>
        </p:nvSpPr>
        <p:spPr>
          <a:xfrm>
            <a:off x="4860032" y="1563638"/>
            <a:ext cx="4176464" cy="1080120"/>
          </a:xfrm>
          <a:prstGeom prst="roundRect">
            <a:avLst/>
          </a:prstGeom>
          <a:ln cmpd="tri">
            <a:solidFill>
              <a:srgbClr val="3333FF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停駐站點建立</a:t>
            </a:r>
            <a:endParaRPr lang="en-US" altLang="zh-TW" sz="1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1000" b="1" dirty="0" smtClean="0">
                <a:solidFill>
                  <a:srgbClr val="3333FF"/>
                </a:solidFill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en-US" altLang="zh-TW" sz="1000" b="1" dirty="0" smtClean="0">
                <a:solidFill>
                  <a:srgbClr val="3333FF"/>
                </a:solidFill>
                <a:latin typeface="微軟正黑體" pitchFamily="34" charset="-120"/>
                <a:ea typeface="微軟正黑體" pitchFamily="34" charset="-120"/>
              </a:rPr>
              <a:t>Smart EDA </a:t>
            </a:r>
            <a:r>
              <a:rPr lang="zh-TW" altLang="en-US" sz="1000" b="1" dirty="0" smtClean="0">
                <a:solidFill>
                  <a:srgbClr val="3333FF"/>
                </a:solidFill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1000" b="1" dirty="0" smtClean="0">
                <a:solidFill>
                  <a:srgbClr val="3333FF"/>
                </a:solidFill>
                <a:latin typeface="微軟正黑體" pitchFamily="34" charset="-120"/>
                <a:ea typeface="微軟正黑體" pitchFamily="34" charset="-120"/>
              </a:rPr>
              <a:t>MES </a:t>
            </a:r>
            <a:r>
              <a:rPr lang="zh-TW" altLang="en-US" sz="1000" b="1" dirty="0" smtClean="0">
                <a:solidFill>
                  <a:srgbClr val="3333FF"/>
                </a:solidFill>
                <a:latin typeface="微軟正黑體" pitchFamily="34" charset="-120"/>
                <a:ea typeface="微軟正黑體" pitchFamily="34" charset="-120"/>
              </a:rPr>
              <a:t>資訊交握</a:t>
            </a:r>
            <a:endParaRPr lang="en-US" altLang="zh-TW" sz="1000" b="1" dirty="0" smtClean="0">
              <a:solidFill>
                <a:srgbClr val="3333FF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Smart EDA 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判定 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RW 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片子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進入產品自動異常處理</a:t>
            </a:r>
            <a:endParaRPr lang="en-US" altLang="zh-TW" sz="1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產品處置內容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依指令自動進入加檢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/RW/RLS/Scrap 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程序</a:t>
            </a:r>
            <a:endParaRPr lang="en-US" altLang="zh-TW" sz="1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短期目標人員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Debug 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系統問題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長期目標自動處置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AOI 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觸發異常貨</a:t>
            </a:r>
            <a:endParaRPr lang="en-US" altLang="zh-TW" sz="1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達降低成本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節省人力</a:t>
            </a:r>
            <a:r>
              <a:rPr lang="en-US" altLang="zh-TW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系統平台全自動交握</a:t>
            </a:r>
            <a:endParaRPr lang="en-US" altLang="zh-TW" sz="1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流程圖: 資料 28"/>
          <p:cNvSpPr/>
          <p:nvPr/>
        </p:nvSpPr>
        <p:spPr>
          <a:xfrm>
            <a:off x="3995936" y="1563639"/>
            <a:ext cx="360040" cy="144016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資料 29"/>
          <p:cNvSpPr/>
          <p:nvPr/>
        </p:nvSpPr>
        <p:spPr>
          <a:xfrm>
            <a:off x="3995936" y="1635647"/>
            <a:ext cx="360040" cy="144016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資料 30"/>
          <p:cNvSpPr/>
          <p:nvPr/>
        </p:nvSpPr>
        <p:spPr>
          <a:xfrm>
            <a:off x="3995936" y="1707654"/>
            <a:ext cx="360040" cy="144016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＞形箭號 31"/>
          <p:cNvSpPr/>
          <p:nvPr/>
        </p:nvSpPr>
        <p:spPr>
          <a:xfrm flipH="1">
            <a:off x="2915816" y="1995687"/>
            <a:ext cx="144016" cy="14401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＞形箭號 32"/>
          <p:cNvSpPr/>
          <p:nvPr/>
        </p:nvSpPr>
        <p:spPr>
          <a:xfrm flipH="1">
            <a:off x="3059832" y="1995687"/>
            <a:ext cx="144016" cy="14401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動作按鈕: 首頁 33">
            <a:hlinkClick r:id="rId5" action="ppaction://hlinksldjump" highlightClick="1"/>
          </p:cNvPr>
          <p:cNvSpPr/>
          <p:nvPr/>
        </p:nvSpPr>
        <p:spPr>
          <a:xfrm>
            <a:off x="8676456" y="4731991"/>
            <a:ext cx="360040" cy="2880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8" idx="3"/>
            <a:endCxn id="20" idx="1"/>
          </p:cNvCxnSpPr>
          <p:nvPr/>
        </p:nvCxnSpPr>
        <p:spPr>
          <a:xfrm>
            <a:off x="2555776" y="2561879"/>
            <a:ext cx="792088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專案指標及效益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​‌</a:t>
            </a:r>
            <a:r>
              <a:rPr lang="en-US" altLang="zh-TW" dirty="0" err="1" smtClean="0">
                <a:solidFill>
                  <a:prstClr val="black">
                    <a:tint val="75000"/>
                  </a:prstClr>
                </a:solidFill>
              </a:rPr>
              <a:t>Classify:AUO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-General‌​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9562" y="789554"/>
            <a:ext cx="685876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1200" dirty="0" smtClean="0">
                <a:latin typeface="微軟正黑體" pitchFamily="34" charset="-120"/>
              </a:rPr>
              <a:t>效益指標</a:t>
            </a:r>
            <a:r>
              <a:rPr lang="en-US" altLang="zh-TW" sz="1200" dirty="0" smtClean="0">
                <a:latin typeface="微軟正黑體" pitchFamily="34" charset="-120"/>
              </a:rPr>
              <a:t>:Photo RW/Film RW </a:t>
            </a:r>
            <a:r>
              <a:rPr lang="zh-TW" altLang="en-US" sz="1200" dirty="0" smtClean="0">
                <a:latin typeface="微軟正黑體" pitchFamily="34" charset="-120"/>
              </a:rPr>
              <a:t>片數統計</a:t>
            </a:r>
            <a:r>
              <a:rPr lang="en-US" altLang="zh-TW" sz="1200" dirty="0" smtClean="0">
                <a:latin typeface="微軟正黑體" pitchFamily="34" charset="-120"/>
              </a:rPr>
              <a:t>(</a:t>
            </a:r>
            <a:r>
              <a:rPr lang="zh-TW" altLang="en-US" sz="1200" dirty="0" smtClean="0">
                <a:latin typeface="微軟正黑體" pitchFamily="34" charset="-120"/>
              </a:rPr>
              <a:t>已執行</a:t>
            </a:r>
            <a:r>
              <a:rPr lang="en-US" altLang="zh-TW" sz="1200" dirty="0" smtClean="0">
                <a:latin typeface="微軟正黑體" pitchFamily="34" charset="-120"/>
              </a:rPr>
              <a:t>AOI Tool Block EQP</a:t>
            </a:r>
            <a:r>
              <a:rPr lang="zh-TW" altLang="en-US" sz="1200" dirty="0" smtClean="0">
                <a:latin typeface="微軟正黑體" pitchFamily="34" charset="-120"/>
              </a:rPr>
              <a:t>啟用率未計算</a:t>
            </a:r>
            <a:r>
              <a:rPr lang="en-US" altLang="zh-TW" sz="1200" dirty="0" smtClean="0">
                <a:latin typeface="微軟正黑體" pitchFamily="34" charset="-120"/>
              </a:rPr>
              <a:t>) </a:t>
            </a:r>
          </a:p>
          <a:p>
            <a:r>
              <a:rPr lang="zh-TW" altLang="en-US" sz="1200" dirty="0" smtClean="0">
                <a:latin typeface="微軟正黑體" pitchFamily="34" charset="-120"/>
              </a:rPr>
              <a:t>備註</a:t>
            </a:r>
            <a:r>
              <a:rPr lang="en-US" altLang="zh-TW" sz="1200" dirty="0" smtClean="0">
                <a:latin typeface="微軟正黑體" pitchFamily="34" charset="-120"/>
              </a:rPr>
              <a:t>:key code </a:t>
            </a:r>
            <a:r>
              <a:rPr lang="zh-TW" altLang="en-US" sz="1200" dirty="0" smtClean="0">
                <a:latin typeface="微軟正黑體" pitchFamily="34" charset="-120"/>
              </a:rPr>
              <a:t>啟用率需連結到</a:t>
            </a:r>
            <a:r>
              <a:rPr lang="en-US" altLang="zh-TW" sz="1200" dirty="0" smtClean="0">
                <a:latin typeface="微軟正黑體" pitchFamily="34" charset="-120"/>
              </a:rPr>
              <a:t>EDA</a:t>
            </a:r>
            <a:r>
              <a:rPr lang="zh-TW" altLang="en-US" sz="1200" dirty="0" smtClean="0">
                <a:latin typeface="微軟正黑體" pitchFamily="34" charset="-120"/>
              </a:rPr>
              <a:t>統計報表</a:t>
            </a:r>
            <a:endParaRPr lang="en-US" altLang="zh-TW" sz="1200" dirty="0" smtClean="0">
              <a:latin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1200" dirty="0" smtClean="0">
                <a:latin typeface="微軟正黑體" pitchFamily="34" charset="-120"/>
              </a:rPr>
              <a:t>計算方式</a:t>
            </a:r>
            <a:r>
              <a:rPr lang="en-US" altLang="zh-TW" sz="1200" dirty="0" smtClean="0">
                <a:latin typeface="微軟正黑體" pitchFamily="34" charset="-120"/>
              </a:rPr>
              <a:t>EQP </a:t>
            </a:r>
            <a:r>
              <a:rPr lang="zh-TW" altLang="en-US" sz="1200" dirty="0" smtClean="0">
                <a:latin typeface="微軟正黑體" pitchFamily="34" charset="-120"/>
              </a:rPr>
              <a:t>與</a:t>
            </a:r>
            <a:r>
              <a:rPr lang="en-US" altLang="zh-TW" sz="1200" dirty="0" smtClean="0">
                <a:latin typeface="微軟正黑體" pitchFamily="34" charset="-120"/>
              </a:rPr>
              <a:t>AOI-Block </a:t>
            </a:r>
            <a:r>
              <a:rPr lang="zh-TW" altLang="en-US" sz="1200" dirty="0" smtClean="0">
                <a:latin typeface="微軟正黑體" pitchFamily="34" charset="-120"/>
              </a:rPr>
              <a:t>之</a:t>
            </a:r>
            <a:r>
              <a:rPr lang="en-US" altLang="zh-TW" sz="1200" dirty="0" smtClean="0">
                <a:latin typeface="微軟正黑體" pitchFamily="34" charset="-120"/>
              </a:rPr>
              <a:t>Defect Code “</a:t>
            </a:r>
            <a:r>
              <a:rPr lang="en-US" altLang="zh-TW" sz="1200" b="1" dirty="0" smtClean="0">
                <a:latin typeface="微軟正黑體" pitchFamily="34" charset="-120"/>
              </a:rPr>
              <a:t>Defect Code Level : Key Code</a:t>
            </a:r>
            <a:r>
              <a:rPr lang="en-US" altLang="zh-TW" sz="1200" dirty="0" smtClean="0">
                <a:latin typeface="微軟正黑體" pitchFamily="34" charset="-120"/>
              </a:rPr>
              <a:t>”</a:t>
            </a:r>
            <a:r>
              <a:rPr lang="zh-TW" altLang="en-US" sz="1200" dirty="0" smtClean="0">
                <a:latin typeface="微軟正黑體" pitchFamily="34" charset="-120"/>
              </a:rPr>
              <a:t>做母體</a:t>
            </a:r>
            <a:endParaRPr lang="en-US" altLang="zh-TW" sz="1200" dirty="0" smtClean="0">
              <a:latin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sz="1200" b="1" dirty="0" smtClean="0">
                <a:latin typeface="微軟正黑體" pitchFamily="34" charset="-120"/>
              </a:rPr>
              <a:t>Defect Code Level : Key Code</a:t>
            </a:r>
            <a:r>
              <a:rPr lang="zh-TW" altLang="en-US" sz="1200" b="1" dirty="0" smtClean="0">
                <a:latin typeface="微軟正黑體" pitchFamily="34" charset="-120"/>
              </a:rPr>
              <a:t> 必須對應</a:t>
            </a:r>
            <a:r>
              <a:rPr lang="en-US" altLang="zh-TW" sz="1200" b="1" dirty="0" smtClean="0">
                <a:latin typeface="微軟正黑體" pitchFamily="34" charset="-120"/>
              </a:rPr>
              <a:t>OCAP </a:t>
            </a:r>
            <a:r>
              <a:rPr lang="zh-TW" altLang="en-US" sz="1200" b="1" dirty="0" smtClean="0">
                <a:latin typeface="微軟正黑體" pitchFamily="34" charset="-120"/>
              </a:rPr>
              <a:t>及執行產品處置</a:t>
            </a:r>
            <a:endParaRPr lang="en-US" altLang="zh-TW" sz="1200" dirty="0" smtClean="0">
              <a:latin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1200" dirty="0" smtClean="0">
                <a:latin typeface="微軟正黑體" pitchFamily="34" charset="-120"/>
              </a:rPr>
              <a:t>營運指標</a:t>
            </a:r>
            <a:r>
              <a:rPr lang="en-US" altLang="zh-TW" sz="1200" dirty="0" smtClean="0">
                <a:latin typeface="微軟正黑體" pitchFamily="34" charset="-120"/>
              </a:rPr>
              <a:t>:</a:t>
            </a:r>
            <a:r>
              <a:rPr lang="zh-TW" altLang="en-US" sz="1200" dirty="0" smtClean="0">
                <a:latin typeface="微軟正黑體" pitchFamily="34" charset="-120"/>
              </a:rPr>
              <a:t>統計</a:t>
            </a:r>
            <a:r>
              <a:rPr lang="en-US" altLang="zh-TW" sz="1200" dirty="0" smtClean="0">
                <a:latin typeface="微軟正黑體" pitchFamily="34" charset="-120"/>
              </a:rPr>
              <a:t>RW </a:t>
            </a:r>
            <a:r>
              <a:rPr lang="zh-TW" altLang="en-US" sz="1200" dirty="0" smtClean="0">
                <a:latin typeface="微軟正黑體" pitchFamily="34" charset="-120"/>
              </a:rPr>
              <a:t>統計之</a:t>
            </a:r>
            <a:r>
              <a:rPr lang="zh-TW" altLang="en-US" sz="1200" dirty="0" smtClean="0">
                <a:solidFill>
                  <a:srgbClr val="3333FF"/>
                </a:solidFill>
                <a:latin typeface="微軟正黑體" pitchFamily="34" charset="-120"/>
              </a:rPr>
              <a:t>製程機台</a:t>
            </a:r>
            <a:r>
              <a:rPr lang="en-US" altLang="zh-TW" sz="1200" dirty="0" smtClean="0">
                <a:latin typeface="微軟正黑體" pitchFamily="34" charset="-120"/>
              </a:rPr>
              <a:t>,</a:t>
            </a:r>
            <a:r>
              <a:rPr lang="zh-TW" altLang="en-US" sz="1200" dirty="0" smtClean="0">
                <a:latin typeface="微軟正黑體" pitchFamily="34" charset="-120"/>
              </a:rPr>
              <a:t>目的收斂異常機台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83568" y="1869674"/>
            <a:ext cx="5778642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TW" altLang="en-US" sz="1100" dirty="0" smtClean="0">
                <a:latin typeface="微軟正黑體" pitchFamily="34" charset="-120"/>
              </a:rPr>
              <a:t>假定未有人及系統</a:t>
            </a:r>
            <a:r>
              <a:rPr lang="en-US" altLang="zh-TW" sz="1100" dirty="0" smtClean="0">
                <a:latin typeface="微軟正黑體" pitchFamily="34" charset="-120"/>
              </a:rPr>
              <a:t>RW,</a:t>
            </a:r>
            <a:r>
              <a:rPr lang="zh-TW" altLang="en-US" sz="1100" dirty="0" smtClean="0">
                <a:latin typeface="微軟正黑體" pitchFamily="34" charset="-120"/>
              </a:rPr>
              <a:t>估算造成</a:t>
            </a:r>
            <a:r>
              <a:rPr lang="en-US" altLang="zh-TW" sz="1100" dirty="0" smtClean="0">
                <a:latin typeface="微軟正黑體" pitchFamily="34" charset="-120"/>
              </a:rPr>
              <a:t>Array </a:t>
            </a:r>
            <a:r>
              <a:rPr lang="zh-TW" altLang="en-US" sz="1100" dirty="0" smtClean="0">
                <a:latin typeface="微軟正黑體" pitchFamily="34" charset="-120"/>
              </a:rPr>
              <a:t>廠內及廠外報廢損失</a:t>
            </a:r>
            <a:endParaRPr lang="en-US" altLang="zh-TW" sz="1100" dirty="0" smtClean="0">
              <a:latin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100" dirty="0" smtClean="0">
                <a:latin typeface="微軟正黑體" pitchFamily="34" charset="-120"/>
              </a:rPr>
              <a:t>Film RW LCD02 8</a:t>
            </a:r>
            <a:r>
              <a:rPr lang="zh-TW" altLang="en-US" sz="1100" dirty="0" smtClean="0">
                <a:latin typeface="微軟正黑體" pitchFamily="34" charset="-120"/>
              </a:rPr>
              <a:t>萬片</a:t>
            </a:r>
            <a:r>
              <a:rPr lang="en-US" altLang="zh-TW" sz="1100" dirty="0" smtClean="0">
                <a:latin typeface="微軟正黑體" pitchFamily="34" charset="-120"/>
              </a:rPr>
              <a:t>/Photo RW 2</a:t>
            </a:r>
            <a:r>
              <a:rPr lang="zh-TW" altLang="en-US" sz="1100" dirty="0" smtClean="0">
                <a:latin typeface="微軟正黑體" pitchFamily="34" charset="-120"/>
              </a:rPr>
              <a:t>萬片</a:t>
            </a:r>
            <a:r>
              <a:rPr lang="en-US" altLang="zh-TW" sz="1100" dirty="0" smtClean="0">
                <a:latin typeface="微軟正黑體" pitchFamily="34" charset="-120"/>
              </a:rPr>
              <a:t>,</a:t>
            </a:r>
            <a:r>
              <a:rPr lang="zh-TW" altLang="en-US" sz="1100" dirty="0" smtClean="0">
                <a:latin typeface="微軟正黑體" pitchFamily="34" charset="-120"/>
              </a:rPr>
              <a:t>統計效益</a:t>
            </a:r>
            <a:endParaRPr lang="en-US" altLang="zh-TW" sz="1100" dirty="0" smtClean="0">
              <a:latin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100" dirty="0" smtClean="0">
                <a:latin typeface="微軟正黑體" pitchFamily="34" charset="-120"/>
              </a:rPr>
              <a:t>AOI </a:t>
            </a:r>
            <a:r>
              <a:rPr lang="zh-TW" altLang="en-US" sz="1100" dirty="0" smtClean="0">
                <a:latin typeface="微軟正黑體" pitchFamily="34" charset="-120"/>
              </a:rPr>
              <a:t>觸發 </a:t>
            </a:r>
            <a:r>
              <a:rPr lang="en-US" altLang="zh-TW" sz="1100" dirty="0" smtClean="0">
                <a:latin typeface="微軟正黑體" pitchFamily="34" charset="-120"/>
              </a:rPr>
              <a:t>Film RW LCD02 </a:t>
            </a:r>
            <a:r>
              <a:rPr lang="zh-TW" altLang="en-US" sz="1100" dirty="0" smtClean="0">
                <a:latin typeface="微軟正黑體" pitchFamily="34" charset="-120"/>
              </a:rPr>
              <a:t>年效益達</a:t>
            </a:r>
            <a:r>
              <a:rPr lang="zh-TW" altLang="zh-TW" sz="1100" b="1" i="1" u="sng" dirty="0" smtClean="0">
                <a:solidFill>
                  <a:srgbClr val="3333FF"/>
                </a:solidFill>
                <a:latin typeface="微軟正黑體" pitchFamily="34" charset="-120"/>
              </a:rPr>
              <a:t>$409,786,400</a:t>
            </a:r>
            <a:r>
              <a:rPr lang="en-US" altLang="zh-TW" sz="1100" b="1" i="1" u="sng" dirty="0" smtClean="0">
                <a:solidFill>
                  <a:srgbClr val="3333FF"/>
                </a:solidFill>
                <a:latin typeface="微軟正黑體" pitchFamily="34" charset="-120"/>
              </a:rPr>
              <a:t>/Year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100" dirty="0" smtClean="0">
                <a:latin typeface="微軟正黑體" pitchFamily="34" charset="-120"/>
              </a:rPr>
              <a:t>AOI </a:t>
            </a:r>
            <a:r>
              <a:rPr lang="zh-TW" altLang="en-US" sz="1100" dirty="0" smtClean="0">
                <a:latin typeface="微軟正黑體" pitchFamily="34" charset="-120"/>
              </a:rPr>
              <a:t>觸發 </a:t>
            </a:r>
            <a:r>
              <a:rPr lang="en-US" altLang="zh-TW" sz="1100" dirty="0" smtClean="0">
                <a:latin typeface="微軟正黑體" pitchFamily="34" charset="-120"/>
              </a:rPr>
              <a:t>Photo RW LCD02 </a:t>
            </a:r>
            <a:r>
              <a:rPr lang="zh-TW" altLang="en-US" sz="1100" dirty="0" smtClean="0">
                <a:latin typeface="微軟正黑體" pitchFamily="34" charset="-120"/>
              </a:rPr>
              <a:t>年效益</a:t>
            </a:r>
            <a:r>
              <a:rPr lang="zh-TW" altLang="zh-TW" sz="1100" b="1" i="1" u="sng" dirty="0" smtClean="0">
                <a:solidFill>
                  <a:srgbClr val="3333FF"/>
                </a:solidFill>
                <a:latin typeface="微軟正黑體" pitchFamily="34" charset="-120"/>
              </a:rPr>
              <a:t>$115,832,400</a:t>
            </a:r>
            <a:r>
              <a:rPr lang="en-US" altLang="zh-TW" sz="1100" b="1" i="1" u="sng" dirty="0" smtClean="0">
                <a:solidFill>
                  <a:srgbClr val="3333FF"/>
                </a:solidFill>
                <a:latin typeface="微軟正黑體" pitchFamily="34" charset="-120"/>
              </a:rPr>
              <a:t>/Year</a:t>
            </a:r>
          </a:p>
          <a:p>
            <a:r>
              <a:rPr lang="en-US" altLang="zh-TW" sz="1100" dirty="0" smtClean="0">
                <a:solidFill>
                  <a:srgbClr val="000000"/>
                </a:solidFill>
                <a:latin typeface="微軟正黑體" pitchFamily="34" charset="-120"/>
              </a:rPr>
              <a:t>(</a:t>
            </a:r>
            <a:r>
              <a:rPr lang="zh-TW" altLang="en-US" sz="1100" dirty="0" smtClean="0">
                <a:solidFill>
                  <a:srgbClr val="000000"/>
                </a:solidFill>
                <a:latin typeface="微軟正黑體" pitchFamily="34" charset="-120"/>
              </a:rPr>
              <a:t>上述兩項為</a:t>
            </a:r>
            <a:r>
              <a:rPr lang="en-US" altLang="zh-TW" sz="1100" dirty="0" smtClean="0">
                <a:solidFill>
                  <a:srgbClr val="000000"/>
                </a:solidFill>
                <a:latin typeface="微軟正黑體" pitchFamily="34" charset="-120"/>
              </a:rPr>
              <a:t>Array </a:t>
            </a:r>
            <a:r>
              <a:rPr lang="zh-TW" altLang="en-US" sz="1100" dirty="0" smtClean="0">
                <a:solidFill>
                  <a:srgbClr val="000000"/>
                </a:solidFill>
                <a:latin typeface="微軟正黑體" pitchFamily="34" charset="-120"/>
              </a:rPr>
              <a:t>廠內 </a:t>
            </a:r>
            <a:r>
              <a:rPr lang="en-US" altLang="zh-TW" sz="1100" dirty="0" smtClean="0">
                <a:solidFill>
                  <a:srgbClr val="000000"/>
                </a:solidFill>
                <a:latin typeface="微軟正黑體" pitchFamily="34" charset="-120"/>
              </a:rPr>
              <a:t>RW,</a:t>
            </a:r>
            <a:r>
              <a:rPr lang="zh-TW" altLang="en-US" sz="1100" dirty="0" smtClean="0">
                <a:solidFill>
                  <a:srgbClr val="000000"/>
                </a:solidFill>
                <a:latin typeface="微軟正黑體" pitchFamily="34" charset="-120"/>
              </a:rPr>
              <a:t>可降低報廢</a:t>
            </a:r>
            <a:r>
              <a:rPr lang="en-US" altLang="zh-TW" sz="1100" dirty="0" smtClean="0">
                <a:solidFill>
                  <a:srgbClr val="000000"/>
                </a:solidFill>
                <a:latin typeface="微軟正黑體" pitchFamily="34" charset="-120"/>
              </a:rPr>
              <a:t>,</a:t>
            </a:r>
            <a:r>
              <a:rPr lang="zh-TW" altLang="en-US" sz="1100" dirty="0" smtClean="0">
                <a:solidFill>
                  <a:srgbClr val="000000"/>
                </a:solidFill>
                <a:latin typeface="微軟正黑體" pitchFamily="34" charset="-120"/>
              </a:rPr>
              <a:t>會受到 </a:t>
            </a:r>
            <a:r>
              <a:rPr lang="en-US" altLang="zh-TW" sz="1100" dirty="0" smtClean="0">
                <a:solidFill>
                  <a:srgbClr val="000000"/>
                </a:solidFill>
                <a:latin typeface="微軟正黑體" pitchFamily="34" charset="-120"/>
              </a:rPr>
              <a:t>Sampling Ratio </a:t>
            </a:r>
            <a:r>
              <a:rPr lang="zh-TW" altLang="en-US" sz="1100" dirty="0" smtClean="0">
                <a:solidFill>
                  <a:srgbClr val="000000"/>
                </a:solidFill>
                <a:latin typeface="微軟正黑體" pitchFamily="34" charset="-120"/>
              </a:rPr>
              <a:t>影響</a:t>
            </a:r>
            <a:r>
              <a:rPr lang="en-US" altLang="zh-TW" sz="1100" dirty="0" smtClean="0">
                <a:solidFill>
                  <a:srgbClr val="000000"/>
                </a:solidFill>
                <a:latin typeface="微軟正黑體" pitchFamily="34" charset="-120"/>
              </a:rPr>
              <a:t>)</a:t>
            </a:r>
          </a:p>
          <a:p>
            <a:r>
              <a:rPr lang="zh-TW" altLang="en-US" sz="1100" dirty="0" smtClean="0">
                <a:solidFill>
                  <a:srgbClr val="000000"/>
                </a:solidFill>
                <a:latin typeface="微軟正黑體" pitchFamily="34" charset="-120"/>
              </a:rPr>
              <a:t>假定</a:t>
            </a:r>
            <a:r>
              <a:rPr lang="en-US" altLang="zh-TW" sz="1100" dirty="0" smtClean="0">
                <a:solidFill>
                  <a:srgbClr val="000000"/>
                </a:solidFill>
                <a:latin typeface="微軟正黑體" pitchFamily="34" charset="-120"/>
              </a:rPr>
              <a:t>Array </a:t>
            </a:r>
            <a:r>
              <a:rPr lang="zh-TW" altLang="en-US" sz="1100" dirty="0" smtClean="0">
                <a:solidFill>
                  <a:srgbClr val="000000"/>
                </a:solidFill>
                <a:latin typeface="微軟正黑體" pitchFamily="34" charset="-120"/>
              </a:rPr>
              <a:t>廠內未</a:t>
            </a:r>
            <a:r>
              <a:rPr lang="en-US" altLang="zh-TW" sz="1100" dirty="0" smtClean="0">
                <a:solidFill>
                  <a:srgbClr val="000000"/>
                </a:solidFill>
                <a:latin typeface="微軟正黑體" pitchFamily="34" charset="-120"/>
              </a:rPr>
              <a:t>RW ,</a:t>
            </a:r>
            <a:r>
              <a:rPr lang="zh-TW" altLang="en-US" sz="1100" dirty="0" smtClean="0">
                <a:solidFill>
                  <a:srgbClr val="000000"/>
                </a:solidFill>
                <a:latin typeface="微軟正黑體" pitchFamily="34" charset="-120"/>
              </a:rPr>
              <a:t>估算造成</a:t>
            </a:r>
            <a:r>
              <a:rPr lang="en-US" altLang="zh-TW" sz="1100" dirty="0" smtClean="0">
                <a:solidFill>
                  <a:srgbClr val="000000"/>
                </a:solidFill>
                <a:latin typeface="微軟正黑體" pitchFamily="34" charset="-120"/>
              </a:rPr>
              <a:t>Leakage </a:t>
            </a:r>
            <a:r>
              <a:rPr lang="zh-TW" altLang="en-US" sz="1100" dirty="0" smtClean="0">
                <a:solidFill>
                  <a:srgbClr val="000000"/>
                </a:solidFill>
                <a:latin typeface="微軟正黑體" pitchFamily="34" charset="-120"/>
              </a:rPr>
              <a:t>損失</a:t>
            </a:r>
            <a:r>
              <a:rPr lang="zh-TW" altLang="zh-TW" sz="1100" b="1" i="1" u="sng" dirty="0" smtClean="0">
                <a:solidFill>
                  <a:srgbClr val="3333FF"/>
                </a:solidFill>
                <a:latin typeface="微軟正黑體" pitchFamily="34" charset="-120"/>
              </a:rPr>
              <a:t>$659,281,600</a:t>
            </a:r>
            <a:r>
              <a:rPr lang="en-US" altLang="zh-TW" sz="1100" b="1" i="1" u="sng" dirty="0" smtClean="0">
                <a:solidFill>
                  <a:srgbClr val="3333FF"/>
                </a:solidFill>
                <a:latin typeface="微軟正黑體" pitchFamily="34" charset="-120"/>
              </a:rPr>
              <a:t> /Year,</a:t>
            </a:r>
            <a:r>
              <a:rPr lang="zh-TW" altLang="en-US" sz="1100" b="1" i="1" u="sng" dirty="0" smtClean="0">
                <a:solidFill>
                  <a:srgbClr val="3333FF"/>
                </a:solidFill>
                <a:latin typeface="微軟正黑體" pitchFamily="34" charset="-120"/>
              </a:rPr>
              <a:t>為最大總效益</a:t>
            </a:r>
            <a:endParaRPr lang="zh-TW" altLang="zh-TW" sz="1100" b="1" i="1" u="sng" dirty="0" smtClean="0">
              <a:solidFill>
                <a:srgbClr val="3333FF"/>
              </a:solidFill>
              <a:latin typeface="微軟正黑體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70" y="2979649"/>
          <a:ext cx="7750509" cy="1500083"/>
        </p:xfrm>
        <a:graphic>
          <a:graphicData uri="http://schemas.openxmlformats.org/drawingml/2006/table">
            <a:tbl>
              <a:tblPr/>
              <a:tblGrid>
                <a:gridCol w="249030"/>
                <a:gridCol w="1117115"/>
                <a:gridCol w="1240940"/>
                <a:gridCol w="1187600"/>
                <a:gridCol w="1340000"/>
                <a:gridCol w="1161263"/>
                <a:gridCol w="743354"/>
                <a:gridCol w="711207"/>
              </a:tblGrid>
              <a:tr h="2792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Fab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Film RW  Sheet/Year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Film RW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效益金額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/Year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Photo RW Sheet/Year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Photo RW 效益金額/Year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Leakage 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效益金額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/年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廠內Chip價格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91! Chip價格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6B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47472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246854400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19104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99340800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466032000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$5,200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$7,000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7A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1280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$2,688,000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$840,000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$4,368,000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$2,100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$2,600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7B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23306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$128,183,000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1965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$10,807,500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$138,990,500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$5,500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$9,000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8A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13110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27531000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1621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3404100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42719900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$2,100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$2,900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8B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1512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$4,530,000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480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$1,440,000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$7,171,200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$3,000</a:t>
                      </a:r>
                      <a:endParaRPr lang="zh-TW" sz="9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$3,600</a:t>
                      </a:r>
                      <a:endParaRPr lang="zh-TW" sz="9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84">
                <a:tc>
                  <a:txBody>
                    <a:bodyPr/>
                    <a:lstStyle/>
                    <a:p>
                      <a:pPr algn="l" fontAlgn="ctr"/>
                      <a:r>
                        <a:rPr lang="zh-TW" sz="9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總計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9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86680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9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$409,786,400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9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23570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9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$115,832,400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9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$659,281,600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sz="9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sz="9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4964" marR="4964" marT="49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"/>
            <a:ext cx="1998222" cy="19643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83568" y="4443958"/>
            <a:ext cx="388843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TW" altLang="en-US" sz="1100" dirty="0" smtClean="0">
                <a:latin typeface="微軟正黑體" pitchFamily="34" charset="-120"/>
              </a:rPr>
              <a:t>備註</a:t>
            </a:r>
            <a:r>
              <a:rPr lang="en-US" altLang="zh-TW" sz="1100" dirty="0" smtClean="0">
                <a:latin typeface="微軟正黑體" pitchFamily="34" charset="-120"/>
              </a:rPr>
              <a:t>:</a:t>
            </a:r>
            <a:r>
              <a:rPr lang="zh-TW" altLang="en-US" sz="1100" dirty="0" smtClean="0">
                <a:latin typeface="微軟正黑體" pitchFamily="34" charset="-120"/>
              </a:rPr>
              <a:t>現況為技師進行執行 </a:t>
            </a:r>
            <a:r>
              <a:rPr lang="en-US" altLang="zh-TW" sz="1100" dirty="0" smtClean="0">
                <a:latin typeface="微軟正黑體" pitchFamily="34" charset="-120"/>
              </a:rPr>
              <a:t>RW,</a:t>
            </a:r>
            <a:r>
              <a:rPr lang="zh-TW" altLang="en-US" sz="1100" dirty="0" smtClean="0">
                <a:latin typeface="微軟正黑體" pitchFamily="34" charset="-120"/>
              </a:rPr>
              <a:t>未來系統導入不需再人為進行</a:t>
            </a:r>
            <a:endParaRPr lang="zh-TW" altLang="zh-TW" sz="1100" dirty="0" smtClean="0">
              <a:latin typeface="微軟正黑體" pitchFamily="34" charset="-120"/>
            </a:endParaRPr>
          </a:p>
        </p:txBody>
      </p:sp>
      <p:sp>
        <p:nvSpPr>
          <p:cNvPr id="9" name="動作按鈕: 首頁 8">
            <a:hlinkClick r:id="rId3" action="ppaction://hlinksldjump" highlightClick="1"/>
          </p:cNvPr>
          <p:cNvSpPr/>
          <p:nvPr/>
        </p:nvSpPr>
        <p:spPr>
          <a:xfrm>
            <a:off x="8676456" y="4731991"/>
            <a:ext cx="360040" cy="2880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3568" y="4692791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/>
              <a:t>4/13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CIM </a:t>
            </a:r>
            <a:r>
              <a:rPr lang="zh-TW" altLang="en-US" sz="2000" dirty="0" smtClean="0"/>
              <a:t>紘慶長官</a:t>
            </a:r>
            <a:r>
              <a:rPr lang="en-US" altLang="zh-TW" sz="2000" dirty="0" smtClean="0"/>
              <a:t>Review,</a:t>
            </a:r>
            <a:r>
              <a:rPr lang="zh-TW" altLang="en-US" sz="2000" dirty="0" smtClean="0"/>
              <a:t>等待開發計劃書</a:t>
            </a:r>
            <a:r>
              <a:rPr lang="en-US" altLang="zh-TW" sz="2000" dirty="0" smtClean="0"/>
              <a:t>/CIM :</a:t>
            </a:r>
            <a:r>
              <a:rPr lang="zh-TW" altLang="en-US" sz="2000" dirty="0" smtClean="0"/>
              <a:t>仁化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3"/>
            <a:ext cx="90364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AOI Block </a:t>
            </a:r>
            <a:r>
              <a:rPr lang="zh-TW" altLang="en-US" dirty="0" smtClean="0"/>
              <a:t>事件單</a:t>
            </a:r>
            <a:r>
              <a:rPr lang="en-US" altLang="zh-TW" dirty="0" smtClean="0"/>
              <a:t>Map/Image 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876256" y="105958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228184" y="915567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660232" y="84355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3333FF"/>
                </a:solidFill>
              </a:rPr>
              <a:t>3/10</a:t>
            </a:r>
            <a:r>
              <a:rPr lang="zh-TW" altLang="en-US" sz="1100" dirty="0" smtClean="0">
                <a:solidFill>
                  <a:srgbClr val="3333FF"/>
                </a:solidFill>
              </a:rPr>
              <a:t>對策時間</a:t>
            </a:r>
            <a:r>
              <a:rPr lang="en-US" altLang="zh-TW" sz="1100" dirty="0" smtClean="0">
                <a:solidFill>
                  <a:srgbClr val="3333FF"/>
                </a:solidFill>
              </a:rPr>
              <a:t>2</a:t>
            </a:r>
            <a:endParaRPr lang="zh-TW" altLang="en-US" sz="1100" dirty="0">
              <a:solidFill>
                <a:srgbClr val="3333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68144" y="69954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66CC"/>
                </a:solidFill>
              </a:rPr>
              <a:t>3/9</a:t>
            </a:r>
            <a:r>
              <a:rPr lang="zh-TW" altLang="en-US" sz="1100" dirty="0" smtClean="0">
                <a:solidFill>
                  <a:srgbClr val="FF66CC"/>
                </a:solidFill>
              </a:rPr>
              <a:t>觸發時間 </a:t>
            </a:r>
            <a:endParaRPr lang="zh-TW" altLang="en-US" sz="1100" dirty="0">
              <a:solidFill>
                <a:srgbClr val="FF66CC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4572000" y="987575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915816" y="915567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699792" y="69954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66CC"/>
                </a:solidFill>
              </a:rPr>
              <a:t>3/2</a:t>
            </a:r>
            <a:r>
              <a:rPr lang="zh-TW" altLang="en-US" sz="1100" dirty="0" smtClean="0">
                <a:solidFill>
                  <a:srgbClr val="FF66CC"/>
                </a:solidFill>
              </a:rPr>
              <a:t>觸發時間 </a:t>
            </a:r>
            <a:endParaRPr lang="zh-TW" altLang="en-US" sz="1100" dirty="0">
              <a:solidFill>
                <a:srgbClr val="FF66CC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11960" y="69954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FF66CC"/>
                </a:solidFill>
              </a:rPr>
              <a:t>3/5</a:t>
            </a:r>
            <a:r>
              <a:rPr lang="zh-TW" altLang="en-US" sz="1100" dirty="0" smtClean="0">
                <a:solidFill>
                  <a:srgbClr val="FF66CC"/>
                </a:solidFill>
              </a:rPr>
              <a:t>觸發時間 </a:t>
            </a:r>
            <a:endParaRPr lang="zh-TW" altLang="en-US" sz="1100" dirty="0">
              <a:solidFill>
                <a:srgbClr val="FF66CC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3059832" y="105958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87824" y="91556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3333FF"/>
                </a:solidFill>
              </a:rPr>
              <a:t>3/2</a:t>
            </a:r>
            <a:r>
              <a:rPr lang="zh-TW" altLang="en-US" sz="1100" dirty="0" smtClean="0">
                <a:solidFill>
                  <a:srgbClr val="3333FF"/>
                </a:solidFill>
              </a:rPr>
              <a:t>對策時間</a:t>
            </a:r>
            <a:r>
              <a:rPr lang="en-US" altLang="zh-TW" sz="1100" dirty="0" smtClean="0">
                <a:solidFill>
                  <a:srgbClr val="3333FF"/>
                </a:solidFill>
              </a:rPr>
              <a:t>1</a:t>
            </a:r>
            <a:endParaRPr lang="zh-TW" altLang="en-US" sz="1100" dirty="0">
              <a:solidFill>
                <a:srgbClr val="3333FF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2931791"/>
            <a:ext cx="35638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開發需求</a:t>
            </a:r>
            <a:r>
              <a:rPr lang="en-US" altLang="zh-TW" sz="1000" dirty="0" smtClean="0"/>
              <a:t>:</a:t>
            </a:r>
          </a:p>
          <a:p>
            <a:r>
              <a:rPr lang="zh-TW" altLang="en-US" sz="1000" dirty="0" smtClean="0"/>
              <a:t>有</a:t>
            </a:r>
            <a:r>
              <a:rPr lang="en-US" altLang="zh-TW" sz="1000" dirty="0" smtClean="0"/>
              <a:t>AOI-Block </a:t>
            </a:r>
            <a:r>
              <a:rPr lang="zh-TW" altLang="en-US" sz="1000" dirty="0" smtClean="0"/>
              <a:t>之每一事件進行回推</a:t>
            </a:r>
            <a:r>
              <a:rPr lang="en-US" altLang="zh-TW" sz="1000" dirty="0" smtClean="0"/>
              <a:t>Process Time </a:t>
            </a:r>
            <a:r>
              <a:rPr lang="zh-TW" altLang="en-US" sz="1000" dirty="0" smtClean="0"/>
              <a:t>的點進行</a:t>
            </a:r>
            <a:endParaRPr lang="en-US" altLang="zh-TW" sz="1000" dirty="0" smtClean="0"/>
          </a:p>
          <a:p>
            <a:r>
              <a:rPr lang="en-US" altLang="zh-TW" sz="1000" dirty="0" smtClean="0"/>
              <a:t>MAP </a:t>
            </a:r>
            <a:r>
              <a:rPr lang="zh-TW" altLang="en-US" sz="1000" dirty="0" smtClean="0"/>
              <a:t>及</a:t>
            </a:r>
            <a:r>
              <a:rPr lang="en-US" altLang="zh-TW" sz="1000" dirty="0" smtClean="0"/>
              <a:t>OOS/OOC Lot </a:t>
            </a:r>
            <a:r>
              <a:rPr lang="zh-TW" altLang="en-US" sz="1000" dirty="0" smtClean="0"/>
              <a:t>確認詳細資訊</a:t>
            </a:r>
            <a:endParaRPr lang="en-US" altLang="zh-TW" sz="1000" dirty="0" smtClean="0"/>
          </a:p>
          <a:p>
            <a:r>
              <a:rPr lang="zh-TW" altLang="en-US" sz="1000" dirty="0" smtClean="0"/>
              <a:t>依</a:t>
            </a:r>
            <a:r>
              <a:rPr lang="en-US" altLang="zh-TW" sz="1000" dirty="0" smtClean="0"/>
              <a:t>Map </a:t>
            </a:r>
            <a:r>
              <a:rPr lang="zh-TW" altLang="en-US" sz="1000" dirty="0" smtClean="0"/>
              <a:t>及 </a:t>
            </a:r>
            <a:r>
              <a:rPr lang="en-US" altLang="zh-TW" sz="1000" dirty="0" smtClean="0"/>
              <a:t>Image </a:t>
            </a:r>
            <a:r>
              <a:rPr lang="zh-TW" altLang="en-US" sz="1000" dirty="0" smtClean="0"/>
              <a:t>特徵對應機台正確的對策</a:t>
            </a:r>
            <a:endParaRPr lang="en-US" altLang="zh-TW" sz="1000" dirty="0" smtClean="0"/>
          </a:p>
          <a:p>
            <a:r>
              <a:rPr lang="zh-TW" altLang="en-US" sz="1000" dirty="0" smtClean="0"/>
              <a:t>並比較對策前後</a:t>
            </a:r>
            <a:r>
              <a:rPr lang="en-US" altLang="zh-TW" sz="1000" dirty="0" smtClean="0"/>
              <a:t>Map </a:t>
            </a:r>
            <a:r>
              <a:rPr lang="zh-TW" altLang="en-US" sz="1000" dirty="0" smtClean="0"/>
              <a:t>及 </a:t>
            </a:r>
            <a:r>
              <a:rPr lang="en-US" altLang="zh-TW" sz="1000" dirty="0" smtClean="0"/>
              <a:t>Image </a:t>
            </a:r>
            <a:r>
              <a:rPr lang="zh-TW" altLang="en-US" sz="1000" dirty="0" smtClean="0"/>
              <a:t>變化</a:t>
            </a:r>
            <a:r>
              <a:rPr lang="en-US" altLang="zh-TW" sz="1000" dirty="0" smtClean="0"/>
              <a:t>,</a:t>
            </a:r>
          </a:p>
          <a:p>
            <a:r>
              <a:rPr lang="zh-TW" altLang="en-US" sz="1000" dirty="0" smtClean="0"/>
              <a:t>增加對策後有效狀況查詢及解除異常事件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r>
              <a:rPr lang="en-US" altLang="zh-TW" sz="1000" dirty="0" smtClean="0"/>
              <a:t>1.</a:t>
            </a:r>
            <a:r>
              <a:rPr lang="zh-TW" altLang="en-US" sz="1000" dirty="0" smtClean="0"/>
              <a:t>減少觸發時間每一點位</a:t>
            </a:r>
            <a:r>
              <a:rPr lang="en-US" altLang="zh-TW" sz="1000" dirty="0" smtClean="0"/>
              <a:t>MAP </a:t>
            </a:r>
            <a:r>
              <a:rPr lang="zh-TW" altLang="en-US" sz="1000" dirty="0" smtClean="0"/>
              <a:t>及</a:t>
            </a:r>
            <a:r>
              <a:rPr lang="en-US" altLang="zh-TW" sz="1000" dirty="0" smtClean="0"/>
              <a:t>Image</a:t>
            </a:r>
          </a:p>
          <a:p>
            <a:r>
              <a:rPr lang="zh-TW" altLang="en-US" sz="1000" dirty="0" smtClean="0"/>
              <a:t>每次查詢時間約</a:t>
            </a:r>
            <a:r>
              <a:rPr lang="en-US" altLang="zh-TW" sz="1000" dirty="0" smtClean="0"/>
              <a:t>20~40</a:t>
            </a:r>
            <a:r>
              <a:rPr lang="zh-TW" altLang="en-US" sz="1000" dirty="0" smtClean="0"/>
              <a:t>分鐘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平均每週</a:t>
            </a:r>
            <a:r>
              <a:rPr lang="en-US" altLang="zh-TW" sz="1000" dirty="0" smtClean="0"/>
              <a:t>AOI-Block </a:t>
            </a:r>
            <a:r>
              <a:rPr lang="zh-TW" altLang="en-US" sz="1000" dirty="0" smtClean="0"/>
              <a:t>次數</a:t>
            </a:r>
            <a:r>
              <a:rPr lang="en-US" altLang="zh-TW" sz="1000" dirty="0" smtClean="0"/>
              <a:t>45</a:t>
            </a:r>
            <a:r>
              <a:rPr lang="zh-TW" altLang="en-US" sz="1000" dirty="0" smtClean="0"/>
              <a:t>次</a:t>
            </a:r>
            <a:endParaRPr lang="en-US" altLang="zh-TW" sz="1000" dirty="0" smtClean="0"/>
          </a:p>
          <a:p>
            <a:r>
              <a:rPr lang="zh-TW" altLang="en-US" sz="1000" dirty="0" smtClean="0"/>
              <a:t>換算平均每週查詢時間</a:t>
            </a:r>
            <a:r>
              <a:rPr lang="en-US" altLang="zh-TW" sz="1000" dirty="0" smtClean="0"/>
              <a:t>30</a:t>
            </a:r>
            <a:r>
              <a:rPr lang="zh-TW" altLang="en-US" sz="1000" dirty="0" smtClean="0"/>
              <a:t>小時</a:t>
            </a:r>
            <a:endParaRPr lang="en-US" altLang="zh-TW" sz="1000" dirty="0" smtClean="0"/>
          </a:p>
          <a:p>
            <a:r>
              <a:rPr lang="en-US" altLang="zh-TW" sz="1000" dirty="0" smtClean="0"/>
              <a:t>2.</a:t>
            </a:r>
            <a:r>
              <a:rPr lang="zh-TW" altLang="en-US" sz="1000" dirty="0" smtClean="0"/>
              <a:t>查詢時間可再生產一批貨</a:t>
            </a:r>
            <a:endParaRPr lang="en-US" altLang="zh-TW" sz="1000" dirty="0" smtClean="0"/>
          </a:p>
          <a:p>
            <a:r>
              <a:rPr lang="zh-TW" altLang="en-US" sz="1000" smtClean="0"/>
              <a:t>異常解除每週降低</a:t>
            </a:r>
            <a:r>
              <a:rPr lang="en-US" altLang="zh-TW" sz="1000" dirty="0" smtClean="0"/>
              <a:t>45</a:t>
            </a:r>
            <a:r>
              <a:rPr lang="zh-TW" altLang="en-US" sz="1000" dirty="0" smtClean="0"/>
              <a:t>批貨持續生產</a:t>
            </a:r>
            <a:endParaRPr lang="en-US" altLang="zh-TW" sz="1000" dirty="0" smtClean="0"/>
          </a:p>
          <a:p>
            <a:r>
              <a:rPr lang="zh-TW" altLang="en-US" sz="1000" dirty="0" smtClean="0"/>
              <a:t>並可減少資訊不足及錯誤對策機率</a:t>
            </a:r>
            <a:endParaRPr lang="zh-TW" altLang="en-US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859783"/>
            <a:ext cx="5472608" cy="191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動作按鈕: 首頁 15">
            <a:hlinkClick r:id="rId4" action="ppaction://hlinksldjump" highlightClick="1"/>
          </p:cNvPr>
          <p:cNvSpPr/>
          <p:nvPr/>
        </p:nvSpPr>
        <p:spPr>
          <a:xfrm>
            <a:off x="8676456" y="4731991"/>
            <a:ext cx="360040" cy="2880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51520" y="469279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800" dirty="0" smtClean="0">
                <a:latin typeface="微軟正黑體" pitchFamily="34" charset="-120"/>
              </a:rPr>
              <a:t>4/12</a:t>
            </a:r>
            <a:r>
              <a:rPr lang="zh-TW" altLang="en-US" sz="1800" dirty="0" smtClean="0">
                <a:latin typeface="微軟正黑體" pitchFamily="34" charset="-120"/>
              </a:rPr>
              <a:t> </a:t>
            </a:r>
            <a:r>
              <a:rPr lang="en-US" altLang="zh-TW" sz="1800" dirty="0" smtClean="0">
                <a:latin typeface="微軟正黑體" pitchFamily="34" charset="-120"/>
              </a:rPr>
              <a:t>Demo </a:t>
            </a:r>
            <a:r>
              <a:rPr lang="zh-TW" altLang="en-US" sz="1800" dirty="0" smtClean="0">
                <a:latin typeface="微軟正黑體" pitchFamily="34" charset="-120"/>
              </a:rPr>
              <a:t>初版</a:t>
            </a:r>
            <a:r>
              <a:rPr lang="en-US" altLang="zh-TW" sz="1800" dirty="0" smtClean="0">
                <a:latin typeface="微軟正黑體" pitchFamily="34" charset="-120"/>
              </a:rPr>
              <a:t>,</a:t>
            </a:r>
            <a:r>
              <a:rPr lang="zh-TW" altLang="en-US" sz="1800" dirty="0" smtClean="0">
                <a:latin typeface="微軟正黑體" pitchFamily="34" charset="-120"/>
              </a:rPr>
              <a:t>需再進行修改細節</a:t>
            </a:r>
            <a:r>
              <a:rPr lang="en-US" altLang="zh-TW" sz="1800" dirty="0" smtClean="0">
                <a:latin typeface="微軟正黑體" pitchFamily="34" charset="-120"/>
              </a:rPr>
              <a:t>/CIM :</a:t>
            </a:r>
            <a:r>
              <a:rPr lang="zh-TW" altLang="en-US" sz="1800" dirty="0" smtClean="0">
                <a:latin typeface="微軟正黑體" pitchFamily="34" charset="-120"/>
              </a:rPr>
              <a:t>光輝</a:t>
            </a:r>
            <a:endParaRPr lang="zh-TW" altLang="en-US" sz="1800" dirty="0">
              <a:latin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接點 61"/>
          <p:cNvCxnSpPr/>
          <p:nvPr/>
        </p:nvCxnSpPr>
        <p:spPr>
          <a:xfrm>
            <a:off x="3779912" y="4299942"/>
            <a:ext cx="43924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779912" y="1851670"/>
            <a:ext cx="43924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779912" y="627534"/>
            <a:ext cx="4392488" cy="4515966"/>
          </a:xfrm>
          <a:prstGeom prst="rect">
            <a:avLst/>
          </a:prstGeom>
          <a:solidFill>
            <a:srgbClr val="DBEEF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/>
          <p:cNvGrpSpPr/>
          <p:nvPr/>
        </p:nvGrpSpPr>
        <p:grpSpPr>
          <a:xfrm>
            <a:off x="144016" y="1347615"/>
            <a:ext cx="1656184" cy="1368152"/>
            <a:chOff x="251520" y="1347614"/>
            <a:chExt cx="1512168" cy="1224136"/>
          </a:xfrm>
        </p:grpSpPr>
        <p:sp>
          <p:nvSpPr>
            <p:cNvPr id="4" name="橢圓 3"/>
            <p:cNvSpPr/>
            <p:nvPr/>
          </p:nvSpPr>
          <p:spPr>
            <a:xfrm>
              <a:off x="251520" y="1347614"/>
              <a:ext cx="1512168" cy="1224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611560" y="1419622"/>
              <a:ext cx="1152128" cy="93610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>
              <a:stCxn id="5" idx="7"/>
              <a:endCxn id="5" idx="4"/>
            </p:cNvCxnSpPr>
            <p:nvPr/>
          </p:nvCxnSpPr>
          <p:spPr>
            <a:xfrm flipH="1">
              <a:off x="1187624" y="1556711"/>
              <a:ext cx="407339" cy="79901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7" y="231492"/>
            <a:ext cx="4116142" cy="612066"/>
          </a:xfrm>
        </p:spPr>
        <p:txBody>
          <a:bodyPr/>
          <a:lstStyle/>
          <a:p>
            <a:r>
              <a:rPr lang="zh-TW" altLang="en-US" dirty="0" smtClean="0"/>
              <a:t>如何定義無效</a:t>
            </a:r>
            <a:r>
              <a:rPr lang="en-US" altLang="zh-TW" dirty="0" smtClean="0"/>
              <a:t>Defect</a:t>
            </a:r>
            <a:endParaRPr lang="zh-TW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5" name="Picture 1" descr="cid:image004.jpg@01D71748.C8F85100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0" y="2838413"/>
            <a:ext cx="3347864" cy="2305087"/>
          </a:xfrm>
          <a:prstGeom prst="rect">
            <a:avLst/>
          </a:prstGeom>
          <a:noFill/>
        </p:spPr>
      </p:pic>
      <p:pic>
        <p:nvPicPr>
          <p:cNvPr id="14" name="Picture 1" descr="cid:image004.jpg@01D71748.C8F85100"/>
          <p:cNvPicPr>
            <a:picLocks noChangeAspect="1" noChangeArrowheads="1"/>
          </p:cNvPicPr>
          <p:nvPr/>
        </p:nvPicPr>
        <p:blipFill>
          <a:blip r:embed="rId2" r:link="rId3" cstate="print"/>
          <a:srcRect l="86033" b="74834"/>
          <a:stretch>
            <a:fillRect/>
          </a:stretch>
        </p:blipFill>
        <p:spPr bwMode="auto">
          <a:xfrm>
            <a:off x="2771802" y="2355726"/>
            <a:ext cx="870669" cy="108012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835696" y="22837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800" b="1" dirty="0" smtClean="0">
                <a:solidFill>
                  <a:srgbClr val="3333FF"/>
                </a:solidFill>
              </a:rPr>
              <a:t>造成電測異常</a:t>
            </a:r>
            <a:endParaRPr lang="en-US" altLang="zh-TW" sz="800" b="1" dirty="0" smtClean="0">
              <a:solidFill>
                <a:srgbClr val="3333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800" b="1" dirty="0" smtClean="0">
                <a:solidFill>
                  <a:srgbClr val="3333FF"/>
                </a:solidFill>
              </a:rPr>
              <a:t>Pattern </a:t>
            </a:r>
            <a:r>
              <a:rPr lang="zh-TW" altLang="en-US" sz="800" b="1" dirty="0" smtClean="0">
                <a:solidFill>
                  <a:srgbClr val="3333FF"/>
                </a:solidFill>
              </a:rPr>
              <a:t>變形</a:t>
            </a:r>
            <a:endParaRPr lang="zh-TW" altLang="en-US" sz="800" b="1" dirty="0">
              <a:solidFill>
                <a:srgbClr val="3333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2598" y="771550"/>
            <a:ext cx="813559" cy="72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" name="圓角矩形 16"/>
          <p:cNvSpPr/>
          <p:nvPr/>
        </p:nvSpPr>
        <p:spPr>
          <a:xfrm>
            <a:off x="4644008" y="411511"/>
            <a:ext cx="2714954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標準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電測異常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/Pattern 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變形</a:t>
            </a:r>
            <a:endParaRPr lang="zh-TW" altLang="en-US" sz="12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693" y="771550"/>
            <a:ext cx="740952" cy="72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8783" y="771550"/>
            <a:ext cx="820935" cy="72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22879" y="771550"/>
            <a:ext cx="777515" cy="72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79912" y="4423500"/>
            <a:ext cx="90087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圓角矩形 22"/>
          <p:cNvSpPr/>
          <p:nvPr/>
        </p:nvSpPr>
        <p:spPr>
          <a:xfrm>
            <a:off x="4622657" y="1635646"/>
            <a:ext cx="2714954" cy="2880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小顆無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Pattern 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變形</a:t>
            </a:r>
            <a:endParaRPr lang="zh-TW" altLang="en-US" sz="12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8532440" y="555526"/>
            <a:ext cx="432048" cy="4587974"/>
          </a:xfrm>
          <a:prstGeom prst="triangle">
            <a:avLst>
              <a:gd name="adj" fmla="val 42945"/>
            </a:avLst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162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lum bright="-10000"/>
          </a:blip>
          <a:srcRect/>
          <a:stretch>
            <a:fillRect/>
          </a:stretch>
        </p:blipFill>
        <p:spPr bwMode="auto">
          <a:xfrm>
            <a:off x="6228186" y="2285170"/>
            <a:ext cx="883333" cy="90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文字方塊 26"/>
          <p:cNvSpPr txBox="1"/>
          <p:nvPr/>
        </p:nvSpPr>
        <p:spPr>
          <a:xfrm>
            <a:off x="4694665" y="199568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微軟正黑體" pitchFamily="34" charset="-120"/>
              </a:rPr>
              <a:t>搭到線</a:t>
            </a:r>
            <a:endParaRPr lang="zh-TW" altLang="en-US" sz="1200" b="1" dirty="0">
              <a:latin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66874" y="199568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微軟正黑體" pitchFamily="34" charset="-120"/>
              </a:rPr>
              <a:t>空白區</a:t>
            </a:r>
            <a:endParaRPr lang="zh-TW" altLang="en-US" sz="1200" b="1" dirty="0">
              <a:latin typeface="微軟正黑體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244408" y="95021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拍照</a:t>
            </a:r>
            <a:r>
              <a:rPr lang="en-US" altLang="zh-TW" sz="1200" dirty="0" smtClean="0"/>
              <a:t>100%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244408" y="458797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降低照片數</a:t>
            </a:r>
            <a:endParaRPr lang="en-US" altLang="zh-TW" sz="1200" dirty="0" smtClean="0"/>
          </a:p>
          <a:p>
            <a:r>
              <a:rPr lang="en-US" altLang="zh-TW" sz="1200" dirty="0" smtClean="0"/>
              <a:t>5%</a:t>
            </a:r>
            <a:r>
              <a:rPr lang="zh-TW" altLang="en-US" sz="1200" dirty="0" smtClean="0"/>
              <a:t> 以下</a:t>
            </a:r>
            <a:endParaRPr lang="zh-TW" altLang="en-US" sz="1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244408" y="55552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/>
              <a:t>照片有效度</a:t>
            </a:r>
            <a:endParaRPr lang="zh-TW" altLang="en-US" sz="12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04" y="84355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000" dirty="0" smtClean="0"/>
              <a:t>目的</a:t>
            </a:r>
            <a:r>
              <a:rPr lang="en-US" altLang="zh-TW" sz="1000" dirty="0" smtClean="0"/>
              <a:t>:</a:t>
            </a:r>
            <a:r>
              <a:rPr lang="zh-TW" altLang="en-US" sz="1000" b="1" i="1" u="sng" dirty="0" smtClean="0">
                <a:solidFill>
                  <a:srgbClr val="3333FF"/>
                </a:solidFill>
              </a:rPr>
              <a:t>如何確保異常</a:t>
            </a:r>
            <a:r>
              <a:rPr lang="en-US" altLang="zh-TW" sz="1000" b="1" i="1" u="sng" dirty="0" smtClean="0">
                <a:solidFill>
                  <a:srgbClr val="3333FF"/>
                </a:solidFill>
              </a:rPr>
              <a:t>Defect </a:t>
            </a:r>
            <a:r>
              <a:rPr lang="zh-TW" altLang="en-US" sz="1000" b="1" i="1" u="sng" dirty="0" smtClean="0">
                <a:solidFill>
                  <a:srgbClr val="3333FF"/>
                </a:solidFill>
              </a:rPr>
              <a:t>拍出</a:t>
            </a:r>
            <a:endParaRPr lang="en-US" altLang="zh-TW" sz="1000" b="1" i="1" u="sng" dirty="0" smtClean="0">
              <a:solidFill>
                <a:srgbClr val="3333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000" dirty="0" smtClean="0"/>
              <a:t>背景</a:t>
            </a:r>
            <a:r>
              <a:rPr lang="en-US" altLang="zh-TW" sz="1000" dirty="0" smtClean="0"/>
              <a:t>:</a:t>
            </a:r>
            <a:r>
              <a:rPr lang="zh-TW" altLang="en-US" sz="1000" dirty="0" smtClean="0"/>
              <a:t>因</a:t>
            </a:r>
            <a:r>
              <a:rPr lang="en-US" altLang="zh-TW" sz="1000" dirty="0" smtClean="0"/>
              <a:t>Total CNT </a:t>
            </a:r>
            <a:r>
              <a:rPr lang="zh-TW" altLang="en-US" sz="1000" dirty="0" smtClean="0"/>
              <a:t>爆點</a:t>
            </a:r>
            <a:r>
              <a:rPr lang="en-US" altLang="zh-TW" sz="1000" dirty="0" smtClean="0"/>
              <a:t>,AOI </a:t>
            </a:r>
            <a:r>
              <a:rPr lang="zh-TW" altLang="en-US" sz="1000" dirty="0" smtClean="0"/>
              <a:t>隨機拍照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如何降低無效照片</a:t>
            </a:r>
            <a:endParaRPr lang="zh-TW" altLang="en-US" sz="1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576" y="170765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Retype</a:t>
            </a:r>
            <a:endParaRPr lang="zh-TW" altLang="en-US" sz="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4016" y="16356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Retype</a:t>
            </a:r>
          </a:p>
          <a:p>
            <a:r>
              <a:rPr lang="en-US" altLang="zh-TW" sz="800" dirty="0" smtClean="0"/>
              <a:t>No Defect</a:t>
            </a:r>
            <a:endParaRPr lang="zh-TW" altLang="en-US" sz="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1560" y="1923678"/>
            <a:ext cx="652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rgbClr val="FF0000"/>
                </a:solidFill>
              </a:rPr>
              <a:t>有 </a:t>
            </a:r>
            <a:r>
              <a:rPr lang="en-US" altLang="zh-TW" sz="800" dirty="0" smtClean="0">
                <a:solidFill>
                  <a:srgbClr val="FF0000"/>
                </a:solidFill>
              </a:rPr>
              <a:t>Defect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87624" y="206769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rgbClr val="FF0000"/>
                </a:solidFill>
              </a:rPr>
              <a:t>有效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4016" y="213970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rgbClr val="FF0000"/>
                </a:solidFill>
              </a:rPr>
              <a:t>無效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cxnSp>
        <p:nvCxnSpPr>
          <p:cNvPr id="30" name="圖案 29"/>
          <p:cNvCxnSpPr>
            <a:stCxn id="10" idx="2"/>
            <a:endCxn id="15" idx="1"/>
          </p:cNvCxnSpPr>
          <p:nvPr/>
        </p:nvCxnSpPr>
        <p:spPr>
          <a:xfrm rot="16200000" flipH="1">
            <a:off x="1606752" y="2224050"/>
            <a:ext cx="169857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8244408" y="278777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降低</a:t>
            </a:r>
            <a:endParaRPr lang="en-US" altLang="zh-TW" sz="1200" dirty="0" smtClean="0"/>
          </a:p>
          <a:p>
            <a:r>
              <a:rPr lang="zh-TW" altLang="en-US" sz="1200" dirty="0" smtClean="0"/>
              <a:t>空白照片數</a:t>
            </a:r>
            <a:endParaRPr lang="en-US" altLang="zh-TW" sz="1200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lum bright="-10000"/>
          </a:blip>
          <a:srcRect/>
          <a:stretch>
            <a:fillRect/>
          </a:stretch>
        </p:blipFill>
        <p:spPr bwMode="auto">
          <a:xfrm>
            <a:off x="3995936" y="2249066"/>
            <a:ext cx="1008112" cy="961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lum bright="-10000"/>
          </a:blip>
          <a:srcRect/>
          <a:stretch>
            <a:fillRect/>
          </a:stretch>
        </p:blipFill>
        <p:spPr bwMode="auto">
          <a:xfrm>
            <a:off x="7117135" y="2285170"/>
            <a:ext cx="911250" cy="90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28185" y="3147814"/>
            <a:ext cx="1008112" cy="7560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66493" y="771550"/>
            <a:ext cx="853608" cy="72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4289" y="3147815"/>
            <a:ext cx="848786" cy="7711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44008" y="4423500"/>
            <a:ext cx="905924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08106" y="4423500"/>
            <a:ext cx="915711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圓角矩形 20"/>
          <p:cNvSpPr/>
          <p:nvPr/>
        </p:nvSpPr>
        <p:spPr>
          <a:xfrm>
            <a:off x="4644008" y="4083919"/>
            <a:ext cx="271495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無效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:False/Nothing</a:t>
            </a:r>
            <a:endParaRPr lang="zh-TW" altLang="en-US" sz="12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64288" y="4423500"/>
            <a:ext cx="96744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444210" y="4423500"/>
            <a:ext cx="852245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9" cstate="print">
            <a:lum bright="-10000"/>
          </a:blip>
          <a:srcRect r="152"/>
          <a:stretch>
            <a:fillRect/>
          </a:stretch>
        </p:blipFill>
        <p:spPr bwMode="auto">
          <a:xfrm>
            <a:off x="4932040" y="3003799"/>
            <a:ext cx="1080120" cy="9252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0" cstate="print">
            <a:lum bright="-10000"/>
          </a:blip>
          <a:stretch>
            <a:fillRect/>
          </a:stretch>
        </p:blipFill>
        <p:spPr bwMode="auto">
          <a:xfrm>
            <a:off x="3995936" y="3196514"/>
            <a:ext cx="936104" cy="74338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1" cstate="print">
            <a:lum bright="-10000"/>
          </a:blip>
          <a:srcRect r="199"/>
          <a:stretch>
            <a:fillRect/>
          </a:stretch>
        </p:blipFill>
        <p:spPr bwMode="auto">
          <a:xfrm>
            <a:off x="4932042" y="2249066"/>
            <a:ext cx="1080119" cy="9293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8" name="文字方塊 67"/>
          <p:cNvSpPr txBox="1"/>
          <p:nvPr/>
        </p:nvSpPr>
        <p:spPr>
          <a:xfrm>
            <a:off x="-36512" y="249974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6B </a:t>
            </a:r>
            <a:r>
              <a:rPr lang="zh-TW" altLang="en-US" sz="1000" dirty="0" smtClean="0"/>
              <a:t>提供</a:t>
            </a:r>
            <a:endParaRPr lang="zh-TW" alt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GL=ADO </a:t>
            </a:r>
            <a:r>
              <a:rPr lang="zh-TW" altLang="en-US" dirty="0" smtClean="0"/>
              <a:t>無效</a:t>
            </a:r>
            <a:r>
              <a:rPr lang="en-US" altLang="zh-TW" dirty="0" smtClean="0"/>
              <a:t>Defect </a:t>
            </a:r>
            <a:r>
              <a:rPr lang="zh-TW" altLang="en-US" dirty="0" smtClean="0"/>
              <a:t>盤點</a:t>
            </a:r>
            <a:endParaRPr lang="zh-TW" alt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7615"/>
            <a:ext cx="4427984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1" y="1347614"/>
            <a:ext cx="46440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0" y="843558"/>
            <a:ext cx="3203848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GL=ADO Null Defect </a:t>
            </a:r>
            <a:r>
              <a:rPr lang="zh-TW" altLang="en-US" sz="1000" dirty="0" smtClean="0"/>
              <a:t>降低到</a:t>
            </a:r>
            <a:r>
              <a:rPr lang="en-US" altLang="zh-TW" sz="1000" dirty="0" smtClean="0"/>
              <a:t>50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ea/</a:t>
            </a:r>
            <a:r>
              <a:rPr lang="en-US" altLang="zh-TW" sz="1000" dirty="0" err="1" smtClean="0"/>
              <a:t>sh</a:t>
            </a:r>
            <a:r>
              <a:rPr lang="en-US" altLang="zh-TW" sz="1000" dirty="0" smtClean="0"/>
              <a:t> </a:t>
            </a:r>
            <a:r>
              <a:rPr lang="zh-TW" altLang="en-US" sz="1000" dirty="0" smtClean="0"/>
              <a:t>以下</a:t>
            </a:r>
            <a:endParaRPr lang="en-US" altLang="zh-TW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T43Q3P-P1-ADO MOR100 </a:t>
            </a:r>
            <a:r>
              <a:rPr lang="zh-TW" altLang="en-US" sz="1000" dirty="0" smtClean="0"/>
              <a:t>光源不均 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先關閉等待調</a:t>
            </a:r>
            <a:endParaRPr lang="en-US" altLang="zh-TW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65Q7-P1-ADO MOR900 TH </a:t>
            </a:r>
            <a:r>
              <a:rPr lang="zh-TW" altLang="en-US" sz="1000" dirty="0" smtClean="0"/>
              <a:t>過嚴</a:t>
            </a:r>
            <a:r>
              <a:rPr lang="en-US" altLang="zh-TW" sz="1000" dirty="0" smtClean="0"/>
              <a:t>,</a:t>
            </a:r>
            <a:r>
              <a:rPr lang="zh-TW" altLang="en-US" sz="1000" dirty="0" smtClean="0"/>
              <a:t>常態爆點先關閉</a:t>
            </a:r>
            <a:endParaRPr lang="en-US" altLang="zh-TW" sz="10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499991" y="1059582"/>
            <a:ext cx="288032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000" dirty="0" smtClean="0"/>
              <a:t>GL=ADO False-Defect </a:t>
            </a:r>
            <a:r>
              <a:rPr lang="zh-TW" altLang="en-US" sz="1000" dirty="0" smtClean="0"/>
              <a:t>降低到</a:t>
            </a:r>
            <a:r>
              <a:rPr lang="en-US" altLang="zh-TW" sz="1000" dirty="0" smtClean="0"/>
              <a:t>20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ea/</a:t>
            </a:r>
            <a:r>
              <a:rPr lang="en-US" altLang="zh-TW" sz="1000" dirty="0" err="1" smtClean="0"/>
              <a:t>sh</a:t>
            </a:r>
            <a:r>
              <a:rPr lang="en-US" altLang="zh-TW" sz="1000" dirty="0" smtClean="0"/>
              <a:t> </a:t>
            </a:r>
            <a:r>
              <a:rPr lang="zh-TW" altLang="en-US" sz="1000" dirty="0" smtClean="0"/>
              <a:t>以下</a:t>
            </a:r>
            <a:endParaRPr lang="en-US" altLang="zh-TW" sz="1000" dirty="0" smtClean="0"/>
          </a:p>
        </p:txBody>
      </p:sp>
      <p:sp>
        <p:nvSpPr>
          <p:cNvPr id="8" name="矩形 7"/>
          <p:cNvSpPr/>
          <p:nvPr/>
        </p:nvSpPr>
        <p:spPr>
          <a:xfrm>
            <a:off x="2339752" y="1419622"/>
            <a:ext cx="432048" cy="432048"/>
          </a:xfrm>
          <a:prstGeom prst="rect">
            <a:avLst/>
          </a:prstGeom>
          <a:solidFill>
            <a:srgbClr val="CCCC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19872" y="3003798"/>
            <a:ext cx="432048" cy="432048"/>
          </a:xfrm>
          <a:prstGeom prst="rect">
            <a:avLst/>
          </a:prstGeom>
          <a:solidFill>
            <a:srgbClr val="CCCC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795886"/>
            <a:ext cx="1010148" cy="134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3795886"/>
            <a:ext cx="927257" cy="134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3795886"/>
            <a:ext cx="1080120" cy="134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4692207" cy="61206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GL=ADO </a:t>
            </a:r>
            <a:r>
              <a:rPr lang="zh-TW" altLang="en-US" dirty="0" smtClean="0"/>
              <a:t>無效</a:t>
            </a:r>
            <a:r>
              <a:rPr lang="en-US" altLang="zh-TW" dirty="0" smtClean="0"/>
              <a:t>Defect </a:t>
            </a:r>
            <a:r>
              <a:rPr lang="zh-TW" altLang="en-US" dirty="0" smtClean="0"/>
              <a:t>改善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549908"/>
            <a:ext cx="6444208" cy="159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788024" y="4443958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MOR200/MOR400/700 </a:t>
            </a:r>
            <a:r>
              <a:rPr lang="zh-TW" altLang="en-US" dirty="0" smtClean="0"/>
              <a:t>待安排調整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635646"/>
            <a:ext cx="2880320" cy="14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843558"/>
            <a:ext cx="34480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843557"/>
            <a:ext cx="3816424" cy="255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627534"/>
            <a:ext cx="1584176" cy="65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27534"/>
            <a:ext cx="3096344" cy="132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群組 7"/>
          <p:cNvGrpSpPr/>
          <p:nvPr/>
        </p:nvGrpSpPr>
        <p:grpSpPr>
          <a:xfrm>
            <a:off x="467544" y="1995686"/>
            <a:ext cx="6048672" cy="2683603"/>
            <a:chOff x="539552" y="2364846"/>
            <a:chExt cx="6048672" cy="268360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2364846"/>
              <a:ext cx="6048672" cy="268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539552" y="2787774"/>
              <a:ext cx="2880320" cy="21602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3635896" y="1275606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GL=ASO Null </a:t>
            </a:r>
            <a:r>
              <a:rPr lang="zh-TW" altLang="en-US" dirty="0" smtClean="0"/>
              <a:t>未拍完的照片降到</a:t>
            </a:r>
            <a:r>
              <a:rPr lang="en-US" altLang="zh-TW" dirty="0" smtClean="0"/>
              <a:t>10%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r>
              <a:rPr lang="en-US" altLang="zh-TW" dirty="0" smtClean="0"/>
              <a:t>M1-Defect </a:t>
            </a:r>
            <a:r>
              <a:rPr lang="zh-TW" altLang="en-US" dirty="0" smtClean="0"/>
              <a:t>大宗為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Real Defect</a:t>
            </a:r>
          </a:p>
          <a:p>
            <a:r>
              <a:rPr lang="en-US" altLang="zh-TW" dirty="0" smtClean="0"/>
              <a:t>MOR400 </a:t>
            </a:r>
            <a:r>
              <a:rPr lang="zh-TW" altLang="en-US" dirty="0" smtClean="0"/>
              <a:t>待安排調整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5860" y="3867894"/>
            <a:ext cx="5138140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2355726"/>
            <a:ext cx="1204360" cy="117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6660232" y="2067694"/>
            <a:ext cx="960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M1-Defect</a:t>
            </a:r>
            <a:endParaRPr lang="zh-TW" altLang="en-US" dirty="0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527865" y="231490"/>
            <a:ext cx="4548191" cy="39604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GL=ASO </a:t>
            </a:r>
            <a:r>
              <a:rPr lang="zh-TW" altLang="en-US" dirty="0" smtClean="0"/>
              <a:t>無效</a:t>
            </a:r>
            <a:r>
              <a:rPr lang="en-US" altLang="zh-TW" dirty="0" smtClean="0"/>
              <a:t>Defect </a:t>
            </a:r>
            <a:r>
              <a:rPr lang="zh-TW" altLang="en-US" dirty="0" smtClean="0"/>
              <a:t>改善</a:t>
            </a:r>
            <a:endParaRPr lang="zh-TW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 r="60" b="100"/>
          <a:stretch>
            <a:fillRect/>
          </a:stretch>
        </p:blipFill>
        <p:spPr bwMode="auto">
          <a:xfrm>
            <a:off x="6588224" y="123478"/>
            <a:ext cx="2232248" cy="110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_tc_template_auo_16比9_new [唯讀]" id="{99792D26-A9B3-4E33-9986-11341B65BBB6}" vid="{CD7753EE-87FB-49E6-8936-A9998F0C8829}"/>
    </a:ext>
  </a:extLst>
</a:theme>
</file>

<file path=ppt/theme/theme2.xml><?xml version="1.0" encoding="utf-8"?>
<a:theme xmlns:a="http://schemas.openxmlformats.org/drawingml/2006/main" name="149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微軟正黑體" pitchFamily="34" charset="-120"/>
          </a:defRPr>
        </a:defPPr>
      </a:lstStyle>
    </a:lnDef>
  </a:objectDefaults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_tc_template_auo_16比9_new [唯讀]" id="{99792D26-A9B3-4E33-9986-11341B65BBB6}" vid="{CD7753EE-87FB-49E6-8936-A9998F0C8829}"/>
    </a:ext>
  </a:extLst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2019_tc_template_auo_16比9_new</Template>
  <TotalTime>30886</TotalTime>
  <Words>3457</Words>
  <Application>Microsoft Office PowerPoint</Application>
  <PresentationFormat>如螢幕大小 (16:9)</PresentationFormat>
  <Paragraphs>623</Paragraphs>
  <Slides>39</Slides>
  <Notes>2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39</vt:i4>
      </vt:variant>
    </vt:vector>
  </HeadingPairs>
  <TitlesOfParts>
    <vt:vector size="55" baseType="lpstr">
      <vt:lpstr>Arial Unicode MS</vt:lpstr>
      <vt:lpstr>맑은 고딕</vt:lpstr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149_大綱</vt:lpstr>
      <vt:lpstr>1_Office 佈景主題</vt:lpstr>
      <vt:lpstr>2_Office 佈景主題</vt:lpstr>
      <vt:lpstr>3_Office 佈景主題</vt:lpstr>
      <vt:lpstr>AOI 應用延伸</vt:lpstr>
      <vt:lpstr>PowerPoint 簡報</vt:lpstr>
      <vt:lpstr>ADC PEP1 佔比</vt:lpstr>
      <vt:lpstr>如何定義無效Defect</vt:lpstr>
      <vt:lpstr>GL=ADO 無效Defect 盤點</vt:lpstr>
      <vt:lpstr>PowerPoint 簡報</vt:lpstr>
      <vt:lpstr>PowerPoint 簡報</vt:lpstr>
      <vt:lpstr>GL=ADO 無效Defect 改善</vt:lpstr>
      <vt:lpstr>GL=ASO 無效Defect 改善</vt:lpstr>
      <vt:lpstr>本週調整-M32H1-P1-ASO</vt:lpstr>
      <vt:lpstr>如何知道AOI 調整健康狀況</vt:lpstr>
      <vt:lpstr>GL-TOS 回查GL=ADO解析</vt:lpstr>
      <vt:lpstr>GL-TOS 回查GL=ADO解析</vt:lpstr>
      <vt:lpstr>對應同點位下:NO IMAGE</vt:lpstr>
      <vt:lpstr>對應同點位下:False-defect</vt:lpstr>
      <vt:lpstr>GL-TOS 回查GL=ADO解析</vt:lpstr>
      <vt:lpstr>GL-TOS 回查GL=ADO解析</vt:lpstr>
      <vt:lpstr>T-AS-Residue 量體較足夠(TAR/AOI)</vt:lpstr>
      <vt:lpstr>T-AS-Residue 量體較足夠(TAR/AOI)</vt:lpstr>
      <vt:lpstr>GL-TOS 回查GL=ADO解析</vt:lpstr>
      <vt:lpstr>GL-TOS/GL=ADO 同片檢查</vt:lpstr>
      <vt:lpstr>GL-TOS/GL=ADO 互相監控模式</vt:lpstr>
      <vt:lpstr>GL=AFO 拍照順序調整</vt:lpstr>
      <vt:lpstr>AS=AFO Recipe 調整</vt:lpstr>
      <vt:lpstr>PowerPoint 簡報</vt:lpstr>
      <vt:lpstr>PowerPoint 簡報</vt:lpstr>
      <vt:lpstr>PowerPoint 簡報</vt:lpstr>
      <vt:lpstr>PowerPoint 簡報</vt:lpstr>
      <vt:lpstr>False-defect Improve action</vt:lpstr>
      <vt:lpstr>False-defect Improve action</vt:lpstr>
      <vt:lpstr>8B MAP Cluster 規劃</vt:lpstr>
      <vt:lpstr>8A CVD Map Cluster權重計算邏輯</vt:lpstr>
      <vt:lpstr>8B MAP Cluster PVD 資料蒐集</vt:lpstr>
      <vt:lpstr>8B MAP Cluster PVD 樣本蒐集統計</vt:lpstr>
      <vt:lpstr>系統偵測方式架構</vt:lpstr>
      <vt:lpstr>CVD 異常事件蒐集樣本分類</vt:lpstr>
      <vt:lpstr>AOI OCAP 流程</vt:lpstr>
      <vt:lpstr>專案指標及效益</vt:lpstr>
      <vt:lpstr>AOI Block 事件單Map/Image 效益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標題 Gill Sans MT or 微軟正黑</dc:title>
  <dc:creator>Chih Ming Chiu 邱致銘</dc:creator>
  <cp:lastModifiedBy>Betty YJ Chen 陳媛君</cp:lastModifiedBy>
  <cp:revision>1185</cp:revision>
  <dcterms:created xsi:type="dcterms:W3CDTF">2020-09-21T08:04:28Z</dcterms:created>
  <dcterms:modified xsi:type="dcterms:W3CDTF">2021-04-22T09:32:17Z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2540452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