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0D75"/>
    <a:srgbClr val="8F45C7"/>
    <a:srgbClr val="5514B4"/>
    <a:srgbClr val="DECBF9"/>
    <a:srgbClr val="CBA9E5"/>
    <a:srgbClr val="F98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6ACF6-4618-4187-979B-F3997AA2E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B67C56-C82E-4B54-95EF-8D8904A4C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8F4E1-A093-4AB5-BA49-23650E93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0BFBE-57E4-4C0C-93B5-0E1A1FD8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53CAB-56D6-403F-8535-E3507644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84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943-ECB1-44B3-B8F1-DB6EB8A3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CD5D97-7D58-4F8B-A110-701C00C5B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BC7A2-B5CF-4357-B64D-29389C26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4B1D5-0737-480C-A475-F7112FF3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B3762-2994-4F1E-B05F-56E94789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54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130D03-706C-4C0A-90A5-0A7AD6417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1981F8-D3A3-4973-A386-D821DD8F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E26E5-7DFE-4D62-BE4F-1FC04344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109E7-8CF6-4CF8-9538-5733BF2F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26C30-9FFC-4188-9626-5533D628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7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70328-B711-470F-9D5B-41074A26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967F6-A119-4776-9C38-FA1439AF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E8ED4-8A6C-4EC1-9587-5AE96FC5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CC77A5-4DB5-4829-B76F-00EFAB20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917B6-050A-4A82-9115-7583C9E0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88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0D6D4-60C8-4C89-98F9-784FD755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50AAB8-7776-4E62-994A-EAFEF25B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D942A-A3D4-4E4B-8BC6-11918ECC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1F758-7959-43FE-A8A5-CB265EED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417D6-DB85-45CB-837A-F7AF7F4A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59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2C9E3-7DF9-49D5-8D09-339BC83C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63F52-7952-4A33-9FE7-92E78E33C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892427-2676-48AC-BBE2-59848A37C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A5D81-B937-4526-8139-C0946AC8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0A8E88-3E04-478B-9FD8-C4050525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073F34-8798-4BF5-B0C9-7B6A41F6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2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EE615-A5D4-4E8F-BCBD-1DD0FB9D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A16817-8707-4825-9C27-C9FDA8ED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9F19BD-90A5-4248-AB3D-3A3F334D4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54D70B-C01F-469E-B75F-DABE9645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32D74A-FADC-42E6-BBC3-6F1508C93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9556C6-FB3B-4C2C-BC90-5745940B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793C10-AD84-497D-9D30-92B78FC3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2D0560-42F2-4CC3-A4B2-DC81C8DA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9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71554-C7DE-4A63-9E7C-7A136B7C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BFF34C-D4FD-459B-B6DD-E5D8A3A7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61998B-BC36-4E36-9F9D-4317CCD0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607857-4ADD-4112-AFC3-30334694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24D4E6-D62C-469B-89B5-DAD4E9A3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3B4B56-60D3-4F92-90B8-DFC7E7C1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A7941A-4731-4685-9950-1A9B4B13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473AB-8B34-4EBF-8F6C-99293026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A8ACF-E834-4098-8080-7255A9F2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ECC955-D886-4B70-8503-D32653B56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B8D08-ADE7-4EDB-BB01-F97FE5BF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0484EB-6BAB-4258-9C17-A785964D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609AE-1DCE-4137-8458-C45BF318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0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5F394-BD9D-444D-8C90-3C509BD8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428D19-24E7-40CD-B148-42B0D7325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9366D2-996C-4DB9-BAF1-F2D44AA8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69637-E4E6-49A8-8E70-90AFF9E6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2BE565-AD9A-4105-8A93-D08436A7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65D21-ADA9-49B3-BFE9-DD031221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9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0A830A-A322-434C-B1C5-7C2C1460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8473F-D1EC-47DD-9D97-F2C09AE5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13884-18BF-4E96-9824-8EDDD6D86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04F4-D64F-4ED9-940B-B550B1AE9998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1E85C5-DDF2-4631-BAD5-B59C562F5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AD05E4-4187-45BF-93B2-462A6738A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7392-6AF8-4391-A9A8-82C704987F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10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2229C6F-3D29-4012-BA98-0C87AE5A9CB7}"/>
              </a:ext>
            </a:extLst>
          </p:cNvPr>
          <p:cNvSpPr/>
          <p:nvPr/>
        </p:nvSpPr>
        <p:spPr>
          <a:xfrm>
            <a:off x="0" y="0"/>
            <a:ext cx="8951053" cy="4748169"/>
          </a:xfrm>
          <a:custGeom>
            <a:avLst/>
            <a:gdLst>
              <a:gd name="connsiteX0" fmla="*/ 0 w 8951053"/>
              <a:gd name="connsiteY0" fmla="*/ 4748169 h 4748169"/>
              <a:gd name="connsiteX1" fmla="*/ 8951053 w 8951053"/>
              <a:gd name="connsiteY1" fmla="*/ 0 h 4748169"/>
              <a:gd name="connsiteX2" fmla="*/ 8389 w 8951053"/>
              <a:gd name="connsiteY2" fmla="*/ 8389 h 4748169"/>
              <a:gd name="connsiteX3" fmla="*/ 0 w 8951053"/>
              <a:gd name="connsiteY3" fmla="*/ 4748169 h 474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053" h="4748169">
                <a:moveTo>
                  <a:pt x="0" y="4748169"/>
                </a:moveTo>
                <a:lnTo>
                  <a:pt x="8951053" y="0"/>
                </a:lnTo>
                <a:lnTo>
                  <a:pt x="8389" y="8389"/>
                </a:lnTo>
                <a:cubicBezTo>
                  <a:pt x="5593" y="1588316"/>
                  <a:pt x="2796" y="3168242"/>
                  <a:pt x="0" y="4748169"/>
                </a:cubicBezTo>
                <a:close/>
              </a:path>
            </a:pathLst>
          </a:cu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992B94-412A-4F37-B946-4C010875106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283354" cy="3154263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E72722-411F-4F6B-8666-8E9DD640C718}"/>
              </a:ext>
            </a:extLst>
          </p:cNvPr>
          <p:cNvCxnSpPr>
            <a:cxnSpLocks/>
          </p:cNvCxnSpPr>
          <p:nvPr/>
        </p:nvCxnSpPr>
        <p:spPr>
          <a:xfrm flipV="1">
            <a:off x="0" y="3565321"/>
            <a:ext cx="2743200" cy="1440811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76DB922-652C-40AE-B8D7-049F48BD0FC7}"/>
              </a:ext>
            </a:extLst>
          </p:cNvPr>
          <p:cNvCxnSpPr>
            <a:cxnSpLocks/>
          </p:cNvCxnSpPr>
          <p:nvPr/>
        </p:nvCxnSpPr>
        <p:spPr>
          <a:xfrm flipV="1">
            <a:off x="0" y="3697754"/>
            <a:ext cx="2743200" cy="1440811"/>
          </a:xfrm>
          <a:prstGeom prst="line">
            <a:avLst/>
          </a:prstGeom>
          <a:ln w="19050">
            <a:solidFill>
              <a:srgbClr val="551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Marcador de posición de imagen 16" title="Imagen de edificio">
            <a:extLst>
              <a:ext uri="{FF2B5EF4-FFF2-40B4-BE49-F238E27FC236}">
                <a16:creationId xmlns:a16="http://schemas.microsoft.com/office/drawing/2014/main" id="{61D0EE97-948C-4DEF-AF90-18C9FB297C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0743" r="20743"/>
          <a:stretch>
            <a:fillRect/>
          </a:stretch>
        </p:blipFill>
        <p:spPr>
          <a:xfrm>
            <a:off x="1854831" y="690578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0" name="Hexágono 9" descr="Hexágono sólido de color oscuro en medio de énfasis de imagen">
            <a:extLst>
              <a:ext uri="{FF2B5EF4-FFF2-40B4-BE49-F238E27FC236}">
                <a16:creationId xmlns:a16="http://schemas.microsoft.com/office/drawing/2014/main" id="{DB06C4FE-8277-4C38-8AAA-827DBFE6E6F0}"/>
              </a:ext>
            </a:extLst>
          </p:cNvPr>
          <p:cNvSpPr/>
          <p:nvPr/>
        </p:nvSpPr>
        <p:spPr>
          <a:xfrm rot="16200000">
            <a:off x="2637507" y="2013647"/>
            <a:ext cx="2863170" cy="2490950"/>
          </a:xfrm>
          <a:prstGeom prst="hexagon">
            <a:avLst/>
          </a:pr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8" name="Grupo 17" descr="Grupo de información con nombre y logotipo de la compañía&#10;">
            <a:extLst>
              <a:ext uri="{FF2B5EF4-FFF2-40B4-BE49-F238E27FC236}">
                <a16:creationId xmlns:a16="http://schemas.microsoft.com/office/drawing/2014/main" id="{24606400-88E5-49C6-BFCA-734A6C8D82D1}"/>
              </a:ext>
            </a:extLst>
          </p:cNvPr>
          <p:cNvGrpSpPr/>
          <p:nvPr/>
        </p:nvGrpSpPr>
        <p:grpSpPr>
          <a:xfrm>
            <a:off x="3287114" y="2594887"/>
            <a:ext cx="1549399" cy="1056972"/>
            <a:chOff x="3133142" y="2902286"/>
            <a:chExt cx="1549399" cy="1056972"/>
          </a:xfrm>
        </p:grpSpPr>
        <p:sp>
          <p:nvSpPr>
            <p:cNvPr id="19" name="Cuadro de texto 19">
              <a:extLst>
                <a:ext uri="{FF2B5EF4-FFF2-40B4-BE49-F238E27FC236}">
                  <a16:creationId xmlns:a16="http://schemas.microsoft.com/office/drawing/2014/main" id="{6985832D-52A4-4D91-A233-83FFF98FDCDB}"/>
                </a:ext>
              </a:extLst>
            </p:cNvPr>
            <p:cNvSpPr txBox="1"/>
            <p:nvPr/>
          </p:nvSpPr>
          <p:spPr>
            <a:xfrm>
              <a:off x="3238428" y="290228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BT</a:t>
              </a:r>
            </a:p>
          </p:txBody>
        </p:sp>
        <p:sp>
          <p:nvSpPr>
            <p:cNvPr id="20" name="Cuadro de texto 20">
              <a:extLst>
                <a:ext uri="{FF2B5EF4-FFF2-40B4-BE49-F238E27FC236}">
                  <a16:creationId xmlns:a16="http://schemas.microsoft.com/office/drawing/2014/main" id="{4ABE0901-91CE-47A0-AE8D-33AF904877BB}"/>
                </a:ext>
              </a:extLst>
            </p:cNvPr>
            <p:cNvSpPr txBox="1"/>
            <p:nvPr/>
          </p:nvSpPr>
          <p:spPr>
            <a:xfrm>
              <a:off x="3133142" y="3651481"/>
              <a:ext cx="1549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BETTER TOGETHER</a:t>
              </a:r>
            </a:p>
          </p:txBody>
        </p:sp>
      </p:grp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759E93-638D-45A7-8150-7151B11430B6}"/>
              </a:ext>
            </a:extLst>
          </p:cNvPr>
          <p:cNvCxnSpPr>
            <a:cxnSpLocks/>
          </p:cNvCxnSpPr>
          <p:nvPr/>
        </p:nvCxnSpPr>
        <p:spPr>
          <a:xfrm flipV="1">
            <a:off x="8909109" y="4004696"/>
            <a:ext cx="3282891" cy="1744909"/>
          </a:xfrm>
          <a:prstGeom prst="line">
            <a:avLst/>
          </a:prstGeom>
          <a:ln w="19050">
            <a:solidFill>
              <a:srgbClr val="F9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E41CDDA-193F-4669-B948-97C536FDFB4E}"/>
              </a:ext>
            </a:extLst>
          </p:cNvPr>
          <p:cNvSpPr txBox="1"/>
          <p:nvPr/>
        </p:nvSpPr>
        <p:spPr>
          <a:xfrm>
            <a:off x="6545904" y="2210166"/>
            <a:ext cx="35605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s-E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endParaRPr lang="es-E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Interview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Deck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Slide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B97A0D5-E4BD-4A27-A38D-5A6CC7FE7273}"/>
              </a:ext>
            </a:extLst>
          </p:cNvPr>
          <p:cNvSpPr txBox="1"/>
          <p:nvPr/>
        </p:nvSpPr>
        <p:spPr>
          <a:xfrm>
            <a:off x="6545903" y="3698329"/>
            <a:ext cx="192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EDUARDO GIL</a:t>
            </a:r>
            <a:endParaRPr lang="es-E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4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2229C6F-3D29-4012-BA98-0C87AE5A9CB7}"/>
              </a:ext>
            </a:extLst>
          </p:cNvPr>
          <p:cNvSpPr/>
          <p:nvPr/>
        </p:nvSpPr>
        <p:spPr>
          <a:xfrm>
            <a:off x="1" y="0"/>
            <a:ext cx="3808602" cy="1905785"/>
          </a:xfrm>
          <a:custGeom>
            <a:avLst/>
            <a:gdLst>
              <a:gd name="connsiteX0" fmla="*/ 0 w 8951053"/>
              <a:gd name="connsiteY0" fmla="*/ 4748169 h 4748169"/>
              <a:gd name="connsiteX1" fmla="*/ 8951053 w 8951053"/>
              <a:gd name="connsiteY1" fmla="*/ 0 h 4748169"/>
              <a:gd name="connsiteX2" fmla="*/ 8389 w 8951053"/>
              <a:gd name="connsiteY2" fmla="*/ 8389 h 4748169"/>
              <a:gd name="connsiteX3" fmla="*/ 0 w 8951053"/>
              <a:gd name="connsiteY3" fmla="*/ 4748169 h 474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053" h="4748169">
                <a:moveTo>
                  <a:pt x="0" y="4748169"/>
                </a:moveTo>
                <a:lnTo>
                  <a:pt x="8951053" y="0"/>
                </a:lnTo>
                <a:lnTo>
                  <a:pt x="8389" y="8389"/>
                </a:lnTo>
                <a:cubicBezTo>
                  <a:pt x="5593" y="1588316"/>
                  <a:pt x="2796" y="3168242"/>
                  <a:pt x="0" y="4748169"/>
                </a:cubicBezTo>
                <a:close/>
              </a:path>
            </a:pathLst>
          </a:cu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992B94-412A-4F37-B946-4C010875106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2243926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E72722-411F-4F6B-8666-8E9DD640C718}"/>
              </a:ext>
            </a:extLst>
          </p:cNvPr>
          <p:cNvCxnSpPr>
            <a:cxnSpLocks/>
          </p:cNvCxnSpPr>
          <p:nvPr/>
        </p:nvCxnSpPr>
        <p:spPr>
          <a:xfrm flipV="1">
            <a:off x="9410700" y="5463539"/>
            <a:ext cx="2781300" cy="1394461"/>
          </a:xfrm>
          <a:prstGeom prst="line">
            <a:avLst/>
          </a:prstGeom>
          <a:ln w="19050">
            <a:solidFill>
              <a:srgbClr val="370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76DB922-652C-40AE-B8D7-049F48BD0FC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1584960"/>
          </a:xfrm>
          <a:prstGeom prst="line">
            <a:avLst/>
          </a:prstGeom>
          <a:ln w="19050">
            <a:solidFill>
              <a:srgbClr val="551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759E93-638D-45A7-8150-7151B11430B6}"/>
              </a:ext>
            </a:extLst>
          </p:cNvPr>
          <p:cNvCxnSpPr>
            <a:cxnSpLocks/>
          </p:cNvCxnSpPr>
          <p:nvPr/>
        </p:nvCxnSpPr>
        <p:spPr>
          <a:xfrm flipV="1">
            <a:off x="10344150" y="5949315"/>
            <a:ext cx="1847850" cy="908685"/>
          </a:xfrm>
          <a:prstGeom prst="line">
            <a:avLst/>
          </a:prstGeom>
          <a:ln w="28575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B7D1E885-4A97-44F1-BB3D-34F5E4942F86}"/>
              </a:ext>
            </a:extLst>
          </p:cNvPr>
          <p:cNvSpPr/>
          <p:nvPr/>
        </p:nvSpPr>
        <p:spPr>
          <a:xfrm>
            <a:off x="10763250" y="5463539"/>
            <a:ext cx="1428750" cy="1181100"/>
          </a:xfrm>
          <a:custGeom>
            <a:avLst/>
            <a:gdLst>
              <a:gd name="connsiteX0" fmla="*/ 0 w 1428750"/>
              <a:gd name="connsiteY0" fmla="*/ 1181100 h 1181100"/>
              <a:gd name="connsiteX1" fmla="*/ 1428750 w 1428750"/>
              <a:gd name="connsiteY1" fmla="*/ 471487 h 1181100"/>
              <a:gd name="connsiteX2" fmla="*/ 1428750 w 1428750"/>
              <a:gd name="connsiteY2" fmla="*/ 0 h 1181100"/>
              <a:gd name="connsiteX3" fmla="*/ 0 w 1428750"/>
              <a:gd name="connsiteY3" fmla="*/ 971550 h 1181100"/>
              <a:gd name="connsiteX4" fmla="*/ 0 w 1428750"/>
              <a:gd name="connsiteY4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1181100">
                <a:moveTo>
                  <a:pt x="0" y="1181100"/>
                </a:moveTo>
                <a:lnTo>
                  <a:pt x="1428750" y="471487"/>
                </a:lnTo>
                <a:lnTo>
                  <a:pt x="1428750" y="0"/>
                </a:lnTo>
                <a:lnTo>
                  <a:pt x="0" y="971550"/>
                </a:lnTo>
                <a:lnTo>
                  <a:pt x="0" y="1181100"/>
                </a:lnTo>
                <a:close/>
              </a:path>
            </a:pathLst>
          </a:custGeom>
          <a:solidFill>
            <a:srgbClr val="DEC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 de texto 19">
            <a:extLst>
              <a:ext uri="{FF2B5EF4-FFF2-40B4-BE49-F238E27FC236}">
                <a16:creationId xmlns:a16="http://schemas.microsoft.com/office/drawing/2014/main" id="{08DF8C12-704E-4D2A-8F97-EEA13122CFFB}"/>
              </a:ext>
            </a:extLst>
          </p:cNvPr>
          <p:cNvSpPr txBox="1"/>
          <p:nvPr/>
        </p:nvSpPr>
        <p:spPr>
          <a:xfrm>
            <a:off x="11336250" y="6334780"/>
            <a:ext cx="7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2800" b="1" dirty="0">
                <a:solidFill>
                  <a:srgbClr val="370D75"/>
                </a:solidFill>
                <a:latin typeface="Arial Black" panose="020B0A04020102020204" pitchFamily="34" charset="0"/>
              </a:rPr>
              <a:t>BT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B340212-2B49-4B43-B26F-D6CBF8F82F18}"/>
              </a:ext>
            </a:extLst>
          </p:cNvPr>
          <p:cNvSpPr txBox="1"/>
          <p:nvPr/>
        </p:nvSpPr>
        <p:spPr>
          <a:xfrm>
            <a:off x="3101340" y="352727"/>
            <a:ext cx="8234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 err="1">
                <a:latin typeface="Arial Black" panose="020B0A04020102020204" pitchFamily="34" charset="0"/>
                <a:cs typeface="Arial" panose="020B0604020202020204" pitchFamily="34" charset="0"/>
              </a:rPr>
              <a:t>Where</a:t>
            </a:r>
            <a:r>
              <a:rPr lang="es-ES" sz="36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S" sz="3600" dirty="0" err="1">
                <a:latin typeface="Arial Black" panose="020B0A04020102020204" pitchFamily="34" charset="0"/>
                <a:cs typeface="Arial" panose="020B0604020202020204" pitchFamily="34" charset="0"/>
              </a:rPr>
              <a:t>else</a:t>
            </a:r>
            <a:r>
              <a:rPr lang="es-ES" sz="3600" dirty="0"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besides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Marketing,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600" dirty="0">
                <a:latin typeface="Arial Black" panose="020B0A04020102020204" pitchFamily="34" charset="0"/>
                <a:cs typeface="Arial" panose="020B0604020202020204" pitchFamily="34" charset="0"/>
              </a:rPr>
              <a:t>be </a:t>
            </a:r>
            <a:r>
              <a:rPr lang="es-ES" sz="3600" dirty="0" err="1">
                <a:latin typeface="Arial Black" panose="020B0A04020102020204" pitchFamily="34" charset="0"/>
                <a:cs typeface="Arial" panose="020B0604020202020204" pitchFamily="34" charset="0"/>
              </a:rPr>
              <a:t>used</a:t>
            </a:r>
            <a:r>
              <a:rPr lang="es-ES" sz="3600" dirty="0">
                <a:latin typeface="Arial Black" panose="020B0A04020102020204" pitchFamily="34" charset="0"/>
                <a:cs typeface="Arial" panose="020B0604020202020204" pitchFamily="34" charset="0"/>
              </a:rPr>
              <a:t>?</a:t>
            </a:r>
            <a:endParaRPr lang="es-ES" sz="36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D763A0-754A-46EC-A584-DE6A4E05EF8A}"/>
              </a:ext>
            </a:extLst>
          </p:cNvPr>
          <p:cNvSpPr txBox="1"/>
          <p:nvPr/>
        </p:nvSpPr>
        <p:spPr>
          <a:xfrm>
            <a:off x="905692" y="1918327"/>
            <a:ext cx="102952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target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obtained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MLOps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departments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detail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DSs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complete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plan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payments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might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might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renovated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plan.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Facilities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Infraestructure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Might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UK are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investment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5G spread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might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show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interesting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expand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6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2229C6F-3D29-4012-BA98-0C87AE5A9CB7}"/>
              </a:ext>
            </a:extLst>
          </p:cNvPr>
          <p:cNvSpPr/>
          <p:nvPr/>
        </p:nvSpPr>
        <p:spPr>
          <a:xfrm>
            <a:off x="0" y="0"/>
            <a:ext cx="8951053" cy="4748169"/>
          </a:xfrm>
          <a:custGeom>
            <a:avLst/>
            <a:gdLst>
              <a:gd name="connsiteX0" fmla="*/ 0 w 8951053"/>
              <a:gd name="connsiteY0" fmla="*/ 4748169 h 4748169"/>
              <a:gd name="connsiteX1" fmla="*/ 8951053 w 8951053"/>
              <a:gd name="connsiteY1" fmla="*/ 0 h 4748169"/>
              <a:gd name="connsiteX2" fmla="*/ 8389 w 8951053"/>
              <a:gd name="connsiteY2" fmla="*/ 8389 h 4748169"/>
              <a:gd name="connsiteX3" fmla="*/ 0 w 8951053"/>
              <a:gd name="connsiteY3" fmla="*/ 4748169 h 474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053" h="4748169">
                <a:moveTo>
                  <a:pt x="0" y="4748169"/>
                </a:moveTo>
                <a:lnTo>
                  <a:pt x="8951053" y="0"/>
                </a:lnTo>
                <a:lnTo>
                  <a:pt x="8389" y="8389"/>
                </a:lnTo>
                <a:cubicBezTo>
                  <a:pt x="5593" y="1588316"/>
                  <a:pt x="2796" y="3168242"/>
                  <a:pt x="0" y="4748169"/>
                </a:cubicBezTo>
                <a:close/>
              </a:path>
            </a:pathLst>
          </a:cu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992B94-412A-4F37-B946-4C010875106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283354" cy="3154263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E72722-411F-4F6B-8666-8E9DD640C718}"/>
              </a:ext>
            </a:extLst>
          </p:cNvPr>
          <p:cNvCxnSpPr>
            <a:cxnSpLocks/>
          </p:cNvCxnSpPr>
          <p:nvPr/>
        </p:nvCxnSpPr>
        <p:spPr>
          <a:xfrm flipV="1">
            <a:off x="0" y="3565321"/>
            <a:ext cx="2743200" cy="1440811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76DB922-652C-40AE-B8D7-049F48BD0FC7}"/>
              </a:ext>
            </a:extLst>
          </p:cNvPr>
          <p:cNvCxnSpPr>
            <a:cxnSpLocks/>
          </p:cNvCxnSpPr>
          <p:nvPr/>
        </p:nvCxnSpPr>
        <p:spPr>
          <a:xfrm flipV="1">
            <a:off x="0" y="3697754"/>
            <a:ext cx="2743200" cy="1440811"/>
          </a:xfrm>
          <a:prstGeom prst="line">
            <a:avLst/>
          </a:prstGeom>
          <a:ln w="19050">
            <a:solidFill>
              <a:srgbClr val="551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xágono 9" descr="Hexágono sólido de color oscuro en medio de énfasis de imagen">
            <a:extLst>
              <a:ext uri="{FF2B5EF4-FFF2-40B4-BE49-F238E27FC236}">
                <a16:creationId xmlns:a16="http://schemas.microsoft.com/office/drawing/2014/main" id="{DB06C4FE-8277-4C38-8AAA-827DBFE6E6F0}"/>
              </a:ext>
            </a:extLst>
          </p:cNvPr>
          <p:cNvSpPr/>
          <p:nvPr/>
        </p:nvSpPr>
        <p:spPr>
          <a:xfrm rot="16200000">
            <a:off x="3995011" y="656143"/>
            <a:ext cx="2863170" cy="5205958"/>
          </a:xfrm>
          <a:prstGeom prst="hexagon">
            <a:avLst/>
          </a:pr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8" name="Grupo 17" descr="Grupo de información con nombre y logotipo de la compañía&#10;">
            <a:extLst>
              <a:ext uri="{FF2B5EF4-FFF2-40B4-BE49-F238E27FC236}">
                <a16:creationId xmlns:a16="http://schemas.microsoft.com/office/drawing/2014/main" id="{24606400-88E5-49C6-BFCA-734A6C8D82D1}"/>
              </a:ext>
            </a:extLst>
          </p:cNvPr>
          <p:cNvGrpSpPr/>
          <p:nvPr/>
        </p:nvGrpSpPr>
        <p:grpSpPr>
          <a:xfrm>
            <a:off x="5090560" y="2654508"/>
            <a:ext cx="4733604" cy="1056972"/>
            <a:chOff x="3133142" y="2902286"/>
            <a:chExt cx="4733604" cy="1056972"/>
          </a:xfrm>
        </p:grpSpPr>
        <p:sp>
          <p:nvSpPr>
            <p:cNvPr id="19" name="Cuadro de texto 19">
              <a:extLst>
                <a:ext uri="{FF2B5EF4-FFF2-40B4-BE49-F238E27FC236}">
                  <a16:creationId xmlns:a16="http://schemas.microsoft.com/office/drawing/2014/main" id="{6985832D-52A4-4D91-A233-83FFF98FDCDB}"/>
                </a:ext>
              </a:extLst>
            </p:cNvPr>
            <p:cNvSpPr txBox="1"/>
            <p:nvPr/>
          </p:nvSpPr>
          <p:spPr>
            <a:xfrm>
              <a:off x="3238428" y="2902286"/>
              <a:ext cx="46283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6000" b="1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Thank</a:t>
              </a:r>
              <a:r>
                <a:rPr lang="es-E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s-ES" sz="6000" b="1" dirty="0" err="1">
                  <a:solidFill>
                    <a:srgbClr val="370D75"/>
                  </a:solidFill>
                  <a:latin typeface="Arial Black" panose="020B0A04020102020204" pitchFamily="34" charset="0"/>
                </a:rPr>
                <a:t>You</a:t>
              </a:r>
              <a:endParaRPr lang="es-ES" sz="6000" b="1" dirty="0">
                <a:solidFill>
                  <a:srgbClr val="370D75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Cuadro de texto 20">
              <a:extLst>
                <a:ext uri="{FF2B5EF4-FFF2-40B4-BE49-F238E27FC236}">
                  <a16:creationId xmlns:a16="http://schemas.microsoft.com/office/drawing/2014/main" id="{4ABE0901-91CE-47A0-AE8D-33AF904877BB}"/>
                </a:ext>
              </a:extLst>
            </p:cNvPr>
            <p:cNvSpPr txBox="1"/>
            <p:nvPr/>
          </p:nvSpPr>
          <p:spPr>
            <a:xfrm>
              <a:off x="3133142" y="365148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es-E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759E93-638D-45A7-8150-7151B11430B6}"/>
              </a:ext>
            </a:extLst>
          </p:cNvPr>
          <p:cNvCxnSpPr>
            <a:cxnSpLocks/>
          </p:cNvCxnSpPr>
          <p:nvPr/>
        </p:nvCxnSpPr>
        <p:spPr>
          <a:xfrm flipV="1">
            <a:off x="8909109" y="4584489"/>
            <a:ext cx="3282891" cy="1744909"/>
          </a:xfrm>
          <a:prstGeom prst="line">
            <a:avLst/>
          </a:prstGeom>
          <a:ln w="19050">
            <a:solidFill>
              <a:srgbClr val="F9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 de texto 19">
            <a:extLst>
              <a:ext uri="{FF2B5EF4-FFF2-40B4-BE49-F238E27FC236}">
                <a16:creationId xmlns:a16="http://schemas.microsoft.com/office/drawing/2014/main" id="{D757BEA1-CDEB-4595-B58B-22B7559AAE8F}"/>
              </a:ext>
            </a:extLst>
          </p:cNvPr>
          <p:cNvSpPr txBox="1"/>
          <p:nvPr/>
        </p:nvSpPr>
        <p:spPr>
          <a:xfrm>
            <a:off x="6750151" y="3758370"/>
            <a:ext cx="2621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6000" b="1" dirty="0">
                <a:solidFill>
                  <a:srgbClr val="8F45C7"/>
                </a:solidFill>
                <a:latin typeface="Arial Black" panose="020B0A04020102020204" pitchFamily="34" charset="0"/>
              </a:rPr>
              <a:t>Q &amp; A</a:t>
            </a:r>
          </a:p>
        </p:txBody>
      </p:sp>
      <p:sp>
        <p:nvSpPr>
          <p:cNvPr id="16" name="Cuadro de texto 19">
            <a:extLst>
              <a:ext uri="{FF2B5EF4-FFF2-40B4-BE49-F238E27FC236}">
                <a16:creationId xmlns:a16="http://schemas.microsoft.com/office/drawing/2014/main" id="{BB119230-4884-4EE3-BD4E-EAF7CBB360EA}"/>
              </a:ext>
            </a:extLst>
          </p:cNvPr>
          <p:cNvSpPr txBox="1"/>
          <p:nvPr/>
        </p:nvSpPr>
        <p:spPr>
          <a:xfrm>
            <a:off x="9978365" y="5622465"/>
            <a:ext cx="238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5400" b="1" dirty="0">
                <a:solidFill>
                  <a:srgbClr val="370D75"/>
                </a:solidFill>
                <a:latin typeface="Arial Black" panose="020B0A04020102020204" pitchFamily="34" charset="0"/>
              </a:rPr>
              <a:t>BT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FB35229-431D-4A4E-94FE-5B77A999C4EB}"/>
              </a:ext>
            </a:extLst>
          </p:cNvPr>
          <p:cNvCxnSpPr>
            <a:cxnSpLocks/>
          </p:cNvCxnSpPr>
          <p:nvPr/>
        </p:nvCxnSpPr>
        <p:spPr>
          <a:xfrm flipV="1">
            <a:off x="7729935" y="5113091"/>
            <a:ext cx="3282891" cy="1744909"/>
          </a:xfrm>
          <a:prstGeom prst="line">
            <a:avLst/>
          </a:prstGeom>
          <a:ln w="19050">
            <a:solidFill>
              <a:srgbClr val="F9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6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2229C6F-3D29-4012-BA98-0C87AE5A9CB7}"/>
              </a:ext>
            </a:extLst>
          </p:cNvPr>
          <p:cNvSpPr/>
          <p:nvPr/>
        </p:nvSpPr>
        <p:spPr>
          <a:xfrm>
            <a:off x="1" y="0"/>
            <a:ext cx="3808602" cy="1905785"/>
          </a:xfrm>
          <a:custGeom>
            <a:avLst/>
            <a:gdLst>
              <a:gd name="connsiteX0" fmla="*/ 0 w 8951053"/>
              <a:gd name="connsiteY0" fmla="*/ 4748169 h 4748169"/>
              <a:gd name="connsiteX1" fmla="*/ 8951053 w 8951053"/>
              <a:gd name="connsiteY1" fmla="*/ 0 h 4748169"/>
              <a:gd name="connsiteX2" fmla="*/ 8389 w 8951053"/>
              <a:gd name="connsiteY2" fmla="*/ 8389 h 4748169"/>
              <a:gd name="connsiteX3" fmla="*/ 0 w 8951053"/>
              <a:gd name="connsiteY3" fmla="*/ 4748169 h 474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053" h="4748169">
                <a:moveTo>
                  <a:pt x="0" y="4748169"/>
                </a:moveTo>
                <a:lnTo>
                  <a:pt x="8951053" y="0"/>
                </a:lnTo>
                <a:lnTo>
                  <a:pt x="8389" y="8389"/>
                </a:lnTo>
                <a:cubicBezTo>
                  <a:pt x="5593" y="1588316"/>
                  <a:pt x="2796" y="3168242"/>
                  <a:pt x="0" y="4748169"/>
                </a:cubicBezTo>
                <a:close/>
              </a:path>
            </a:pathLst>
          </a:cu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992B94-412A-4F37-B946-4C010875106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2243926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E72722-411F-4F6B-8666-8E9DD640C718}"/>
              </a:ext>
            </a:extLst>
          </p:cNvPr>
          <p:cNvCxnSpPr>
            <a:cxnSpLocks/>
          </p:cNvCxnSpPr>
          <p:nvPr/>
        </p:nvCxnSpPr>
        <p:spPr>
          <a:xfrm flipV="1">
            <a:off x="9410700" y="5463539"/>
            <a:ext cx="2781300" cy="1394461"/>
          </a:xfrm>
          <a:prstGeom prst="line">
            <a:avLst/>
          </a:prstGeom>
          <a:ln w="19050">
            <a:solidFill>
              <a:srgbClr val="370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76DB922-652C-40AE-B8D7-049F48BD0FC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1584960"/>
          </a:xfrm>
          <a:prstGeom prst="line">
            <a:avLst/>
          </a:prstGeom>
          <a:ln w="19050">
            <a:solidFill>
              <a:srgbClr val="551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759E93-638D-45A7-8150-7151B11430B6}"/>
              </a:ext>
            </a:extLst>
          </p:cNvPr>
          <p:cNvCxnSpPr>
            <a:cxnSpLocks/>
          </p:cNvCxnSpPr>
          <p:nvPr/>
        </p:nvCxnSpPr>
        <p:spPr>
          <a:xfrm flipV="1">
            <a:off x="10344150" y="5949315"/>
            <a:ext cx="1847850" cy="908685"/>
          </a:xfrm>
          <a:prstGeom prst="line">
            <a:avLst/>
          </a:prstGeom>
          <a:ln w="28575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B7D1E885-4A97-44F1-BB3D-34F5E4942F86}"/>
              </a:ext>
            </a:extLst>
          </p:cNvPr>
          <p:cNvSpPr/>
          <p:nvPr/>
        </p:nvSpPr>
        <p:spPr>
          <a:xfrm>
            <a:off x="10763250" y="5463539"/>
            <a:ext cx="1428750" cy="1181100"/>
          </a:xfrm>
          <a:custGeom>
            <a:avLst/>
            <a:gdLst>
              <a:gd name="connsiteX0" fmla="*/ 0 w 1428750"/>
              <a:gd name="connsiteY0" fmla="*/ 1181100 h 1181100"/>
              <a:gd name="connsiteX1" fmla="*/ 1428750 w 1428750"/>
              <a:gd name="connsiteY1" fmla="*/ 471487 h 1181100"/>
              <a:gd name="connsiteX2" fmla="*/ 1428750 w 1428750"/>
              <a:gd name="connsiteY2" fmla="*/ 0 h 1181100"/>
              <a:gd name="connsiteX3" fmla="*/ 0 w 1428750"/>
              <a:gd name="connsiteY3" fmla="*/ 971550 h 1181100"/>
              <a:gd name="connsiteX4" fmla="*/ 0 w 1428750"/>
              <a:gd name="connsiteY4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1181100">
                <a:moveTo>
                  <a:pt x="0" y="1181100"/>
                </a:moveTo>
                <a:lnTo>
                  <a:pt x="1428750" y="471487"/>
                </a:lnTo>
                <a:lnTo>
                  <a:pt x="1428750" y="0"/>
                </a:lnTo>
                <a:lnTo>
                  <a:pt x="0" y="971550"/>
                </a:lnTo>
                <a:lnTo>
                  <a:pt x="0" y="1181100"/>
                </a:lnTo>
                <a:close/>
              </a:path>
            </a:pathLst>
          </a:custGeom>
          <a:solidFill>
            <a:srgbClr val="DEC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 de texto 19">
            <a:extLst>
              <a:ext uri="{FF2B5EF4-FFF2-40B4-BE49-F238E27FC236}">
                <a16:creationId xmlns:a16="http://schemas.microsoft.com/office/drawing/2014/main" id="{08DF8C12-704E-4D2A-8F97-EEA13122CFFB}"/>
              </a:ext>
            </a:extLst>
          </p:cNvPr>
          <p:cNvSpPr txBox="1"/>
          <p:nvPr/>
        </p:nvSpPr>
        <p:spPr>
          <a:xfrm>
            <a:off x="11336250" y="6334780"/>
            <a:ext cx="7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2800" b="1" dirty="0">
                <a:solidFill>
                  <a:srgbClr val="370D75"/>
                </a:solidFill>
                <a:latin typeface="Arial Black" panose="020B0A04020102020204" pitchFamily="34" charset="0"/>
              </a:rPr>
              <a:t>BT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D5C16D6-3539-4855-8346-C86A003A9F34}"/>
              </a:ext>
            </a:extLst>
          </p:cNvPr>
          <p:cNvSpPr/>
          <p:nvPr/>
        </p:nvSpPr>
        <p:spPr>
          <a:xfrm>
            <a:off x="2363152" y="1905785"/>
            <a:ext cx="2428875" cy="3048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BT Mobile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E404B05-8877-4E79-8093-B94803705D6B}"/>
              </a:ext>
            </a:extLst>
          </p:cNvPr>
          <p:cNvSpPr/>
          <p:nvPr/>
        </p:nvSpPr>
        <p:spPr>
          <a:xfrm>
            <a:off x="4957316" y="1905785"/>
            <a:ext cx="2428875" cy="3048000"/>
          </a:xfrm>
          <a:prstGeom prst="roundRect">
            <a:avLst/>
          </a:prstGeom>
          <a:solidFill>
            <a:srgbClr val="8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BT </a:t>
            </a:r>
            <a:r>
              <a:rPr lang="en-GB" dirty="0">
                <a:latin typeface="Arial Black" panose="020B0A04020102020204" pitchFamily="34" charset="0"/>
              </a:rPr>
              <a:t>Broadband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6AC2833-FFC0-4FC1-98AF-CF1DB3F66FA1}"/>
              </a:ext>
            </a:extLst>
          </p:cNvPr>
          <p:cNvSpPr/>
          <p:nvPr/>
        </p:nvSpPr>
        <p:spPr>
          <a:xfrm>
            <a:off x="7551480" y="1905785"/>
            <a:ext cx="2428875" cy="30480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BT TV + Sport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B340212-2B49-4B43-B26F-D6CBF8F82F18}"/>
              </a:ext>
            </a:extLst>
          </p:cNvPr>
          <p:cNvSpPr txBox="1"/>
          <p:nvPr/>
        </p:nvSpPr>
        <p:spPr>
          <a:xfrm>
            <a:off x="3081227" y="731841"/>
            <a:ext cx="58794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600" dirty="0">
                <a:latin typeface="Arial Black" panose="020B0A04020102020204" pitchFamily="34" charset="0"/>
              </a:rPr>
              <a:t> Portfolio</a:t>
            </a:r>
          </a:p>
        </p:txBody>
      </p:sp>
    </p:spTree>
    <p:extLst>
      <p:ext uri="{BB962C8B-B14F-4D97-AF65-F5344CB8AC3E}">
        <p14:creationId xmlns:p14="http://schemas.microsoft.com/office/powerpoint/2010/main" val="371926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2229C6F-3D29-4012-BA98-0C87AE5A9CB7}"/>
              </a:ext>
            </a:extLst>
          </p:cNvPr>
          <p:cNvSpPr/>
          <p:nvPr/>
        </p:nvSpPr>
        <p:spPr>
          <a:xfrm>
            <a:off x="1" y="0"/>
            <a:ext cx="3808602" cy="1905785"/>
          </a:xfrm>
          <a:custGeom>
            <a:avLst/>
            <a:gdLst>
              <a:gd name="connsiteX0" fmla="*/ 0 w 8951053"/>
              <a:gd name="connsiteY0" fmla="*/ 4748169 h 4748169"/>
              <a:gd name="connsiteX1" fmla="*/ 8951053 w 8951053"/>
              <a:gd name="connsiteY1" fmla="*/ 0 h 4748169"/>
              <a:gd name="connsiteX2" fmla="*/ 8389 w 8951053"/>
              <a:gd name="connsiteY2" fmla="*/ 8389 h 4748169"/>
              <a:gd name="connsiteX3" fmla="*/ 0 w 8951053"/>
              <a:gd name="connsiteY3" fmla="*/ 4748169 h 474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053" h="4748169">
                <a:moveTo>
                  <a:pt x="0" y="4748169"/>
                </a:moveTo>
                <a:lnTo>
                  <a:pt x="8951053" y="0"/>
                </a:lnTo>
                <a:lnTo>
                  <a:pt x="8389" y="8389"/>
                </a:lnTo>
                <a:cubicBezTo>
                  <a:pt x="5593" y="1588316"/>
                  <a:pt x="2796" y="3168242"/>
                  <a:pt x="0" y="4748169"/>
                </a:cubicBezTo>
                <a:close/>
              </a:path>
            </a:pathLst>
          </a:cu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992B94-412A-4F37-B946-4C010875106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2243926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E72722-411F-4F6B-8666-8E9DD640C718}"/>
              </a:ext>
            </a:extLst>
          </p:cNvPr>
          <p:cNvCxnSpPr>
            <a:cxnSpLocks/>
          </p:cNvCxnSpPr>
          <p:nvPr/>
        </p:nvCxnSpPr>
        <p:spPr>
          <a:xfrm flipV="1">
            <a:off x="9410700" y="5463539"/>
            <a:ext cx="2781300" cy="1394461"/>
          </a:xfrm>
          <a:prstGeom prst="line">
            <a:avLst/>
          </a:prstGeom>
          <a:ln w="19050">
            <a:solidFill>
              <a:srgbClr val="370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76DB922-652C-40AE-B8D7-049F48BD0FC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1584960"/>
          </a:xfrm>
          <a:prstGeom prst="line">
            <a:avLst/>
          </a:prstGeom>
          <a:ln w="19050">
            <a:solidFill>
              <a:srgbClr val="551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759E93-638D-45A7-8150-7151B11430B6}"/>
              </a:ext>
            </a:extLst>
          </p:cNvPr>
          <p:cNvCxnSpPr>
            <a:cxnSpLocks/>
          </p:cNvCxnSpPr>
          <p:nvPr/>
        </p:nvCxnSpPr>
        <p:spPr>
          <a:xfrm flipV="1">
            <a:off x="10344150" y="5949315"/>
            <a:ext cx="1847850" cy="908685"/>
          </a:xfrm>
          <a:prstGeom prst="line">
            <a:avLst/>
          </a:prstGeom>
          <a:ln w="28575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B7D1E885-4A97-44F1-BB3D-34F5E4942F86}"/>
              </a:ext>
            </a:extLst>
          </p:cNvPr>
          <p:cNvSpPr/>
          <p:nvPr/>
        </p:nvSpPr>
        <p:spPr>
          <a:xfrm>
            <a:off x="10763250" y="5463539"/>
            <a:ext cx="1428750" cy="1181100"/>
          </a:xfrm>
          <a:custGeom>
            <a:avLst/>
            <a:gdLst>
              <a:gd name="connsiteX0" fmla="*/ 0 w 1428750"/>
              <a:gd name="connsiteY0" fmla="*/ 1181100 h 1181100"/>
              <a:gd name="connsiteX1" fmla="*/ 1428750 w 1428750"/>
              <a:gd name="connsiteY1" fmla="*/ 471487 h 1181100"/>
              <a:gd name="connsiteX2" fmla="*/ 1428750 w 1428750"/>
              <a:gd name="connsiteY2" fmla="*/ 0 h 1181100"/>
              <a:gd name="connsiteX3" fmla="*/ 0 w 1428750"/>
              <a:gd name="connsiteY3" fmla="*/ 971550 h 1181100"/>
              <a:gd name="connsiteX4" fmla="*/ 0 w 1428750"/>
              <a:gd name="connsiteY4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1181100">
                <a:moveTo>
                  <a:pt x="0" y="1181100"/>
                </a:moveTo>
                <a:lnTo>
                  <a:pt x="1428750" y="471487"/>
                </a:lnTo>
                <a:lnTo>
                  <a:pt x="1428750" y="0"/>
                </a:lnTo>
                <a:lnTo>
                  <a:pt x="0" y="971550"/>
                </a:lnTo>
                <a:lnTo>
                  <a:pt x="0" y="1181100"/>
                </a:lnTo>
                <a:close/>
              </a:path>
            </a:pathLst>
          </a:custGeom>
          <a:solidFill>
            <a:srgbClr val="DEC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 de texto 19">
            <a:extLst>
              <a:ext uri="{FF2B5EF4-FFF2-40B4-BE49-F238E27FC236}">
                <a16:creationId xmlns:a16="http://schemas.microsoft.com/office/drawing/2014/main" id="{08DF8C12-704E-4D2A-8F97-EEA13122CFFB}"/>
              </a:ext>
            </a:extLst>
          </p:cNvPr>
          <p:cNvSpPr txBox="1"/>
          <p:nvPr/>
        </p:nvSpPr>
        <p:spPr>
          <a:xfrm>
            <a:off x="11336250" y="6334780"/>
            <a:ext cx="7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2800" b="1" dirty="0">
                <a:solidFill>
                  <a:srgbClr val="370D75"/>
                </a:solidFill>
                <a:latin typeface="Arial Black" panose="020B0A04020102020204" pitchFamily="34" charset="0"/>
              </a:rPr>
              <a:t>BT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B340212-2B49-4B43-B26F-D6CBF8F82F18}"/>
              </a:ext>
            </a:extLst>
          </p:cNvPr>
          <p:cNvSpPr txBox="1"/>
          <p:nvPr/>
        </p:nvSpPr>
        <p:spPr>
          <a:xfrm>
            <a:off x="3081227" y="731841"/>
            <a:ext cx="4701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600" dirty="0">
                <a:latin typeface="Arial Black" panose="020B0A04020102020204" pitchFamily="34" charset="0"/>
              </a:rPr>
              <a:t> </a:t>
            </a:r>
            <a:r>
              <a:rPr lang="es-ES" sz="6600" dirty="0" err="1">
                <a:latin typeface="Arial Black" panose="020B0A04020102020204" pitchFamily="34" charset="0"/>
              </a:rPr>
              <a:t>Sizing</a:t>
            </a:r>
            <a:endParaRPr lang="es-ES" sz="6600" dirty="0">
              <a:latin typeface="Arial Black" panose="020B0A04020102020204" pitchFamily="34" charset="0"/>
            </a:endParaRP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3114C2E7-7D75-4F62-BE42-4D612185BA52}"/>
              </a:ext>
            </a:extLst>
          </p:cNvPr>
          <p:cNvSpPr/>
          <p:nvPr/>
        </p:nvSpPr>
        <p:spPr>
          <a:xfrm rot="20221321">
            <a:off x="2024061" y="2156669"/>
            <a:ext cx="4407282" cy="3999760"/>
          </a:xfrm>
          <a:prstGeom prst="hexagon">
            <a:avLst>
              <a:gd name="adj" fmla="val 30859"/>
              <a:gd name="vf" fmla="val 115470"/>
            </a:avLst>
          </a:prstGeom>
          <a:solidFill>
            <a:srgbClr val="8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BT </a:t>
            </a:r>
            <a:r>
              <a:rPr lang="es-ES" dirty="0" err="1">
                <a:latin typeface="Arial Black" panose="020B0A04020102020204" pitchFamily="34" charset="0"/>
              </a:rPr>
              <a:t>Broadband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5C900660-CE4F-4ED0-80C5-29A5C7AC3142}"/>
              </a:ext>
            </a:extLst>
          </p:cNvPr>
          <p:cNvSpPr/>
          <p:nvPr/>
        </p:nvSpPr>
        <p:spPr>
          <a:xfrm rot="20221321">
            <a:off x="4899009" y="2863360"/>
            <a:ext cx="3276560" cy="3034054"/>
          </a:xfrm>
          <a:prstGeom prst="hexagon">
            <a:avLst>
              <a:gd name="adj" fmla="val 30859"/>
              <a:gd name="vf" fmla="val 11547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BT Mobile</a:t>
            </a: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DB7608C3-90EB-4EA2-8C40-0B7DE586CC7B}"/>
              </a:ext>
            </a:extLst>
          </p:cNvPr>
          <p:cNvSpPr/>
          <p:nvPr/>
        </p:nvSpPr>
        <p:spPr>
          <a:xfrm rot="20221321">
            <a:off x="7097569" y="2324679"/>
            <a:ext cx="2368621" cy="1940511"/>
          </a:xfrm>
          <a:prstGeom prst="hexagon">
            <a:avLst>
              <a:gd name="adj" fmla="val 30859"/>
              <a:gd name="vf" fmla="val 115470"/>
            </a:avLst>
          </a:prstGeom>
          <a:solidFill>
            <a:srgbClr val="DEC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BT TV + Sport</a:t>
            </a:r>
          </a:p>
        </p:txBody>
      </p:sp>
    </p:spTree>
    <p:extLst>
      <p:ext uri="{BB962C8B-B14F-4D97-AF65-F5344CB8AC3E}">
        <p14:creationId xmlns:p14="http://schemas.microsoft.com/office/powerpoint/2010/main" val="34781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2229C6F-3D29-4012-BA98-0C87AE5A9CB7}"/>
              </a:ext>
            </a:extLst>
          </p:cNvPr>
          <p:cNvSpPr/>
          <p:nvPr/>
        </p:nvSpPr>
        <p:spPr>
          <a:xfrm>
            <a:off x="1" y="0"/>
            <a:ext cx="3808602" cy="1905785"/>
          </a:xfrm>
          <a:custGeom>
            <a:avLst/>
            <a:gdLst>
              <a:gd name="connsiteX0" fmla="*/ 0 w 8951053"/>
              <a:gd name="connsiteY0" fmla="*/ 4748169 h 4748169"/>
              <a:gd name="connsiteX1" fmla="*/ 8951053 w 8951053"/>
              <a:gd name="connsiteY1" fmla="*/ 0 h 4748169"/>
              <a:gd name="connsiteX2" fmla="*/ 8389 w 8951053"/>
              <a:gd name="connsiteY2" fmla="*/ 8389 h 4748169"/>
              <a:gd name="connsiteX3" fmla="*/ 0 w 8951053"/>
              <a:gd name="connsiteY3" fmla="*/ 4748169 h 474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053" h="4748169">
                <a:moveTo>
                  <a:pt x="0" y="4748169"/>
                </a:moveTo>
                <a:lnTo>
                  <a:pt x="8951053" y="0"/>
                </a:lnTo>
                <a:lnTo>
                  <a:pt x="8389" y="8389"/>
                </a:lnTo>
                <a:cubicBezTo>
                  <a:pt x="5593" y="1588316"/>
                  <a:pt x="2796" y="3168242"/>
                  <a:pt x="0" y="4748169"/>
                </a:cubicBezTo>
                <a:close/>
              </a:path>
            </a:pathLst>
          </a:cu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992B94-412A-4F37-B946-4C010875106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2243926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E72722-411F-4F6B-8666-8E9DD640C718}"/>
              </a:ext>
            </a:extLst>
          </p:cNvPr>
          <p:cNvCxnSpPr>
            <a:cxnSpLocks/>
          </p:cNvCxnSpPr>
          <p:nvPr/>
        </p:nvCxnSpPr>
        <p:spPr>
          <a:xfrm flipV="1">
            <a:off x="9410700" y="5463539"/>
            <a:ext cx="2781300" cy="1394461"/>
          </a:xfrm>
          <a:prstGeom prst="line">
            <a:avLst/>
          </a:prstGeom>
          <a:ln w="19050">
            <a:solidFill>
              <a:srgbClr val="370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76DB922-652C-40AE-B8D7-049F48BD0FC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1584960"/>
          </a:xfrm>
          <a:prstGeom prst="line">
            <a:avLst/>
          </a:prstGeom>
          <a:ln w="19050">
            <a:solidFill>
              <a:srgbClr val="551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759E93-638D-45A7-8150-7151B11430B6}"/>
              </a:ext>
            </a:extLst>
          </p:cNvPr>
          <p:cNvCxnSpPr>
            <a:cxnSpLocks/>
          </p:cNvCxnSpPr>
          <p:nvPr/>
        </p:nvCxnSpPr>
        <p:spPr>
          <a:xfrm flipV="1">
            <a:off x="10344150" y="5949315"/>
            <a:ext cx="1847850" cy="908685"/>
          </a:xfrm>
          <a:prstGeom prst="line">
            <a:avLst/>
          </a:prstGeom>
          <a:ln w="28575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B7D1E885-4A97-44F1-BB3D-34F5E4942F86}"/>
              </a:ext>
            </a:extLst>
          </p:cNvPr>
          <p:cNvSpPr/>
          <p:nvPr/>
        </p:nvSpPr>
        <p:spPr>
          <a:xfrm>
            <a:off x="10763250" y="5463539"/>
            <a:ext cx="1428750" cy="1181100"/>
          </a:xfrm>
          <a:custGeom>
            <a:avLst/>
            <a:gdLst>
              <a:gd name="connsiteX0" fmla="*/ 0 w 1428750"/>
              <a:gd name="connsiteY0" fmla="*/ 1181100 h 1181100"/>
              <a:gd name="connsiteX1" fmla="*/ 1428750 w 1428750"/>
              <a:gd name="connsiteY1" fmla="*/ 471487 h 1181100"/>
              <a:gd name="connsiteX2" fmla="*/ 1428750 w 1428750"/>
              <a:gd name="connsiteY2" fmla="*/ 0 h 1181100"/>
              <a:gd name="connsiteX3" fmla="*/ 0 w 1428750"/>
              <a:gd name="connsiteY3" fmla="*/ 971550 h 1181100"/>
              <a:gd name="connsiteX4" fmla="*/ 0 w 1428750"/>
              <a:gd name="connsiteY4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1181100">
                <a:moveTo>
                  <a:pt x="0" y="1181100"/>
                </a:moveTo>
                <a:lnTo>
                  <a:pt x="1428750" y="471487"/>
                </a:lnTo>
                <a:lnTo>
                  <a:pt x="1428750" y="0"/>
                </a:lnTo>
                <a:lnTo>
                  <a:pt x="0" y="971550"/>
                </a:lnTo>
                <a:lnTo>
                  <a:pt x="0" y="1181100"/>
                </a:lnTo>
                <a:close/>
              </a:path>
            </a:pathLst>
          </a:custGeom>
          <a:solidFill>
            <a:srgbClr val="DEC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 de texto 19">
            <a:extLst>
              <a:ext uri="{FF2B5EF4-FFF2-40B4-BE49-F238E27FC236}">
                <a16:creationId xmlns:a16="http://schemas.microsoft.com/office/drawing/2014/main" id="{08DF8C12-704E-4D2A-8F97-EEA13122CFFB}"/>
              </a:ext>
            </a:extLst>
          </p:cNvPr>
          <p:cNvSpPr txBox="1"/>
          <p:nvPr/>
        </p:nvSpPr>
        <p:spPr>
          <a:xfrm>
            <a:off x="11336250" y="6334780"/>
            <a:ext cx="7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2800" b="1" dirty="0">
                <a:solidFill>
                  <a:srgbClr val="370D75"/>
                </a:solidFill>
                <a:latin typeface="Arial Black" panose="020B0A04020102020204" pitchFamily="34" charset="0"/>
              </a:rPr>
              <a:t>BT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6AC2833-FFC0-4FC1-98AF-CF1DB3F66FA1}"/>
              </a:ext>
            </a:extLst>
          </p:cNvPr>
          <p:cNvSpPr/>
          <p:nvPr/>
        </p:nvSpPr>
        <p:spPr>
          <a:xfrm>
            <a:off x="1227328" y="2058185"/>
            <a:ext cx="9383522" cy="671517"/>
          </a:xfrm>
          <a:prstGeom prst="roundRect">
            <a:avLst/>
          </a:pr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Arial Black" panose="020B0A04020102020204" pitchFamily="34" charset="0"/>
              </a:rPr>
              <a:t>    </a:t>
            </a:r>
            <a:r>
              <a:rPr lang="es-ES" dirty="0" err="1">
                <a:latin typeface="Arial Black" panose="020B0A04020102020204" pitchFamily="34" charset="0"/>
              </a:rPr>
              <a:t>Dataset</a:t>
            </a:r>
            <a:r>
              <a:rPr lang="es-ES" dirty="0">
                <a:latin typeface="Arial Black" panose="020B0A04020102020204" pitchFamily="34" charset="0"/>
              </a:rPr>
              <a:t> 1. </a:t>
            </a:r>
            <a:r>
              <a:rPr lang="es-ES" dirty="0" err="1">
                <a:latin typeface="Arial Black" panose="020B0A04020102020204" pitchFamily="34" charset="0"/>
              </a:rPr>
              <a:t>Customer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Profile</a:t>
            </a:r>
            <a:r>
              <a:rPr lang="es-E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B340212-2B49-4B43-B26F-D6CBF8F82F18}"/>
              </a:ext>
            </a:extLst>
          </p:cNvPr>
          <p:cNvSpPr txBox="1"/>
          <p:nvPr/>
        </p:nvSpPr>
        <p:spPr>
          <a:xfrm>
            <a:off x="1109552" y="742345"/>
            <a:ext cx="60499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600" dirty="0">
                <a:latin typeface="Arial Black" panose="020B0A04020102020204" pitchFamily="34" charset="0"/>
              </a:rPr>
              <a:t> </a:t>
            </a:r>
            <a:r>
              <a:rPr lang="es-ES" sz="6600" dirty="0" err="1">
                <a:latin typeface="Arial Black" panose="020B0A04020102020204" pitchFamily="34" charset="0"/>
              </a:rPr>
              <a:t>Datasets</a:t>
            </a:r>
            <a:endParaRPr lang="es-ES" sz="6600" dirty="0">
              <a:latin typeface="Arial Black" panose="020B0A040201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A66D1F4-2EF3-4D42-B8B1-6A973B00C757}"/>
              </a:ext>
            </a:extLst>
          </p:cNvPr>
          <p:cNvSpPr txBox="1"/>
          <p:nvPr/>
        </p:nvSpPr>
        <p:spPr>
          <a:xfrm>
            <a:off x="1227327" y="2986271"/>
            <a:ext cx="93835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Customer</a:t>
            </a:r>
            <a:r>
              <a:rPr lang="es-ES" dirty="0"/>
              <a:t> ID				</a:t>
            </a:r>
            <a:r>
              <a:rPr lang="es-ES" dirty="0" err="1"/>
              <a:t>Education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Gender</a:t>
            </a:r>
            <a:r>
              <a:rPr lang="es-ES" dirty="0"/>
              <a:t>					</a:t>
            </a:r>
            <a:r>
              <a:rPr lang="es-ES" dirty="0" err="1"/>
              <a:t>Profession</a:t>
            </a:r>
            <a:endParaRPr lang="es-ES" dirty="0"/>
          </a:p>
          <a:p>
            <a:endParaRPr lang="es-ES" dirty="0"/>
          </a:p>
          <a:p>
            <a:r>
              <a:rPr lang="es-ES" dirty="0"/>
              <a:t>Age					</a:t>
            </a:r>
            <a:r>
              <a:rPr lang="es-ES" dirty="0" err="1"/>
              <a:t>Employment</a:t>
            </a:r>
            <a:r>
              <a:rPr lang="es-ES" dirty="0"/>
              <a:t> Status</a:t>
            </a:r>
          </a:p>
          <a:p>
            <a:endParaRPr lang="es-ES" dirty="0"/>
          </a:p>
          <a:p>
            <a:r>
              <a:rPr lang="es-ES" dirty="0"/>
              <a:t>Marital Status				</a:t>
            </a:r>
            <a:r>
              <a:rPr lang="es-ES" dirty="0" err="1"/>
              <a:t>Household</a:t>
            </a:r>
            <a:r>
              <a:rPr lang="es-ES" dirty="0"/>
              <a:t> </a:t>
            </a:r>
            <a:r>
              <a:rPr lang="es-ES" dirty="0" err="1"/>
              <a:t>Income</a:t>
            </a:r>
            <a:r>
              <a:rPr lang="es-ES" dirty="0"/>
              <a:t>			</a:t>
            </a:r>
          </a:p>
          <a:p>
            <a:endParaRPr lang="es-ES" dirty="0"/>
          </a:p>
          <a:p>
            <a:r>
              <a:rPr lang="es-ES" dirty="0" err="1"/>
              <a:t>Dependents</a:t>
            </a:r>
            <a:r>
              <a:rPr lang="es-ES" dirty="0"/>
              <a:t>				····</a:t>
            </a:r>
          </a:p>
          <a:p>
            <a:endParaRPr lang="es-ES" dirty="0"/>
          </a:p>
          <a:p>
            <a:r>
              <a:rPr lang="es-ES" dirty="0" err="1"/>
              <a:t>Address</a:t>
            </a:r>
            <a:r>
              <a:rPr lang="es-ES" dirty="0"/>
              <a:t> (</a:t>
            </a:r>
            <a:r>
              <a:rPr lang="es-ES" dirty="0" err="1"/>
              <a:t>Postcode</a:t>
            </a:r>
            <a:r>
              <a:rPr lang="es-ES" dirty="0"/>
              <a:t>, City, </a:t>
            </a:r>
            <a:r>
              <a:rPr lang="es-ES" dirty="0" err="1"/>
              <a:t>Region</a:t>
            </a:r>
            <a:r>
              <a:rPr lang="es-ES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41349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2229C6F-3D29-4012-BA98-0C87AE5A9CB7}"/>
              </a:ext>
            </a:extLst>
          </p:cNvPr>
          <p:cNvSpPr/>
          <p:nvPr/>
        </p:nvSpPr>
        <p:spPr>
          <a:xfrm>
            <a:off x="1" y="0"/>
            <a:ext cx="3808602" cy="1905785"/>
          </a:xfrm>
          <a:custGeom>
            <a:avLst/>
            <a:gdLst>
              <a:gd name="connsiteX0" fmla="*/ 0 w 8951053"/>
              <a:gd name="connsiteY0" fmla="*/ 4748169 h 4748169"/>
              <a:gd name="connsiteX1" fmla="*/ 8951053 w 8951053"/>
              <a:gd name="connsiteY1" fmla="*/ 0 h 4748169"/>
              <a:gd name="connsiteX2" fmla="*/ 8389 w 8951053"/>
              <a:gd name="connsiteY2" fmla="*/ 8389 h 4748169"/>
              <a:gd name="connsiteX3" fmla="*/ 0 w 8951053"/>
              <a:gd name="connsiteY3" fmla="*/ 4748169 h 474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053" h="4748169">
                <a:moveTo>
                  <a:pt x="0" y="4748169"/>
                </a:moveTo>
                <a:lnTo>
                  <a:pt x="8951053" y="0"/>
                </a:lnTo>
                <a:lnTo>
                  <a:pt x="8389" y="8389"/>
                </a:lnTo>
                <a:cubicBezTo>
                  <a:pt x="5593" y="1588316"/>
                  <a:pt x="2796" y="3168242"/>
                  <a:pt x="0" y="4748169"/>
                </a:cubicBezTo>
                <a:close/>
              </a:path>
            </a:pathLst>
          </a:cu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992B94-412A-4F37-B946-4C010875106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2243926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E72722-411F-4F6B-8666-8E9DD640C718}"/>
              </a:ext>
            </a:extLst>
          </p:cNvPr>
          <p:cNvCxnSpPr>
            <a:cxnSpLocks/>
          </p:cNvCxnSpPr>
          <p:nvPr/>
        </p:nvCxnSpPr>
        <p:spPr>
          <a:xfrm flipV="1">
            <a:off x="9410700" y="5463539"/>
            <a:ext cx="2781300" cy="1394461"/>
          </a:xfrm>
          <a:prstGeom prst="line">
            <a:avLst/>
          </a:prstGeom>
          <a:ln w="19050">
            <a:solidFill>
              <a:srgbClr val="370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76DB922-652C-40AE-B8D7-049F48BD0FC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1584960"/>
          </a:xfrm>
          <a:prstGeom prst="line">
            <a:avLst/>
          </a:prstGeom>
          <a:ln w="19050">
            <a:solidFill>
              <a:srgbClr val="551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759E93-638D-45A7-8150-7151B11430B6}"/>
              </a:ext>
            </a:extLst>
          </p:cNvPr>
          <p:cNvCxnSpPr>
            <a:cxnSpLocks/>
          </p:cNvCxnSpPr>
          <p:nvPr/>
        </p:nvCxnSpPr>
        <p:spPr>
          <a:xfrm flipV="1">
            <a:off x="10344150" y="5949315"/>
            <a:ext cx="1847850" cy="908685"/>
          </a:xfrm>
          <a:prstGeom prst="line">
            <a:avLst/>
          </a:prstGeom>
          <a:ln w="28575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B7D1E885-4A97-44F1-BB3D-34F5E4942F86}"/>
              </a:ext>
            </a:extLst>
          </p:cNvPr>
          <p:cNvSpPr/>
          <p:nvPr/>
        </p:nvSpPr>
        <p:spPr>
          <a:xfrm>
            <a:off x="10763250" y="5463539"/>
            <a:ext cx="1428750" cy="1181100"/>
          </a:xfrm>
          <a:custGeom>
            <a:avLst/>
            <a:gdLst>
              <a:gd name="connsiteX0" fmla="*/ 0 w 1428750"/>
              <a:gd name="connsiteY0" fmla="*/ 1181100 h 1181100"/>
              <a:gd name="connsiteX1" fmla="*/ 1428750 w 1428750"/>
              <a:gd name="connsiteY1" fmla="*/ 471487 h 1181100"/>
              <a:gd name="connsiteX2" fmla="*/ 1428750 w 1428750"/>
              <a:gd name="connsiteY2" fmla="*/ 0 h 1181100"/>
              <a:gd name="connsiteX3" fmla="*/ 0 w 1428750"/>
              <a:gd name="connsiteY3" fmla="*/ 971550 h 1181100"/>
              <a:gd name="connsiteX4" fmla="*/ 0 w 1428750"/>
              <a:gd name="connsiteY4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1181100">
                <a:moveTo>
                  <a:pt x="0" y="1181100"/>
                </a:moveTo>
                <a:lnTo>
                  <a:pt x="1428750" y="471487"/>
                </a:lnTo>
                <a:lnTo>
                  <a:pt x="1428750" y="0"/>
                </a:lnTo>
                <a:lnTo>
                  <a:pt x="0" y="971550"/>
                </a:lnTo>
                <a:lnTo>
                  <a:pt x="0" y="1181100"/>
                </a:lnTo>
                <a:close/>
              </a:path>
            </a:pathLst>
          </a:custGeom>
          <a:solidFill>
            <a:srgbClr val="DEC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 de texto 19">
            <a:extLst>
              <a:ext uri="{FF2B5EF4-FFF2-40B4-BE49-F238E27FC236}">
                <a16:creationId xmlns:a16="http://schemas.microsoft.com/office/drawing/2014/main" id="{08DF8C12-704E-4D2A-8F97-EEA13122CFFB}"/>
              </a:ext>
            </a:extLst>
          </p:cNvPr>
          <p:cNvSpPr txBox="1"/>
          <p:nvPr/>
        </p:nvSpPr>
        <p:spPr>
          <a:xfrm>
            <a:off x="11336250" y="6334780"/>
            <a:ext cx="7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2800" b="1" dirty="0">
                <a:solidFill>
                  <a:srgbClr val="370D75"/>
                </a:solidFill>
                <a:latin typeface="Arial Black" panose="020B0A04020102020204" pitchFamily="34" charset="0"/>
              </a:rPr>
              <a:t>BT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6AC2833-FFC0-4FC1-98AF-CF1DB3F66FA1}"/>
              </a:ext>
            </a:extLst>
          </p:cNvPr>
          <p:cNvSpPr/>
          <p:nvPr/>
        </p:nvSpPr>
        <p:spPr>
          <a:xfrm>
            <a:off x="1227328" y="2058185"/>
            <a:ext cx="9383522" cy="671517"/>
          </a:xfrm>
          <a:prstGeom prst="roundRect">
            <a:avLst/>
          </a:pr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Arial Black" panose="020B0A04020102020204" pitchFamily="34" charset="0"/>
              </a:rPr>
              <a:t>    </a:t>
            </a:r>
            <a:r>
              <a:rPr lang="es-ES" dirty="0" err="1">
                <a:latin typeface="Arial Black" panose="020B0A04020102020204" pitchFamily="34" charset="0"/>
              </a:rPr>
              <a:t>Dataset</a:t>
            </a:r>
            <a:r>
              <a:rPr lang="es-ES" dirty="0">
                <a:latin typeface="Arial Black" panose="020B0A04020102020204" pitchFamily="34" charset="0"/>
              </a:rPr>
              <a:t> 2. </a:t>
            </a:r>
            <a:r>
              <a:rPr lang="es-ES" dirty="0" err="1">
                <a:latin typeface="Arial Black" panose="020B0A04020102020204" pitchFamily="34" charset="0"/>
              </a:rPr>
              <a:t>Customer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Contract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Behaviour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B340212-2B49-4B43-B26F-D6CBF8F82F18}"/>
              </a:ext>
            </a:extLst>
          </p:cNvPr>
          <p:cNvSpPr txBox="1"/>
          <p:nvPr/>
        </p:nvSpPr>
        <p:spPr>
          <a:xfrm>
            <a:off x="1109552" y="742345"/>
            <a:ext cx="60499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600" dirty="0">
                <a:latin typeface="Arial Black" panose="020B0A04020102020204" pitchFamily="34" charset="0"/>
              </a:rPr>
              <a:t> </a:t>
            </a:r>
            <a:r>
              <a:rPr lang="es-ES" sz="6600" dirty="0" err="1">
                <a:latin typeface="Arial Black" panose="020B0A04020102020204" pitchFamily="34" charset="0"/>
              </a:rPr>
              <a:t>Datasets</a:t>
            </a:r>
            <a:endParaRPr lang="es-ES" sz="6600" dirty="0">
              <a:latin typeface="Arial Black" panose="020B0A040201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A66D1F4-2EF3-4D42-B8B1-6A973B00C757}"/>
              </a:ext>
            </a:extLst>
          </p:cNvPr>
          <p:cNvSpPr txBox="1"/>
          <p:nvPr/>
        </p:nvSpPr>
        <p:spPr>
          <a:xfrm>
            <a:off x="1227327" y="2986271"/>
            <a:ext cx="93835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Customer</a:t>
            </a:r>
            <a:r>
              <a:rPr lang="es-ES" dirty="0"/>
              <a:t> ID				</a:t>
            </a:r>
            <a:r>
              <a:rPr lang="es-ES" dirty="0" err="1"/>
              <a:t>Product</a:t>
            </a:r>
            <a:r>
              <a:rPr lang="es-ES" dirty="0"/>
              <a:t> / </a:t>
            </a:r>
            <a:r>
              <a:rPr lang="es-ES" dirty="0" err="1"/>
              <a:t>Service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Tenure</a:t>
            </a:r>
            <a:r>
              <a:rPr lang="es-ES" dirty="0"/>
              <a:t>					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Lines</a:t>
            </a:r>
            <a:r>
              <a:rPr lang="es-ES" dirty="0"/>
              <a:t> / </a:t>
            </a:r>
            <a:r>
              <a:rPr lang="es-ES" dirty="0" err="1"/>
              <a:t>Services</a:t>
            </a:r>
            <a:endParaRPr lang="es-ES" dirty="0"/>
          </a:p>
          <a:p>
            <a:endParaRPr lang="es-ES" dirty="0"/>
          </a:p>
          <a:p>
            <a:r>
              <a:rPr lang="es-ES" dirty="0"/>
              <a:t>4G / 5G </a:t>
            </a:r>
            <a:r>
              <a:rPr lang="es-ES" dirty="0" err="1"/>
              <a:t>Coverage</a:t>
            </a:r>
            <a:r>
              <a:rPr lang="es-ES" dirty="0"/>
              <a:t>				</a:t>
            </a:r>
            <a:r>
              <a:rPr lang="es-ES" dirty="0" err="1"/>
              <a:t>Contract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Acquisition</a:t>
            </a:r>
            <a:r>
              <a:rPr lang="es-ES" dirty="0"/>
              <a:t> </a:t>
            </a:r>
            <a:r>
              <a:rPr lang="es-ES" dirty="0" err="1"/>
              <a:t>Channel</a:t>
            </a:r>
            <a:r>
              <a:rPr lang="es-ES" dirty="0"/>
              <a:t> / </a:t>
            </a:r>
            <a:r>
              <a:rPr lang="es-ES" dirty="0" err="1"/>
              <a:t>Upsold</a:t>
            </a:r>
            <a:r>
              <a:rPr lang="es-ES" dirty="0"/>
              <a:t>			</a:t>
            </a:r>
            <a:r>
              <a:rPr lang="es-ES" dirty="0" err="1"/>
              <a:t>Payment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Monthly</a:t>
            </a:r>
            <a:r>
              <a:rPr lang="es-ES" dirty="0"/>
              <a:t> </a:t>
            </a:r>
            <a:r>
              <a:rPr lang="es-ES" dirty="0" err="1"/>
              <a:t>Charges</a:t>
            </a:r>
            <a:r>
              <a:rPr lang="es-ES" dirty="0"/>
              <a:t>				Total </a:t>
            </a:r>
            <a:r>
              <a:rPr lang="es-ES" dirty="0" err="1"/>
              <a:t>Charges</a:t>
            </a:r>
            <a:endParaRPr lang="es-ES" dirty="0"/>
          </a:p>
          <a:p>
            <a:endParaRPr lang="es-ES" dirty="0"/>
          </a:p>
          <a:p>
            <a:r>
              <a:rPr lang="es-ES" dirty="0"/>
              <a:t>“</a:t>
            </a:r>
            <a:r>
              <a:rPr lang="es-ES" dirty="0" err="1"/>
              <a:t>Product</a:t>
            </a:r>
            <a:r>
              <a:rPr lang="es-ES" dirty="0"/>
              <a:t>/</a:t>
            </a:r>
            <a:r>
              <a:rPr lang="es-ES" dirty="0" err="1"/>
              <a:t>Service</a:t>
            </a:r>
            <a:r>
              <a:rPr lang="es-ES" dirty="0"/>
              <a:t>” </a:t>
            </a:r>
            <a:r>
              <a:rPr lang="es-ES" dirty="0" err="1"/>
              <a:t>Usage</a:t>
            </a:r>
            <a:r>
              <a:rPr lang="es-ES" dirty="0"/>
              <a:t>			</a:t>
            </a:r>
            <a:r>
              <a:rPr lang="es-ES" dirty="0" err="1"/>
              <a:t>Churn</a:t>
            </a:r>
            <a:endParaRPr lang="es-ES" dirty="0"/>
          </a:p>
          <a:p>
            <a:endParaRPr lang="es-ES" dirty="0"/>
          </a:p>
          <a:p>
            <a:r>
              <a:rPr lang="es-ES" dirty="0"/>
              <a:t>···					···</a:t>
            </a:r>
          </a:p>
        </p:txBody>
      </p:sp>
    </p:spTree>
    <p:extLst>
      <p:ext uri="{BB962C8B-B14F-4D97-AF65-F5344CB8AC3E}">
        <p14:creationId xmlns:p14="http://schemas.microsoft.com/office/powerpoint/2010/main" val="2235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2229C6F-3D29-4012-BA98-0C87AE5A9CB7}"/>
              </a:ext>
            </a:extLst>
          </p:cNvPr>
          <p:cNvSpPr/>
          <p:nvPr/>
        </p:nvSpPr>
        <p:spPr>
          <a:xfrm>
            <a:off x="1" y="0"/>
            <a:ext cx="3808602" cy="1905785"/>
          </a:xfrm>
          <a:custGeom>
            <a:avLst/>
            <a:gdLst>
              <a:gd name="connsiteX0" fmla="*/ 0 w 8951053"/>
              <a:gd name="connsiteY0" fmla="*/ 4748169 h 4748169"/>
              <a:gd name="connsiteX1" fmla="*/ 8951053 w 8951053"/>
              <a:gd name="connsiteY1" fmla="*/ 0 h 4748169"/>
              <a:gd name="connsiteX2" fmla="*/ 8389 w 8951053"/>
              <a:gd name="connsiteY2" fmla="*/ 8389 h 4748169"/>
              <a:gd name="connsiteX3" fmla="*/ 0 w 8951053"/>
              <a:gd name="connsiteY3" fmla="*/ 4748169 h 474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053" h="4748169">
                <a:moveTo>
                  <a:pt x="0" y="4748169"/>
                </a:moveTo>
                <a:lnTo>
                  <a:pt x="8951053" y="0"/>
                </a:lnTo>
                <a:lnTo>
                  <a:pt x="8389" y="8389"/>
                </a:lnTo>
                <a:cubicBezTo>
                  <a:pt x="5593" y="1588316"/>
                  <a:pt x="2796" y="3168242"/>
                  <a:pt x="0" y="4748169"/>
                </a:cubicBezTo>
                <a:close/>
              </a:path>
            </a:pathLst>
          </a:cu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992B94-412A-4F37-B946-4C010875106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2243926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E72722-411F-4F6B-8666-8E9DD640C718}"/>
              </a:ext>
            </a:extLst>
          </p:cNvPr>
          <p:cNvCxnSpPr>
            <a:cxnSpLocks/>
          </p:cNvCxnSpPr>
          <p:nvPr/>
        </p:nvCxnSpPr>
        <p:spPr>
          <a:xfrm flipV="1">
            <a:off x="9410700" y="5463539"/>
            <a:ext cx="2781300" cy="1394461"/>
          </a:xfrm>
          <a:prstGeom prst="line">
            <a:avLst/>
          </a:prstGeom>
          <a:ln w="19050">
            <a:solidFill>
              <a:srgbClr val="370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76DB922-652C-40AE-B8D7-049F48BD0FC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1584960"/>
          </a:xfrm>
          <a:prstGeom prst="line">
            <a:avLst/>
          </a:prstGeom>
          <a:ln w="19050">
            <a:solidFill>
              <a:srgbClr val="551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759E93-638D-45A7-8150-7151B11430B6}"/>
              </a:ext>
            </a:extLst>
          </p:cNvPr>
          <p:cNvCxnSpPr>
            <a:cxnSpLocks/>
          </p:cNvCxnSpPr>
          <p:nvPr/>
        </p:nvCxnSpPr>
        <p:spPr>
          <a:xfrm flipV="1">
            <a:off x="10344150" y="5949315"/>
            <a:ext cx="1847850" cy="908685"/>
          </a:xfrm>
          <a:prstGeom prst="line">
            <a:avLst/>
          </a:prstGeom>
          <a:ln w="28575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B7D1E885-4A97-44F1-BB3D-34F5E4942F86}"/>
              </a:ext>
            </a:extLst>
          </p:cNvPr>
          <p:cNvSpPr/>
          <p:nvPr/>
        </p:nvSpPr>
        <p:spPr>
          <a:xfrm>
            <a:off x="10763250" y="5463539"/>
            <a:ext cx="1428750" cy="1181100"/>
          </a:xfrm>
          <a:custGeom>
            <a:avLst/>
            <a:gdLst>
              <a:gd name="connsiteX0" fmla="*/ 0 w 1428750"/>
              <a:gd name="connsiteY0" fmla="*/ 1181100 h 1181100"/>
              <a:gd name="connsiteX1" fmla="*/ 1428750 w 1428750"/>
              <a:gd name="connsiteY1" fmla="*/ 471487 h 1181100"/>
              <a:gd name="connsiteX2" fmla="*/ 1428750 w 1428750"/>
              <a:gd name="connsiteY2" fmla="*/ 0 h 1181100"/>
              <a:gd name="connsiteX3" fmla="*/ 0 w 1428750"/>
              <a:gd name="connsiteY3" fmla="*/ 971550 h 1181100"/>
              <a:gd name="connsiteX4" fmla="*/ 0 w 1428750"/>
              <a:gd name="connsiteY4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1181100">
                <a:moveTo>
                  <a:pt x="0" y="1181100"/>
                </a:moveTo>
                <a:lnTo>
                  <a:pt x="1428750" y="471487"/>
                </a:lnTo>
                <a:lnTo>
                  <a:pt x="1428750" y="0"/>
                </a:lnTo>
                <a:lnTo>
                  <a:pt x="0" y="971550"/>
                </a:lnTo>
                <a:lnTo>
                  <a:pt x="0" y="1181100"/>
                </a:lnTo>
                <a:close/>
              </a:path>
            </a:pathLst>
          </a:custGeom>
          <a:solidFill>
            <a:srgbClr val="DEC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 de texto 19">
            <a:extLst>
              <a:ext uri="{FF2B5EF4-FFF2-40B4-BE49-F238E27FC236}">
                <a16:creationId xmlns:a16="http://schemas.microsoft.com/office/drawing/2014/main" id="{08DF8C12-704E-4D2A-8F97-EEA13122CFFB}"/>
              </a:ext>
            </a:extLst>
          </p:cNvPr>
          <p:cNvSpPr txBox="1"/>
          <p:nvPr/>
        </p:nvSpPr>
        <p:spPr>
          <a:xfrm>
            <a:off x="11336250" y="6334780"/>
            <a:ext cx="7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2800" b="1" dirty="0">
                <a:solidFill>
                  <a:srgbClr val="370D75"/>
                </a:solidFill>
                <a:latin typeface="Arial Black" panose="020B0A04020102020204" pitchFamily="34" charset="0"/>
              </a:rPr>
              <a:t>BT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6AC2833-FFC0-4FC1-98AF-CF1DB3F66FA1}"/>
              </a:ext>
            </a:extLst>
          </p:cNvPr>
          <p:cNvSpPr/>
          <p:nvPr/>
        </p:nvSpPr>
        <p:spPr>
          <a:xfrm>
            <a:off x="1227328" y="2058185"/>
            <a:ext cx="9383522" cy="671517"/>
          </a:xfrm>
          <a:prstGeom prst="roundRect">
            <a:avLst/>
          </a:pr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Arial Black" panose="020B0A04020102020204" pitchFamily="34" charset="0"/>
              </a:rPr>
              <a:t>    </a:t>
            </a:r>
            <a:r>
              <a:rPr lang="es-ES" dirty="0" err="1">
                <a:latin typeface="Arial Black" panose="020B0A04020102020204" pitchFamily="34" charset="0"/>
              </a:rPr>
              <a:t>Dataset</a:t>
            </a:r>
            <a:r>
              <a:rPr lang="es-ES" dirty="0">
                <a:latin typeface="Arial Black" panose="020B0A04020102020204" pitchFamily="34" charset="0"/>
              </a:rPr>
              <a:t> 3. UK (</a:t>
            </a:r>
            <a:r>
              <a:rPr lang="es-ES" dirty="0" err="1">
                <a:latin typeface="Arial Black" panose="020B0A04020102020204" pitchFamily="34" charset="0"/>
              </a:rPr>
              <a:t>Household</a:t>
            </a:r>
            <a:r>
              <a:rPr lang="es-ES" dirty="0">
                <a:latin typeface="Arial Black" panose="020B0A04020102020204" pitchFamily="34" charset="0"/>
              </a:rPr>
              <a:t>) </a:t>
            </a:r>
            <a:r>
              <a:rPr lang="es-ES" dirty="0" err="1">
                <a:latin typeface="Arial Black" panose="020B0A04020102020204" pitchFamily="34" charset="0"/>
              </a:rPr>
              <a:t>Demographic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Level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B340212-2B49-4B43-B26F-D6CBF8F82F18}"/>
              </a:ext>
            </a:extLst>
          </p:cNvPr>
          <p:cNvSpPr txBox="1"/>
          <p:nvPr/>
        </p:nvSpPr>
        <p:spPr>
          <a:xfrm>
            <a:off x="1109552" y="742345"/>
            <a:ext cx="60499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600" dirty="0">
                <a:latin typeface="Arial Black" panose="020B0A04020102020204" pitchFamily="34" charset="0"/>
              </a:rPr>
              <a:t> </a:t>
            </a:r>
            <a:r>
              <a:rPr lang="es-ES" sz="6600" dirty="0" err="1">
                <a:latin typeface="Arial Black" panose="020B0A04020102020204" pitchFamily="34" charset="0"/>
              </a:rPr>
              <a:t>Datasets</a:t>
            </a:r>
            <a:endParaRPr lang="es-ES" sz="6600" dirty="0">
              <a:latin typeface="Arial Black" panose="020B0A040201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A66D1F4-2EF3-4D42-B8B1-6A973B00C757}"/>
              </a:ext>
            </a:extLst>
          </p:cNvPr>
          <p:cNvSpPr txBox="1"/>
          <p:nvPr/>
        </p:nvSpPr>
        <p:spPr>
          <a:xfrm>
            <a:off x="1227327" y="2986271"/>
            <a:ext cx="93835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Household</a:t>
            </a:r>
            <a:r>
              <a:rPr lang="es-ES" dirty="0"/>
              <a:t> </a:t>
            </a:r>
            <a:r>
              <a:rPr lang="es-ES" dirty="0" err="1"/>
              <a:t>Composition</a:t>
            </a:r>
            <a:r>
              <a:rPr lang="es-ES" dirty="0"/>
              <a:t>			</a:t>
            </a:r>
            <a:r>
              <a:rPr lang="es-ES" dirty="0" err="1"/>
              <a:t>Ages</a:t>
            </a:r>
            <a:r>
              <a:rPr lang="es-ES" dirty="0"/>
              <a:t> / Age </a:t>
            </a:r>
            <a:r>
              <a:rPr lang="es-ES" dirty="0" err="1"/>
              <a:t>Groups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Genders</a:t>
            </a:r>
            <a:r>
              <a:rPr lang="es-ES" dirty="0"/>
              <a:t>					</a:t>
            </a:r>
            <a:r>
              <a:rPr lang="es-ES" dirty="0" err="1"/>
              <a:t>Household</a:t>
            </a:r>
            <a:r>
              <a:rPr lang="es-ES" dirty="0"/>
              <a:t> </a:t>
            </a:r>
            <a:r>
              <a:rPr lang="es-ES" dirty="0" err="1"/>
              <a:t>Income</a:t>
            </a:r>
            <a:endParaRPr lang="es-ES" dirty="0"/>
          </a:p>
          <a:p>
            <a:endParaRPr lang="es-ES" dirty="0"/>
          </a:p>
          <a:p>
            <a:r>
              <a:rPr lang="es-ES" dirty="0"/>
              <a:t>Online </a:t>
            </a:r>
            <a:r>
              <a:rPr lang="es-ES" dirty="0" err="1"/>
              <a:t>Behaviours</a:t>
            </a:r>
            <a:r>
              <a:rPr lang="es-ES" dirty="0"/>
              <a:t> (Internet Access, </a:t>
            </a:r>
            <a:r>
              <a:rPr lang="es-ES" dirty="0" err="1"/>
              <a:t>Usage</a:t>
            </a:r>
            <a:r>
              <a:rPr lang="es-ES" dirty="0"/>
              <a:t>, Online </a:t>
            </a:r>
            <a:r>
              <a:rPr lang="es-ES" dirty="0" err="1"/>
              <a:t>Purchases</a:t>
            </a:r>
            <a:r>
              <a:rPr lang="es-ES" dirty="0"/>
              <a:t>, </a:t>
            </a:r>
            <a:r>
              <a:rPr lang="es-ES" dirty="0" err="1"/>
              <a:t>Usage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IoT</a:t>
            </a:r>
            <a:r>
              <a:rPr lang="es-ES" dirty="0"/>
              <a:t>, Smartphone Security…)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* Office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National</a:t>
            </a:r>
            <a:r>
              <a:rPr lang="es-ES" dirty="0"/>
              <a:t> </a:t>
            </a:r>
            <a:r>
              <a:rPr lang="es-ES" dirty="0" err="1"/>
              <a:t>Statistics</a:t>
            </a:r>
            <a:r>
              <a:rPr lang="es-ES" dirty="0"/>
              <a:t>     ---    https://www.ons.gov.uk/</a:t>
            </a:r>
          </a:p>
        </p:txBody>
      </p:sp>
    </p:spTree>
    <p:extLst>
      <p:ext uri="{BB962C8B-B14F-4D97-AF65-F5344CB8AC3E}">
        <p14:creationId xmlns:p14="http://schemas.microsoft.com/office/powerpoint/2010/main" val="374312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2229C6F-3D29-4012-BA98-0C87AE5A9CB7}"/>
              </a:ext>
            </a:extLst>
          </p:cNvPr>
          <p:cNvSpPr/>
          <p:nvPr/>
        </p:nvSpPr>
        <p:spPr>
          <a:xfrm>
            <a:off x="1" y="0"/>
            <a:ext cx="3808602" cy="1905785"/>
          </a:xfrm>
          <a:custGeom>
            <a:avLst/>
            <a:gdLst>
              <a:gd name="connsiteX0" fmla="*/ 0 w 8951053"/>
              <a:gd name="connsiteY0" fmla="*/ 4748169 h 4748169"/>
              <a:gd name="connsiteX1" fmla="*/ 8951053 w 8951053"/>
              <a:gd name="connsiteY1" fmla="*/ 0 h 4748169"/>
              <a:gd name="connsiteX2" fmla="*/ 8389 w 8951053"/>
              <a:gd name="connsiteY2" fmla="*/ 8389 h 4748169"/>
              <a:gd name="connsiteX3" fmla="*/ 0 w 8951053"/>
              <a:gd name="connsiteY3" fmla="*/ 4748169 h 474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053" h="4748169">
                <a:moveTo>
                  <a:pt x="0" y="4748169"/>
                </a:moveTo>
                <a:lnTo>
                  <a:pt x="8951053" y="0"/>
                </a:lnTo>
                <a:lnTo>
                  <a:pt x="8389" y="8389"/>
                </a:lnTo>
                <a:cubicBezTo>
                  <a:pt x="5593" y="1588316"/>
                  <a:pt x="2796" y="3168242"/>
                  <a:pt x="0" y="4748169"/>
                </a:cubicBezTo>
                <a:close/>
              </a:path>
            </a:pathLst>
          </a:cu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992B94-412A-4F37-B946-4C010875106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2243926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E72722-411F-4F6B-8666-8E9DD640C718}"/>
              </a:ext>
            </a:extLst>
          </p:cNvPr>
          <p:cNvCxnSpPr>
            <a:cxnSpLocks/>
          </p:cNvCxnSpPr>
          <p:nvPr/>
        </p:nvCxnSpPr>
        <p:spPr>
          <a:xfrm flipV="1">
            <a:off x="9410700" y="5463539"/>
            <a:ext cx="2781300" cy="1394461"/>
          </a:xfrm>
          <a:prstGeom prst="line">
            <a:avLst/>
          </a:prstGeom>
          <a:ln w="19050">
            <a:solidFill>
              <a:srgbClr val="370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76DB922-652C-40AE-B8D7-049F48BD0FC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1584960"/>
          </a:xfrm>
          <a:prstGeom prst="line">
            <a:avLst/>
          </a:prstGeom>
          <a:ln w="19050">
            <a:solidFill>
              <a:srgbClr val="551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759E93-638D-45A7-8150-7151B11430B6}"/>
              </a:ext>
            </a:extLst>
          </p:cNvPr>
          <p:cNvCxnSpPr>
            <a:cxnSpLocks/>
          </p:cNvCxnSpPr>
          <p:nvPr/>
        </p:nvCxnSpPr>
        <p:spPr>
          <a:xfrm flipV="1">
            <a:off x="10344150" y="5949315"/>
            <a:ext cx="1847850" cy="908685"/>
          </a:xfrm>
          <a:prstGeom prst="line">
            <a:avLst/>
          </a:prstGeom>
          <a:ln w="28575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B7D1E885-4A97-44F1-BB3D-34F5E4942F86}"/>
              </a:ext>
            </a:extLst>
          </p:cNvPr>
          <p:cNvSpPr/>
          <p:nvPr/>
        </p:nvSpPr>
        <p:spPr>
          <a:xfrm>
            <a:off x="10763250" y="5463539"/>
            <a:ext cx="1428750" cy="1181100"/>
          </a:xfrm>
          <a:custGeom>
            <a:avLst/>
            <a:gdLst>
              <a:gd name="connsiteX0" fmla="*/ 0 w 1428750"/>
              <a:gd name="connsiteY0" fmla="*/ 1181100 h 1181100"/>
              <a:gd name="connsiteX1" fmla="*/ 1428750 w 1428750"/>
              <a:gd name="connsiteY1" fmla="*/ 471487 h 1181100"/>
              <a:gd name="connsiteX2" fmla="*/ 1428750 w 1428750"/>
              <a:gd name="connsiteY2" fmla="*/ 0 h 1181100"/>
              <a:gd name="connsiteX3" fmla="*/ 0 w 1428750"/>
              <a:gd name="connsiteY3" fmla="*/ 971550 h 1181100"/>
              <a:gd name="connsiteX4" fmla="*/ 0 w 1428750"/>
              <a:gd name="connsiteY4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1181100">
                <a:moveTo>
                  <a:pt x="0" y="1181100"/>
                </a:moveTo>
                <a:lnTo>
                  <a:pt x="1428750" y="471487"/>
                </a:lnTo>
                <a:lnTo>
                  <a:pt x="1428750" y="0"/>
                </a:lnTo>
                <a:lnTo>
                  <a:pt x="0" y="971550"/>
                </a:lnTo>
                <a:lnTo>
                  <a:pt x="0" y="1181100"/>
                </a:lnTo>
                <a:close/>
              </a:path>
            </a:pathLst>
          </a:custGeom>
          <a:solidFill>
            <a:srgbClr val="DEC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 de texto 19">
            <a:extLst>
              <a:ext uri="{FF2B5EF4-FFF2-40B4-BE49-F238E27FC236}">
                <a16:creationId xmlns:a16="http://schemas.microsoft.com/office/drawing/2014/main" id="{08DF8C12-704E-4D2A-8F97-EEA13122CFFB}"/>
              </a:ext>
            </a:extLst>
          </p:cNvPr>
          <p:cNvSpPr txBox="1"/>
          <p:nvPr/>
        </p:nvSpPr>
        <p:spPr>
          <a:xfrm>
            <a:off x="11336250" y="6334780"/>
            <a:ext cx="7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2800" b="1" dirty="0">
                <a:solidFill>
                  <a:srgbClr val="370D75"/>
                </a:solidFill>
                <a:latin typeface="Arial Black" panose="020B0A04020102020204" pitchFamily="34" charset="0"/>
              </a:rPr>
              <a:t>BT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6AC2833-FFC0-4FC1-98AF-CF1DB3F66FA1}"/>
              </a:ext>
            </a:extLst>
          </p:cNvPr>
          <p:cNvSpPr/>
          <p:nvPr/>
        </p:nvSpPr>
        <p:spPr>
          <a:xfrm>
            <a:off x="858523" y="2058185"/>
            <a:ext cx="10260383" cy="53450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Arial Black" panose="020B0A04020102020204" pitchFamily="34" charset="0"/>
              </a:rPr>
              <a:t>Half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Way</a:t>
            </a:r>
            <a:r>
              <a:rPr lang="es-ES" dirty="0">
                <a:latin typeface="Arial Black" panose="020B0A04020102020204" pitchFamily="34" charset="0"/>
              </a:rPr>
              <a:t> </a:t>
            </a:r>
            <a:r>
              <a:rPr lang="es-ES" dirty="0" err="1">
                <a:latin typeface="Arial Black" panose="020B0A04020102020204" pitchFamily="34" charset="0"/>
              </a:rPr>
              <a:t>of</a:t>
            </a:r>
            <a:r>
              <a:rPr lang="es-ES" dirty="0">
                <a:latin typeface="Arial Black" panose="020B0A04020102020204" pitchFamily="34" charset="0"/>
              </a:rPr>
              <a:t> CRISP-DM and SEMMA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B340212-2B49-4B43-B26F-D6CBF8F82F18}"/>
              </a:ext>
            </a:extLst>
          </p:cNvPr>
          <p:cNvSpPr txBox="1"/>
          <p:nvPr/>
        </p:nvSpPr>
        <p:spPr>
          <a:xfrm>
            <a:off x="1109552" y="742345"/>
            <a:ext cx="6736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6600" dirty="0">
                <a:latin typeface="Arial Black" panose="020B0A04020102020204" pitchFamily="34" charset="0"/>
              </a:rPr>
              <a:t> </a:t>
            </a:r>
            <a:r>
              <a:rPr lang="es-ES" sz="6600" dirty="0" err="1">
                <a:latin typeface="Arial Black" panose="020B0A04020102020204" pitchFamily="34" charset="0"/>
              </a:rPr>
              <a:t>Methodoly</a:t>
            </a:r>
            <a:endParaRPr lang="es-ES" sz="6600" dirty="0">
              <a:latin typeface="Arial Black" panose="020B0A04020102020204" pitchFamily="34" charset="0"/>
            </a:endParaRPr>
          </a:p>
        </p:txBody>
      </p:sp>
      <p:sp>
        <p:nvSpPr>
          <p:cNvPr id="3" name="Flecha: pentágono 2">
            <a:extLst>
              <a:ext uri="{FF2B5EF4-FFF2-40B4-BE49-F238E27FC236}">
                <a16:creationId xmlns:a16="http://schemas.microsoft.com/office/drawing/2014/main" id="{DA7D4D28-7860-4D2E-B9A1-7CE3E7B9C3E5}"/>
              </a:ext>
            </a:extLst>
          </p:cNvPr>
          <p:cNvSpPr/>
          <p:nvPr/>
        </p:nvSpPr>
        <p:spPr>
          <a:xfrm>
            <a:off x="858523" y="2923240"/>
            <a:ext cx="1880464" cy="1078631"/>
          </a:xfrm>
          <a:prstGeom prst="homePlate">
            <a:avLst/>
          </a:pr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>
                    <a:lumMod val="85000"/>
                  </a:schemeClr>
                </a:solidFill>
              </a:rPr>
              <a:t>Import</a:t>
            </a:r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 &amp;</a:t>
            </a:r>
          </a:p>
          <a:p>
            <a:pPr algn="ctr"/>
            <a:r>
              <a:rPr lang="es-ES" sz="1400" dirty="0" err="1">
                <a:solidFill>
                  <a:schemeClr val="bg1">
                    <a:lumMod val="85000"/>
                  </a:schemeClr>
                </a:solidFill>
              </a:rPr>
              <a:t>Sampling</a:t>
            </a:r>
            <a:endParaRPr lang="es-E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8DA4261E-9553-4246-833C-32E0E2F287EF}"/>
              </a:ext>
            </a:extLst>
          </p:cNvPr>
          <p:cNvSpPr/>
          <p:nvPr/>
        </p:nvSpPr>
        <p:spPr>
          <a:xfrm>
            <a:off x="2223082" y="2923240"/>
            <a:ext cx="2188128" cy="1078631"/>
          </a:xfrm>
          <a:prstGeom prst="chevron">
            <a:avLst/>
          </a:prstGeom>
          <a:solidFill>
            <a:srgbClr val="551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Data </a:t>
            </a:r>
            <a:r>
              <a:rPr lang="es-ES" sz="1400" dirty="0" err="1">
                <a:solidFill>
                  <a:schemeClr val="bg1">
                    <a:lumMod val="85000"/>
                  </a:schemeClr>
                </a:solidFill>
              </a:rPr>
              <a:t>Quality</a:t>
            </a:r>
            <a:endParaRPr lang="es-E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Flecha: cheurón 13">
            <a:extLst>
              <a:ext uri="{FF2B5EF4-FFF2-40B4-BE49-F238E27FC236}">
                <a16:creationId xmlns:a16="http://schemas.microsoft.com/office/drawing/2014/main" id="{99C9D610-9237-448C-BEAF-B48EB6BE79A2}"/>
              </a:ext>
            </a:extLst>
          </p:cNvPr>
          <p:cNvSpPr/>
          <p:nvPr/>
        </p:nvSpPr>
        <p:spPr>
          <a:xfrm>
            <a:off x="3902279" y="2923240"/>
            <a:ext cx="2188128" cy="1078631"/>
          </a:xfrm>
          <a:prstGeom prst="chevron">
            <a:avLst/>
          </a:prstGeom>
          <a:solidFill>
            <a:srgbClr val="551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Data </a:t>
            </a:r>
            <a:r>
              <a:rPr lang="es-ES" sz="1100" dirty="0" err="1">
                <a:solidFill>
                  <a:schemeClr val="bg1">
                    <a:lumMod val="85000"/>
                  </a:schemeClr>
                </a:solidFill>
              </a:rPr>
              <a:t>Transformation</a:t>
            </a:r>
            <a:endParaRPr lang="es-E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Flecha: cheurón 15">
            <a:extLst>
              <a:ext uri="{FF2B5EF4-FFF2-40B4-BE49-F238E27FC236}">
                <a16:creationId xmlns:a16="http://schemas.microsoft.com/office/drawing/2014/main" id="{8F41D202-191E-4BBC-B703-EA261A77ECA1}"/>
              </a:ext>
            </a:extLst>
          </p:cNvPr>
          <p:cNvSpPr/>
          <p:nvPr/>
        </p:nvSpPr>
        <p:spPr>
          <a:xfrm>
            <a:off x="5576930" y="2923240"/>
            <a:ext cx="2188128" cy="1078631"/>
          </a:xfrm>
          <a:prstGeom prst="chevron">
            <a:avLst/>
          </a:prstGeom>
          <a:solidFill>
            <a:srgbClr val="551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>
                    <a:lumMod val="85000"/>
                  </a:schemeClr>
                </a:solidFill>
              </a:rPr>
              <a:t>Modelling</a:t>
            </a:r>
            <a:endParaRPr lang="es-E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Flecha: cheurón 17">
            <a:extLst>
              <a:ext uri="{FF2B5EF4-FFF2-40B4-BE49-F238E27FC236}">
                <a16:creationId xmlns:a16="http://schemas.microsoft.com/office/drawing/2014/main" id="{8C030B56-BF0F-4300-9193-A2DC37E3F7A5}"/>
              </a:ext>
            </a:extLst>
          </p:cNvPr>
          <p:cNvSpPr/>
          <p:nvPr/>
        </p:nvSpPr>
        <p:spPr>
          <a:xfrm>
            <a:off x="7256127" y="2923240"/>
            <a:ext cx="2188128" cy="1078631"/>
          </a:xfrm>
          <a:prstGeom prst="chevron">
            <a:avLst/>
          </a:prstGeom>
          <a:solidFill>
            <a:srgbClr val="551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s-E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3393DD4D-6333-4D33-AC99-E873085FB927}"/>
              </a:ext>
            </a:extLst>
          </p:cNvPr>
          <p:cNvSpPr/>
          <p:nvPr/>
        </p:nvSpPr>
        <p:spPr>
          <a:xfrm>
            <a:off x="8930778" y="2923239"/>
            <a:ext cx="2188128" cy="1078631"/>
          </a:xfrm>
          <a:prstGeom prst="chevron">
            <a:avLst/>
          </a:prstGeom>
          <a:solidFill>
            <a:srgbClr val="551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>
                    <a:lumMod val="85000"/>
                  </a:schemeClr>
                </a:solidFill>
              </a:rPr>
              <a:t>Deployment</a:t>
            </a:r>
            <a:endParaRPr lang="es-E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F1DED79-8583-4A25-9F1D-AFB013A0E88F}"/>
              </a:ext>
            </a:extLst>
          </p:cNvPr>
          <p:cNvSpPr/>
          <p:nvPr/>
        </p:nvSpPr>
        <p:spPr>
          <a:xfrm>
            <a:off x="343949" y="3791825"/>
            <a:ext cx="1560352" cy="1946246"/>
          </a:xfrm>
          <a:prstGeom prst="roundRect">
            <a:avLst/>
          </a:prstGeom>
          <a:solidFill>
            <a:srgbClr val="8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Understanding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Business </a:t>
            </a:r>
            <a:r>
              <a:rPr lang="es-ES" sz="1600" dirty="0" err="1"/>
              <a:t>Issue</a:t>
            </a:r>
            <a:endParaRPr lang="es-ES" sz="16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659D438-2CE7-4256-B75F-28145D70CAA5}"/>
              </a:ext>
            </a:extLst>
          </p:cNvPr>
          <p:cNvSpPr/>
          <p:nvPr/>
        </p:nvSpPr>
        <p:spPr>
          <a:xfrm>
            <a:off x="10245386" y="3791825"/>
            <a:ext cx="1560352" cy="1946246"/>
          </a:xfrm>
          <a:prstGeom prst="roundRect">
            <a:avLst/>
          </a:prstGeom>
          <a:solidFill>
            <a:srgbClr val="8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Assessin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Value</a:t>
            </a:r>
            <a:r>
              <a:rPr lang="es-ES" sz="1600" dirty="0"/>
              <a:t> </a:t>
            </a:r>
            <a:r>
              <a:rPr lang="es-ES" sz="1600" dirty="0" err="1"/>
              <a:t>Delivered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A0CA52-ADEE-409B-BAF8-6B3441133D1E}"/>
              </a:ext>
            </a:extLst>
          </p:cNvPr>
          <p:cNvSpPr txBox="1"/>
          <p:nvPr/>
        </p:nvSpPr>
        <p:spPr>
          <a:xfrm>
            <a:off x="2234144" y="4001870"/>
            <a:ext cx="16635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· EDA</a:t>
            </a:r>
          </a:p>
          <a:p>
            <a:r>
              <a:rPr lang="es-ES" sz="1050" dirty="0"/>
              <a:t>· Data </a:t>
            </a:r>
            <a:r>
              <a:rPr lang="es-ES" sz="1050" dirty="0" err="1"/>
              <a:t>Types</a:t>
            </a:r>
            <a:endParaRPr lang="es-ES" sz="1050" dirty="0"/>
          </a:p>
          <a:p>
            <a:r>
              <a:rPr lang="es-ES" sz="1050" dirty="0"/>
              <a:t>· </a:t>
            </a:r>
            <a:r>
              <a:rPr lang="es-ES" sz="1050" dirty="0" err="1"/>
              <a:t>NaN</a:t>
            </a:r>
            <a:endParaRPr lang="es-ES" sz="1050" dirty="0"/>
          </a:p>
          <a:p>
            <a:r>
              <a:rPr lang="es-ES" sz="1050" dirty="0"/>
              <a:t>· </a:t>
            </a:r>
            <a:r>
              <a:rPr lang="es-ES" sz="1050" dirty="0" err="1"/>
              <a:t>Outliers</a:t>
            </a:r>
            <a:endParaRPr lang="es-ES" sz="1050" dirty="0"/>
          </a:p>
          <a:p>
            <a:r>
              <a:rPr lang="es-ES" sz="1050" dirty="0"/>
              <a:t>· Longitudinal </a:t>
            </a:r>
            <a:r>
              <a:rPr lang="es-ES" sz="1050" dirty="0" err="1"/>
              <a:t>Analysis</a:t>
            </a:r>
            <a:endParaRPr lang="es-ES" sz="1050" dirty="0"/>
          </a:p>
          <a:p>
            <a:r>
              <a:rPr lang="es-ES" sz="1050" dirty="0"/>
              <a:t>· …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3512F7E-8FA6-42C5-AD08-E73B39B1E91F}"/>
              </a:ext>
            </a:extLst>
          </p:cNvPr>
          <p:cNvSpPr txBox="1"/>
          <p:nvPr/>
        </p:nvSpPr>
        <p:spPr>
          <a:xfrm>
            <a:off x="3911655" y="4001870"/>
            <a:ext cx="166358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· Target Variable</a:t>
            </a:r>
          </a:p>
          <a:p>
            <a:r>
              <a:rPr lang="es-ES" sz="1050" dirty="0"/>
              <a:t>· </a:t>
            </a:r>
            <a:r>
              <a:rPr lang="es-ES" sz="1050" dirty="0" err="1"/>
              <a:t>Predicting</a:t>
            </a:r>
            <a:r>
              <a:rPr lang="es-ES" sz="1050" dirty="0"/>
              <a:t> </a:t>
            </a:r>
            <a:r>
              <a:rPr lang="es-ES" sz="1050" dirty="0" err="1"/>
              <a:t>Features</a:t>
            </a:r>
            <a:endParaRPr lang="es-ES" sz="1050" dirty="0"/>
          </a:p>
          <a:p>
            <a:r>
              <a:rPr lang="es-ES" sz="1050" dirty="0"/>
              <a:t>· </a:t>
            </a:r>
            <a:r>
              <a:rPr lang="es-ES" sz="1050" dirty="0" err="1"/>
              <a:t>Feature</a:t>
            </a:r>
            <a:r>
              <a:rPr lang="es-ES" sz="1050" dirty="0"/>
              <a:t> </a:t>
            </a:r>
            <a:r>
              <a:rPr lang="es-ES" sz="1050" dirty="0" err="1"/>
              <a:t>Engineering</a:t>
            </a:r>
            <a:endParaRPr lang="es-ES" sz="1050" dirty="0"/>
          </a:p>
          <a:p>
            <a:r>
              <a:rPr lang="es-ES" sz="1050" dirty="0"/>
              <a:t>· </a:t>
            </a:r>
            <a:r>
              <a:rPr lang="es-ES" sz="1050" dirty="0" err="1"/>
              <a:t>Feature</a:t>
            </a:r>
            <a:r>
              <a:rPr lang="es-ES" sz="1050" dirty="0"/>
              <a:t> </a:t>
            </a:r>
            <a:r>
              <a:rPr lang="es-ES" sz="1050" dirty="0" err="1"/>
              <a:t>Selection</a:t>
            </a:r>
            <a:endParaRPr lang="es-ES" sz="1050" dirty="0"/>
          </a:p>
          <a:p>
            <a:r>
              <a:rPr lang="es-ES" sz="1050" dirty="0"/>
              <a:t>· …</a:t>
            </a:r>
          </a:p>
        </p:txBody>
      </p:sp>
      <p:sp>
        <p:nvSpPr>
          <p:cNvPr id="8" name="Flecha: curvada hacia arriba 7">
            <a:extLst>
              <a:ext uri="{FF2B5EF4-FFF2-40B4-BE49-F238E27FC236}">
                <a16:creationId xmlns:a16="http://schemas.microsoft.com/office/drawing/2014/main" id="{E8DF2CB2-F0A5-4D45-92F4-2F8039E3F307}"/>
              </a:ext>
            </a:extLst>
          </p:cNvPr>
          <p:cNvSpPr/>
          <p:nvPr/>
        </p:nvSpPr>
        <p:spPr>
          <a:xfrm flipH="1">
            <a:off x="1295860" y="5738071"/>
            <a:ext cx="9823045" cy="597139"/>
          </a:xfrm>
          <a:prstGeom prst="curvedUpArrow">
            <a:avLst/>
          </a:pr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9948D9B-F7F8-4B9E-9C38-9DE11BC813B9}"/>
              </a:ext>
            </a:extLst>
          </p:cNvPr>
          <p:cNvSpPr txBox="1"/>
          <p:nvPr/>
        </p:nvSpPr>
        <p:spPr>
          <a:xfrm>
            <a:off x="5578136" y="4000182"/>
            <a:ext cx="1663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· </a:t>
            </a:r>
            <a:r>
              <a:rPr lang="es-ES" sz="1050" dirty="0" err="1"/>
              <a:t>Support</a:t>
            </a:r>
            <a:r>
              <a:rPr lang="es-ES" sz="1050" dirty="0"/>
              <a:t> </a:t>
            </a:r>
            <a:r>
              <a:rPr lang="es-ES" sz="1050" dirty="0" err="1"/>
              <a:t>Functions</a:t>
            </a:r>
            <a:endParaRPr lang="es-ES" sz="1050" dirty="0"/>
          </a:p>
          <a:p>
            <a:r>
              <a:rPr lang="es-ES" sz="1050" dirty="0"/>
              <a:t>· ML </a:t>
            </a:r>
            <a:r>
              <a:rPr lang="es-ES" sz="1050" dirty="0" err="1"/>
              <a:t>Building</a:t>
            </a:r>
            <a:endParaRPr lang="es-ES" sz="1050" dirty="0"/>
          </a:p>
          <a:p>
            <a:r>
              <a:rPr lang="es-ES" sz="1050" dirty="0"/>
              <a:t>· Train / Test </a:t>
            </a:r>
            <a:r>
              <a:rPr lang="es-ES" sz="1050" dirty="0" err="1"/>
              <a:t>Splits</a:t>
            </a:r>
            <a:endParaRPr lang="es-ES" sz="1050" dirty="0"/>
          </a:p>
          <a:p>
            <a:r>
              <a:rPr lang="es-ES" sz="1050" dirty="0"/>
              <a:t>· …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24069D9-7478-4187-8C74-B9711EF73077}"/>
              </a:ext>
            </a:extLst>
          </p:cNvPr>
          <p:cNvSpPr txBox="1"/>
          <p:nvPr/>
        </p:nvSpPr>
        <p:spPr>
          <a:xfrm>
            <a:off x="7262042" y="3994041"/>
            <a:ext cx="166358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· </a:t>
            </a:r>
            <a:r>
              <a:rPr lang="es-ES" sz="1050" dirty="0" err="1"/>
              <a:t>Confussion</a:t>
            </a:r>
            <a:r>
              <a:rPr lang="es-ES" sz="1050" dirty="0"/>
              <a:t> Matrix</a:t>
            </a:r>
          </a:p>
          <a:p>
            <a:r>
              <a:rPr lang="es-ES" sz="1050" dirty="0"/>
              <a:t>· </a:t>
            </a:r>
            <a:r>
              <a:rPr lang="es-ES" sz="1050" dirty="0" err="1"/>
              <a:t>Precision</a:t>
            </a:r>
            <a:r>
              <a:rPr lang="es-ES" sz="1050" dirty="0"/>
              <a:t> / </a:t>
            </a:r>
            <a:r>
              <a:rPr lang="es-ES" sz="1050" dirty="0" err="1"/>
              <a:t>Recall</a:t>
            </a:r>
            <a:endParaRPr lang="es-ES" sz="1050" dirty="0"/>
          </a:p>
          <a:p>
            <a:r>
              <a:rPr lang="es-ES" sz="1050" dirty="0"/>
              <a:t>· AUC Score</a:t>
            </a:r>
          </a:p>
          <a:p>
            <a:r>
              <a:rPr lang="es-ES" sz="1050" dirty="0"/>
              <a:t>· ROC Curves</a:t>
            </a:r>
          </a:p>
          <a:p>
            <a:r>
              <a:rPr lang="es-ES" sz="1050" dirty="0"/>
              <a:t>· …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A8837CA-48D0-4C3E-9FA0-C04B10FEB957}"/>
              </a:ext>
            </a:extLst>
          </p:cNvPr>
          <p:cNvSpPr txBox="1"/>
          <p:nvPr/>
        </p:nvSpPr>
        <p:spPr>
          <a:xfrm>
            <a:off x="8955877" y="4001870"/>
            <a:ext cx="16635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· Real-Time </a:t>
            </a:r>
            <a:r>
              <a:rPr lang="es-ES" sz="1050" dirty="0" err="1"/>
              <a:t>Deploy</a:t>
            </a:r>
            <a:endParaRPr lang="es-ES" sz="1050" dirty="0"/>
          </a:p>
          <a:p>
            <a:r>
              <a:rPr lang="es-ES" sz="1050" dirty="0"/>
              <a:t>· </a:t>
            </a:r>
            <a:r>
              <a:rPr lang="es-ES" sz="1050" dirty="0" err="1"/>
              <a:t>Batch</a:t>
            </a:r>
            <a:r>
              <a:rPr lang="es-ES" sz="1050" dirty="0"/>
              <a:t> </a:t>
            </a:r>
            <a:r>
              <a:rPr lang="es-ES" sz="1050" dirty="0" err="1"/>
              <a:t>Analyisis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403638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2229C6F-3D29-4012-BA98-0C87AE5A9CB7}"/>
              </a:ext>
            </a:extLst>
          </p:cNvPr>
          <p:cNvSpPr/>
          <p:nvPr/>
        </p:nvSpPr>
        <p:spPr>
          <a:xfrm>
            <a:off x="1" y="0"/>
            <a:ext cx="3808602" cy="1905785"/>
          </a:xfrm>
          <a:custGeom>
            <a:avLst/>
            <a:gdLst>
              <a:gd name="connsiteX0" fmla="*/ 0 w 8951053"/>
              <a:gd name="connsiteY0" fmla="*/ 4748169 h 4748169"/>
              <a:gd name="connsiteX1" fmla="*/ 8951053 w 8951053"/>
              <a:gd name="connsiteY1" fmla="*/ 0 h 4748169"/>
              <a:gd name="connsiteX2" fmla="*/ 8389 w 8951053"/>
              <a:gd name="connsiteY2" fmla="*/ 8389 h 4748169"/>
              <a:gd name="connsiteX3" fmla="*/ 0 w 8951053"/>
              <a:gd name="connsiteY3" fmla="*/ 4748169 h 474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053" h="4748169">
                <a:moveTo>
                  <a:pt x="0" y="4748169"/>
                </a:moveTo>
                <a:lnTo>
                  <a:pt x="8951053" y="0"/>
                </a:lnTo>
                <a:lnTo>
                  <a:pt x="8389" y="8389"/>
                </a:lnTo>
                <a:cubicBezTo>
                  <a:pt x="5593" y="1588316"/>
                  <a:pt x="2796" y="3168242"/>
                  <a:pt x="0" y="4748169"/>
                </a:cubicBezTo>
                <a:close/>
              </a:path>
            </a:pathLst>
          </a:cu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992B94-412A-4F37-B946-4C010875106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2243926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E72722-411F-4F6B-8666-8E9DD640C718}"/>
              </a:ext>
            </a:extLst>
          </p:cNvPr>
          <p:cNvCxnSpPr>
            <a:cxnSpLocks/>
          </p:cNvCxnSpPr>
          <p:nvPr/>
        </p:nvCxnSpPr>
        <p:spPr>
          <a:xfrm flipV="1">
            <a:off x="9410700" y="5463539"/>
            <a:ext cx="2781300" cy="1394461"/>
          </a:xfrm>
          <a:prstGeom prst="line">
            <a:avLst/>
          </a:prstGeom>
          <a:ln w="19050">
            <a:solidFill>
              <a:srgbClr val="370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76DB922-652C-40AE-B8D7-049F48BD0FC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1584960"/>
          </a:xfrm>
          <a:prstGeom prst="line">
            <a:avLst/>
          </a:prstGeom>
          <a:ln w="19050">
            <a:solidFill>
              <a:srgbClr val="551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759E93-638D-45A7-8150-7151B11430B6}"/>
              </a:ext>
            </a:extLst>
          </p:cNvPr>
          <p:cNvCxnSpPr>
            <a:cxnSpLocks/>
          </p:cNvCxnSpPr>
          <p:nvPr/>
        </p:nvCxnSpPr>
        <p:spPr>
          <a:xfrm flipV="1">
            <a:off x="10344150" y="5949315"/>
            <a:ext cx="1847850" cy="908685"/>
          </a:xfrm>
          <a:prstGeom prst="line">
            <a:avLst/>
          </a:prstGeom>
          <a:ln w="28575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B7D1E885-4A97-44F1-BB3D-34F5E4942F86}"/>
              </a:ext>
            </a:extLst>
          </p:cNvPr>
          <p:cNvSpPr/>
          <p:nvPr/>
        </p:nvSpPr>
        <p:spPr>
          <a:xfrm>
            <a:off x="10763250" y="5463539"/>
            <a:ext cx="1428750" cy="1181100"/>
          </a:xfrm>
          <a:custGeom>
            <a:avLst/>
            <a:gdLst>
              <a:gd name="connsiteX0" fmla="*/ 0 w 1428750"/>
              <a:gd name="connsiteY0" fmla="*/ 1181100 h 1181100"/>
              <a:gd name="connsiteX1" fmla="*/ 1428750 w 1428750"/>
              <a:gd name="connsiteY1" fmla="*/ 471487 h 1181100"/>
              <a:gd name="connsiteX2" fmla="*/ 1428750 w 1428750"/>
              <a:gd name="connsiteY2" fmla="*/ 0 h 1181100"/>
              <a:gd name="connsiteX3" fmla="*/ 0 w 1428750"/>
              <a:gd name="connsiteY3" fmla="*/ 971550 h 1181100"/>
              <a:gd name="connsiteX4" fmla="*/ 0 w 1428750"/>
              <a:gd name="connsiteY4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1181100">
                <a:moveTo>
                  <a:pt x="0" y="1181100"/>
                </a:moveTo>
                <a:lnTo>
                  <a:pt x="1428750" y="471487"/>
                </a:lnTo>
                <a:lnTo>
                  <a:pt x="1428750" y="0"/>
                </a:lnTo>
                <a:lnTo>
                  <a:pt x="0" y="971550"/>
                </a:lnTo>
                <a:lnTo>
                  <a:pt x="0" y="1181100"/>
                </a:lnTo>
                <a:close/>
              </a:path>
            </a:pathLst>
          </a:custGeom>
          <a:solidFill>
            <a:srgbClr val="DEC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 de texto 19">
            <a:extLst>
              <a:ext uri="{FF2B5EF4-FFF2-40B4-BE49-F238E27FC236}">
                <a16:creationId xmlns:a16="http://schemas.microsoft.com/office/drawing/2014/main" id="{08DF8C12-704E-4D2A-8F97-EEA13122CFFB}"/>
              </a:ext>
            </a:extLst>
          </p:cNvPr>
          <p:cNvSpPr txBox="1"/>
          <p:nvPr/>
        </p:nvSpPr>
        <p:spPr>
          <a:xfrm>
            <a:off x="11336250" y="6334780"/>
            <a:ext cx="7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2800" b="1" dirty="0">
                <a:solidFill>
                  <a:srgbClr val="370D75"/>
                </a:solidFill>
                <a:latin typeface="Arial Black" panose="020B0A04020102020204" pitchFamily="34" charset="0"/>
              </a:rPr>
              <a:t>BT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B340212-2B49-4B43-B26F-D6CBF8F82F18}"/>
              </a:ext>
            </a:extLst>
          </p:cNvPr>
          <p:cNvSpPr txBox="1"/>
          <p:nvPr/>
        </p:nvSpPr>
        <p:spPr>
          <a:xfrm>
            <a:off x="3101340" y="352727"/>
            <a:ext cx="8099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latin typeface="Arial Black" panose="020B0A04020102020204" pitchFamily="34" charset="0"/>
                <a:cs typeface="Arial" panose="020B0604020202020204" pitchFamily="34" charset="0"/>
              </a:rPr>
              <a:t>Who 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s-ES" sz="3600" dirty="0" err="1">
                <a:latin typeface="Arial Black" panose="020B0A04020102020204" pitchFamily="34" charset="0"/>
                <a:cs typeface="Arial" panose="020B0604020202020204" pitchFamily="34" charset="0"/>
              </a:rPr>
              <a:t>why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s-ES" sz="36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D763A0-754A-46EC-A584-DE6A4E05EF8A}"/>
              </a:ext>
            </a:extLst>
          </p:cNvPr>
          <p:cNvSpPr txBox="1"/>
          <p:nvPr/>
        </p:nvSpPr>
        <p:spPr>
          <a:xfrm>
            <a:off x="905692" y="1918327"/>
            <a:ext cx="102952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step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combine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DS1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Profiling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and DS2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easier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EDA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DS and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Who has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tenure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Low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churning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Engaged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Continuing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Revenue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Who has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spreaded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BT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Bundles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Who has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easily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upsold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crosssold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Who has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spreaded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his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6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2229C6F-3D29-4012-BA98-0C87AE5A9CB7}"/>
              </a:ext>
            </a:extLst>
          </p:cNvPr>
          <p:cNvSpPr/>
          <p:nvPr/>
        </p:nvSpPr>
        <p:spPr>
          <a:xfrm>
            <a:off x="1" y="0"/>
            <a:ext cx="3808602" cy="1905785"/>
          </a:xfrm>
          <a:custGeom>
            <a:avLst/>
            <a:gdLst>
              <a:gd name="connsiteX0" fmla="*/ 0 w 8951053"/>
              <a:gd name="connsiteY0" fmla="*/ 4748169 h 4748169"/>
              <a:gd name="connsiteX1" fmla="*/ 8951053 w 8951053"/>
              <a:gd name="connsiteY1" fmla="*/ 0 h 4748169"/>
              <a:gd name="connsiteX2" fmla="*/ 8389 w 8951053"/>
              <a:gd name="connsiteY2" fmla="*/ 8389 h 4748169"/>
              <a:gd name="connsiteX3" fmla="*/ 0 w 8951053"/>
              <a:gd name="connsiteY3" fmla="*/ 4748169 h 474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053" h="4748169">
                <a:moveTo>
                  <a:pt x="0" y="4748169"/>
                </a:moveTo>
                <a:lnTo>
                  <a:pt x="8951053" y="0"/>
                </a:lnTo>
                <a:lnTo>
                  <a:pt x="8389" y="8389"/>
                </a:lnTo>
                <a:cubicBezTo>
                  <a:pt x="5593" y="1588316"/>
                  <a:pt x="2796" y="3168242"/>
                  <a:pt x="0" y="4748169"/>
                </a:cubicBezTo>
                <a:close/>
              </a:path>
            </a:pathLst>
          </a:custGeom>
          <a:solidFill>
            <a:srgbClr val="37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992B94-412A-4F37-B946-4C010875106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2243926"/>
          </a:xfrm>
          <a:prstGeom prst="line">
            <a:avLst/>
          </a:prstGeom>
          <a:ln w="19050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E72722-411F-4F6B-8666-8E9DD640C718}"/>
              </a:ext>
            </a:extLst>
          </p:cNvPr>
          <p:cNvCxnSpPr>
            <a:cxnSpLocks/>
          </p:cNvCxnSpPr>
          <p:nvPr/>
        </p:nvCxnSpPr>
        <p:spPr>
          <a:xfrm flipV="1">
            <a:off x="9410700" y="5463539"/>
            <a:ext cx="2781300" cy="1394461"/>
          </a:xfrm>
          <a:prstGeom prst="line">
            <a:avLst/>
          </a:prstGeom>
          <a:ln w="19050">
            <a:solidFill>
              <a:srgbClr val="370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76DB922-652C-40AE-B8D7-049F48BD0FC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3101340" cy="1584960"/>
          </a:xfrm>
          <a:prstGeom prst="line">
            <a:avLst/>
          </a:prstGeom>
          <a:ln w="19050">
            <a:solidFill>
              <a:srgbClr val="551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D759E93-638D-45A7-8150-7151B11430B6}"/>
              </a:ext>
            </a:extLst>
          </p:cNvPr>
          <p:cNvCxnSpPr>
            <a:cxnSpLocks/>
          </p:cNvCxnSpPr>
          <p:nvPr/>
        </p:nvCxnSpPr>
        <p:spPr>
          <a:xfrm flipV="1">
            <a:off x="10344150" y="5949315"/>
            <a:ext cx="1847850" cy="908685"/>
          </a:xfrm>
          <a:prstGeom prst="line">
            <a:avLst/>
          </a:prstGeom>
          <a:ln w="28575">
            <a:solidFill>
              <a:srgbClr val="DEC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B7D1E885-4A97-44F1-BB3D-34F5E4942F86}"/>
              </a:ext>
            </a:extLst>
          </p:cNvPr>
          <p:cNvSpPr/>
          <p:nvPr/>
        </p:nvSpPr>
        <p:spPr>
          <a:xfrm>
            <a:off x="10763250" y="5463539"/>
            <a:ext cx="1428750" cy="1181100"/>
          </a:xfrm>
          <a:custGeom>
            <a:avLst/>
            <a:gdLst>
              <a:gd name="connsiteX0" fmla="*/ 0 w 1428750"/>
              <a:gd name="connsiteY0" fmla="*/ 1181100 h 1181100"/>
              <a:gd name="connsiteX1" fmla="*/ 1428750 w 1428750"/>
              <a:gd name="connsiteY1" fmla="*/ 471487 h 1181100"/>
              <a:gd name="connsiteX2" fmla="*/ 1428750 w 1428750"/>
              <a:gd name="connsiteY2" fmla="*/ 0 h 1181100"/>
              <a:gd name="connsiteX3" fmla="*/ 0 w 1428750"/>
              <a:gd name="connsiteY3" fmla="*/ 971550 h 1181100"/>
              <a:gd name="connsiteX4" fmla="*/ 0 w 1428750"/>
              <a:gd name="connsiteY4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1181100">
                <a:moveTo>
                  <a:pt x="0" y="1181100"/>
                </a:moveTo>
                <a:lnTo>
                  <a:pt x="1428750" y="471487"/>
                </a:lnTo>
                <a:lnTo>
                  <a:pt x="1428750" y="0"/>
                </a:lnTo>
                <a:lnTo>
                  <a:pt x="0" y="971550"/>
                </a:lnTo>
                <a:lnTo>
                  <a:pt x="0" y="1181100"/>
                </a:lnTo>
                <a:close/>
              </a:path>
            </a:pathLst>
          </a:custGeom>
          <a:solidFill>
            <a:srgbClr val="DEC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 de texto 19">
            <a:extLst>
              <a:ext uri="{FF2B5EF4-FFF2-40B4-BE49-F238E27FC236}">
                <a16:creationId xmlns:a16="http://schemas.microsoft.com/office/drawing/2014/main" id="{08DF8C12-704E-4D2A-8F97-EEA13122CFFB}"/>
              </a:ext>
            </a:extLst>
          </p:cNvPr>
          <p:cNvSpPr txBox="1"/>
          <p:nvPr/>
        </p:nvSpPr>
        <p:spPr>
          <a:xfrm>
            <a:off x="11336250" y="6334780"/>
            <a:ext cx="7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2800" b="1" dirty="0">
                <a:solidFill>
                  <a:srgbClr val="370D75"/>
                </a:solidFill>
                <a:latin typeface="Arial Black" panose="020B0A04020102020204" pitchFamily="34" charset="0"/>
              </a:rPr>
              <a:t>BT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B340212-2B49-4B43-B26F-D6CBF8F82F18}"/>
              </a:ext>
            </a:extLst>
          </p:cNvPr>
          <p:cNvSpPr txBox="1"/>
          <p:nvPr/>
        </p:nvSpPr>
        <p:spPr>
          <a:xfrm>
            <a:off x="3101340" y="352727"/>
            <a:ext cx="8099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36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S" sz="3600" dirty="0" err="1">
                <a:latin typeface="Arial Black" panose="020B0A04020102020204" pitchFamily="34" charset="0"/>
                <a:cs typeface="Arial" panose="020B0604020202020204" pitchFamily="34" charset="0"/>
              </a:rPr>
              <a:t>value</a:t>
            </a:r>
            <a:r>
              <a:rPr lang="es-ES" sz="36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S" sz="3600" dirty="0" err="1">
                <a:latin typeface="Arial Black" panose="020B0A04020102020204" pitchFamily="34" charset="0"/>
                <a:cs typeface="Arial" panose="020B0604020202020204" pitchFamily="34" charset="0"/>
              </a:rPr>
              <a:t>of</a:t>
            </a:r>
            <a:r>
              <a:rPr lang="es-ES" sz="3600" dirty="0">
                <a:latin typeface="Arial Black" panose="020B0A04020102020204" pitchFamily="34" charset="0"/>
                <a:cs typeface="Arial" panose="020B0604020202020204" pitchFamily="34" charset="0"/>
              </a:rPr>
              <a:t> ML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BT and non-BT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36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D763A0-754A-46EC-A584-DE6A4E05EF8A}"/>
              </a:ext>
            </a:extLst>
          </p:cNvPr>
          <p:cNvSpPr txBox="1"/>
          <p:nvPr/>
        </p:nvSpPr>
        <p:spPr>
          <a:xfrm>
            <a:off x="905692" y="1918327"/>
            <a:ext cx="102952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can be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deployed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mentioned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delivering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classification</a:t>
            </a:r>
            <a:r>
              <a:rPr lang="es-ES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 Black" panose="020B0A04020102020204" pitchFamily="34" charset="0"/>
                <a:cs typeface="Arial" panose="020B0604020202020204" pitchFamily="34" charset="0"/>
              </a:rPr>
              <a:t>models</a:t>
            </a:r>
            <a:r>
              <a:rPr lang="es-ES" sz="20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determine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retain customers.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 relevant customer data and develop focused customer retention programs.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 Clustering: Use of 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clustering ML algorithms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find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behavioural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patterns on customers who have been upsold, better retained or looking for different or non standard product/service functionalities.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Customer Value Prediction: Usage of </a:t>
            </a:r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regression models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find, over the third datasets, geographical areas of potential high commercial value in which marketing campaigns can be launched / deployed.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85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686</Words>
  <Application>Microsoft Office PowerPoint</Application>
  <PresentationFormat>Panorámica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Gil</dc:creator>
  <cp:lastModifiedBy>Eduardo Gil</cp:lastModifiedBy>
  <cp:revision>17</cp:revision>
  <dcterms:created xsi:type="dcterms:W3CDTF">2021-01-31T16:49:41Z</dcterms:created>
  <dcterms:modified xsi:type="dcterms:W3CDTF">2021-02-01T22:43:28Z</dcterms:modified>
</cp:coreProperties>
</file>