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9376-31AE-DCAB-7E3E-29B0010E4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BB2CF-2A8A-985D-8D33-4C8A0CAB4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0C24-1288-F90E-E526-A01F4FEB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B8F6-C36B-E848-C34A-C41945F1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6620-59E2-6C63-46F1-FB5E80CC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6E1B-DB35-9646-9BA0-F47E8C02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AAD0-80EF-78B5-DE24-4D3F02E71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4256-38DF-B097-9AEC-64056B1F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7F3C-9D7A-EFD1-B981-394B6436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1CE5-1D33-5582-0190-FEE0E46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CA5C0-03EE-1029-FE92-D5023A75A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4E378-2243-5F4B-7073-BFA6EEFD6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A59B-4B08-8CFC-C3D7-FE1F7413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C0D9-6F99-1B90-56FF-40BA9D8F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B861-1BE5-2720-3D1D-2DF030C2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548D-D4F4-42F3-4BD5-F6508A87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E79A-1281-0C24-32F0-C18C4D83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C6D2-F0B7-5FAE-A779-A307D474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19CBB-6397-CF51-652E-A29E802B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7D7C-F7FC-D4E7-0E81-795E8A6A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4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396-7B34-030C-2CBA-A5AB84A4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C72D-9739-5F33-F283-03FB4623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CDCA-80DB-8EB9-AFDA-0D3731AF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1FBB-F3B5-FE3B-427D-941C1EF1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F719-A2C8-CAD1-7822-6DE47244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D1D4-7771-8682-5482-20A9C25C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DC1A-B11C-09AA-AE47-0F10669F4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45DD7-C0F6-0268-6C23-062EECAD1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9D1B7-6FA5-465E-EA9D-DC5E3DF6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EC34D-4CC5-5602-E253-B02AAD6D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309B-99E5-9297-616E-92EB5963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C365-02F7-B7D3-EC63-00D029E9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D6B7F-FB99-B5FA-64B6-AFD6C789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03718-7DC5-8E15-2DE5-707D6939F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7C5F7-7DB5-E0BE-1FEF-E29376D96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5EE67-3780-6309-FFED-F28FCB3A8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8A7FF-BCE2-CEF7-B336-181B63B9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D652E-E388-03D1-49B2-A361E231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83295-EFDF-821C-542B-F6BB366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7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DC01-9CC6-FFAC-3F63-C1DD3908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0F623-9420-D205-C5CA-7E4DC87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021C3-DA78-006C-1F4D-70159BD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89D3-BF84-D6C4-5AB8-9409614B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0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7A469-336D-61CB-C555-C31E26B5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ACE9A-1B7C-5EA9-78A2-FC08BD14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7397-857D-1C94-48F3-DE7D684A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1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02C7-C1FD-BF85-B381-740FEABF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A061-C43A-3F08-EBE3-6A8907EB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62138-220F-33C8-33B0-6E8CE693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BEB61-D339-76A8-ADE5-D79B62C4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4309-2C7D-4BFC-44C0-44DAF648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7B239-04EA-EC74-FC6B-0DDE7104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D968-6EB1-0DBF-37A0-6FB404DF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E569D-69F8-F7A3-AF2E-5B8364D11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C4FD7-ED85-9D73-F62D-0973095F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3952E-2251-C91B-915A-867C5540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81D20-AB40-8C2F-D712-1395B306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13D8A-2645-11FD-4486-F0AF5421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5AFF3-0014-B9AB-F96B-83166717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1E95-B0AB-ED7A-2FF3-1189001C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A37C-7BB3-7D60-1515-6D01FC181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FA96-461C-4036-8FDB-156BFFD6552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7F0A-ED75-00DB-5E32-A5053BFF6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C62E-CAB5-53AA-6114-23D0B469E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6AC9-891D-4A13-A9F0-8BBE3FA9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5906B-6008-1A88-A403-54760F0AB52F}"/>
              </a:ext>
            </a:extLst>
          </p:cNvPr>
          <p:cNvSpPr txBox="1"/>
          <p:nvPr/>
        </p:nvSpPr>
        <p:spPr>
          <a:xfrm>
            <a:off x="910399" y="1947029"/>
            <a:ext cx="2747201" cy="25674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ỨNG DỤNG CNN </a:t>
            </a: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NHẬN DẠNG HÌNH VẼ TAY</a:t>
            </a:r>
          </a:p>
        </p:txBody>
      </p:sp>
      <p:pic>
        <p:nvPicPr>
          <p:cNvPr id="6" name="Picture 5" descr="A group of black lines&#10;&#10;Description automatically generated">
            <a:extLst>
              <a:ext uri="{FF2B5EF4-FFF2-40B4-BE49-F238E27FC236}">
                <a16:creationId xmlns:a16="http://schemas.microsoft.com/office/drawing/2014/main" id="{DDA7AA3E-30A1-D372-BDF4-7345F2D1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580677"/>
            <a:ext cx="7341490" cy="343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236FFF-9155-332D-EB2D-EAD53A488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59" y="2246050"/>
            <a:ext cx="3705225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C9D9B7-F005-0E65-CFFA-709EEFD5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23" y="2246050"/>
            <a:ext cx="3705225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22CF35-D18D-96AE-4DF9-7D0F9364A249}"/>
              </a:ext>
            </a:extLst>
          </p:cNvPr>
          <p:cNvSpPr/>
          <p:nvPr/>
        </p:nvSpPr>
        <p:spPr>
          <a:xfrm>
            <a:off x="1472197" y="2604890"/>
            <a:ext cx="3705225" cy="370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74258-861C-ECB9-459B-D72B3D6CEF5D}"/>
              </a:ext>
            </a:extLst>
          </p:cNvPr>
          <p:cNvSpPr txBox="1"/>
          <p:nvPr/>
        </p:nvSpPr>
        <p:spPr>
          <a:xfrm>
            <a:off x="1061202" y="697175"/>
            <a:ext cx="1058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CÙNG 1 ẢNH ĐẦU VÀO 2 VẬT THỂ NẰM KHÁC VỊ TRÍ </a:t>
            </a:r>
          </a:p>
        </p:txBody>
      </p:sp>
    </p:spTree>
    <p:extLst>
      <p:ext uri="{BB962C8B-B14F-4D97-AF65-F5344CB8AC3E}">
        <p14:creationId xmlns:p14="http://schemas.microsoft.com/office/powerpoint/2010/main" val="188983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amples">
            <a:extLst>
              <a:ext uri="{FF2B5EF4-FFF2-40B4-BE49-F238E27FC236}">
                <a16:creationId xmlns:a16="http://schemas.microsoft.com/office/drawing/2014/main" id="{AE0794F3-674C-FA19-CA04-45516D89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74" y="666162"/>
            <a:ext cx="6905855" cy="51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77C51A-D68E-5D8F-BBDF-B762ADAA0DE2}"/>
              </a:ext>
            </a:extLst>
          </p:cNvPr>
          <p:cNvSpPr txBox="1"/>
          <p:nvPr/>
        </p:nvSpPr>
        <p:spPr>
          <a:xfrm>
            <a:off x="4044739" y="142942"/>
            <a:ext cx="148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DATASET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5D3F584-E3A2-376C-ED9C-990CC9F50F9B}"/>
              </a:ext>
            </a:extLst>
          </p:cNvPr>
          <p:cNvSpPr/>
          <p:nvPr/>
        </p:nvSpPr>
        <p:spPr>
          <a:xfrm>
            <a:off x="8238929" y="865398"/>
            <a:ext cx="1492899" cy="4786604"/>
          </a:xfrm>
          <a:custGeom>
            <a:avLst/>
            <a:gdLst>
              <a:gd name="connsiteX0" fmla="*/ 0 w 1492899"/>
              <a:gd name="connsiteY0" fmla="*/ 0 h 4786604"/>
              <a:gd name="connsiteX1" fmla="*/ 746450 w 1492899"/>
              <a:gd name="connsiteY1" fmla="*/ 124403 h 4786604"/>
              <a:gd name="connsiteX2" fmla="*/ 746450 w 1492899"/>
              <a:gd name="connsiteY2" fmla="*/ 2259804 h 4786604"/>
              <a:gd name="connsiteX3" fmla="*/ 1492900 w 1492899"/>
              <a:gd name="connsiteY3" fmla="*/ 2384207 h 4786604"/>
              <a:gd name="connsiteX4" fmla="*/ 746450 w 1492899"/>
              <a:gd name="connsiteY4" fmla="*/ 2508610 h 4786604"/>
              <a:gd name="connsiteX5" fmla="*/ 746450 w 1492899"/>
              <a:gd name="connsiteY5" fmla="*/ 4662201 h 4786604"/>
              <a:gd name="connsiteX6" fmla="*/ 0 w 1492899"/>
              <a:gd name="connsiteY6" fmla="*/ 4786604 h 4786604"/>
              <a:gd name="connsiteX7" fmla="*/ 0 w 1492899"/>
              <a:gd name="connsiteY7" fmla="*/ 0 h 4786604"/>
              <a:gd name="connsiteX0" fmla="*/ 0 w 1492899"/>
              <a:gd name="connsiteY0" fmla="*/ 0 h 4786604"/>
              <a:gd name="connsiteX1" fmla="*/ 746450 w 1492899"/>
              <a:gd name="connsiteY1" fmla="*/ 124403 h 4786604"/>
              <a:gd name="connsiteX2" fmla="*/ 746450 w 1492899"/>
              <a:gd name="connsiteY2" fmla="*/ 2259804 h 4786604"/>
              <a:gd name="connsiteX3" fmla="*/ 1492900 w 1492899"/>
              <a:gd name="connsiteY3" fmla="*/ 2384207 h 4786604"/>
              <a:gd name="connsiteX4" fmla="*/ 746450 w 1492899"/>
              <a:gd name="connsiteY4" fmla="*/ 2508610 h 4786604"/>
              <a:gd name="connsiteX5" fmla="*/ 746450 w 1492899"/>
              <a:gd name="connsiteY5" fmla="*/ 4662201 h 4786604"/>
              <a:gd name="connsiteX6" fmla="*/ 0 w 1492899"/>
              <a:gd name="connsiteY6" fmla="*/ 4786604 h 478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2899" h="4786604" stroke="0" extrusionOk="0">
                <a:moveTo>
                  <a:pt x="0" y="0"/>
                </a:moveTo>
                <a:cubicBezTo>
                  <a:pt x="411126" y="-5890"/>
                  <a:pt x="743552" y="53306"/>
                  <a:pt x="746450" y="124403"/>
                </a:cubicBezTo>
                <a:cubicBezTo>
                  <a:pt x="832947" y="353190"/>
                  <a:pt x="845058" y="1371909"/>
                  <a:pt x="746450" y="2259804"/>
                </a:cubicBezTo>
                <a:cubicBezTo>
                  <a:pt x="749686" y="2378576"/>
                  <a:pt x="1080218" y="2418261"/>
                  <a:pt x="1492900" y="2384207"/>
                </a:cubicBezTo>
                <a:cubicBezTo>
                  <a:pt x="1069914" y="2385365"/>
                  <a:pt x="742244" y="2429115"/>
                  <a:pt x="746450" y="2508610"/>
                </a:cubicBezTo>
                <a:cubicBezTo>
                  <a:pt x="684835" y="3088054"/>
                  <a:pt x="686939" y="3714741"/>
                  <a:pt x="746450" y="4662201"/>
                </a:cubicBezTo>
                <a:cubicBezTo>
                  <a:pt x="756181" y="4724536"/>
                  <a:pt x="424793" y="4806568"/>
                  <a:pt x="0" y="4786604"/>
                </a:cubicBezTo>
                <a:cubicBezTo>
                  <a:pt x="124868" y="4206260"/>
                  <a:pt x="132815" y="1395280"/>
                  <a:pt x="0" y="0"/>
                </a:cubicBezTo>
                <a:close/>
              </a:path>
              <a:path w="1492899" h="4786604" fill="none" extrusionOk="0">
                <a:moveTo>
                  <a:pt x="0" y="0"/>
                </a:moveTo>
                <a:cubicBezTo>
                  <a:pt x="409088" y="8094"/>
                  <a:pt x="742040" y="57691"/>
                  <a:pt x="746450" y="124403"/>
                </a:cubicBezTo>
                <a:cubicBezTo>
                  <a:pt x="811772" y="609645"/>
                  <a:pt x="744057" y="1985955"/>
                  <a:pt x="746450" y="2259804"/>
                </a:cubicBezTo>
                <a:cubicBezTo>
                  <a:pt x="692521" y="2350499"/>
                  <a:pt x="1075539" y="2449074"/>
                  <a:pt x="1492900" y="2384207"/>
                </a:cubicBezTo>
                <a:cubicBezTo>
                  <a:pt x="1079508" y="2396974"/>
                  <a:pt x="751171" y="2452699"/>
                  <a:pt x="746450" y="2508610"/>
                </a:cubicBezTo>
                <a:cubicBezTo>
                  <a:pt x="765792" y="3096238"/>
                  <a:pt x="804922" y="4131855"/>
                  <a:pt x="746450" y="4662201"/>
                </a:cubicBezTo>
                <a:cubicBezTo>
                  <a:pt x="765528" y="4747113"/>
                  <a:pt x="446870" y="4831001"/>
                  <a:pt x="0" y="4786604"/>
                </a:cubicBezTo>
              </a:path>
              <a:path w="1492899" h="4786604" fill="none" stroke="0" extrusionOk="0">
                <a:moveTo>
                  <a:pt x="0" y="0"/>
                </a:moveTo>
                <a:cubicBezTo>
                  <a:pt x="412610" y="-2976"/>
                  <a:pt x="757618" y="56996"/>
                  <a:pt x="746450" y="124403"/>
                </a:cubicBezTo>
                <a:cubicBezTo>
                  <a:pt x="889155" y="897440"/>
                  <a:pt x="739855" y="1213354"/>
                  <a:pt x="746450" y="2259804"/>
                </a:cubicBezTo>
                <a:cubicBezTo>
                  <a:pt x="754163" y="2363651"/>
                  <a:pt x="1063586" y="2404793"/>
                  <a:pt x="1492900" y="2384207"/>
                </a:cubicBezTo>
                <a:cubicBezTo>
                  <a:pt x="1080655" y="2389582"/>
                  <a:pt x="738030" y="2435660"/>
                  <a:pt x="746450" y="2508610"/>
                </a:cubicBezTo>
                <a:cubicBezTo>
                  <a:pt x="803767" y="3056051"/>
                  <a:pt x="740181" y="3673109"/>
                  <a:pt x="746450" y="4662201"/>
                </a:cubicBezTo>
                <a:cubicBezTo>
                  <a:pt x="732173" y="4771678"/>
                  <a:pt x="434303" y="4734896"/>
                  <a:pt x="0" y="4786604"/>
                </a:cubicBezTo>
              </a:path>
            </a:pathLst>
          </a:custGeom>
          <a:ln w="28575">
            <a:solidFill>
              <a:schemeClr val="dk1">
                <a:alpha val="64000"/>
              </a:schemeClr>
            </a:solidFill>
            <a:extLst>
              <a:ext uri="{C807C97D-BFC1-408E-A445-0C87EB9F89A2}">
                <ask:lineSketchStyleProps xmlns:ask="http://schemas.microsoft.com/office/drawing/2018/sketchyshapes" sd="3847283942">
                  <a:prstGeom prst="rightBrace">
                    <a:avLst>
                      <a:gd name="adj1" fmla="val 8333"/>
                      <a:gd name="adj2" fmla="val 4981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E37DA-80A3-690F-8C62-D5DC65198ABB}"/>
              </a:ext>
            </a:extLst>
          </p:cNvPr>
          <p:cNvSpPr txBox="1"/>
          <p:nvPr/>
        </p:nvSpPr>
        <p:spPr>
          <a:xfrm>
            <a:off x="9731828" y="3027867"/>
            <a:ext cx="164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1620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1A9D7-C8D3-5DA2-0529-798385DBC974}"/>
              </a:ext>
            </a:extLst>
          </p:cNvPr>
          <p:cNvSpPr txBox="1"/>
          <p:nvPr/>
        </p:nvSpPr>
        <p:spPr>
          <a:xfrm>
            <a:off x="1720177" y="6250604"/>
            <a:ext cx="6345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Triangle		</a:t>
            </a:r>
            <a:r>
              <a:rPr lang="en-US" sz="2000" b="1" dirty="0" err="1"/>
              <a:t>Retangle</a:t>
            </a:r>
            <a:r>
              <a:rPr lang="en-US" sz="2000" b="1" dirty="0"/>
              <a:t>	</a:t>
            </a:r>
            <a:r>
              <a:rPr lang="en-US" sz="2000" b="1" dirty="0" err="1"/>
              <a:t>Elipse</a:t>
            </a:r>
            <a:r>
              <a:rPr lang="en-US" sz="2000" b="1" dirty="0"/>
              <a:t>		Other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80AAB-9856-DC90-F2E4-4A21DA2BE439}"/>
              </a:ext>
            </a:extLst>
          </p:cNvPr>
          <p:cNvSpPr txBox="1"/>
          <p:nvPr/>
        </p:nvSpPr>
        <p:spPr>
          <a:xfrm>
            <a:off x="746834" y="625060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 Class:</a:t>
            </a:r>
          </a:p>
        </p:txBody>
      </p:sp>
    </p:spTree>
    <p:extLst>
      <p:ext uri="{BB962C8B-B14F-4D97-AF65-F5344CB8AC3E}">
        <p14:creationId xmlns:p14="http://schemas.microsoft.com/office/powerpoint/2010/main" val="415008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97C2CB-A7AD-8872-BEA2-06F572CD1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05353"/>
              </p:ext>
            </p:extLst>
          </p:nvPr>
        </p:nvGraphicFramePr>
        <p:xfrm>
          <a:off x="361300" y="1541768"/>
          <a:ext cx="11469400" cy="407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28">
                  <a:extLst>
                    <a:ext uri="{9D8B030D-6E8A-4147-A177-3AD203B41FA5}">
                      <a16:colId xmlns:a16="http://schemas.microsoft.com/office/drawing/2014/main" val="81640677"/>
                    </a:ext>
                  </a:extLst>
                </a:gridCol>
                <a:gridCol w="1782922">
                  <a:extLst>
                    <a:ext uri="{9D8B030D-6E8A-4147-A177-3AD203B41FA5}">
                      <a16:colId xmlns:a16="http://schemas.microsoft.com/office/drawing/2014/main" val="440566795"/>
                    </a:ext>
                  </a:extLst>
                </a:gridCol>
                <a:gridCol w="1433675">
                  <a:extLst>
                    <a:ext uri="{9D8B030D-6E8A-4147-A177-3AD203B41FA5}">
                      <a16:colId xmlns:a16="http://schemas.microsoft.com/office/drawing/2014/main" val="1968862175"/>
                    </a:ext>
                  </a:extLst>
                </a:gridCol>
                <a:gridCol w="1433675">
                  <a:extLst>
                    <a:ext uri="{9D8B030D-6E8A-4147-A177-3AD203B41FA5}">
                      <a16:colId xmlns:a16="http://schemas.microsoft.com/office/drawing/2014/main" val="383134393"/>
                    </a:ext>
                  </a:extLst>
                </a:gridCol>
                <a:gridCol w="1562792">
                  <a:extLst>
                    <a:ext uri="{9D8B030D-6E8A-4147-A177-3AD203B41FA5}">
                      <a16:colId xmlns:a16="http://schemas.microsoft.com/office/drawing/2014/main" val="1087821306"/>
                    </a:ext>
                  </a:extLst>
                </a:gridCol>
                <a:gridCol w="1304558">
                  <a:extLst>
                    <a:ext uri="{9D8B030D-6E8A-4147-A177-3AD203B41FA5}">
                      <a16:colId xmlns:a16="http://schemas.microsoft.com/office/drawing/2014/main" val="3828451705"/>
                    </a:ext>
                  </a:extLst>
                </a:gridCol>
                <a:gridCol w="1299870">
                  <a:extLst>
                    <a:ext uri="{9D8B030D-6E8A-4147-A177-3AD203B41FA5}">
                      <a16:colId xmlns:a16="http://schemas.microsoft.com/office/drawing/2014/main" val="969685665"/>
                    </a:ext>
                  </a:extLst>
                </a:gridCol>
                <a:gridCol w="1567480">
                  <a:extLst>
                    <a:ext uri="{9D8B030D-6E8A-4147-A177-3AD203B41FA5}">
                      <a16:colId xmlns:a16="http://schemas.microsoft.com/office/drawing/2014/main" val="2418243855"/>
                    </a:ext>
                  </a:extLst>
                </a:gridCol>
              </a:tblGrid>
              <a:tr h="5313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Size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83738"/>
                  </a:ext>
                </a:extLst>
              </a:tr>
              <a:tr h="41506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(Grayscale)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70x70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5885"/>
                  </a:ext>
                </a:extLst>
              </a:tr>
              <a:tr h="47586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68x68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87047"/>
                  </a:ext>
                </a:extLst>
              </a:tr>
              <a:tr h="5313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pooling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34x34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4200"/>
                  </a:ext>
                </a:extLst>
              </a:tr>
              <a:tr h="5313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32x32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55936"/>
                  </a:ext>
                </a:extLst>
              </a:tr>
              <a:tr h="5313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pooling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16x16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55992"/>
                  </a:ext>
                </a:extLst>
              </a:tr>
              <a:tr h="5313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 connected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0383"/>
                  </a:ext>
                </a:extLst>
              </a:tr>
              <a:tr h="5313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 connected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722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20214D-07C2-CB06-4B88-8FCECE392161}"/>
              </a:ext>
            </a:extLst>
          </p:cNvPr>
          <p:cNvSpPr txBox="1"/>
          <p:nvPr/>
        </p:nvSpPr>
        <p:spPr>
          <a:xfrm>
            <a:off x="4918434" y="615821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MÔ HÌNH CNN</a:t>
            </a:r>
          </a:p>
        </p:txBody>
      </p:sp>
    </p:spTree>
    <p:extLst>
      <p:ext uri="{BB962C8B-B14F-4D97-AF65-F5344CB8AC3E}">
        <p14:creationId xmlns:p14="http://schemas.microsoft.com/office/powerpoint/2010/main" val="131203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lass box&#10;&#10;Description automatically generated with medium confidence">
            <a:extLst>
              <a:ext uri="{FF2B5EF4-FFF2-40B4-BE49-F238E27FC236}">
                <a16:creationId xmlns:a16="http://schemas.microsoft.com/office/drawing/2014/main" id="{FF603A51-FA08-A0B6-A1BC-4A0C1619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304"/>
            <a:ext cx="12495150" cy="5318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62093-0C7B-34DC-F7FF-9EA780AB9030}"/>
              </a:ext>
            </a:extLst>
          </p:cNvPr>
          <p:cNvSpPr txBox="1"/>
          <p:nvPr/>
        </p:nvSpPr>
        <p:spPr>
          <a:xfrm>
            <a:off x="2520149" y="405799"/>
            <a:ext cx="715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/>
              <a:t>Sơ</a:t>
            </a:r>
            <a:r>
              <a:rPr lang="en-US" sz="3200" b="1"/>
              <a:t> đồ mạng thể hiện bằng AlexNet </a:t>
            </a:r>
            <a:r>
              <a:rPr lang="en-US" sz="3200" b="1" dirty="0"/>
              <a:t>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73F06-2CC1-6203-B357-1386A63652DD}"/>
              </a:ext>
            </a:extLst>
          </p:cNvPr>
          <p:cNvSpPr txBox="1"/>
          <p:nvPr/>
        </p:nvSpPr>
        <p:spPr>
          <a:xfrm>
            <a:off x="4647600" y="1996200"/>
            <a:ext cx="256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374151"/>
                </a:solidFill>
                <a:effectLst/>
              </a:rPr>
              <a:t>Convolutional Layer 1</a:t>
            </a:r>
            <a:endParaRPr lang="en-US" b="0" i="0">
              <a:solidFill>
                <a:srgbClr val="37415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512F4-7E60-0DEB-5A5A-B473D23132DE}"/>
              </a:ext>
            </a:extLst>
          </p:cNvPr>
          <p:cNvSpPr txBox="1"/>
          <p:nvPr/>
        </p:nvSpPr>
        <p:spPr>
          <a:xfrm>
            <a:off x="7208498" y="2783160"/>
            <a:ext cx="256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374151"/>
                </a:solidFill>
                <a:effectLst/>
              </a:rPr>
              <a:t>Convolutional Layer </a:t>
            </a:r>
            <a:r>
              <a:rPr lang="en-US" b="1">
                <a:solidFill>
                  <a:srgbClr val="374151"/>
                </a:solidFill>
              </a:rPr>
              <a:t>2</a:t>
            </a:r>
            <a:endParaRPr lang="en-US" b="0" i="0">
              <a:solidFill>
                <a:srgbClr val="37415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1F2EE-9E80-347A-D120-4012BF1599E3}"/>
              </a:ext>
            </a:extLst>
          </p:cNvPr>
          <p:cNvSpPr txBox="1"/>
          <p:nvPr/>
        </p:nvSpPr>
        <p:spPr>
          <a:xfrm>
            <a:off x="5928049" y="2365532"/>
            <a:ext cx="256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374151"/>
                </a:solidFill>
                <a:effectLst/>
              </a:rPr>
              <a:t>Max Pooling Layer 1</a:t>
            </a:r>
            <a:endParaRPr lang="en-US" b="0" i="0">
              <a:solidFill>
                <a:srgbClr val="37415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51188-CB92-F22A-6BF7-9C059DFFD77D}"/>
              </a:ext>
            </a:extLst>
          </p:cNvPr>
          <p:cNvSpPr txBox="1"/>
          <p:nvPr/>
        </p:nvSpPr>
        <p:spPr>
          <a:xfrm>
            <a:off x="8802574" y="3216028"/>
            <a:ext cx="256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374151"/>
                </a:solidFill>
                <a:effectLst/>
              </a:rPr>
              <a:t>Max Pooling Layer 2</a:t>
            </a:r>
            <a:endParaRPr lang="en-US" b="0" i="0">
              <a:solidFill>
                <a:srgbClr val="37415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AB8F5-BD65-25EC-A9E7-9B6818B00B45}"/>
              </a:ext>
            </a:extLst>
          </p:cNvPr>
          <p:cNvSpPr txBox="1"/>
          <p:nvPr/>
        </p:nvSpPr>
        <p:spPr>
          <a:xfrm>
            <a:off x="9774460" y="3497776"/>
            <a:ext cx="274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374151"/>
                </a:solidFill>
                <a:effectLst/>
              </a:rPr>
              <a:t>Fully Connected Layer 1</a:t>
            </a:r>
            <a:endParaRPr lang="en-US" b="0" i="0">
              <a:solidFill>
                <a:srgbClr val="374151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4516B-CD97-B44D-DE0E-977331E68815}"/>
              </a:ext>
            </a:extLst>
          </p:cNvPr>
          <p:cNvSpPr txBox="1"/>
          <p:nvPr/>
        </p:nvSpPr>
        <p:spPr>
          <a:xfrm>
            <a:off x="9693196" y="5223216"/>
            <a:ext cx="274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374151"/>
                </a:solidFill>
                <a:effectLst/>
              </a:rPr>
              <a:t>Fully Connected Layer </a:t>
            </a:r>
            <a:r>
              <a:rPr lang="en-US" b="1">
                <a:solidFill>
                  <a:srgbClr val="374151"/>
                </a:solidFill>
              </a:rPr>
              <a:t>2</a:t>
            </a:r>
            <a:endParaRPr lang="en-US" b="0" i="0">
              <a:solidFill>
                <a:srgbClr val="374151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290E04-6ED9-219E-987C-1F94A03AEDAD}"/>
              </a:ext>
            </a:extLst>
          </p:cNvPr>
          <p:cNvSpPr txBox="1"/>
          <p:nvPr/>
        </p:nvSpPr>
        <p:spPr>
          <a:xfrm>
            <a:off x="3161111" y="1733548"/>
            <a:ext cx="256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374151"/>
                </a:solidFill>
              </a:rPr>
              <a:t>Ảnh đầu vào 1 kênh màu</a:t>
            </a:r>
            <a:endParaRPr lang="en-US" b="0" i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407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9F567-B19F-D2A1-7B78-2A5CBF82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63" y="1940767"/>
            <a:ext cx="12205164" cy="4142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8D2AC3-21DF-A968-4422-E19CA1E4D07C}"/>
              </a:ext>
            </a:extLst>
          </p:cNvPr>
          <p:cNvSpPr txBox="1"/>
          <p:nvPr/>
        </p:nvSpPr>
        <p:spPr>
          <a:xfrm>
            <a:off x="4348065" y="849086"/>
            <a:ext cx="282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CODE MÔ HÌNH CNN</a:t>
            </a:r>
          </a:p>
        </p:txBody>
      </p:sp>
    </p:spTree>
    <p:extLst>
      <p:ext uri="{BB962C8B-B14F-4D97-AF65-F5344CB8AC3E}">
        <p14:creationId xmlns:p14="http://schemas.microsoft.com/office/powerpoint/2010/main" val="134412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F834C-BC1C-C284-3AE3-DDBB3B20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56" y="708501"/>
            <a:ext cx="4998296" cy="1524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6166215-97BF-1B3F-535E-19D526AF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86" y="1150695"/>
            <a:ext cx="6137258" cy="50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6C4D95E-D593-D72B-2A89-C0AAA2B5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392" y="708501"/>
            <a:ext cx="6733575" cy="40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Accuracy of the network on the test images: 98.50%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051E31-9A49-D745-DE58-4BA62028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3788"/>
            <a:ext cx="18473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8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34B0-64BA-DECA-6734-78BABAFE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6ED2-4832-FB7C-8E59-74987ED8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754504-8FE1-6DBD-5F5B-03D00F79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12192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1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26B53-2378-BD24-7F76-BF25F4600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53" y="1453780"/>
            <a:ext cx="8018812" cy="4813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298A2-0CDF-09B3-16E0-6A98216A1EEF}"/>
              </a:ext>
            </a:extLst>
          </p:cNvPr>
          <p:cNvSpPr txBox="1"/>
          <p:nvPr/>
        </p:nvSpPr>
        <p:spPr>
          <a:xfrm>
            <a:off x="4298202" y="590884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KẾT QUẢ KIỂM THỬ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0494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1BDF-9D93-5837-FC8E-581E3080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KẾT QUẢ DỰ ĐOÁN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B76A07-116D-E26C-7C1D-CCB9DE81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8" y="2804160"/>
            <a:ext cx="2726029" cy="288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13D4C61-A626-6B6D-E991-CA80B03E6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48" y="2804160"/>
            <a:ext cx="2726029" cy="288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0847E7F-F22A-6532-04F0-A730C71B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64" y="2804160"/>
            <a:ext cx="2726029" cy="288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19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173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var(--colab-code-font-family)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MỘT SỐ KẾT QUẢ DỰ ĐOÁN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Tien Thinh</dc:creator>
  <cp:lastModifiedBy>Glorious</cp:lastModifiedBy>
  <cp:revision>3</cp:revision>
  <dcterms:created xsi:type="dcterms:W3CDTF">2023-12-20T01:35:38Z</dcterms:created>
  <dcterms:modified xsi:type="dcterms:W3CDTF">2023-12-20T08:59:31Z</dcterms:modified>
</cp:coreProperties>
</file>