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5" r:id="rId5"/>
    <p:sldId id="276" r:id="rId6"/>
    <p:sldId id="260" r:id="rId7"/>
    <p:sldId id="277" r:id="rId8"/>
    <p:sldId id="258" r:id="rId9"/>
    <p:sldId id="261" r:id="rId10"/>
    <p:sldId id="262" r:id="rId11"/>
    <p:sldId id="274" r:id="rId12"/>
    <p:sldId id="263" r:id="rId13"/>
    <p:sldId id="264" r:id="rId14"/>
    <p:sldId id="273" r:id="rId15"/>
    <p:sldId id="278" r:id="rId16"/>
    <p:sldId id="266" r:id="rId17"/>
    <p:sldId id="267" r:id="rId18"/>
    <p:sldId id="268" r:id="rId19"/>
    <p:sldId id="279" r:id="rId20"/>
    <p:sldId id="259" r:id="rId21"/>
    <p:sldId id="269" r:id="rId22"/>
    <p:sldId id="280" r:id="rId23"/>
    <p:sldId id="270" r:id="rId24"/>
    <p:sldId id="281" r:id="rId25"/>
    <p:sldId id="27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7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2ED1-2087-416A-6CB2-1AB3440AD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DFF237-228C-630B-575C-8CCA79741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3F8A44-F09F-4434-05F9-E320F32F61C7}"/>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5" name="Footer Placeholder 4">
            <a:extLst>
              <a:ext uri="{FF2B5EF4-FFF2-40B4-BE49-F238E27FC236}">
                <a16:creationId xmlns:a16="http://schemas.microsoft.com/office/drawing/2014/main" id="{36E857AC-4D56-62F8-F69F-8AE2ADA15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6B76-407F-3BFC-7EC6-2175D54B602A}"/>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161872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E990-E792-C111-F653-3DE8D946A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271333-73E8-19FF-DA34-471310965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8CBAF-8827-8BCC-CE55-866EE6A03B27}"/>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5" name="Footer Placeholder 4">
            <a:extLst>
              <a:ext uri="{FF2B5EF4-FFF2-40B4-BE49-F238E27FC236}">
                <a16:creationId xmlns:a16="http://schemas.microsoft.com/office/drawing/2014/main" id="{D4284418-D158-3915-3AB8-CC8F52338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58C-07F8-B368-0433-4E0363F8D839}"/>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37440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B1CC5-6155-C6F9-54D5-5EA352920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F0DAA5-4EF1-B6DF-7587-534BFEEC4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9C127-8EF1-A13D-6A9D-286F710EDB2D}"/>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5" name="Footer Placeholder 4">
            <a:extLst>
              <a:ext uri="{FF2B5EF4-FFF2-40B4-BE49-F238E27FC236}">
                <a16:creationId xmlns:a16="http://schemas.microsoft.com/office/drawing/2014/main" id="{51A49536-4199-C08D-809A-61EB1078D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8E78B-C5F7-97B1-D175-D2CDCD2B6071}"/>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127080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F0BD-D92D-250C-69FE-9D9536B08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F339-9BE4-2FE5-2979-45630D7EF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2F65E-6A75-B6A0-3A51-FCD93A18E28D}"/>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5" name="Footer Placeholder 4">
            <a:extLst>
              <a:ext uri="{FF2B5EF4-FFF2-40B4-BE49-F238E27FC236}">
                <a16:creationId xmlns:a16="http://schemas.microsoft.com/office/drawing/2014/main" id="{262FF5EF-0938-28E1-FDFF-7D417220C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1854E-D233-7E97-4154-C9132B7AC1C3}"/>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62510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83B2-F414-F99E-F3D3-89612AD03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00959-D58C-C8E0-7384-57ADD040B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BEDC4E-C7CD-0ACF-5120-9D1BBEAA7234}"/>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5" name="Footer Placeholder 4">
            <a:extLst>
              <a:ext uri="{FF2B5EF4-FFF2-40B4-BE49-F238E27FC236}">
                <a16:creationId xmlns:a16="http://schemas.microsoft.com/office/drawing/2014/main" id="{8192A840-BF28-3EEB-E7B1-B0DC82A9B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1FD76-CBB2-EB93-94F8-479E5D105326}"/>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115577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BE2F-F9BF-CCD8-194C-A69C0B824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1EE53-C386-436B-A706-11DA9AE32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CCEB4C-CC7D-4D66-DBC4-9EE7566D6E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3243C-43A0-A7FA-E017-A8E9A5BDAC3B}"/>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6" name="Footer Placeholder 5">
            <a:extLst>
              <a:ext uri="{FF2B5EF4-FFF2-40B4-BE49-F238E27FC236}">
                <a16:creationId xmlns:a16="http://schemas.microsoft.com/office/drawing/2014/main" id="{E719B00F-51B9-6584-4EF8-ABDD48156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BDE5F-2F1B-1C80-C5E5-5DEEAFE67AEA}"/>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344125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41BB-FB05-1B6A-D8DC-24ACDFFD45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08650C-2CA5-FFA3-C855-F7C6BB86A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B10F9-CAFA-C4AF-DC14-9D946C6419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A4D8C-FF4F-5C13-76F0-0288504C8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CC253B-2464-F1C4-9AB2-7D55118547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D6B149-9B20-6039-5CC4-82D6F0070F2F}"/>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8" name="Footer Placeholder 7">
            <a:extLst>
              <a:ext uri="{FF2B5EF4-FFF2-40B4-BE49-F238E27FC236}">
                <a16:creationId xmlns:a16="http://schemas.microsoft.com/office/drawing/2014/main" id="{4E1702CB-41EE-3740-B900-95D721110D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B03C9-8022-9C8F-B138-4E92F56D68EA}"/>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413727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5D2F-0532-67B1-81E1-BA43753B5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339920-2943-B426-2212-7414A3F51FFC}"/>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4" name="Footer Placeholder 3">
            <a:extLst>
              <a:ext uri="{FF2B5EF4-FFF2-40B4-BE49-F238E27FC236}">
                <a16:creationId xmlns:a16="http://schemas.microsoft.com/office/drawing/2014/main" id="{1B7D7E7D-E6B5-DD99-81E8-ECF7E7F26C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D95F3-FA26-3EEC-8AB7-533D08CC759C}"/>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239399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E8916-898B-025D-7082-6E5E02C5D731}"/>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3" name="Footer Placeholder 2">
            <a:extLst>
              <a:ext uri="{FF2B5EF4-FFF2-40B4-BE49-F238E27FC236}">
                <a16:creationId xmlns:a16="http://schemas.microsoft.com/office/drawing/2014/main" id="{11D47808-D5C4-E779-DC22-C9C8C24A2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6AD3-4BD0-ECB4-8166-958865317AB9}"/>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282375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262C-98C7-2736-367D-A7C1F9C07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BC483-BE29-ADB9-AFCB-FEC5C1A3F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E8220E-8011-0617-BF40-CECEBE821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C4425-F45C-B2DB-7420-5152F5D1FF3D}"/>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6" name="Footer Placeholder 5">
            <a:extLst>
              <a:ext uri="{FF2B5EF4-FFF2-40B4-BE49-F238E27FC236}">
                <a16:creationId xmlns:a16="http://schemas.microsoft.com/office/drawing/2014/main" id="{3610E810-9992-7803-D717-F5ADC2748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7C3C1-059D-A7A9-7DEE-3B6EEEAF45A7}"/>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239504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F8C1-EF85-7B92-D39F-85F4C2F3A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15F00-5C51-EA0A-1892-5773144CC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C1BC33-2DE6-CB71-678A-24E5819DA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63FEE-A975-D443-E658-0240752D96AA}"/>
              </a:ext>
            </a:extLst>
          </p:cNvPr>
          <p:cNvSpPr>
            <a:spLocks noGrp="1"/>
          </p:cNvSpPr>
          <p:nvPr>
            <p:ph type="dt" sz="half" idx="10"/>
          </p:nvPr>
        </p:nvSpPr>
        <p:spPr/>
        <p:txBody>
          <a:bodyPr/>
          <a:lstStyle/>
          <a:p>
            <a:fld id="{E873E2D2-5BD8-4F6B-9B60-F7253FFFB018}" type="datetimeFigureOut">
              <a:rPr lang="en-US" smtClean="0"/>
              <a:t>12/27/2023</a:t>
            </a:fld>
            <a:endParaRPr lang="en-US"/>
          </a:p>
        </p:txBody>
      </p:sp>
      <p:sp>
        <p:nvSpPr>
          <p:cNvPr id="6" name="Footer Placeholder 5">
            <a:extLst>
              <a:ext uri="{FF2B5EF4-FFF2-40B4-BE49-F238E27FC236}">
                <a16:creationId xmlns:a16="http://schemas.microsoft.com/office/drawing/2014/main" id="{E7C71AC5-B816-E685-3B49-762D94E6B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999C4-3704-8EC6-B639-DC9C4BDF61D6}"/>
              </a:ext>
            </a:extLst>
          </p:cNvPr>
          <p:cNvSpPr>
            <a:spLocks noGrp="1"/>
          </p:cNvSpPr>
          <p:nvPr>
            <p:ph type="sldNum" sz="quarter" idx="12"/>
          </p:nvPr>
        </p:nvSpPr>
        <p:spPr/>
        <p:txBody>
          <a:bodyPr/>
          <a:lstStyle/>
          <a:p>
            <a:fld id="{4F675434-73D9-4B3D-B7D4-923F260A1DE9}" type="slidenum">
              <a:rPr lang="en-US" smtClean="0"/>
              <a:t>‹#›</a:t>
            </a:fld>
            <a:endParaRPr lang="en-US"/>
          </a:p>
        </p:txBody>
      </p:sp>
    </p:spTree>
    <p:extLst>
      <p:ext uri="{BB962C8B-B14F-4D97-AF65-F5344CB8AC3E}">
        <p14:creationId xmlns:p14="http://schemas.microsoft.com/office/powerpoint/2010/main" val="172202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BA771-3963-58FC-4C5A-E8C47B840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F513B-64E5-E775-503F-E68449BD1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E05A5-F0B4-36D9-F5BC-05854C8CB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3E2D2-5BD8-4F6B-9B60-F7253FFFB018}" type="datetimeFigureOut">
              <a:rPr lang="en-US" smtClean="0"/>
              <a:t>12/27/2023</a:t>
            </a:fld>
            <a:endParaRPr lang="en-US"/>
          </a:p>
        </p:txBody>
      </p:sp>
      <p:sp>
        <p:nvSpPr>
          <p:cNvPr id="5" name="Footer Placeholder 4">
            <a:extLst>
              <a:ext uri="{FF2B5EF4-FFF2-40B4-BE49-F238E27FC236}">
                <a16:creationId xmlns:a16="http://schemas.microsoft.com/office/drawing/2014/main" id="{8EEDFC8F-55B5-7E9B-70AF-056640B24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E517E6-EBB8-DBDF-66F3-1F5E5BDDD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75434-73D9-4B3D-B7D4-923F260A1DE9}" type="slidenum">
              <a:rPr lang="en-US" smtClean="0"/>
              <a:t>‹#›</a:t>
            </a:fld>
            <a:endParaRPr lang="en-US"/>
          </a:p>
        </p:txBody>
      </p:sp>
    </p:spTree>
    <p:extLst>
      <p:ext uri="{BB962C8B-B14F-4D97-AF65-F5344CB8AC3E}">
        <p14:creationId xmlns:p14="http://schemas.microsoft.com/office/powerpoint/2010/main" val="129416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91DC69E-9649-057F-B084-E372FBE2D710}"/>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3F080F-F5C5-9095-330C-8E628E58E5E2}"/>
              </a:ext>
            </a:extLst>
          </p:cNvPr>
          <p:cNvSpPr txBox="1"/>
          <p:nvPr/>
        </p:nvSpPr>
        <p:spPr>
          <a:xfrm>
            <a:off x="1442720" y="2721114"/>
            <a:ext cx="5237652" cy="707886"/>
          </a:xfrm>
          <a:prstGeom prst="rect">
            <a:avLst/>
          </a:prstGeom>
          <a:noFill/>
        </p:spPr>
        <p:txBody>
          <a:bodyPr wrap="none" rtlCol="0">
            <a:spAutoFit/>
          </a:bodyPr>
          <a:lstStyle/>
          <a:p>
            <a:r>
              <a:rPr lang="en-US" sz="4000">
                <a:solidFill>
                  <a:sysClr val="windowText" lastClr="000000"/>
                </a:solidFill>
                <a:latin typeface="+mj-lt"/>
              </a:rPr>
              <a:t>IV. ỨNG DỤNG CỦA CNN</a:t>
            </a:r>
            <a:endParaRPr lang="en-US" sz="4000" dirty="0">
              <a:solidFill>
                <a:sysClr val="windowText" lastClr="000000"/>
              </a:solidFill>
              <a:latin typeface="+mj-lt"/>
            </a:endParaRPr>
          </a:p>
        </p:txBody>
      </p:sp>
      <p:pic>
        <p:nvPicPr>
          <p:cNvPr id="15362" name="Picture 2" descr="Convolutional Neural Network Icons - Free SVG &amp; PNG ...">
            <a:extLst>
              <a:ext uri="{FF2B5EF4-FFF2-40B4-BE49-F238E27FC236}">
                <a16:creationId xmlns:a16="http://schemas.microsoft.com/office/drawing/2014/main" id="{1EA6958E-88A9-C1AA-AF4F-C3344CAD1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6440" y="1332936"/>
            <a:ext cx="3672840" cy="367284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CEAEE2A-D060-2136-F670-95DC023D9367}"/>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2722B708-B89F-F25B-0809-B5E0B9DC807B}"/>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01F169-A563-BEC3-1D7E-8935DE83EE3A}"/>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3C0E2F6-BC62-CD2B-FB2D-507DCFFC00C3}"/>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8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8A219CF-2301-730F-3468-FC53D1756FC4}"/>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aiming He">
            <a:extLst>
              <a:ext uri="{FF2B5EF4-FFF2-40B4-BE49-F238E27FC236}">
                <a16:creationId xmlns:a16="http://schemas.microsoft.com/office/drawing/2014/main" id="{328891DD-0380-91F6-0AC0-0047450AE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83" y="145009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5353BD-3B7E-6D1C-945C-6BD043B09D1C}"/>
              </a:ext>
            </a:extLst>
          </p:cNvPr>
          <p:cNvSpPr txBox="1"/>
          <p:nvPr/>
        </p:nvSpPr>
        <p:spPr>
          <a:xfrm>
            <a:off x="2068152" y="1679959"/>
            <a:ext cx="8804978" cy="923330"/>
          </a:xfrm>
          <a:prstGeom prst="rect">
            <a:avLst/>
          </a:prstGeom>
          <a:noFill/>
        </p:spPr>
        <p:txBody>
          <a:bodyPr wrap="square">
            <a:spAutoFit/>
          </a:bodyPr>
          <a:lstStyle/>
          <a:p>
            <a:pPr algn="just"/>
            <a:r>
              <a:rPr lang="en-US" b="1" i="0" dirty="0">
                <a:effectLst/>
                <a:latin typeface="Söhne"/>
              </a:rPr>
              <a:t>K. </a:t>
            </a:r>
            <a:r>
              <a:rPr lang="vi-VN" b="1" i="0" dirty="0">
                <a:effectLst/>
                <a:latin typeface="Söhne"/>
              </a:rPr>
              <a:t>He:</a:t>
            </a:r>
            <a:r>
              <a:rPr lang="vi-VN" b="0" i="0" dirty="0">
                <a:effectLst/>
                <a:latin typeface="Söhne"/>
              </a:rPr>
              <a:t> Đề xuất SPP-Net để đảm bảo kích thước đầu ra đồng nhất cho các hình ảnh đầu vào khác nhau. Đồng thời, đề xuất ResNet để giải quyết vấn đề giảm chất lượng khi huấn luyện mạng sâu hơn.</a:t>
            </a:r>
            <a:endParaRPr lang="en-US" dirty="0"/>
          </a:p>
        </p:txBody>
      </p:sp>
      <p:pic>
        <p:nvPicPr>
          <p:cNvPr id="2052" name="Picture 4" descr="Yunpeng Chen">
            <a:extLst>
              <a:ext uri="{FF2B5EF4-FFF2-40B4-BE49-F238E27FC236}">
                <a16:creationId xmlns:a16="http://schemas.microsoft.com/office/drawing/2014/main" id="{A0F02D26-E99D-308C-B9CB-AA9C59856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88" y="2847617"/>
            <a:ext cx="104775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204DB6-B418-F404-76D3-CD2C058C7D9E}"/>
              </a:ext>
            </a:extLst>
          </p:cNvPr>
          <p:cNvSpPr txBox="1"/>
          <p:nvPr/>
        </p:nvSpPr>
        <p:spPr>
          <a:xfrm>
            <a:off x="1997032" y="2835795"/>
            <a:ext cx="8804978" cy="646331"/>
          </a:xfrm>
          <a:prstGeom prst="rect">
            <a:avLst/>
          </a:prstGeom>
          <a:noFill/>
        </p:spPr>
        <p:txBody>
          <a:bodyPr wrap="square">
            <a:spAutoFit/>
          </a:bodyPr>
          <a:lstStyle/>
          <a:p>
            <a:pPr algn="just"/>
            <a:r>
              <a:rPr lang="en-US" b="1" i="0" dirty="0">
                <a:effectLst/>
                <a:latin typeface="Söhne"/>
              </a:rPr>
              <a:t>Y. </a:t>
            </a:r>
            <a:r>
              <a:rPr lang="vi-VN" b="1" i="0" dirty="0">
                <a:effectLst/>
                <a:latin typeface="Söhne"/>
              </a:rPr>
              <a:t>Chen</a:t>
            </a:r>
            <a:r>
              <a:rPr lang="en-US" b="1" i="0" dirty="0">
                <a:effectLst/>
                <a:latin typeface="Söhne"/>
              </a:rPr>
              <a:t>: </a:t>
            </a:r>
            <a:r>
              <a:rPr lang="vi-VN" b="0" i="0" dirty="0">
                <a:effectLst/>
                <a:latin typeface="Söhne"/>
              </a:rPr>
              <a:t>Đề xuất DPN (double path network) để phân loại hình ảnh bằng cách phân tích sự tương đồng và khác biệt giữa ResNet và DenseNet.</a:t>
            </a:r>
            <a:endParaRPr lang="en-US" dirty="0"/>
          </a:p>
        </p:txBody>
      </p:sp>
      <p:sp>
        <p:nvSpPr>
          <p:cNvPr id="9" name="TextBox 8">
            <a:extLst>
              <a:ext uri="{FF2B5EF4-FFF2-40B4-BE49-F238E27FC236}">
                <a16:creationId xmlns:a16="http://schemas.microsoft.com/office/drawing/2014/main" id="{A434E350-C4F7-1438-F63A-B3A8DA892BD3}"/>
              </a:ext>
            </a:extLst>
          </p:cNvPr>
          <p:cNvSpPr txBox="1"/>
          <p:nvPr/>
        </p:nvSpPr>
        <p:spPr>
          <a:xfrm>
            <a:off x="1956392" y="4268107"/>
            <a:ext cx="8804978" cy="369332"/>
          </a:xfrm>
          <a:prstGeom prst="rect">
            <a:avLst/>
          </a:prstGeom>
          <a:noFill/>
        </p:spPr>
        <p:txBody>
          <a:bodyPr wrap="square">
            <a:spAutoFit/>
          </a:bodyPr>
          <a:lstStyle/>
          <a:p>
            <a:r>
              <a:rPr lang="en-US" b="1" i="0" dirty="0">
                <a:effectLst/>
                <a:latin typeface="Söhne"/>
              </a:rPr>
              <a:t>Q Li:</a:t>
            </a:r>
            <a:r>
              <a:rPr lang="en-US" b="0" i="0" dirty="0">
                <a:effectLst/>
                <a:latin typeface="Söhne"/>
              </a:rPr>
              <a:t> </a:t>
            </a:r>
            <a:r>
              <a:rPr lang="en-US" b="0" i="0" dirty="0" err="1">
                <a:effectLst/>
                <a:latin typeface="Söhne"/>
              </a:rPr>
              <a:t>Thiết</a:t>
            </a:r>
            <a:r>
              <a:rPr lang="en-US" b="0" i="0" dirty="0">
                <a:effectLst/>
                <a:latin typeface="Söhne"/>
              </a:rPr>
              <a:t> </a:t>
            </a:r>
            <a:r>
              <a:rPr lang="en-US" b="0" i="0" dirty="0" err="1">
                <a:effectLst/>
                <a:latin typeface="Söhne"/>
              </a:rPr>
              <a:t>kế</a:t>
            </a:r>
            <a:r>
              <a:rPr lang="en-US" b="0" i="0" dirty="0">
                <a:effectLst/>
                <a:latin typeface="Söhne"/>
              </a:rPr>
              <a:t> </a:t>
            </a:r>
            <a:r>
              <a:rPr lang="en-US" b="0" i="0" dirty="0" err="1">
                <a:effectLst/>
                <a:latin typeface="Söhne"/>
              </a:rPr>
              <a:t>một</a:t>
            </a:r>
            <a:r>
              <a:rPr lang="en-US" b="0" i="0" dirty="0">
                <a:effectLst/>
                <a:latin typeface="Söhne"/>
              </a:rPr>
              <a:t> CNN </a:t>
            </a:r>
            <a:r>
              <a:rPr lang="en-US" b="0" i="0" dirty="0" err="1">
                <a:effectLst/>
                <a:latin typeface="Söhne"/>
              </a:rPr>
              <a:t>tùy</a:t>
            </a:r>
            <a:r>
              <a:rPr lang="en-US" b="0" i="0" dirty="0">
                <a:effectLst/>
                <a:latin typeface="Söhne"/>
              </a:rPr>
              <a:t> </a:t>
            </a:r>
            <a:r>
              <a:rPr lang="en-US" b="0" i="0" dirty="0" err="1">
                <a:effectLst/>
                <a:latin typeface="Söhne"/>
              </a:rPr>
              <a:t>chỉnh</a:t>
            </a:r>
            <a:r>
              <a:rPr lang="en-US" b="0" i="0" dirty="0">
                <a:effectLst/>
                <a:latin typeface="Söhne"/>
              </a:rPr>
              <a:t> </a:t>
            </a:r>
            <a:r>
              <a:rPr lang="en-US" b="0" i="0" dirty="0" err="1">
                <a:effectLst/>
                <a:latin typeface="Söhne"/>
              </a:rPr>
              <a:t>với</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lớp</a:t>
            </a:r>
            <a:r>
              <a:rPr lang="en-US" b="0" i="0" dirty="0">
                <a:effectLst/>
                <a:latin typeface="Söhne"/>
              </a:rPr>
              <a:t> </a:t>
            </a:r>
            <a:r>
              <a:rPr lang="en-US" b="0" i="0" dirty="0" err="1">
                <a:effectLst/>
                <a:latin typeface="Söhne"/>
              </a:rPr>
              <a:t>tích</a:t>
            </a:r>
            <a:r>
              <a:rPr lang="en-US" b="0" i="0" dirty="0">
                <a:effectLst/>
                <a:latin typeface="Söhne"/>
              </a:rPr>
              <a:t> </a:t>
            </a:r>
            <a:r>
              <a:rPr lang="en-US" b="0" i="0" dirty="0" err="1">
                <a:effectLst/>
                <a:latin typeface="Söhne"/>
              </a:rPr>
              <a:t>chập</a:t>
            </a:r>
            <a:r>
              <a:rPr lang="en-US" b="0" i="0" dirty="0">
                <a:effectLst/>
                <a:latin typeface="Söhne"/>
              </a:rPr>
              <a:t> </a:t>
            </a:r>
            <a:r>
              <a:rPr lang="en-US" b="0" i="0" dirty="0" err="1">
                <a:effectLst/>
                <a:latin typeface="Söhne"/>
              </a:rPr>
              <a:t>nhẹ</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loại</a:t>
            </a:r>
            <a:r>
              <a:rPr lang="en-US" b="0" i="0" dirty="0">
                <a:effectLst/>
                <a:latin typeface="Söhne"/>
              </a:rPr>
              <a:t> </a:t>
            </a:r>
            <a:r>
              <a:rPr lang="en-US" b="0" i="0" dirty="0" err="1">
                <a:effectLst/>
                <a:latin typeface="Söhne"/>
              </a:rPr>
              <a:t>bệnh</a:t>
            </a:r>
            <a:r>
              <a:rPr lang="en-US" b="0" i="0" dirty="0">
                <a:effectLst/>
                <a:latin typeface="Söhne"/>
              </a:rPr>
              <a:t> </a:t>
            </a:r>
            <a:r>
              <a:rPr lang="en-US" b="0" i="0" dirty="0" err="1">
                <a:effectLst/>
                <a:latin typeface="Söhne"/>
              </a:rPr>
              <a:t>về</a:t>
            </a:r>
            <a:r>
              <a:rPr lang="en-US" b="0" i="0" dirty="0">
                <a:effectLst/>
                <a:latin typeface="Söhne"/>
              </a:rPr>
              <a:t> </a:t>
            </a:r>
            <a:r>
              <a:rPr lang="en-US" b="0" i="0" dirty="0" err="1">
                <a:effectLst/>
                <a:latin typeface="Söhne"/>
              </a:rPr>
              <a:t>phổi</a:t>
            </a:r>
            <a:r>
              <a:rPr lang="en-US" b="0" i="0" dirty="0">
                <a:effectLst/>
                <a:latin typeface="Söhne"/>
              </a:rPr>
              <a:t>.</a:t>
            </a:r>
            <a:endParaRPr lang="en-US" dirty="0"/>
          </a:p>
        </p:txBody>
      </p:sp>
      <p:sp>
        <p:nvSpPr>
          <p:cNvPr id="11" name="TextBox 10">
            <a:extLst>
              <a:ext uri="{FF2B5EF4-FFF2-40B4-BE49-F238E27FC236}">
                <a16:creationId xmlns:a16="http://schemas.microsoft.com/office/drawing/2014/main" id="{31E8020D-0765-3E3F-EB64-020F65D8064A}"/>
              </a:ext>
            </a:extLst>
          </p:cNvPr>
          <p:cNvSpPr txBox="1"/>
          <p:nvPr/>
        </p:nvSpPr>
        <p:spPr>
          <a:xfrm>
            <a:off x="1956392" y="4893663"/>
            <a:ext cx="8804978" cy="369332"/>
          </a:xfrm>
          <a:prstGeom prst="rect">
            <a:avLst/>
          </a:prstGeom>
          <a:noFill/>
        </p:spPr>
        <p:txBody>
          <a:bodyPr wrap="square">
            <a:spAutoFit/>
          </a:bodyPr>
          <a:lstStyle/>
          <a:p>
            <a:r>
              <a:rPr lang="vi-VN" b="1" i="0">
                <a:effectLst/>
                <a:latin typeface="Söhne"/>
              </a:rPr>
              <a:t>Jiang</a:t>
            </a:r>
            <a:r>
              <a:rPr lang="en-US" b="1">
                <a:latin typeface="Söhne"/>
              </a:rPr>
              <a:t>: </a:t>
            </a:r>
            <a:r>
              <a:rPr lang="vi-VN" b="0" i="0">
                <a:effectLst/>
                <a:latin typeface="Söhne"/>
              </a:rPr>
              <a:t>Đề </a:t>
            </a:r>
            <a:r>
              <a:rPr lang="vi-VN" b="0" i="0" dirty="0">
                <a:effectLst/>
                <a:latin typeface="Söhne"/>
              </a:rPr>
              <a:t>xuất phương pháp dựa trên các mô-đun SE-ResNet để phân loại mô cơ vú ung thư.</a:t>
            </a:r>
            <a:endParaRPr lang="en-US" dirty="0"/>
          </a:p>
        </p:txBody>
      </p:sp>
      <p:pic>
        <p:nvPicPr>
          <p:cNvPr id="2056" name="Picture 8" descr="Prof. Dr. Diego Renan Bruno">
            <a:extLst>
              <a:ext uri="{FF2B5EF4-FFF2-40B4-BE49-F238E27FC236}">
                <a16:creationId xmlns:a16="http://schemas.microsoft.com/office/drawing/2014/main" id="{B4C66E10-FAAC-C3DA-E2A7-DE91FE4630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66" y="5473856"/>
            <a:ext cx="9715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rof. Dr. Fernando Osorio">
            <a:extLst>
              <a:ext uri="{FF2B5EF4-FFF2-40B4-BE49-F238E27FC236}">
                <a16:creationId xmlns:a16="http://schemas.microsoft.com/office/drawing/2014/main" id="{E5931D47-46D6-292B-7BE4-8B4178348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544" y="5469191"/>
            <a:ext cx="1104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0C7232B-BE68-32EE-2A74-3E82CB229440}"/>
              </a:ext>
            </a:extLst>
          </p:cNvPr>
          <p:cNvSpPr txBox="1"/>
          <p:nvPr/>
        </p:nvSpPr>
        <p:spPr>
          <a:xfrm>
            <a:off x="2845772" y="5809915"/>
            <a:ext cx="7436148" cy="369332"/>
          </a:xfrm>
          <a:prstGeom prst="rect">
            <a:avLst/>
          </a:prstGeom>
          <a:noFill/>
        </p:spPr>
        <p:txBody>
          <a:bodyPr wrap="square">
            <a:spAutoFit/>
          </a:bodyPr>
          <a:lstStyle/>
          <a:p>
            <a:r>
              <a:rPr lang="en-US" b="1" i="0" dirty="0">
                <a:effectLst/>
                <a:latin typeface="Söhne"/>
              </a:rPr>
              <a:t>Bruno </a:t>
            </a:r>
            <a:r>
              <a:rPr lang="en-US" b="1" i="0" dirty="0" err="1">
                <a:effectLst/>
                <a:latin typeface="Söhne"/>
              </a:rPr>
              <a:t>và</a:t>
            </a:r>
            <a:r>
              <a:rPr lang="en-US" b="1" i="0" dirty="0">
                <a:effectLst/>
                <a:latin typeface="Söhne"/>
              </a:rPr>
              <a:t> Osorio: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mạng</a:t>
            </a:r>
            <a:r>
              <a:rPr lang="en-US" b="0" i="0" dirty="0">
                <a:effectLst/>
                <a:latin typeface="Söhne"/>
              </a:rPr>
              <a:t> inception </a:t>
            </a:r>
            <a:r>
              <a:rPr lang="en-US" b="0" i="0" dirty="0" err="1">
                <a:effectLst/>
                <a:latin typeface="Söhne"/>
              </a:rPr>
              <a:t>để</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loại</a:t>
            </a:r>
            <a:r>
              <a:rPr lang="en-US" b="0" i="0" dirty="0">
                <a:effectLst/>
                <a:latin typeface="Söhne"/>
              </a:rPr>
              <a:t> </a:t>
            </a:r>
            <a:r>
              <a:rPr lang="en-US" b="0" i="0" dirty="0" err="1">
                <a:effectLst/>
                <a:latin typeface="Söhne"/>
              </a:rPr>
              <a:t>biển</a:t>
            </a:r>
            <a:r>
              <a:rPr lang="en-US" b="0" i="0" dirty="0">
                <a:effectLst/>
                <a:latin typeface="Söhne"/>
              </a:rPr>
              <a:t> </a:t>
            </a:r>
            <a:r>
              <a:rPr lang="en-US" b="0" i="0" dirty="0" err="1">
                <a:effectLst/>
                <a:latin typeface="Söhne"/>
              </a:rPr>
              <a:t>báo</a:t>
            </a:r>
            <a:r>
              <a:rPr lang="en-US" b="0" i="0" dirty="0">
                <a:effectLst/>
                <a:latin typeface="Söhne"/>
              </a:rPr>
              <a:t> </a:t>
            </a:r>
            <a:r>
              <a:rPr lang="en-US" b="0" i="0" dirty="0" err="1">
                <a:effectLst/>
                <a:latin typeface="Söhne"/>
              </a:rPr>
              <a:t>giao</a:t>
            </a:r>
            <a:r>
              <a:rPr lang="en-US" b="0" i="0" dirty="0">
                <a:effectLst/>
                <a:latin typeface="Söhne"/>
              </a:rPr>
              <a:t> </a:t>
            </a:r>
            <a:r>
              <a:rPr lang="en-US" b="0" i="0" dirty="0" err="1">
                <a:effectLst/>
                <a:latin typeface="Söhne"/>
              </a:rPr>
              <a:t>thông</a:t>
            </a:r>
            <a:r>
              <a:rPr lang="en-US" b="0" i="0" dirty="0">
                <a:effectLst/>
                <a:latin typeface="Söhne"/>
              </a:rPr>
              <a:t>.</a:t>
            </a:r>
            <a:endParaRPr lang="en-US" dirty="0"/>
          </a:p>
        </p:txBody>
      </p:sp>
      <p:pic>
        <p:nvPicPr>
          <p:cNvPr id="2" name="Picture 2" descr="Olaf Ronneberger">
            <a:extLst>
              <a:ext uri="{FF2B5EF4-FFF2-40B4-BE49-F238E27FC236}">
                <a16:creationId xmlns:a16="http://schemas.microsoft.com/office/drawing/2014/main" id="{B32CD1EC-9D74-7F2B-9424-F02DE10D0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948" y="4250578"/>
            <a:ext cx="1052804" cy="10528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72AEF5-CDD4-9C76-AC53-A55AA96C4D4D}"/>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1. Phân loại hình ảnh</a:t>
            </a:r>
          </a:p>
        </p:txBody>
      </p:sp>
      <p:grpSp>
        <p:nvGrpSpPr>
          <p:cNvPr id="6" name="Group 5">
            <a:extLst>
              <a:ext uri="{FF2B5EF4-FFF2-40B4-BE49-F238E27FC236}">
                <a16:creationId xmlns:a16="http://schemas.microsoft.com/office/drawing/2014/main" id="{31503B15-7721-FED5-F28F-9087BD30AB04}"/>
              </a:ext>
            </a:extLst>
          </p:cNvPr>
          <p:cNvGrpSpPr/>
          <p:nvPr/>
        </p:nvGrpSpPr>
        <p:grpSpPr>
          <a:xfrm>
            <a:off x="-325120" y="-254000"/>
            <a:ext cx="1381760" cy="1381760"/>
            <a:chOff x="1178560" y="609600"/>
            <a:chExt cx="1381760" cy="1381760"/>
          </a:xfrm>
        </p:grpSpPr>
        <p:sp>
          <p:nvSpPr>
            <p:cNvPr id="8" name="Oval 7">
              <a:extLst>
                <a:ext uri="{FF2B5EF4-FFF2-40B4-BE49-F238E27FC236}">
                  <a16:creationId xmlns:a16="http://schemas.microsoft.com/office/drawing/2014/main" id="{44606337-756B-1E7C-AECA-899DB0F686F7}"/>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BF5DA11-932E-41B7-F948-AF2D78B772E8}"/>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4898648-7D7F-C6DA-BDC0-A9424997950D}"/>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93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D6AD47-E5C1-883F-E6CA-CF1C54648402}"/>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DC891C7-ABB6-6EB7-C99D-4AC50E2FCC16}"/>
              </a:ext>
            </a:extLst>
          </p:cNvPr>
          <p:cNvPicPr>
            <a:picLocks noGrp="1" noChangeAspect="1"/>
          </p:cNvPicPr>
          <p:nvPr>
            <p:ph idx="1"/>
          </p:nvPr>
        </p:nvPicPr>
        <p:blipFill>
          <a:blip r:embed="rId2"/>
          <a:stretch>
            <a:fillRect/>
          </a:stretch>
        </p:blipFill>
        <p:spPr>
          <a:xfrm>
            <a:off x="838200" y="2415162"/>
            <a:ext cx="10515600" cy="3172264"/>
          </a:xfrm>
        </p:spPr>
      </p:pic>
      <p:sp>
        <p:nvSpPr>
          <p:cNvPr id="6" name="TextBox 5">
            <a:extLst>
              <a:ext uri="{FF2B5EF4-FFF2-40B4-BE49-F238E27FC236}">
                <a16:creationId xmlns:a16="http://schemas.microsoft.com/office/drawing/2014/main" id="{434B1997-3446-8DF8-E8DB-385C42CD1C05}"/>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2. Nhận dạng đối tượng</a:t>
            </a:r>
          </a:p>
        </p:txBody>
      </p:sp>
      <p:grpSp>
        <p:nvGrpSpPr>
          <p:cNvPr id="8" name="Group 7">
            <a:extLst>
              <a:ext uri="{FF2B5EF4-FFF2-40B4-BE49-F238E27FC236}">
                <a16:creationId xmlns:a16="http://schemas.microsoft.com/office/drawing/2014/main" id="{5FA8DF00-A5AC-360F-FFF4-36E106A2BE69}"/>
              </a:ext>
            </a:extLst>
          </p:cNvPr>
          <p:cNvGrpSpPr/>
          <p:nvPr/>
        </p:nvGrpSpPr>
        <p:grpSpPr>
          <a:xfrm>
            <a:off x="-325120" y="-254000"/>
            <a:ext cx="1381760" cy="1381760"/>
            <a:chOff x="1178560" y="609600"/>
            <a:chExt cx="1381760" cy="1381760"/>
          </a:xfrm>
        </p:grpSpPr>
        <p:sp>
          <p:nvSpPr>
            <p:cNvPr id="9" name="Oval 8">
              <a:extLst>
                <a:ext uri="{FF2B5EF4-FFF2-40B4-BE49-F238E27FC236}">
                  <a16:creationId xmlns:a16="http://schemas.microsoft.com/office/drawing/2014/main" id="{506D937A-0F75-E848-2DE4-E477B4BD532E}"/>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78764B-6E9F-D7D5-EE83-650F78C7E05F}"/>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84A2C3D-5CAB-BFCF-8E62-04FF39FF0001}"/>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850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B86AF61-E864-DC8D-2F98-337777ACE944}"/>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oss Girshick">
            <a:extLst>
              <a:ext uri="{FF2B5EF4-FFF2-40B4-BE49-F238E27FC236}">
                <a16:creationId xmlns:a16="http://schemas.microsoft.com/office/drawing/2014/main" id="{7B049FAB-6AE5-76A0-8B98-8B9CB09C4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88" y="1624149"/>
            <a:ext cx="1152525"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577FB9-E995-1EC9-A3C2-F6A8D982FD61}"/>
              </a:ext>
            </a:extLst>
          </p:cNvPr>
          <p:cNvSpPr txBox="1"/>
          <p:nvPr/>
        </p:nvSpPr>
        <p:spPr>
          <a:xfrm>
            <a:off x="2184452" y="1496544"/>
            <a:ext cx="9047428" cy="1477328"/>
          </a:xfrm>
          <a:prstGeom prst="rect">
            <a:avLst/>
          </a:prstGeom>
          <a:noFill/>
        </p:spPr>
        <p:txBody>
          <a:bodyPr wrap="square">
            <a:spAutoFit/>
          </a:bodyPr>
          <a:lstStyle/>
          <a:p>
            <a:pPr algn="just"/>
            <a:r>
              <a:rPr lang="vi-VN" b="1" i="0" dirty="0">
                <a:effectLst/>
                <a:latin typeface="Söhne"/>
              </a:rPr>
              <a:t>Ross Girshick</a:t>
            </a:r>
            <a:r>
              <a:rPr lang="vi-VN" b="0" i="0" dirty="0">
                <a:effectLst/>
                <a:latin typeface="Söhne"/>
              </a:rPr>
              <a:t>:</a:t>
            </a:r>
          </a:p>
          <a:p>
            <a:pPr algn="just"/>
            <a:r>
              <a:rPr lang="vi-VN" b="0" i="0" dirty="0">
                <a:effectLst/>
                <a:latin typeface="Söhne"/>
              </a:rPr>
              <a:t>Phát triển R-CNN: Sử dụng đề xuất vùng trước và CNN để phân loại đối tượng, tiến bộ đáng kể trong phát hiện đối tượng.</a:t>
            </a:r>
          </a:p>
          <a:p>
            <a:pPr algn="just"/>
            <a:r>
              <a:rPr lang="vi-VN" b="0" i="0" dirty="0">
                <a:effectLst/>
                <a:latin typeface="Söhne"/>
              </a:rPr>
              <a:t>Fast R-CNN: Cải tiến từ R-CNN, giới thiệu lớp ROI pooling, chia sẻ đặc trưng tích chập giữa phân loại đối tượng và việc dự đoán hộp giới hạn.</a:t>
            </a:r>
          </a:p>
        </p:txBody>
      </p:sp>
      <p:pic>
        <p:nvPicPr>
          <p:cNvPr id="3076" name="Picture 4" descr="Shaoqing Ren">
            <a:extLst>
              <a:ext uri="{FF2B5EF4-FFF2-40B4-BE49-F238E27FC236}">
                <a16:creationId xmlns:a16="http://schemas.microsoft.com/office/drawing/2014/main" id="{BD996B1C-4DD1-3691-CAB4-E052E2B58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88" y="2915505"/>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4504E-23EE-A8E3-17B4-55661CDDB6D7}"/>
              </a:ext>
            </a:extLst>
          </p:cNvPr>
          <p:cNvSpPr txBox="1"/>
          <p:nvPr/>
        </p:nvSpPr>
        <p:spPr>
          <a:xfrm>
            <a:off x="2184453" y="3201939"/>
            <a:ext cx="9047427" cy="646331"/>
          </a:xfrm>
          <a:prstGeom prst="rect">
            <a:avLst/>
          </a:prstGeom>
          <a:noFill/>
        </p:spPr>
        <p:txBody>
          <a:bodyPr wrap="square">
            <a:spAutoFit/>
          </a:bodyPr>
          <a:lstStyle/>
          <a:p>
            <a:pPr algn="just"/>
            <a:r>
              <a:rPr lang="en-US" b="1" i="0" dirty="0" err="1">
                <a:effectLst/>
                <a:latin typeface="Söhne"/>
              </a:rPr>
              <a:t>Shaoqing</a:t>
            </a:r>
            <a:r>
              <a:rPr lang="en-US" b="1" i="0" dirty="0">
                <a:effectLst/>
                <a:latin typeface="Söhne"/>
              </a:rPr>
              <a:t> Ren</a:t>
            </a:r>
            <a:r>
              <a:rPr lang="en-US" b="0" i="0" dirty="0">
                <a:effectLst/>
                <a:latin typeface="Söhne"/>
              </a:rPr>
              <a:t>: </a:t>
            </a:r>
            <a:r>
              <a:rPr lang="vi-VN" b="0" i="0" dirty="0">
                <a:effectLst/>
                <a:latin typeface="Söhne"/>
              </a:rPr>
              <a:t>Faster R-CNN: Bổ sung lựa chọn đề xuất vùng trước để tăng tốc độ xử lý. Giới thiệu mạng RPN (Region Proposal Network) vào cuối lớp tích chập.</a:t>
            </a:r>
            <a:endParaRPr lang="en-US" dirty="0"/>
          </a:p>
        </p:txBody>
      </p:sp>
      <p:pic>
        <p:nvPicPr>
          <p:cNvPr id="3078" name="Picture 6" descr="Kaiming He">
            <a:extLst>
              <a:ext uri="{FF2B5EF4-FFF2-40B4-BE49-F238E27FC236}">
                <a16:creationId xmlns:a16="http://schemas.microsoft.com/office/drawing/2014/main" id="{18DEEE07-1A42-3818-A5AF-A808ED552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250" y="419162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E9084AE-F305-32AB-2559-6BE23F2D2643}"/>
              </a:ext>
            </a:extLst>
          </p:cNvPr>
          <p:cNvSpPr txBox="1"/>
          <p:nvPr/>
        </p:nvSpPr>
        <p:spPr>
          <a:xfrm>
            <a:off x="2184452" y="4305481"/>
            <a:ext cx="9047427" cy="646331"/>
          </a:xfrm>
          <a:prstGeom prst="rect">
            <a:avLst/>
          </a:prstGeom>
          <a:noFill/>
        </p:spPr>
        <p:txBody>
          <a:bodyPr wrap="square">
            <a:spAutoFit/>
          </a:bodyPr>
          <a:lstStyle/>
          <a:p>
            <a:pPr algn="just"/>
            <a:r>
              <a:rPr lang="en-US" b="1" i="0" dirty="0" err="1">
                <a:effectLst/>
                <a:latin typeface="Söhne"/>
              </a:rPr>
              <a:t>Kaiming</a:t>
            </a:r>
            <a:r>
              <a:rPr lang="en-US" b="1" i="0" dirty="0">
                <a:effectLst/>
                <a:latin typeface="Söhne"/>
              </a:rPr>
              <a:t> He: </a:t>
            </a:r>
            <a:r>
              <a:rPr lang="vi-VN" b="0" i="0" dirty="0">
                <a:effectLst/>
                <a:latin typeface="Söhne"/>
              </a:rPr>
              <a:t>Feature Pyramid Network (FPN): Thêm vào Faster R-CNN để hỗ trợ việc kết hợp đặc trưng đa quy mô thông qua một cấu trúc kim tự tháp đặc trưng.</a:t>
            </a:r>
            <a:endParaRPr lang="en-US" dirty="0"/>
          </a:p>
        </p:txBody>
      </p:sp>
      <p:sp>
        <p:nvSpPr>
          <p:cNvPr id="2" name="TextBox 1">
            <a:extLst>
              <a:ext uri="{FF2B5EF4-FFF2-40B4-BE49-F238E27FC236}">
                <a16:creationId xmlns:a16="http://schemas.microsoft.com/office/drawing/2014/main" id="{A416C8F1-F511-A0C3-BAAB-98F62BBA85AE}"/>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2. Nhận dạng đối tượng</a:t>
            </a:r>
          </a:p>
        </p:txBody>
      </p:sp>
      <p:grpSp>
        <p:nvGrpSpPr>
          <p:cNvPr id="4" name="Group 3">
            <a:extLst>
              <a:ext uri="{FF2B5EF4-FFF2-40B4-BE49-F238E27FC236}">
                <a16:creationId xmlns:a16="http://schemas.microsoft.com/office/drawing/2014/main" id="{0989332A-6E32-485E-28C9-840566E6AE02}"/>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C9A04DAA-6D66-68FE-2D99-BB86F7A6FACC}"/>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B9E0789-203C-EC6E-5983-12AD6CD5D47E}"/>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8313F4-DB17-5F26-0957-5FF0D7F198BD}"/>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297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25AD7A-C18A-6C5C-687E-AC74633191D5}"/>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ei Law">
            <a:extLst>
              <a:ext uri="{FF2B5EF4-FFF2-40B4-BE49-F238E27FC236}">
                <a16:creationId xmlns:a16="http://schemas.microsoft.com/office/drawing/2014/main" id="{8F4E9453-6172-97DD-0BF8-A2888ABD1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522" y="472097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ia Deng">
            <a:extLst>
              <a:ext uri="{FF2B5EF4-FFF2-40B4-BE49-F238E27FC236}">
                <a16:creationId xmlns:a16="http://schemas.microsoft.com/office/drawing/2014/main" id="{D521B6BB-9DE4-E440-CB4B-03D666133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428" y="472097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BBD911-B41A-F28C-D0EA-23AB1A11DCD3}"/>
              </a:ext>
            </a:extLst>
          </p:cNvPr>
          <p:cNvSpPr txBox="1"/>
          <p:nvPr/>
        </p:nvSpPr>
        <p:spPr>
          <a:xfrm>
            <a:off x="4012629" y="5145912"/>
            <a:ext cx="7549183" cy="923330"/>
          </a:xfrm>
          <a:prstGeom prst="rect">
            <a:avLst/>
          </a:prstGeom>
          <a:noFill/>
        </p:spPr>
        <p:txBody>
          <a:bodyPr wrap="square">
            <a:spAutoFit/>
          </a:bodyPr>
          <a:lstStyle/>
          <a:p>
            <a:pPr algn="just"/>
            <a:r>
              <a:rPr lang="en-US" b="1" i="0" dirty="0">
                <a:effectLst/>
                <a:latin typeface="Söhne"/>
              </a:rPr>
              <a:t>Hei Law</a:t>
            </a:r>
            <a:r>
              <a:rPr lang="en-US" b="0" i="0" dirty="0">
                <a:effectLst/>
                <a:latin typeface="Söhne"/>
              </a:rPr>
              <a:t> </a:t>
            </a:r>
            <a:r>
              <a:rPr lang="en-US" b="0" i="0" dirty="0" err="1">
                <a:effectLst/>
                <a:latin typeface="Söhne"/>
              </a:rPr>
              <a:t>và</a:t>
            </a:r>
            <a:r>
              <a:rPr lang="en-US" b="0" i="0" dirty="0">
                <a:effectLst/>
                <a:latin typeface="Söhne"/>
              </a:rPr>
              <a:t> </a:t>
            </a:r>
            <a:r>
              <a:rPr lang="en-US" b="1" i="0" dirty="0">
                <a:effectLst/>
                <a:latin typeface="Söhne"/>
              </a:rPr>
              <a:t>Jia Deng</a:t>
            </a:r>
            <a:r>
              <a:rPr lang="en-US" b="1" dirty="0">
                <a:latin typeface="Söhne"/>
              </a:rPr>
              <a:t>: </a:t>
            </a:r>
            <a:r>
              <a:rPr lang="vi-VN" b="0" i="0" dirty="0">
                <a:effectLst/>
                <a:latin typeface="Söhne"/>
              </a:rPr>
              <a:t>Đề xuất phương pháp dự đoán trực tiếp góc trên bên trái và góc dưới cùng bên phải của các hộp giới hạn của các đối tượng, không sử dụng anchor boxes.</a:t>
            </a:r>
            <a:endParaRPr lang="en-US" dirty="0"/>
          </a:p>
        </p:txBody>
      </p:sp>
      <p:pic>
        <p:nvPicPr>
          <p:cNvPr id="2" name="Picture 8" descr="Joseph Redmon">
            <a:extLst>
              <a:ext uri="{FF2B5EF4-FFF2-40B4-BE49-F238E27FC236}">
                <a16:creationId xmlns:a16="http://schemas.microsoft.com/office/drawing/2014/main" id="{B72A66A6-BCD2-D53D-5737-B84B6A976B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522" y="326823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31FFFD-AA8A-B690-F4FC-E48BC493F647}"/>
              </a:ext>
            </a:extLst>
          </p:cNvPr>
          <p:cNvSpPr txBox="1"/>
          <p:nvPr/>
        </p:nvSpPr>
        <p:spPr>
          <a:xfrm>
            <a:off x="2514386" y="3226415"/>
            <a:ext cx="9047427" cy="923330"/>
          </a:xfrm>
          <a:prstGeom prst="rect">
            <a:avLst/>
          </a:prstGeom>
          <a:noFill/>
        </p:spPr>
        <p:txBody>
          <a:bodyPr wrap="square">
            <a:spAutoFit/>
          </a:bodyPr>
          <a:lstStyle/>
          <a:p>
            <a:pPr algn="just"/>
            <a:r>
              <a:rPr lang="vi-VN" b="1" i="0" dirty="0">
                <a:effectLst/>
                <a:latin typeface="Söhne"/>
              </a:rPr>
              <a:t>Joseph </a:t>
            </a:r>
            <a:r>
              <a:rPr lang="vi-VN" b="1" i="0">
                <a:effectLst/>
                <a:latin typeface="Söhne"/>
              </a:rPr>
              <a:t>Redmon</a:t>
            </a:r>
            <a:r>
              <a:rPr lang="vi-VN" b="0" i="0">
                <a:effectLst/>
                <a:latin typeface="Söhne"/>
              </a:rPr>
              <a:t>:</a:t>
            </a:r>
            <a:r>
              <a:rPr lang="en-US" b="0" i="0">
                <a:effectLst/>
                <a:latin typeface="Söhne"/>
              </a:rPr>
              <a:t> </a:t>
            </a:r>
            <a:r>
              <a:rPr lang="vi-VN" b="0" i="0">
                <a:effectLst/>
                <a:latin typeface="Söhne"/>
              </a:rPr>
              <a:t>YOLO </a:t>
            </a:r>
            <a:r>
              <a:rPr lang="vi-VN" b="0" i="0" dirty="0">
                <a:effectLst/>
                <a:latin typeface="Söhne"/>
              </a:rPr>
              <a:t>(You Only Look Once) v1, v2, và v3: Đề xuất mô hình dự đoán đối tượng trực tiếp thông qua việc sử dụng mạng nơ-ron duy nhất và tối ưu hóa mô hình từ phiên bản này sang phiên bản khác.</a:t>
            </a:r>
          </a:p>
        </p:txBody>
      </p:sp>
      <p:sp>
        <p:nvSpPr>
          <p:cNvPr id="4" name="TextBox 3">
            <a:extLst>
              <a:ext uri="{FF2B5EF4-FFF2-40B4-BE49-F238E27FC236}">
                <a16:creationId xmlns:a16="http://schemas.microsoft.com/office/drawing/2014/main" id="{0A69611F-7228-3CD9-24C9-A803B9410ABC}"/>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2. Nhận dạng đối tượng</a:t>
            </a:r>
          </a:p>
        </p:txBody>
      </p:sp>
      <p:grpSp>
        <p:nvGrpSpPr>
          <p:cNvPr id="7" name="Group 6">
            <a:extLst>
              <a:ext uri="{FF2B5EF4-FFF2-40B4-BE49-F238E27FC236}">
                <a16:creationId xmlns:a16="http://schemas.microsoft.com/office/drawing/2014/main" id="{1875DD1E-12D3-C10C-AC95-8123729AF72E}"/>
              </a:ext>
            </a:extLst>
          </p:cNvPr>
          <p:cNvGrpSpPr/>
          <p:nvPr/>
        </p:nvGrpSpPr>
        <p:grpSpPr>
          <a:xfrm>
            <a:off x="-325120" y="-254000"/>
            <a:ext cx="1381760" cy="1381760"/>
            <a:chOff x="1178560" y="609600"/>
            <a:chExt cx="1381760" cy="1381760"/>
          </a:xfrm>
        </p:grpSpPr>
        <p:sp>
          <p:nvSpPr>
            <p:cNvPr id="8" name="Oval 7">
              <a:extLst>
                <a:ext uri="{FF2B5EF4-FFF2-40B4-BE49-F238E27FC236}">
                  <a16:creationId xmlns:a16="http://schemas.microsoft.com/office/drawing/2014/main" id="{6F5FFF52-BCD1-F8C5-5BF0-6CEA42712033}"/>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1BF6DCB-5151-5B32-09CE-28661896417A}"/>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7FC50BF-9EBD-B6B5-184C-36D2D137613A}"/>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479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D60A7-1BD6-8D20-A8CF-F7FB70C20417}"/>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7120CB7-D2A0-2F4B-0ED4-64056FC076F7}"/>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3. Phân đoạn ảnh</a:t>
            </a:r>
          </a:p>
        </p:txBody>
      </p:sp>
      <p:grpSp>
        <p:nvGrpSpPr>
          <p:cNvPr id="8" name="Group 7">
            <a:extLst>
              <a:ext uri="{FF2B5EF4-FFF2-40B4-BE49-F238E27FC236}">
                <a16:creationId xmlns:a16="http://schemas.microsoft.com/office/drawing/2014/main" id="{BE36FFA0-D776-54FC-5FCC-44A48CF97677}"/>
              </a:ext>
            </a:extLst>
          </p:cNvPr>
          <p:cNvGrpSpPr/>
          <p:nvPr/>
        </p:nvGrpSpPr>
        <p:grpSpPr>
          <a:xfrm>
            <a:off x="-325120" y="-254000"/>
            <a:ext cx="1381760" cy="1381760"/>
            <a:chOff x="1178560" y="609600"/>
            <a:chExt cx="1381760" cy="1381760"/>
          </a:xfrm>
        </p:grpSpPr>
        <p:sp>
          <p:nvSpPr>
            <p:cNvPr id="9" name="Oval 8">
              <a:extLst>
                <a:ext uri="{FF2B5EF4-FFF2-40B4-BE49-F238E27FC236}">
                  <a16:creationId xmlns:a16="http://schemas.microsoft.com/office/drawing/2014/main" id="{3187F2EF-6E10-42F2-3EAF-671256CB0DA6}"/>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0354331-087E-3D20-28A8-1AA2F0838E5F}"/>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6EC182F-4044-DCB9-0E24-C89B6D3900FF}"/>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338" name="Picture 2" descr="Semantic vs Instance vs Panoptic: Which Image Segmentation Technique To  Choose? | by Labellerr - Automated SAAS Training Data Platform | Medium">
            <a:extLst>
              <a:ext uri="{FF2B5EF4-FFF2-40B4-BE49-F238E27FC236}">
                <a16:creationId xmlns:a16="http://schemas.microsoft.com/office/drawing/2014/main" id="{A7231F92-5A6D-F988-99EF-8B3350A0A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342480"/>
            <a:ext cx="8280400" cy="494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FD60A7-1BD6-8D20-A8CF-F7FB70C20417}"/>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fill="none" extrusionOk="0">
                <a:moveTo>
                  <a:pt x="0" y="0"/>
                </a:moveTo>
                <a:cubicBezTo>
                  <a:pt x="4566180" y="-158446"/>
                  <a:pt x="7232976" y="-144852"/>
                  <a:pt x="11785600" y="0"/>
                </a:cubicBezTo>
                <a:cubicBezTo>
                  <a:pt x="11694954" y="2084969"/>
                  <a:pt x="11661703" y="5679284"/>
                  <a:pt x="11785600" y="6471920"/>
                </a:cubicBezTo>
                <a:cubicBezTo>
                  <a:pt x="8844363" y="6344215"/>
                  <a:pt x="5014894" y="6632952"/>
                  <a:pt x="0" y="6471920"/>
                </a:cubicBezTo>
                <a:cubicBezTo>
                  <a:pt x="-129466" y="4566012"/>
                  <a:pt x="160244" y="1540293"/>
                  <a:pt x="0" y="0"/>
                </a:cubicBezTo>
                <a:close/>
              </a:path>
              <a:path w="11785600" h="6471920" stroke="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33CBA91-BBDF-4AF6-D256-E313ECE4173B}"/>
              </a:ext>
            </a:extLst>
          </p:cNvPr>
          <p:cNvPicPr>
            <a:picLocks noGrp="1" noChangeAspect="1"/>
          </p:cNvPicPr>
          <p:nvPr>
            <p:ph idx="1"/>
          </p:nvPr>
        </p:nvPicPr>
        <p:blipFill>
          <a:blip r:embed="rId2"/>
          <a:stretch>
            <a:fillRect/>
          </a:stretch>
        </p:blipFill>
        <p:spPr>
          <a:xfrm>
            <a:off x="1936744" y="1508385"/>
            <a:ext cx="7553402" cy="4351338"/>
          </a:xfrm>
        </p:spPr>
      </p:pic>
      <p:sp>
        <p:nvSpPr>
          <p:cNvPr id="6" name="TextBox 5">
            <a:extLst>
              <a:ext uri="{FF2B5EF4-FFF2-40B4-BE49-F238E27FC236}">
                <a16:creationId xmlns:a16="http://schemas.microsoft.com/office/drawing/2014/main" id="{C7120CB7-D2A0-2F4B-0ED4-64056FC076F7}"/>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3. Phân đoạn ảnh</a:t>
            </a:r>
          </a:p>
        </p:txBody>
      </p:sp>
      <p:grpSp>
        <p:nvGrpSpPr>
          <p:cNvPr id="8" name="Group 7">
            <a:extLst>
              <a:ext uri="{FF2B5EF4-FFF2-40B4-BE49-F238E27FC236}">
                <a16:creationId xmlns:a16="http://schemas.microsoft.com/office/drawing/2014/main" id="{BE36FFA0-D776-54FC-5FCC-44A48CF97677}"/>
              </a:ext>
            </a:extLst>
          </p:cNvPr>
          <p:cNvGrpSpPr/>
          <p:nvPr/>
        </p:nvGrpSpPr>
        <p:grpSpPr>
          <a:xfrm>
            <a:off x="-325120" y="-254000"/>
            <a:ext cx="1381760" cy="1381760"/>
            <a:chOff x="1178560" y="609600"/>
            <a:chExt cx="1381760" cy="1381760"/>
          </a:xfrm>
        </p:grpSpPr>
        <p:sp>
          <p:nvSpPr>
            <p:cNvPr id="9" name="Oval 8">
              <a:extLst>
                <a:ext uri="{FF2B5EF4-FFF2-40B4-BE49-F238E27FC236}">
                  <a16:creationId xmlns:a16="http://schemas.microsoft.com/office/drawing/2014/main" id="{3187F2EF-6E10-42F2-3EAF-671256CB0DA6}"/>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0354331-087E-3D20-28A8-1AA2F0838E5F}"/>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6EC182F-4044-DCB9-0E24-C89B6D3900FF}"/>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945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BDF6FB9-E427-8825-260C-66483859FF27}"/>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338770-B1A9-A8FA-36AD-67F983DB4CBA}"/>
              </a:ext>
            </a:extLst>
          </p:cNvPr>
          <p:cNvSpPr txBox="1"/>
          <p:nvPr/>
        </p:nvSpPr>
        <p:spPr>
          <a:xfrm>
            <a:off x="2507601" y="1998377"/>
            <a:ext cx="7121591" cy="923330"/>
          </a:xfrm>
          <a:prstGeom prst="rect">
            <a:avLst/>
          </a:prstGeom>
          <a:noFill/>
        </p:spPr>
        <p:txBody>
          <a:bodyPr wrap="square">
            <a:spAutoFit/>
          </a:bodyPr>
          <a:lstStyle/>
          <a:p>
            <a:pPr algn="just"/>
            <a:r>
              <a:rPr lang="en-US" b="1" i="0">
                <a:effectLst/>
                <a:latin typeface="Söhne"/>
              </a:rPr>
              <a:t>Jonathan Long</a:t>
            </a:r>
            <a:r>
              <a:rPr lang="vi-VN" b="0" i="0">
                <a:effectLst/>
                <a:latin typeface="Söhne"/>
              </a:rPr>
              <a:t>: </a:t>
            </a:r>
            <a:r>
              <a:rPr lang="vi-VN" b="0" i="0" dirty="0">
                <a:effectLst/>
                <a:latin typeface="Söhne"/>
              </a:rPr>
              <a:t>Đề xuất mạng nơ-ron tích chập hoàn toàn (fully convolutional networks) cho phân đoạn ảnh, mở ra việc sử dụng CNN cho nhiệm vụ này.</a:t>
            </a:r>
            <a:endParaRPr lang="en-US" dirty="0"/>
          </a:p>
        </p:txBody>
      </p:sp>
      <p:sp>
        <p:nvSpPr>
          <p:cNvPr id="7" name="TextBox 6">
            <a:extLst>
              <a:ext uri="{FF2B5EF4-FFF2-40B4-BE49-F238E27FC236}">
                <a16:creationId xmlns:a16="http://schemas.microsoft.com/office/drawing/2014/main" id="{97019AA0-DAF7-921A-D335-15A102005478}"/>
              </a:ext>
            </a:extLst>
          </p:cNvPr>
          <p:cNvSpPr txBox="1"/>
          <p:nvPr/>
        </p:nvSpPr>
        <p:spPr>
          <a:xfrm>
            <a:off x="2218352" y="3747005"/>
            <a:ext cx="7213176" cy="646331"/>
          </a:xfrm>
          <a:prstGeom prst="rect">
            <a:avLst/>
          </a:prstGeom>
          <a:noFill/>
        </p:spPr>
        <p:txBody>
          <a:bodyPr wrap="square">
            <a:spAutoFit/>
          </a:bodyPr>
          <a:lstStyle/>
          <a:p>
            <a:pPr algn="just"/>
            <a:r>
              <a:rPr lang="vi-VN" b="1" i="0" dirty="0">
                <a:effectLst/>
                <a:latin typeface="Söhne"/>
              </a:rPr>
              <a:t>Ronneberger</a:t>
            </a:r>
            <a:r>
              <a:rPr lang="vi-VN" b="0" i="0" dirty="0">
                <a:effectLst/>
                <a:latin typeface="Söhne"/>
              </a:rPr>
              <a:t>: Giới thiệu U-Net, một kiến trúc mạng CNN với đặc điểm đa quy mô, được áp dụng trong phân đoạn ảnh y khoa.</a:t>
            </a:r>
            <a:endParaRPr lang="en-US" dirty="0"/>
          </a:p>
        </p:txBody>
      </p:sp>
      <p:sp>
        <p:nvSpPr>
          <p:cNvPr id="3" name="TextBox 2">
            <a:extLst>
              <a:ext uri="{FF2B5EF4-FFF2-40B4-BE49-F238E27FC236}">
                <a16:creationId xmlns:a16="http://schemas.microsoft.com/office/drawing/2014/main" id="{18284091-31E7-52BC-0C5D-BC3BD0866C18}"/>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3. Phân đoạn ảnh</a:t>
            </a:r>
          </a:p>
        </p:txBody>
      </p:sp>
      <p:sp>
        <p:nvSpPr>
          <p:cNvPr id="6" name="TextBox 5">
            <a:extLst>
              <a:ext uri="{FF2B5EF4-FFF2-40B4-BE49-F238E27FC236}">
                <a16:creationId xmlns:a16="http://schemas.microsoft.com/office/drawing/2014/main" id="{8BF3E801-79E3-A23C-AB6D-D29187AA6D2B}"/>
              </a:ext>
            </a:extLst>
          </p:cNvPr>
          <p:cNvSpPr txBox="1"/>
          <p:nvPr/>
        </p:nvSpPr>
        <p:spPr>
          <a:xfrm>
            <a:off x="1100618" y="5419723"/>
            <a:ext cx="9168725" cy="369332"/>
          </a:xfrm>
          <a:prstGeom prst="rect">
            <a:avLst/>
          </a:prstGeom>
          <a:noFill/>
        </p:spPr>
        <p:txBody>
          <a:bodyPr wrap="square">
            <a:spAutoFit/>
          </a:bodyPr>
          <a:lstStyle/>
          <a:p>
            <a:r>
              <a:rPr lang="en-US">
                <a:latin typeface="Söhne"/>
              </a:rPr>
              <a:t>ENet, PSPNet,… </a:t>
            </a:r>
            <a:r>
              <a:rPr lang="vi-VN">
                <a:latin typeface="Söhne"/>
              </a:rPr>
              <a:t>cũng được đề xuất để giải quyết các vấn đề cụ thể trong phân đoạn hình ảnh.</a:t>
            </a:r>
            <a:endParaRPr lang="en-US">
              <a:latin typeface="Söhne"/>
            </a:endParaRPr>
          </a:p>
        </p:txBody>
      </p:sp>
      <p:pic>
        <p:nvPicPr>
          <p:cNvPr id="7170" name="Picture 2">
            <a:extLst>
              <a:ext uri="{FF2B5EF4-FFF2-40B4-BE49-F238E27FC236}">
                <a16:creationId xmlns:a16="http://schemas.microsoft.com/office/drawing/2014/main" id="{8A97CB94-8751-D946-48D3-F4B732EE8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84" y="1912777"/>
            <a:ext cx="1198219" cy="119821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EAD3812-0F6F-2FCF-C5C6-72BD16210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087" y="3354357"/>
            <a:ext cx="944115" cy="126218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2942AF07-AEF6-9A0C-44AA-020E8A0D4B41}"/>
              </a:ext>
            </a:extLst>
          </p:cNvPr>
          <p:cNvGrpSpPr/>
          <p:nvPr/>
        </p:nvGrpSpPr>
        <p:grpSpPr>
          <a:xfrm>
            <a:off x="-325120" y="-254000"/>
            <a:ext cx="1381760" cy="1381760"/>
            <a:chOff x="1178560" y="609600"/>
            <a:chExt cx="1381760" cy="1381760"/>
          </a:xfrm>
        </p:grpSpPr>
        <p:sp>
          <p:nvSpPr>
            <p:cNvPr id="12" name="Oval 11">
              <a:extLst>
                <a:ext uri="{FF2B5EF4-FFF2-40B4-BE49-F238E27FC236}">
                  <a16:creationId xmlns:a16="http://schemas.microsoft.com/office/drawing/2014/main" id="{2E975C14-48EA-BBC8-28F5-239CA2D4DABF}"/>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6856BBA-4937-0B20-A486-BC07E10C72F3}"/>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29B70C9-06D1-722C-3155-D7E30437915B}"/>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654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7B1A7F0-E799-8D25-F4DD-E6D98B216735}"/>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lexander Kirillov">
            <a:extLst>
              <a:ext uri="{FF2B5EF4-FFF2-40B4-BE49-F238E27FC236}">
                <a16:creationId xmlns:a16="http://schemas.microsoft.com/office/drawing/2014/main" id="{3E9613B4-8FBD-8955-FAED-6570E328D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20" y="4098290"/>
            <a:ext cx="1219200" cy="1181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BAD979-DCBA-EBF8-3699-1FD603E6B457}"/>
              </a:ext>
            </a:extLst>
          </p:cNvPr>
          <p:cNvSpPr txBox="1"/>
          <p:nvPr/>
        </p:nvSpPr>
        <p:spPr>
          <a:xfrm>
            <a:off x="2321068" y="4365675"/>
            <a:ext cx="6097554" cy="646331"/>
          </a:xfrm>
          <a:prstGeom prst="rect">
            <a:avLst/>
          </a:prstGeom>
          <a:noFill/>
        </p:spPr>
        <p:txBody>
          <a:bodyPr wrap="square">
            <a:spAutoFit/>
          </a:bodyPr>
          <a:lstStyle/>
          <a:p>
            <a:r>
              <a:rPr lang="en-US" b="1" i="0" dirty="0">
                <a:solidFill>
                  <a:sysClr val="windowText" lastClr="000000"/>
                </a:solidFill>
                <a:effectLst/>
                <a:latin typeface="Söhne"/>
              </a:rPr>
              <a:t>Alexander Kirillov</a:t>
            </a:r>
            <a:r>
              <a:rPr lang="en-US" b="0" i="0" dirty="0">
                <a:solidFill>
                  <a:sysClr val="windowText" lastClr="000000"/>
                </a:solidFill>
                <a:effectLst/>
                <a:latin typeface="Söhne"/>
              </a:rPr>
              <a:t>: </a:t>
            </a:r>
            <a:r>
              <a:rPr lang="vi-VN" b="0" i="0" dirty="0">
                <a:solidFill>
                  <a:sysClr val="windowText" lastClr="000000"/>
                </a:solidFill>
                <a:effectLst/>
                <a:latin typeface="Söhne"/>
              </a:rPr>
              <a:t>Đưa ra khái niệm phân đoạn Panoptic, kết hợp FPN với mask-RCNN để tạo ra phân đoạn ngữ nghĩa.</a:t>
            </a:r>
            <a:endParaRPr lang="en-US" dirty="0">
              <a:solidFill>
                <a:sysClr val="windowText" lastClr="000000"/>
              </a:solidFill>
              <a:latin typeface="Söhne"/>
            </a:endParaRPr>
          </a:p>
        </p:txBody>
      </p:sp>
      <p:pic>
        <p:nvPicPr>
          <p:cNvPr id="2052" name="Picture 4" descr="Huanyu Liu">
            <a:extLst>
              <a:ext uri="{FF2B5EF4-FFF2-40B4-BE49-F238E27FC236}">
                <a16:creationId xmlns:a16="http://schemas.microsoft.com/office/drawing/2014/main" id="{0D5C3DD1-26E1-0C4C-4460-A4DA16D8F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821" y="5335360"/>
            <a:ext cx="112395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D189A7-4C93-7365-FB0A-1978F94E89ED}"/>
              </a:ext>
            </a:extLst>
          </p:cNvPr>
          <p:cNvSpPr txBox="1"/>
          <p:nvPr/>
        </p:nvSpPr>
        <p:spPr>
          <a:xfrm>
            <a:off x="2321068" y="5696049"/>
            <a:ext cx="6097554" cy="646331"/>
          </a:xfrm>
          <a:prstGeom prst="rect">
            <a:avLst/>
          </a:prstGeom>
          <a:noFill/>
        </p:spPr>
        <p:txBody>
          <a:bodyPr wrap="square">
            <a:spAutoFit/>
          </a:bodyPr>
          <a:lstStyle/>
          <a:p>
            <a:r>
              <a:rPr lang="en-US" b="1" i="0">
                <a:solidFill>
                  <a:sysClr val="windowText" lastClr="000000"/>
                </a:solidFill>
                <a:effectLst/>
                <a:latin typeface="Söhne"/>
              </a:rPr>
              <a:t>Huanyu Liu</a:t>
            </a:r>
            <a:r>
              <a:rPr lang="en-US" b="0" i="0">
                <a:solidFill>
                  <a:sysClr val="windowText" lastClr="000000"/>
                </a:solidFill>
                <a:effectLst/>
                <a:latin typeface="Söhne"/>
              </a:rPr>
              <a:t>: </a:t>
            </a:r>
            <a:r>
              <a:rPr lang="en-US" b="0" i="0" dirty="0" err="1">
                <a:solidFill>
                  <a:sysClr val="windowText" lastClr="000000"/>
                </a:solidFill>
                <a:effectLst/>
                <a:latin typeface="Söhne"/>
              </a:rPr>
              <a:t>Đề</a:t>
            </a:r>
            <a:r>
              <a:rPr lang="en-US" b="0" i="0" dirty="0">
                <a:solidFill>
                  <a:sysClr val="windowText" lastClr="000000"/>
                </a:solidFill>
                <a:effectLst/>
                <a:latin typeface="Söhne"/>
              </a:rPr>
              <a:t> </a:t>
            </a:r>
            <a:r>
              <a:rPr lang="en-US" b="0" i="0" dirty="0" err="1">
                <a:solidFill>
                  <a:sysClr val="windowText" lastClr="000000"/>
                </a:solidFill>
                <a:effectLst/>
                <a:latin typeface="Söhne"/>
              </a:rPr>
              <a:t>xuất</a:t>
            </a:r>
            <a:r>
              <a:rPr lang="en-US" b="0" i="0" dirty="0">
                <a:solidFill>
                  <a:sysClr val="windowText" lastClr="000000"/>
                </a:solidFill>
                <a:effectLst/>
                <a:latin typeface="Söhne"/>
              </a:rPr>
              <a:t> </a:t>
            </a:r>
            <a:r>
              <a:rPr lang="en-US" b="0" i="0" dirty="0" err="1">
                <a:solidFill>
                  <a:sysClr val="windowText" lastClr="000000"/>
                </a:solidFill>
                <a:effectLst/>
                <a:latin typeface="Söhne"/>
              </a:rPr>
              <a:t>OANet</a:t>
            </a:r>
            <a:r>
              <a:rPr lang="en-US" b="0" i="0" dirty="0">
                <a:solidFill>
                  <a:sysClr val="windowText" lastClr="000000"/>
                </a:solidFill>
                <a:effectLst/>
                <a:latin typeface="Söhne"/>
              </a:rPr>
              <a:t>, </a:t>
            </a:r>
            <a:r>
              <a:rPr lang="en-US" b="0" i="0" dirty="0" err="1">
                <a:solidFill>
                  <a:sysClr val="windowText" lastClr="000000"/>
                </a:solidFill>
                <a:effectLst/>
                <a:latin typeface="Söhne"/>
              </a:rPr>
              <a:t>một</a:t>
            </a:r>
            <a:r>
              <a:rPr lang="en-US" b="0" i="0" dirty="0">
                <a:solidFill>
                  <a:sysClr val="windowText" lastClr="000000"/>
                </a:solidFill>
                <a:effectLst/>
                <a:latin typeface="Söhne"/>
              </a:rPr>
              <a:t> </a:t>
            </a:r>
            <a:r>
              <a:rPr lang="en-US" b="0" i="0" dirty="0" err="1">
                <a:solidFill>
                  <a:sysClr val="windowText" lastClr="000000"/>
                </a:solidFill>
                <a:effectLst/>
                <a:latin typeface="Söhne"/>
              </a:rPr>
              <a:t>mô</a:t>
            </a:r>
            <a:r>
              <a:rPr lang="en-US" b="0" i="0" dirty="0">
                <a:solidFill>
                  <a:sysClr val="windowText" lastClr="000000"/>
                </a:solidFill>
                <a:effectLst/>
                <a:latin typeface="Söhne"/>
              </a:rPr>
              <a:t> </a:t>
            </a:r>
            <a:r>
              <a:rPr lang="en-US" b="0" i="0" dirty="0" err="1">
                <a:solidFill>
                  <a:sysClr val="windowText" lastClr="000000"/>
                </a:solidFill>
                <a:effectLst/>
                <a:latin typeface="Söhne"/>
              </a:rPr>
              <a:t>hình</a:t>
            </a:r>
            <a:r>
              <a:rPr lang="en-US" b="0" i="0" dirty="0">
                <a:solidFill>
                  <a:sysClr val="windowText" lastClr="000000"/>
                </a:solidFill>
                <a:effectLst/>
                <a:latin typeface="Söhne"/>
              </a:rPr>
              <a:t> </a:t>
            </a:r>
            <a:r>
              <a:rPr lang="en-US" b="0" i="0" dirty="0" err="1">
                <a:solidFill>
                  <a:sysClr val="windowText" lastClr="000000"/>
                </a:solidFill>
                <a:effectLst/>
                <a:latin typeface="Söhne"/>
              </a:rPr>
              <a:t>khác</a:t>
            </a:r>
            <a:r>
              <a:rPr lang="en-US" b="0" i="0" dirty="0">
                <a:solidFill>
                  <a:sysClr val="windowText" lastClr="000000"/>
                </a:solidFill>
                <a:effectLst/>
                <a:latin typeface="Söhne"/>
              </a:rPr>
              <a:t> </a:t>
            </a:r>
            <a:r>
              <a:rPr lang="en-US" b="0" i="0" dirty="0" err="1">
                <a:solidFill>
                  <a:sysClr val="windowText" lastClr="000000"/>
                </a:solidFill>
                <a:effectLst/>
                <a:latin typeface="Söhne"/>
              </a:rPr>
              <a:t>dựa</a:t>
            </a:r>
            <a:r>
              <a:rPr lang="en-US" b="0" i="0" dirty="0">
                <a:solidFill>
                  <a:sysClr val="windowText" lastClr="000000"/>
                </a:solidFill>
                <a:effectLst/>
                <a:latin typeface="Söhne"/>
              </a:rPr>
              <a:t> </a:t>
            </a:r>
            <a:r>
              <a:rPr lang="en-US" b="0" i="0" dirty="0" err="1">
                <a:solidFill>
                  <a:sysClr val="windowText" lastClr="000000"/>
                </a:solidFill>
                <a:effectLst/>
                <a:latin typeface="Söhne"/>
              </a:rPr>
              <a:t>trên</a:t>
            </a:r>
            <a:r>
              <a:rPr lang="en-US" b="0" i="0" dirty="0">
                <a:solidFill>
                  <a:sysClr val="windowText" lastClr="000000"/>
                </a:solidFill>
                <a:effectLst/>
                <a:latin typeface="Söhne"/>
              </a:rPr>
              <a:t> FPN </a:t>
            </a:r>
            <a:r>
              <a:rPr lang="en-US" b="0" i="0" dirty="0" err="1">
                <a:solidFill>
                  <a:sysClr val="windowText" lastClr="000000"/>
                </a:solidFill>
                <a:effectLst/>
                <a:latin typeface="Söhne"/>
              </a:rPr>
              <a:t>của</a:t>
            </a:r>
            <a:r>
              <a:rPr lang="en-US" b="0" i="0" dirty="0">
                <a:solidFill>
                  <a:sysClr val="windowText" lastClr="000000"/>
                </a:solidFill>
                <a:effectLst/>
                <a:latin typeface="Söhne"/>
              </a:rPr>
              <a:t> mask-RCNN </a:t>
            </a:r>
            <a:r>
              <a:rPr lang="en-US" b="0" i="0" dirty="0" err="1">
                <a:solidFill>
                  <a:sysClr val="windowText" lastClr="000000"/>
                </a:solidFill>
                <a:effectLst/>
                <a:latin typeface="Söhne"/>
              </a:rPr>
              <a:t>với</a:t>
            </a:r>
            <a:r>
              <a:rPr lang="en-US" b="0" i="0" dirty="0">
                <a:solidFill>
                  <a:sysClr val="windowText" lastClr="000000"/>
                </a:solidFill>
                <a:effectLst/>
                <a:latin typeface="Söhne"/>
              </a:rPr>
              <a:t> </a:t>
            </a:r>
            <a:r>
              <a:rPr lang="en-US" b="0" i="0" dirty="0" err="1">
                <a:solidFill>
                  <a:sysClr val="windowText" lastClr="000000"/>
                </a:solidFill>
                <a:effectLst/>
                <a:latin typeface="Söhne"/>
              </a:rPr>
              <a:t>thiết</a:t>
            </a:r>
            <a:r>
              <a:rPr lang="en-US" b="0" i="0" dirty="0">
                <a:solidFill>
                  <a:sysClr val="windowText" lastClr="000000"/>
                </a:solidFill>
                <a:effectLst/>
                <a:latin typeface="Söhne"/>
              </a:rPr>
              <a:t> </a:t>
            </a:r>
            <a:r>
              <a:rPr lang="en-US" b="0" i="0" dirty="0" err="1">
                <a:solidFill>
                  <a:sysClr val="windowText" lastClr="000000"/>
                </a:solidFill>
                <a:effectLst/>
                <a:latin typeface="Söhne"/>
              </a:rPr>
              <a:t>kế</a:t>
            </a:r>
            <a:r>
              <a:rPr lang="en-US" b="0" i="0" dirty="0">
                <a:solidFill>
                  <a:sysClr val="windowText" lastClr="000000"/>
                </a:solidFill>
                <a:effectLst/>
                <a:latin typeface="Söhne"/>
              </a:rPr>
              <a:t> end-to-end </a:t>
            </a:r>
            <a:r>
              <a:rPr lang="en-US" b="0" i="0" dirty="0" err="1">
                <a:solidFill>
                  <a:sysClr val="windowText" lastClr="000000"/>
                </a:solidFill>
                <a:effectLst/>
                <a:latin typeface="Söhne"/>
              </a:rPr>
              <a:t>khác</a:t>
            </a:r>
            <a:r>
              <a:rPr lang="en-US" b="0" i="0" dirty="0">
                <a:solidFill>
                  <a:sysClr val="windowText" lastClr="000000"/>
                </a:solidFill>
                <a:effectLst/>
                <a:latin typeface="Söhne"/>
              </a:rPr>
              <a:t> </a:t>
            </a:r>
            <a:r>
              <a:rPr lang="en-US" b="0" i="0" dirty="0" err="1">
                <a:solidFill>
                  <a:sysClr val="windowText" lastClr="000000"/>
                </a:solidFill>
                <a:effectLst/>
                <a:latin typeface="Söhne"/>
              </a:rPr>
              <a:t>biệt</a:t>
            </a:r>
            <a:r>
              <a:rPr lang="en-US" b="0" i="0" dirty="0">
                <a:solidFill>
                  <a:sysClr val="windowText" lastClr="000000"/>
                </a:solidFill>
                <a:effectLst/>
                <a:latin typeface="Söhne"/>
              </a:rPr>
              <a:t>.</a:t>
            </a:r>
            <a:endParaRPr lang="en-US" dirty="0">
              <a:solidFill>
                <a:sysClr val="windowText" lastClr="000000"/>
              </a:solidFill>
              <a:latin typeface="Söhne"/>
            </a:endParaRPr>
          </a:p>
        </p:txBody>
      </p:sp>
      <p:sp>
        <p:nvSpPr>
          <p:cNvPr id="2" name="TextBox 1">
            <a:extLst>
              <a:ext uri="{FF2B5EF4-FFF2-40B4-BE49-F238E27FC236}">
                <a16:creationId xmlns:a16="http://schemas.microsoft.com/office/drawing/2014/main" id="{55FFD947-958A-D4B1-9B1B-F7370CEA1906}"/>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3. Phân đoạn ảnh</a:t>
            </a:r>
          </a:p>
        </p:txBody>
      </p:sp>
      <p:pic>
        <p:nvPicPr>
          <p:cNvPr id="3" name="Picture 4" descr="Kaiming He">
            <a:extLst>
              <a:ext uri="{FF2B5EF4-FFF2-40B4-BE49-F238E27FC236}">
                <a16:creationId xmlns:a16="http://schemas.microsoft.com/office/drawing/2014/main" id="{0EFCF6EF-4BAA-82B6-7C71-0738FEEEB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019" y="1543849"/>
            <a:ext cx="1052804" cy="10528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BC41B4-A3BC-BAD3-D94B-A277B861CF43}"/>
              </a:ext>
            </a:extLst>
          </p:cNvPr>
          <p:cNvSpPr txBox="1"/>
          <p:nvPr/>
        </p:nvSpPr>
        <p:spPr>
          <a:xfrm>
            <a:off x="2474633" y="1628025"/>
            <a:ext cx="9168726" cy="646331"/>
          </a:xfrm>
          <a:prstGeom prst="rect">
            <a:avLst/>
          </a:prstGeom>
          <a:noFill/>
        </p:spPr>
        <p:txBody>
          <a:bodyPr wrap="square">
            <a:spAutoFit/>
          </a:bodyPr>
          <a:lstStyle/>
          <a:p>
            <a:pPr algn="just"/>
            <a:r>
              <a:rPr lang="en-US" b="1" i="0" dirty="0" err="1">
                <a:effectLst/>
                <a:latin typeface="Söhne"/>
              </a:rPr>
              <a:t>Kaiming</a:t>
            </a:r>
            <a:r>
              <a:rPr lang="en-US" b="1" i="0" dirty="0">
                <a:effectLst/>
                <a:latin typeface="Söhne"/>
              </a:rPr>
              <a:t> He: </a:t>
            </a:r>
            <a:r>
              <a:rPr lang="vi-VN" b="0" i="0" dirty="0">
                <a:effectLst/>
                <a:latin typeface="Söhne"/>
              </a:rPr>
              <a:t>Đề xuất mask-RCNN cho nhiệm vụ phân đoạn theo thực thể, chia sẻ đặc trưng tích chập giữa các nhiệm vụ thông qua cấu trúc liên tục.</a:t>
            </a:r>
            <a:endParaRPr lang="en-US" dirty="0"/>
          </a:p>
        </p:txBody>
      </p:sp>
      <p:pic>
        <p:nvPicPr>
          <p:cNvPr id="6" name="Picture 6" descr="Daniel Bolya">
            <a:extLst>
              <a:ext uri="{FF2B5EF4-FFF2-40B4-BE49-F238E27FC236}">
                <a16:creationId xmlns:a16="http://schemas.microsoft.com/office/drawing/2014/main" id="{EDDDDCFC-5995-9314-D36E-54312141F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821" y="266414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077DA5-02AC-F6D0-7716-9324B9719B6D}"/>
              </a:ext>
            </a:extLst>
          </p:cNvPr>
          <p:cNvSpPr txBox="1"/>
          <p:nvPr/>
        </p:nvSpPr>
        <p:spPr>
          <a:xfrm>
            <a:off x="2474634" y="2826846"/>
            <a:ext cx="9168726" cy="646331"/>
          </a:xfrm>
          <a:prstGeom prst="rect">
            <a:avLst/>
          </a:prstGeom>
          <a:noFill/>
        </p:spPr>
        <p:txBody>
          <a:bodyPr wrap="square">
            <a:spAutoFit/>
          </a:bodyPr>
          <a:lstStyle/>
          <a:p>
            <a:pPr algn="just"/>
            <a:r>
              <a:rPr lang="en-US" b="1" i="0" dirty="0">
                <a:effectLst/>
                <a:latin typeface="Söhne"/>
              </a:rPr>
              <a:t>Daniel </a:t>
            </a:r>
            <a:r>
              <a:rPr lang="en-US" b="1" i="0" dirty="0" err="1">
                <a:effectLst/>
                <a:latin typeface="Söhne"/>
              </a:rPr>
              <a:t>Bolya</a:t>
            </a:r>
            <a:r>
              <a:rPr lang="en-US" b="0" i="0" dirty="0">
                <a:effectLst/>
                <a:latin typeface="Arial" panose="020B0604020202020204" pitchFamily="34" charset="0"/>
              </a:rPr>
              <a:t>: </a:t>
            </a:r>
            <a:r>
              <a:rPr lang="vi-VN" b="0" i="0" dirty="0">
                <a:effectLst/>
                <a:latin typeface="Söhne"/>
              </a:rPr>
              <a:t>Sử dụng ResNet-101 và FPN dựa trên RetinaNet để kết hợp các đặc trưng đa quy mô, đáp ứng yêu cầu về thời gian thực.</a:t>
            </a:r>
            <a:endParaRPr lang="en-US" dirty="0"/>
          </a:p>
        </p:txBody>
      </p:sp>
      <p:grpSp>
        <p:nvGrpSpPr>
          <p:cNvPr id="10" name="Group 9">
            <a:extLst>
              <a:ext uri="{FF2B5EF4-FFF2-40B4-BE49-F238E27FC236}">
                <a16:creationId xmlns:a16="http://schemas.microsoft.com/office/drawing/2014/main" id="{962C8DF9-7110-9770-00E3-367DED8464EB}"/>
              </a:ext>
            </a:extLst>
          </p:cNvPr>
          <p:cNvGrpSpPr/>
          <p:nvPr/>
        </p:nvGrpSpPr>
        <p:grpSpPr>
          <a:xfrm>
            <a:off x="-325120" y="-254000"/>
            <a:ext cx="1381760" cy="1381760"/>
            <a:chOff x="1178560" y="609600"/>
            <a:chExt cx="1381760" cy="1381760"/>
          </a:xfrm>
        </p:grpSpPr>
        <p:sp>
          <p:nvSpPr>
            <p:cNvPr id="11" name="Oval 10">
              <a:extLst>
                <a:ext uri="{FF2B5EF4-FFF2-40B4-BE49-F238E27FC236}">
                  <a16:creationId xmlns:a16="http://schemas.microsoft.com/office/drawing/2014/main" id="{D5C780DE-3D8B-D514-6082-C2F18CCDDAD8}"/>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FCB657-9CDC-C4E4-E862-CB15D96B2358}"/>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48E6B04-1BCA-9832-D106-F81749DE0D6A}"/>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923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2CE7E7-F751-CA43-B0BD-C4081746A986}"/>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F2D750-8858-633C-DE4D-3F6060632830}"/>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4. Nhận dạng khuôn mặt</a:t>
            </a:r>
          </a:p>
        </p:txBody>
      </p:sp>
      <p:grpSp>
        <p:nvGrpSpPr>
          <p:cNvPr id="4" name="Group 3">
            <a:extLst>
              <a:ext uri="{FF2B5EF4-FFF2-40B4-BE49-F238E27FC236}">
                <a16:creationId xmlns:a16="http://schemas.microsoft.com/office/drawing/2014/main" id="{B41949E1-D664-C798-AE5D-2A134AF34D15}"/>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65F49B77-EF8D-A374-B8D7-C80299B01F84}"/>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7A1EBA-0C59-8029-96F0-EECE5D022EBB}"/>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0645503-45BA-D293-9278-CF175FE90B75}"/>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4" name="Picture 4" descr="CNN model for face recognition. | Download Scientific Diagram">
            <a:extLst>
              <a:ext uri="{FF2B5EF4-FFF2-40B4-BE49-F238E27FC236}">
                <a16:creationId xmlns:a16="http://schemas.microsoft.com/office/drawing/2014/main" id="{E77771FC-B117-B52F-A807-32686018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435" y="1780935"/>
            <a:ext cx="80962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480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2CE7E7-F751-CA43-B0BD-C4081746A986}"/>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fill="none" extrusionOk="0">
                <a:moveTo>
                  <a:pt x="0" y="0"/>
                </a:moveTo>
                <a:cubicBezTo>
                  <a:pt x="4566180" y="-158446"/>
                  <a:pt x="7232976" y="-144852"/>
                  <a:pt x="11785600" y="0"/>
                </a:cubicBezTo>
                <a:cubicBezTo>
                  <a:pt x="11694954" y="2084969"/>
                  <a:pt x="11661703" y="5679284"/>
                  <a:pt x="11785600" y="6471920"/>
                </a:cubicBezTo>
                <a:cubicBezTo>
                  <a:pt x="8844363" y="6344215"/>
                  <a:pt x="5014894" y="6632952"/>
                  <a:pt x="0" y="6471920"/>
                </a:cubicBezTo>
                <a:cubicBezTo>
                  <a:pt x="-129466" y="4566012"/>
                  <a:pt x="160244" y="1540293"/>
                  <a:pt x="0" y="0"/>
                </a:cubicBezTo>
                <a:close/>
              </a:path>
              <a:path w="11785600" h="6471920" stroke="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782273-D3DD-B359-62DC-32575B5CDCD7}"/>
              </a:ext>
            </a:extLst>
          </p:cNvPr>
          <p:cNvSpPr txBox="1"/>
          <p:nvPr/>
        </p:nvSpPr>
        <p:spPr>
          <a:xfrm>
            <a:off x="2519425" y="2062974"/>
            <a:ext cx="9013212" cy="646331"/>
          </a:xfrm>
          <a:prstGeom prst="rect">
            <a:avLst/>
          </a:prstGeom>
          <a:noFill/>
        </p:spPr>
        <p:txBody>
          <a:bodyPr wrap="square">
            <a:spAutoFit/>
          </a:bodyPr>
          <a:lstStyle/>
          <a:p>
            <a:r>
              <a:rPr lang="en-US" b="1" i="0" dirty="0">
                <a:effectLst/>
                <a:latin typeface="Arial" panose="020B0604020202020204" pitchFamily="34" charset="0"/>
              </a:rPr>
              <a:t>Yaniv </a:t>
            </a:r>
            <a:r>
              <a:rPr lang="en-US" b="1" i="0" dirty="0" err="1">
                <a:effectLst/>
                <a:latin typeface="Arial" panose="020B0604020202020204" pitchFamily="34" charset="0"/>
              </a:rPr>
              <a:t>Taigman</a:t>
            </a:r>
            <a:r>
              <a:rPr lang="en-US" b="0" i="0" dirty="0">
                <a:effectLst/>
                <a:latin typeface="Arial" panose="020B0604020202020204" pitchFamily="34" charset="0"/>
              </a:rPr>
              <a:t>: </a:t>
            </a:r>
            <a:r>
              <a:rPr lang="en-US" b="0" i="0" dirty="0" err="1">
                <a:effectLst/>
                <a:latin typeface="Söhne"/>
              </a:rPr>
              <a:t>Đề</a:t>
            </a:r>
            <a:r>
              <a:rPr lang="en-US" b="0" i="0" dirty="0">
                <a:effectLst/>
                <a:latin typeface="Söhne"/>
              </a:rPr>
              <a:t> </a:t>
            </a:r>
            <a:r>
              <a:rPr lang="en-US" b="0" i="0" dirty="0" err="1">
                <a:effectLst/>
                <a:latin typeface="Söhne"/>
              </a:rPr>
              <a:t>xuất</a:t>
            </a:r>
            <a:r>
              <a:rPr lang="en-US" b="0" i="0" dirty="0">
                <a:effectLst/>
                <a:latin typeface="Söhne"/>
              </a:rPr>
              <a:t> </a:t>
            </a:r>
            <a:r>
              <a:rPr lang="en-US" b="0" i="0" dirty="0" err="1">
                <a:effectLst/>
                <a:latin typeface="Söhne"/>
              </a:rPr>
              <a:t>DeepFace</a:t>
            </a:r>
            <a:r>
              <a:rPr lang="en-US" b="0" i="0" dirty="0">
                <a:effectLst/>
                <a:latin typeface="Söhne"/>
              </a:rPr>
              <a:t>, </a:t>
            </a:r>
            <a:r>
              <a:rPr lang="en-US" b="0" i="0" dirty="0" err="1">
                <a:effectLst/>
                <a:latin typeface="Söhne"/>
              </a:rPr>
              <a:t>tiến</a:t>
            </a:r>
            <a:r>
              <a:rPr lang="en-US" b="0" i="0" dirty="0">
                <a:effectLst/>
                <a:latin typeface="Söhne"/>
              </a:rPr>
              <a:t> </a:t>
            </a:r>
            <a:r>
              <a:rPr lang="en-US" b="0" i="0" dirty="0" err="1">
                <a:effectLst/>
                <a:latin typeface="Söhne"/>
              </a:rPr>
              <a:t>hành</a:t>
            </a:r>
            <a:r>
              <a:rPr lang="en-US" b="0" i="0" dirty="0">
                <a:effectLst/>
                <a:latin typeface="Söhne"/>
              </a:rPr>
              <a:t> </a:t>
            </a:r>
            <a:r>
              <a:rPr lang="en-US" b="0" i="0" dirty="0" err="1">
                <a:effectLst/>
                <a:latin typeface="Söhne"/>
              </a:rPr>
              <a:t>phát</a:t>
            </a:r>
            <a:r>
              <a:rPr lang="en-US" b="0" i="0" dirty="0">
                <a:effectLst/>
                <a:latin typeface="Söhne"/>
              </a:rPr>
              <a:t> </a:t>
            </a:r>
            <a:r>
              <a:rPr lang="en-US" b="0" i="0" dirty="0" err="1">
                <a:effectLst/>
                <a:latin typeface="Söhne"/>
              </a:rPr>
              <a:t>hiện</a:t>
            </a:r>
            <a:r>
              <a:rPr lang="en-US" b="0" i="0" dirty="0">
                <a:effectLst/>
                <a:latin typeface="Söhne"/>
              </a:rPr>
              <a:t> </a:t>
            </a:r>
            <a:r>
              <a:rPr lang="en-US" b="0" i="0" dirty="0" err="1">
                <a:effectLst/>
                <a:latin typeface="Söhne"/>
              </a:rPr>
              <a:t>khuôn</a:t>
            </a:r>
            <a:r>
              <a:rPr lang="en-US" b="0" i="0" dirty="0">
                <a:effectLst/>
                <a:latin typeface="Söhne"/>
              </a:rPr>
              <a:t> </a:t>
            </a:r>
            <a:r>
              <a:rPr lang="en-US" b="0" i="0" dirty="0" err="1">
                <a:effectLst/>
                <a:latin typeface="Söhne"/>
              </a:rPr>
              <a:t>mặt</a:t>
            </a:r>
            <a:r>
              <a:rPr lang="en-US" b="0" i="0" dirty="0">
                <a:effectLst/>
                <a:latin typeface="Söhne"/>
              </a:rPr>
              <a:t>, </a:t>
            </a:r>
            <a:r>
              <a:rPr lang="en-US" b="0" i="0" dirty="0" err="1">
                <a:effectLst/>
                <a:latin typeface="Söhne"/>
              </a:rPr>
              <a:t>căn</a:t>
            </a:r>
            <a:r>
              <a:rPr lang="en-US" b="0" i="0" dirty="0">
                <a:effectLst/>
                <a:latin typeface="Söhne"/>
              </a:rPr>
              <a:t> </a:t>
            </a:r>
            <a:r>
              <a:rPr lang="en-US" b="0" i="0" dirty="0" err="1">
                <a:effectLst/>
                <a:latin typeface="Söhne"/>
              </a:rPr>
              <a:t>chỉnh</a:t>
            </a:r>
            <a:r>
              <a:rPr lang="en-US" b="0" i="0" dirty="0">
                <a:effectLst/>
                <a:latin typeface="Söhne"/>
              </a:rPr>
              <a:t>, </a:t>
            </a:r>
            <a:r>
              <a:rPr lang="en-US" b="0" i="0" dirty="0" err="1">
                <a:effectLst/>
                <a:latin typeface="Söhne"/>
              </a:rPr>
              <a:t>trích</a:t>
            </a:r>
            <a:r>
              <a:rPr lang="en-US" b="0" i="0" dirty="0">
                <a:effectLst/>
                <a:latin typeface="Söhne"/>
              </a:rPr>
              <a:t> </a:t>
            </a:r>
            <a:r>
              <a:rPr lang="en-US" b="0" i="0" dirty="0" err="1">
                <a:effectLst/>
                <a:latin typeface="Söhne"/>
              </a:rPr>
              <a:t>xuất</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loại</a:t>
            </a:r>
            <a:r>
              <a:rPr lang="en-US" b="0" i="0" dirty="0">
                <a:effectLst/>
                <a:latin typeface="Söhne"/>
              </a:rPr>
              <a:t>.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mạng</a:t>
            </a:r>
            <a:r>
              <a:rPr lang="en-US" b="0" i="0" dirty="0">
                <a:effectLst/>
                <a:latin typeface="Söhne"/>
              </a:rPr>
              <a:t> Siamese </a:t>
            </a:r>
            <a:r>
              <a:rPr lang="en-US" b="0" i="0" dirty="0" err="1">
                <a:effectLst/>
                <a:latin typeface="Söhne"/>
              </a:rPr>
              <a:t>để</a:t>
            </a:r>
            <a:r>
              <a:rPr lang="en-US" b="0" i="0" dirty="0">
                <a:effectLst/>
                <a:latin typeface="Söhne"/>
              </a:rPr>
              <a:t> </a:t>
            </a:r>
            <a:r>
              <a:rPr lang="en-US" b="0" i="0" dirty="0" err="1">
                <a:effectLst/>
                <a:latin typeface="Söhne"/>
              </a:rPr>
              <a:t>huấn</a:t>
            </a:r>
            <a:r>
              <a:rPr lang="en-US" b="0" i="0" dirty="0">
                <a:effectLst/>
                <a:latin typeface="Söhne"/>
              </a:rPr>
              <a:t> </a:t>
            </a:r>
            <a:r>
              <a:rPr lang="en-US" b="0" i="0" dirty="0" err="1">
                <a:effectLst/>
                <a:latin typeface="Söhne"/>
              </a:rPr>
              <a:t>luyện</a:t>
            </a:r>
            <a:r>
              <a:rPr lang="en-US" b="0" i="0" dirty="0">
                <a:effectLst/>
                <a:latin typeface="Söhne"/>
              </a:rPr>
              <a:t> </a:t>
            </a:r>
            <a:r>
              <a:rPr lang="en-US" b="0" i="0" dirty="0" err="1">
                <a:effectLst/>
                <a:latin typeface="Söhne"/>
              </a:rPr>
              <a:t>mô</a:t>
            </a:r>
            <a:r>
              <a:rPr lang="en-US" b="0" i="0" dirty="0">
                <a:effectLst/>
                <a:latin typeface="Söhne"/>
              </a:rPr>
              <a:t> </a:t>
            </a:r>
            <a:r>
              <a:rPr lang="en-US" b="0" i="0" dirty="0" err="1">
                <a:effectLst/>
                <a:latin typeface="Söhne"/>
              </a:rPr>
              <a:t>hình</a:t>
            </a:r>
            <a:r>
              <a:rPr lang="en-US" b="0" i="0" dirty="0">
                <a:effectLst/>
                <a:latin typeface="Söhne"/>
              </a:rPr>
              <a:t>.</a:t>
            </a:r>
            <a:endParaRPr lang="en-US" dirty="0"/>
          </a:p>
        </p:txBody>
      </p:sp>
      <p:sp>
        <p:nvSpPr>
          <p:cNvPr id="7" name="TextBox 6">
            <a:extLst>
              <a:ext uri="{FF2B5EF4-FFF2-40B4-BE49-F238E27FC236}">
                <a16:creationId xmlns:a16="http://schemas.microsoft.com/office/drawing/2014/main" id="{EAD63642-4FA0-F556-B8DD-1945439AEC78}"/>
              </a:ext>
            </a:extLst>
          </p:cNvPr>
          <p:cNvSpPr txBox="1"/>
          <p:nvPr/>
        </p:nvSpPr>
        <p:spPr>
          <a:xfrm>
            <a:off x="862715" y="3837956"/>
            <a:ext cx="10669922" cy="2031325"/>
          </a:xfrm>
          <a:prstGeom prst="rect">
            <a:avLst/>
          </a:prstGeom>
          <a:noFill/>
        </p:spPr>
        <p:txBody>
          <a:bodyPr wrap="square">
            <a:spAutoFit/>
          </a:bodyPr>
          <a:lstStyle/>
          <a:p>
            <a:pPr algn="just"/>
            <a:r>
              <a:rPr lang="vi-VN" b="1" i="0" dirty="0">
                <a:effectLst/>
                <a:latin typeface="Söhne"/>
              </a:rPr>
              <a:t>DeepID</a:t>
            </a:r>
            <a:r>
              <a:rPr lang="vi-VN" b="0" i="0" dirty="0">
                <a:effectLst/>
                <a:latin typeface="Söhne"/>
              </a:rPr>
              <a:t>: Trực tiếp đưa hai hình ảnh khuôn mặt vào CNN để trích xuất vector đặc trưng cho phân loại.</a:t>
            </a:r>
          </a:p>
          <a:p>
            <a:pPr algn="just"/>
            <a:r>
              <a:rPr lang="vi-VN" b="1" i="0" dirty="0">
                <a:effectLst/>
                <a:latin typeface="Söhne"/>
              </a:rPr>
              <a:t>DeepID2</a:t>
            </a:r>
            <a:r>
              <a:rPr lang="vi-VN" b="0" i="0" dirty="0">
                <a:effectLst/>
                <a:latin typeface="Söhne"/>
              </a:rPr>
              <a:t> và </a:t>
            </a:r>
            <a:r>
              <a:rPr lang="vi-VN" b="1" i="0" dirty="0">
                <a:effectLst/>
                <a:latin typeface="Söhne"/>
              </a:rPr>
              <a:t>DeepID2+</a:t>
            </a:r>
            <a:r>
              <a:rPr lang="vi-VN" b="0" i="0" dirty="0">
                <a:effectLst/>
                <a:latin typeface="Söhne"/>
              </a:rPr>
              <a:t>: Mở rộng từ DeepID, giới thiệu hàm mất mát phân loại và xác minh.</a:t>
            </a:r>
          </a:p>
          <a:p>
            <a:pPr algn="just"/>
            <a:r>
              <a:rPr lang="vi-VN" b="1" i="0" dirty="0">
                <a:effectLst/>
                <a:latin typeface="Söhne"/>
              </a:rPr>
              <a:t>DeepID3</a:t>
            </a:r>
            <a:r>
              <a:rPr lang="vi-VN" b="0" i="0" dirty="0">
                <a:effectLst/>
                <a:latin typeface="Söhne"/>
              </a:rPr>
              <a:t>: Đề xuất hai loại cấu trúc, có thể được xây dựng bằng cách xếp các lớp tích chập của VGGNet hoặc các mô-đun inception.</a:t>
            </a:r>
          </a:p>
          <a:p>
            <a:pPr algn="just"/>
            <a:r>
              <a:rPr lang="vi-VN" b="1" i="0" dirty="0">
                <a:effectLst/>
                <a:latin typeface="Söhne"/>
              </a:rPr>
              <a:t>FaceNet</a:t>
            </a:r>
            <a:r>
              <a:rPr lang="vi-VN" b="0" i="0" dirty="0">
                <a:effectLst/>
                <a:latin typeface="Söhne"/>
              </a:rPr>
              <a:t>: Google đề xuất sử dụng triplet loss thay vì softmax để học các vector biểu diễn khuôn mặt hiệu quả hơn, sử dụng mạng CNN 22 lớp và hàng trăm triệu hình ảnh.</a:t>
            </a:r>
          </a:p>
          <a:p>
            <a:pPr algn="just"/>
            <a:r>
              <a:rPr lang="vi-VN" b="1" i="0" dirty="0">
                <a:effectLst/>
                <a:latin typeface="Söhne"/>
              </a:rPr>
              <a:t>VGGFace </a:t>
            </a:r>
            <a:r>
              <a:rPr lang="vi-VN" b="0" i="0" dirty="0">
                <a:effectLst/>
                <a:latin typeface="Söhne"/>
              </a:rPr>
              <a:t>: Sử dụng triplet loss để huấn luyện mô hình nhận diện khuôn mặt.</a:t>
            </a:r>
          </a:p>
        </p:txBody>
      </p:sp>
      <p:pic>
        <p:nvPicPr>
          <p:cNvPr id="5122" name="Picture 2" descr="IMVC 2017 &gt; Program &gt; Invited Speakers &gt; Speaker">
            <a:extLst>
              <a:ext uri="{FF2B5EF4-FFF2-40B4-BE49-F238E27FC236}">
                <a16:creationId xmlns:a16="http://schemas.microsoft.com/office/drawing/2014/main" id="{BF06B4B0-58F0-BEBB-C79C-23E89BA6C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92" y="1681039"/>
            <a:ext cx="1451432" cy="14514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F2D750-8858-633C-DE4D-3F6060632830}"/>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4. Nhận dạng khuôn mặt</a:t>
            </a:r>
          </a:p>
        </p:txBody>
      </p:sp>
      <p:grpSp>
        <p:nvGrpSpPr>
          <p:cNvPr id="4" name="Group 3">
            <a:extLst>
              <a:ext uri="{FF2B5EF4-FFF2-40B4-BE49-F238E27FC236}">
                <a16:creationId xmlns:a16="http://schemas.microsoft.com/office/drawing/2014/main" id="{B41949E1-D664-C798-AE5D-2A134AF34D15}"/>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65F49B77-EF8D-A374-B8D7-C80299B01F84}"/>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7A1EBA-0C59-8029-96F0-EECE5D022EBB}"/>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0645503-45BA-D293-9278-CF175FE90B75}"/>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034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2B930D-06C3-EF8C-BCD0-3D749B1F5A29}"/>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27E7813-C55A-C74B-7C7D-980FEB868818}"/>
              </a:ext>
            </a:extLst>
          </p:cNvPr>
          <p:cNvSpPr txBox="1"/>
          <p:nvPr/>
        </p:nvSpPr>
        <p:spPr>
          <a:xfrm>
            <a:off x="954793" y="364446"/>
            <a:ext cx="2282484" cy="646331"/>
          </a:xfrm>
          <a:prstGeom prst="rect">
            <a:avLst/>
          </a:prstGeom>
          <a:noFill/>
        </p:spPr>
        <p:txBody>
          <a:bodyPr wrap="none" rtlCol="0">
            <a:spAutoFit/>
          </a:bodyPr>
          <a:lstStyle/>
          <a:p>
            <a:r>
              <a:rPr lang="en-US" sz="3600" b="0" i="0" dirty="0">
                <a:solidFill>
                  <a:sysClr val="windowText" lastClr="000000"/>
                </a:solidFill>
                <a:effectLst/>
                <a:latin typeface="+mj-lt"/>
              </a:rPr>
              <a:t>A. </a:t>
            </a:r>
            <a:r>
              <a:rPr lang="en-US" sz="3600" b="0" i="0">
                <a:solidFill>
                  <a:sysClr val="windowText" lastClr="000000"/>
                </a:solidFill>
                <a:effectLst/>
                <a:latin typeface="+mj-lt"/>
              </a:rPr>
              <a:t>CNN 1-D</a:t>
            </a:r>
            <a:endParaRPr lang="en-US" sz="3600" dirty="0">
              <a:solidFill>
                <a:sysClr val="windowText" lastClr="000000"/>
              </a:solidFill>
              <a:latin typeface="+mj-lt"/>
            </a:endParaRPr>
          </a:p>
        </p:txBody>
      </p:sp>
      <p:sp>
        <p:nvSpPr>
          <p:cNvPr id="5" name="TextBox 4">
            <a:extLst>
              <a:ext uri="{FF2B5EF4-FFF2-40B4-BE49-F238E27FC236}">
                <a16:creationId xmlns:a16="http://schemas.microsoft.com/office/drawing/2014/main" id="{8BF73A31-49C9-04D1-A5D4-005EAFC7D8F2}"/>
              </a:ext>
            </a:extLst>
          </p:cNvPr>
          <p:cNvSpPr txBox="1"/>
          <p:nvPr/>
        </p:nvSpPr>
        <p:spPr>
          <a:xfrm>
            <a:off x="766367" y="5103137"/>
            <a:ext cx="10659266" cy="1200329"/>
          </a:xfrm>
          <a:prstGeom prst="rect">
            <a:avLst/>
          </a:prstGeom>
          <a:noFill/>
        </p:spPr>
        <p:txBody>
          <a:bodyPr wrap="square" rtlCol="0">
            <a:spAutoFit/>
          </a:bodyPr>
          <a:lstStyle/>
          <a:p>
            <a:pPr algn="just"/>
            <a:r>
              <a:rPr lang="vi-VN" sz="2400" b="0" i="0" dirty="0">
                <a:solidFill>
                  <a:sysClr val="windowText" lastClr="000000"/>
                </a:solidFill>
                <a:effectLst/>
                <a:latin typeface="Söhne"/>
              </a:rPr>
              <a:t>1D CNN thường được áp dụng vào việc dự đoán chuỗi thời gian và nhận diện tín hiệu. Chúng rất hiệu quả trong việc trích xuất đặc trưng từ dữ liệu 1 chiều như ECG hoặc dự đoán lưu lượng giao thông.</a:t>
            </a:r>
            <a:endParaRPr lang="en-US" sz="2400" dirty="0">
              <a:solidFill>
                <a:sysClr val="windowText" lastClr="000000"/>
              </a:solidFill>
            </a:endParaRPr>
          </a:p>
        </p:txBody>
      </p:sp>
      <p:pic>
        <p:nvPicPr>
          <p:cNvPr id="1026" name="Picture 2" descr="Simple 1D convolutional neural network (CNN) architecture with two... |  Download Scientific Diagram">
            <a:extLst>
              <a:ext uri="{FF2B5EF4-FFF2-40B4-BE49-F238E27FC236}">
                <a16:creationId xmlns:a16="http://schemas.microsoft.com/office/drawing/2014/main" id="{05249775-99C5-E367-5EEC-E326AF29CD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7" t="1208" r="891" b="2686"/>
          <a:stretch/>
        </p:blipFill>
        <p:spPr bwMode="auto">
          <a:xfrm>
            <a:off x="3909606" y="1112378"/>
            <a:ext cx="4594392" cy="388915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CFFC565-257D-A530-5D0B-74B31E206152}"/>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B4A6E243-0500-76E9-ED93-1114D0CD7F0A}"/>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1412D77-42C5-EF85-8261-AFBFF44C4919}"/>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B13B718-F226-248D-A7A4-48EC20729E4C}"/>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000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F63956-FCFC-ACA2-1C00-8817A3D8A80E}"/>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C34A473-4F05-C03F-6E7E-2DDC89ABBEA7}"/>
              </a:ext>
            </a:extLst>
          </p:cNvPr>
          <p:cNvSpPr txBox="1"/>
          <p:nvPr/>
        </p:nvSpPr>
        <p:spPr>
          <a:xfrm>
            <a:off x="954793" y="5187820"/>
            <a:ext cx="10643158" cy="1015663"/>
          </a:xfrm>
          <a:prstGeom prst="rect">
            <a:avLst/>
          </a:prstGeom>
          <a:noFill/>
        </p:spPr>
        <p:txBody>
          <a:bodyPr wrap="square" rtlCol="0">
            <a:spAutoFit/>
          </a:bodyPr>
          <a:lstStyle/>
          <a:p>
            <a:pPr algn="just"/>
            <a:r>
              <a:rPr lang="vi-VN" sz="2000" i="0" dirty="0">
                <a:effectLst/>
                <a:latin typeface="Söhne"/>
              </a:rPr>
              <a:t>CNN đa chiều, như CNN 3D, được áp dụng trên dữ liệu với số chiều lớn hơn, thường được sử dụng cho việc nhận diện hành động của con người trong video hoặc phát hiện đối tượng trong không gian 3 chiều. Các ứng dụng này cũng mở rộng sang việc xử lý hình ảnh y khoa như tia X và hình ảnh CT.</a:t>
            </a:r>
            <a:endParaRPr lang="en-US" sz="2000" dirty="0"/>
          </a:p>
        </p:txBody>
      </p:sp>
      <p:sp>
        <p:nvSpPr>
          <p:cNvPr id="6" name="TextBox 5">
            <a:extLst>
              <a:ext uri="{FF2B5EF4-FFF2-40B4-BE49-F238E27FC236}">
                <a16:creationId xmlns:a16="http://schemas.microsoft.com/office/drawing/2014/main" id="{C1F005CF-7F05-6C22-6F01-AC63513C5FFD}"/>
              </a:ext>
            </a:extLst>
          </p:cNvPr>
          <p:cNvSpPr txBox="1"/>
          <p:nvPr/>
        </p:nvSpPr>
        <p:spPr>
          <a:xfrm>
            <a:off x="954793" y="364446"/>
            <a:ext cx="3201517" cy="646331"/>
          </a:xfrm>
          <a:prstGeom prst="rect">
            <a:avLst/>
          </a:prstGeom>
          <a:noFill/>
        </p:spPr>
        <p:txBody>
          <a:bodyPr wrap="none" rtlCol="0">
            <a:spAutoFit/>
          </a:bodyPr>
          <a:lstStyle/>
          <a:p>
            <a:r>
              <a:rPr lang="en-US" sz="3600" dirty="0">
                <a:solidFill>
                  <a:sysClr val="windowText" lastClr="000000"/>
                </a:solidFill>
                <a:latin typeface="+mj-lt"/>
              </a:rPr>
              <a:t>C</a:t>
            </a:r>
            <a:r>
              <a:rPr lang="en-US" sz="3600" b="0" i="0">
                <a:solidFill>
                  <a:sysClr val="windowText" lastClr="000000"/>
                </a:solidFill>
                <a:effectLst/>
                <a:latin typeface="+mj-lt"/>
              </a:rPr>
              <a:t>. CNN </a:t>
            </a:r>
            <a:r>
              <a:rPr lang="en-US" sz="3600">
                <a:solidFill>
                  <a:sysClr val="windowText" lastClr="000000"/>
                </a:solidFill>
                <a:latin typeface="+mj-lt"/>
              </a:rPr>
              <a:t>Đa chiều</a:t>
            </a:r>
            <a:endParaRPr lang="en-US" sz="3600" dirty="0">
              <a:solidFill>
                <a:sysClr val="windowText" lastClr="000000"/>
              </a:solidFill>
              <a:latin typeface="+mj-lt"/>
            </a:endParaRPr>
          </a:p>
        </p:txBody>
      </p:sp>
      <p:pic>
        <p:nvPicPr>
          <p:cNvPr id="12290" name="Picture 2" descr="Basic 3D CNN architecture: the 3D filter is convolved with the video in...  | Download Scientific Diagram">
            <a:extLst>
              <a:ext uri="{FF2B5EF4-FFF2-40B4-BE49-F238E27FC236}">
                <a16:creationId xmlns:a16="http://schemas.microsoft.com/office/drawing/2014/main" id="{C802FA1C-4F6B-208C-E804-F60A53572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359" y="1274654"/>
            <a:ext cx="5669282" cy="36492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9E2209F7-093F-0E6A-2773-F5AAED07A5A5}"/>
              </a:ext>
            </a:extLst>
          </p:cNvPr>
          <p:cNvGrpSpPr/>
          <p:nvPr/>
        </p:nvGrpSpPr>
        <p:grpSpPr>
          <a:xfrm>
            <a:off x="-325120" y="-254000"/>
            <a:ext cx="1381760" cy="1381760"/>
            <a:chOff x="1178560" y="609600"/>
            <a:chExt cx="1381760" cy="1381760"/>
          </a:xfrm>
        </p:grpSpPr>
        <p:sp>
          <p:nvSpPr>
            <p:cNvPr id="9" name="Oval 8">
              <a:extLst>
                <a:ext uri="{FF2B5EF4-FFF2-40B4-BE49-F238E27FC236}">
                  <a16:creationId xmlns:a16="http://schemas.microsoft.com/office/drawing/2014/main" id="{BD653361-881E-AAFA-510D-B78960946833}"/>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FCC02E-D88B-6B61-1FD7-B49C3BD6E52A}"/>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25B279D-1231-735F-6D23-14F68FD34683}"/>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466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E77FDEB-025A-B7C2-34D0-8337DA6955D6}"/>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2A7B3C-0001-66D7-DBDB-08EEB94AA79F}"/>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1. Nhận diện hành động con người</a:t>
            </a:r>
          </a:p>
        </p:txBody>
      </p:sp>
      <p:grpSp>
        <p:nvGrpSpPr>
          <p:cNvPr id="14" name="Group 13">
            <a:extLst>
              <a:ext uri="{FF2B5EF4-FFF2-40B4-BE49-F238E27FC236}">
                <a16:creationId xmlns:a16="http://schemas.microsoft.com/office/drawing/2014/main" id="{E9A2F3D2-44C9-3FDE-AC98-DEA30BBFE2DB}"/>
              </a:ext>
            </a:extLst>
          </p:cNvPr>
          <p:cNvGrpSpPr/>
          <p:nvPr/>
        </p:nvGrpSpPr>
        <p:grpSpPr>
          <a:xfrm>
            <a:off x="-325120" y="-254000"/>
            <a:ext cx="1381760" cy="1381760"/>
            <a:chOff x="1178560" y="609600"/>
            <a:chExt cx="1381760" cy="1381760"/>
          </a:xfrm>
        </p:grpSpPr>
        <p:sp>
          <p:nvSpPr>
            <p:cNvPr id="15" name="Oval 14">
              <a:extLst>
                <a:ext uri="{FF2B5EF4-FFF2-40B4-BE49-F238E27FC236}">
                  <a16:creationId xmlns:a16="http://schemas.microsoft.com/office/drawing/2014/main" id="{7E7E3449-6463-42DC-F6C1-7A4A46325774}"/>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41AA524-E232-4E7A-1486-9B7548BB8F37}"/>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C9B552-5EA3-5241-4D18-D2BF72996EE6}"/>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434" name="Picture 2" descr="Human Pose Estimation Reading List">
            <a:extLst>
              <a:ext uri="{FF2B5EF4-FFF2-40B4-BE49-F238E27FC236}">
                <a16:creationId xmlns:a16="http://schemas.microsoft.com/office/drawing/2014/main" id="{8CEC8A87-B9C5-DB8B-8205-2C162701B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355" y="1579095"/>
            <a:ext cx="9376410" cy="434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40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E77FDEB-025A-B7C2-34D0-8337DA6955D6}"/>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fill="none" extrusionOk="0">
                <a:moveTo>
                  <a:pt x="0" y="0"/>
                </a:moveTo>
                <a:cubicBezTo>
                  <a:pt x="4566180" y="-158446"/>
                  <a:pt x="7232976" y="-144852"/>
                  <a:pt x="11785600" y="0"/>
                </a:cubicBezTo>
                <a:cubicBezTo>
                  <a:pt x="11694954" y="2084969"/>
                  <a:pt x="11661703" y="5679284"/>
                  <a:pt x="11785600" y="6471920"/>
                </a:cubicBezTo>
                <a:cubicBezTo>
                  <a:pt x="8844363" y="6344215"/>
                  <a:pt x="5014894" y="6632952"/>
                  <a:pt x="0" y="6471920"/>
                </a:cubicBezTo>
                <a:cubicBezTo>
                  <a:pt x="-129466" y="4566012"/>
                  <a:pt x="160244" y="1540293"/>
                  <a:pt x="0" y="0"/>
                </a:cubicBezTo>
                <a:close/>
              </a:path>
              <a:path w="11785600" h="6471920" stroke="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2A1CD48-12EB-DBA7-08A4-1BDC9D51B9B5}"/>
              </a:ext>
            </a:extLst>
          </p:cNvPr>
          <p:cNvSpPr txBox="1"/>
          <p:nvPr/>
        </p:nvSpPr>
        <p:spPr>
          <a:xfrm>
            <a:off x="2137850" y="2093269"/>
            <a:ext cx="7140251" cy="1477328"/>
          </a:xfrm>
          <a:prstGeom prst="rect">
            <a:avLst/>
          </a:prstGeom>
          <a:noFill/>
        </p:spPr>
        <p:txBody>
          <a:bodyPr wrap="square">
            <a:spAutoFit/>
          </a:bodyPr>
          <a:lstStyle/>
          <a:p>
            <a:pPr algn="l"/>
            <a:r>
              <a:rPr lang="en-US" b="1" i="0">
                <a:effectLst/>
                <a:latin typeface="Arial" panose="020B0604020202020204" pitchFamily="34" charset="0"/>
              </a:rPr>
              <a:t>Congqi Cao</a:t>
            </a:r>
            <a:r>
              <a:rPr lang="en-US" b="0" i="0">
                <a:effectLst/>
                <a:latin typeface="Arial" panose="020B0604020202020204" pitchFamily="34" charset="0"/>
              </a:rPr>
              <a:t>:</a:t>
            </a:r>
          </a:p>
          <a:p>
            <a:pPr algn="l"/>
            <a:r>
              <a:rPr lang="vi-VN" b="0" i="0">
                <a:effectLst/>
                <a:latin typeface="Söhne"/>
              </a:rPr>
              <a:t>Sử dụng 3D CNN để trích xuất đặc trưng từ các khớp cơ thể thay vì toàn bộ cơ thể.</a:t>
            </a:r>
          </a:p>
          <a:p>
            <a:pPr algn="l"/>
            <a:r>
              <a:rPr lang="vi-VN" b="0" i="0">
                <a:effectLst/>
                <a:latin typeface="Söhne"/>
              </a:rPr>
              <a:t>Đưa </a:t>
            </a:r>
            <a:r>
              <a:rPr lang="vi-VN" b="0" i="0" dirty="0">
                <a:effectLst/>
                <a:latin typeface="Söhne"/>
              </a:rPr>
              <a:t>các đặc trưng này vào một máy học SVM tuyến tính để phân loại.</a:t>
            </a:r>
          </a:p>
          <a:p>
            <a:endParaRPr lang="en-US" dirty="0"/>
          </a:p>
        </p:txBody>
      </p:sp>
      <p:pic>
        <p:nvPicPr>
          <p:cNvPr id="4098" name="Picture 2" descr="Congqi Cao">
            <a:extLst>
              <a:ext uri="{FF2B5EF4-FFF2-40B4-BE49-F238E27FC236}">
                <a16:creationId xmlns:a16="http://schemas.microsoft.com/office/drawing/2014/main" id="{1866AE68-1E73-7939-66CE-65A955FAB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06" y="1780152"/>
            <a:ext cx="1621972" cy="16219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unzhou Huang">
            <a:extLst>
              <a:ext uri="{FF2B5EF4-FFF2-40B4-BE49-F238E27FC236}">
                <a16:creationId xmlns:a16="http://schemas.microsoft.com/office/drawing/2014/main" id="{D5A264F9-5C65-D120-2B42-EFA761BEF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3" y="3650840"/>
            <a:ext cx="971550" cy="1219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0C5E69-1977-0DD8-7E87-810F4E4447D3}"/>
              </a:ext>
            </a:extLst>
          </p:cNvPr>
          <p:cNvSpPr txBox="1"/>
          <p:nvPr/>
        </p:nvSpPr>
        <p:spPr>
          <a:xfrm>
            <a:off x="2137850" y="3669711"/>
            <a:ext cx="9064832" cy="1200329"/>
          </a:xfrm>
          <a:prstGeom prst="rect">
            <a:avLst/>
          </a:prstGeom>
          <a:noFill/>
        </p:spPr>
        <p:txBody>
          <a:bodyPr wrap="square">
            <a:spAutoFit/>
          </a:bodyPr>
          <a:lstStyle/>
          <a:p>
            <a:r>
              <a:rPr lang="en-US" b="1" i="0">
                <a:effectLst/>
                <a:latin typeface="Arial" panose="020B0604020202020204" pitchFamily="34" charset="0"/>
              </a:rPr>
              <a:t>Junzhou Huang:</a:t>
            </a:r>
          </a:p>
          <a:p>
            <a:pPr algn="l"/>
            <a:r>
              <a:rPr lang="vi-VN" b="0" i="0">
                <a:effectLst/>
                <a:latin typeface="Söhne"/>
              </a:rPr>
              <a:t>Thiết </a:t>
            </a:r>
            <a:r>
              <a:rPr lang="vi-VN" b="0" i="0" dirty="0">
                <a:effectLst/>
                <a:latin typeface="Söhne"/>
              </a:rPr>
              <a:t>kế một cấu trúc CNN 3D để nhận diện ngôn ngữ ký hiệu.</a:t>
            </a:r>
          </a:p>
          <a:p>
            <a:pPr algn="l"/>
            <a:r>
              <a:rPr lang="vi-VN" b="0" i="0" dirty="0">
                <a:effectLst/>
                <a:latin typeface="Söhne"/>
              </a:rPr>
              <a:t>Các lớp tích chập 3D tự động trích xuất các đặc trưng không gian và thời gian từ luồng video.</a:t>
            </a:r>
          </a:p>
          <a:p>
            <a:pPr algn="l"/>
            <a:r>
              <a:rPr lang="vi-VN" b="0" i="0" dirty="0">
                <a:effectLst/>
                <a:latin typeface="Söhne"/>
              </a:rPr>
              <a:t>Đưa các đặc trưng này vào lớp FC để phân loại.</a:t>
            </a:r>
          </a:p>
        </p:txBody>
      </p:sp>
      <p:pic>
        <p:nvPicPr>
          <p:cNvPr id="4102" name="Picture 6" descr="Yi Huang">
            <a:extLst>
              <a:ext uri="{FF2B5EF4-FFF2-40B4-BE49-F238E27FC236}">
                <a16:creationId xmlns:a16="http://schemas.microsoft.com/office/drawing/2014/main" id="{96A46F96-1E5F-4D2E-C787-FBF348B8E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388" y="508999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188974E-91C7-6944-DBCD-0B168A2AA4FE}"/>
              </a:ext>
            </a:extLst>
          </p:cNvPr>
          <p:cNvSpPr txBox="1"/>
          <p:nvPr/>
        </p:nvSpPr>
        <p:spPr>
          <a:xfrm>
            <a:off x="2137850" y="5172354"/>
            <a:ext cx="8733350" cy="646331"/>
          </a:xfrm>
          <a:prstGeom prst="rect">
            <a:avLst/>
          </a:prstGeom>
          <a:noFill/>
        </p:spPr>
        <p:txBody>
          <a:bodyPr wrap="square">
            <a:spAutoFit/>
          </a:bodyPr>
          <a:lstStyle/>
          <a:p>
            <a:r>
              <a:rPr lang="en-US" b="1" i="0">
                <a:effectLst/>
                <a:latin typeface="Arial" panose="020B0604020202020204" pitchFamily="34" charset="0"/>
              </a:rPr>
              <a:t>Yi Huang</a:t>
            </a:r>
            <a:r>
              <a:rPr lang="en-US" b="0" i="0">
                <a:effectLst/>
                <a:latin typeface="Arial" panose="020B0604020202020204" pitchFamily="34" charset="0"/>
              </a:rPr>
              <a:t>: </a:t>
            </a:r>
            <a:r>
              <a:rPr lang="vi-VN" b="0" i="0">
                <a:effectLst/>
                <a:latin typeface="Söhne"/>
              </a:rPr>
              <a:t>Kết </a:t>
            </a:r>
            <a:r>
              <a:rPr lang="vi-VN" b="0" i="0" dirty="0">
                <a:effectLst/>
                <a:latin typeface="Söhne"/>
              </a:rPr>
              <a:t>hợp luồng tư thế tích chập 3D với luồng diện mạo tích chập 2D để tạo ra thông tin hành động con người có tính phân biệt cao hơn.</a:t>
            </a:r>
            <a:endParaRPr lang="en-US" dirty="0"/>
          </a:p>
        </p:txBody>
      </p:sp>
      <p:sp>
        <p:nvSpPr>
          <p:cNvPr id="12" name="TextBox 11">
            <a:extLst>
              <a:ext uri="{FF2B5EF4-FFF2-40B4-BE49-F238E27FC236}">
                <a16:creationId xmlns:a16="http://schemas.microsoft.com/office/drawing/2014/main" id="{412A7B3C-0001-66D7-DBDB-08EEB94AA79F}"/>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1. Nhận diện hành động con người</a:t>
            </a:r>
          </a:p>
        </p:txBody>
      </p:sp>
      <p:grpSp>
        <p:nvGrpSpPr>
          <p:cNvPr id="14" name="Group 13">
            <a:extLst>
              <a:ext uri="{FF2B5EF4-FFF2-40B4-BE49-F238E27FC236}">
                <a16:creationId xmlns:a16="http://schemas.microsoft.com/office/drawing/2014/main" id="{E9A2F3D2-44C9-3FDE-AC98-DEA30BBFE2DB}"/>
              </a:ext>
            </a:extLst>
          </p:cNvPr>
          <p:cNvGrpSpPr/>
          <p:nvPr/>
        </p:nvGrpSpPr>
        <p:grpSpPr>
          <a:xfrm>
            <a:off x="-325120" y="-254000"/>
            <a:ext cx="1381760" cy="1381760"/>
            <a:chOff x="1178560" y="609600"/>
            <a:chExt cx="1381760" cy="1381760"/>
          </a:xfrm>
        </p:grpSpPr>
        <p:sp>
          <p:nvSpPr>
            <p:cNvPr id="15" name="Oval 14">
              <a:extLst>
                <a:ext uri="{FF2B5EF4-FFF2-40B4-BE49-F238E27FC236}">
                  <a16:creationId xmlns:a16="http://schemas.microsoft.com/office/drawing/2014/main" id="{7E7E3449-6463-42DC-F6C1-7A4A46325774}"/>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41AA524-E232-4E7A-1486-9B7548BB8F37}"/>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C9B552-5EA3-5241-4D18-D2BF72996EE6}"/>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2331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FEF01-0EBC-35CE-418D-D056CC54D390}"/>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4BE101-27C0-13C9-DD0E-5BEB94B8DD18}"/>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2. Nhận diện, phát hiện đối tượng</a:t>
            </a:r>
          </a:p>
        </p:txBody>
      </p:sp>
      <p:grpSp>
        <p:nvGrpSpPr>
          <p:cNvPr id="4" name="Group 3">
            <a:extLst>
              <a:ext uri="{FF2B5EF4-FFF2-40B4-BE49-F238E27FC236}">
                <a16:creationId xmlns:a16="http://schemas.microsoft.com/office/drawing/2014/main" id="{CCDCC3F2-5750-8A6D-8701-453B290A82C6}"/>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BB5923D9-A68A-B34C-FFDC-37A178F9131B}"/>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41FC48E-B72B-1959-3A29-6DCEEBE6CB1B}"/>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961EEBD-D7F8-3BCA-9547-8FBC3365332C}"/>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410" name="Picture 2" descr="M3D-RPN uses a single monocular 3D region proposal network with global... |  Download Scientific Diagram">
            <a:extLst>
              <a:ext uri="{FF2B5EF4-FFF2-40B4-BE49-F238E27FC236}">
                <a16:creationId xmlns:a16="http://schemas.microsoft.com/office/drawing/2014/main" id="{33FB0514-C391-74FF-42B5-C75E44FBD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94" y="1542960"/>
            <a:ext cx="11207932" cy="469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74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FEF01-0EBC-35CE-418D-D056CC54D390}"/>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fill="none" extrusionOk="0">
                <a:moveTo>
                  <a:pt x="0" y="0"/>
                </a:moveTo>
                <a:cubicBezTo>
                  <a:pt x="4566180" y="-158446"/>
                  <a:pt x="7232976" y="-144852"/>
                  <a:pt x="11785600" y="0"/>
                </a:cubicBezTo>
                <a:cubicBezTo>
                  <a:pt x="11694954" y="2084969"/>
                  <a:pt x="11661703" y="5679284"/>
                  <a:pt x="11785600" y="6471920"/>
                </a:cubicBezTo>
                <a:cubicBezTo>
                  <a:pt x="8844363" y="6344215"/>
                  <a:pt x="5014894" y="6632952"/>
                  <a:pt x="0" y="6471920"/>
                </a:cubicBezTo>
                <a:cubicBezTo>
                  <a:pt x="-129466" y="4566012"/>
                  <a:pt x="160244" y="1540293"/>
                  <a:pt x="0" y="0"/>
                </a:cubicBezTo>
                <a:close/>
              </a:path>
              <a:path w="11785600" h="6471920" stroke="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D5097-7C63-93E9-276A-A0C6AA16B8D7}"/>
              </a:ext>
            </a:extLst>
          </p:cNvPr>
          <p:cNvSpPr txBox="1"/>
          <p:nvPr/>
        </p:nvSpPr>
        <p:spPr>
          <a:xfrm>
            <a:off x="2488941" y="1832613"/>
            <a:ext cx="8263939" cy="646331"/>
          </a:xfrm>
          <a:prstGeom prst="rect">
            <a:avLst/>
          </a:prstGeom>
          <a:noFill/>
        </p:spPr>
        <p:txBody>
          <a:bodyPr wrap="square">
            <a:spAutoFit/>
          </a:bodyPr>
          <a:lstStyle/>
          <a:p>
            <a:r>
              <a:rPr lang="en-US" b="1" i="0" dirty="0" err="1">
                <a:effectLst/>
                <a:latin typeface="Arial" panose="020B0604020202020204" pitchFamily="34" charset="0"/>
              </a:rPr>
              <a:t>Zhirong</a:t>
            </a:r>
            <a:r>
              <a:rPr lang="en-US" b="1" i="0" dirty="0">
                <a:effectLst/>
                <a:latin typeface="Arial" panose="020B0604020202020204" pitchFamily="34" charset="0"/>
              </a:rPr>
              <a:t> Wu</a:t>
            </a:r>
            <a:r>
              <a:rPr lang="en-US" b="0" i="0" dirty="0">
                <a:effectLst/>
                <a:latin typeface="Arial" panose="020B0604020202020204" pitchFamily="34" charset="0"/>
              </a:rPr>
              <a:t>: </a:t>
            </a:r>
            <a:r>
              <a:rPr lang="vi-VN" b="0" i="0" dirty="0">
                <a:effectLst/>
                <a:latin typeface="Söhne"/>
              </a:rPr>
              <a:t>Đề xuất một mô hình 3D CNN tạo hình gọi là 3-D ShapeNet, áp dụng cho việc nhận diện đối tượng trong hình ảnh RGBD.</a:t>
            </a:r>
            <a:endParaRPr lang="en-US" dirty="0"/>
          </a:p>
        </p:txBody>
      </p:sp>
      <p:sp>
        <p:nvSpPr>
          <p:cNvPr id="7" name="TextBox 6">
            <a:extLst>
              <a:ext uri="{FF2B5EF4-FFF2-40B4-BE49-F238E27FC236}">
                <a16:creationId xmlns:a16="http://schemas.microsoft.com/office/drawing/2014/main" id="{ACA78418-35CE-35A4-154B-D2411C45DCBA}"/>
              </a:ext>
            </a:extLst>
          </p:cNvPr>
          <p:cNvSpPr txBox="1"/>
          <p:nvPr/>
        </p:nvSpPr>
        <p:spPr>
          <a:xfrm>
            <a:off x="3982430" y="3362020"/>
            <a:ext cx="7096667" cy="646331"/>
          </a:xfrm>
          <a:prstGeom prst="rect">
            <a:avLst/>
          </a:prstGeom>
          <a:noFill/>
        </p:spPr>
        <p:txBody>
          <a:bodyPr wrap="square">
            <a:spAutoFit/>
          </a:bodyPr>
          <a:lstStyle/>
          <a:p>
            <a:r>
              <a:rPr lang="en-US" b="1" i="0" dirty="0">
                <a:effectLst/>
                <a:latin typeface="Arial" panose="020B0604020202020204" pitchFamily="34" charset="0"/>
              </a:rPr>
              <a:t>Daniel </a:t>
            </a:r>
            <a:r>
              <a:rPr lang="en-US" b="1" i="0" dirty="0" err="1">
                <a:effectLst/>
                <a:latin typeface="Arial" panose="020B0604020202020204" pitchFamily="34" charset="0"/>
              </a:rPr>
              <a:t>Maturana</a:t>
            </a:r>
            <a:r>
              <a:rPr lang="en-US" b="1" i="0" dirty="0">
                <a:effectLst/>
                <a:latin typeface="Arial" panose="020B0604020202020204" pitchFamily="34" charset="0"/>
              </a:rPr>
              <a:t> </a:t>
            </a:r>
            <a:r>
              <a:rPr lang="en-US" i="0" dirty="0" err="1">
                <a:effectLst/>
                <a:latin typeface="Arial" panose="020B0604020202020204" pitchFamily="34" charset="0"/>
              </a:rPr>
              <a:t>và</a:t>
            </a:r>
            <a:r>
              <a:rPr lang="en-US" b="1" i="0" dirty="0">
                <a:effectLst/>
                <a:latin typeface="Arial" panose="020B0604020202020204" pitchFamily="34" charset="0"/>
              </a:rPr>
              <a:t> Sebastian Scherer</a:t>
            </a:r>
            <a:r>
              <a:rPr lang="en-US" b="0" i="0" dirty="0">
                <a:effectLst/>
                <a:latin typeface="Arial" panose="020B0604020202020204" pitchFamily="34" charset="0"/>
              </a:rPr>
              <a:t>: </a:t>
            </a:r>
            <a:r>
              <a:rPr lang="en-US" b="0" i="0" dirty="0" err="1">
                <a:effectLst/>
                <a:latin typeface="Söhne"/>
              </a:rPr>
              <a:t>Đề</a:t>
            </a:r>
            <a:r>
              <a:rPr lang="en-US" b="0" i="0" dirty="0">
                <a:effectLst/>
                <a:latin typeface="Söhne"/>
              </a:rPr>
              <a:t> </a:t>
            </a:r>
            <a:r>
              <a:rPr lang="en-US" b="0" i="0" dirty="0" err="1">
                <a:effectLst/>
                <a:latin typeface="Söhne"/>
              </a:rPr>
              <a:t>xuất</a:t>
            </a:r>
            <a:r>
              <a:rPr lang="en-US" b="0" i="0" dirty="0">
                <a:effectLst/>
                <a:latin typeface="Söhne"/>
              </a:rPr>
              <a:t> </a:t>
            </a:r>
            <a:r>
              <a:rPr lang="en-US" b="0" i="0" dirty="0" err="1">
                <a:effectLst/>
                <a:latin typeface="Söhne"/>
              </a:rPr>
              <a:t>VoxNet</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kiến</a:t>
            </a:r>
            <a:r>
              <a:rPr lang="en-US" b="0" i="0" dirty="0">
                <a:effectLst/>
                <a:latin typeface="Söhne"/>
              </a:rPr>
              <a:t> </a:t>
            </a:r>
            <a:r>
              <a:rPr lang="en-US" b="0" i="0" dirty="0" err="1">
                <a:effectLst/>
                <a:latin typeface="Söhne"/>
              </a:rPr>
              <a:t>trúc</a:t>
            </a:r>
            <a:r>
              <a:rPr lang="en-US" b="0" i="0" dirty="0">
                <a:effectLst/>
                <a:latin typeface="Söhne"/>
              </a:rPr>
              <a:t> 3D CNN </a:t>
            </a:r>
            <a:r>
              <a:rPr lang="en-US" b="0" i="0" dirty="0" err="1">
                <a:effectLst/>
                <a:latin typeface="Söhne"/>
              </a:rPr>
              <a:t>chứa</a:t>
            </a:r>
            <a:r>
              <a:rPr lang="en-US" b="0" i="0" dirty="0">
                <a:effectLst/>
                <a:latin typeface="Söhne"/>
              </a:rPr>
              <a:t> </a:t>
            </a:r>
            <a:r>
              <a:rPr lang="en-US" b="0" i="0" dirty="0" err="1">
                <a:effectLst/>
                <a:latin typeface="Söhne"/>
              </a:rPr>
              <a:t>hai</a:t>
            </a:r>
            <a:r>
              <a:rPr lang="en-US" b="0" i="0" dirty="0">
                <a:effectLst/>
                <a:latin typeface="Söhne"/>
              </a:rPr>
              <a:t> </a:t>
            </a:r>
            <a:r>
              <a:rPr lang="en-US" b="0" i="0" dirty="0" err="1">
                <a:effectLst/>
                <a:latin typeface="Söhne"/>
              </a:rPr>
              <a:t>lớp</a:t>
            </a:r>
            <a:r>
              <a:rPr lang="en-US" b="0" i="0" dirty="0">
                <a:effectLst/>
                <a:latin typeface="Söhne"/>
              </a:rPr>
              <a:t> </a:t>
            </a:r>
            <a:r>
              <a:rPr lang="en-US" b="0" i="0" dirty="0" err="1">
                <a:effectLst/>
                <a:latin typeface="Söhne"/>
              </a:rPr>
              <a:t>tích</a:t>
            </a:r>
            <a:r>
              <a:rPr lang="en-US" b="0" i="0" dirty="0">
                <a:effectLst/>
                <a:latin typeface="Söhne"/>
              </a:rPr>
              <a:t> </a:t>
            </a:r>
            <a:r>
              <a:rPr lang="en-US" b="0" i="0" dirty="0" err="1">
                <a:effectLst/>
                <a:latin typeface="Söhne"/>
              </a:rPr>
              <a:t>chập</a:t>
            </a:r>
            <a:r>
              <a:rPr lang="en-US" b="0" i="0" dirty="0">
                <a:effectLst/>
                <a:latin typeface="Söhne"/>
              </a:rPr>
              <a:t> 3D, </a:t>
            </a:r>
            <a:r>
              <a:rPr lang="en-US" b="0" i="0" dirty="0" err="1">
                <a:effectLst/>
                <a:latin typeface="Söhne"/>
              </a:rPr>
              <a:t>một</a:t>
            </a:r>
            <a:r>
              <a:rPr lang="en-US" b="0" i="0" dirty="0">
                <a:effectLst/>
                <a:latin typeface="Söhne"/>
              </a:rPr>
              <a:t> </a:t>
            </a:r>
            <a:r>
              <a:rPr lang="en-US" b="0" i="0" dirty="0" err="1">
                <a:effectLst/>
                <a:latin typeface="Söhne"/>
              </a:rPr>
              <a:t>lớp</a:t>
            </a:r>
            <a:r>
              <a:rPr lang="en-US" b="0" i="0" dirty="0">
                <a:effectLst/>
                <a:latin typeface="Söhne"/>
              </a:rPr>
              <a:t> </a:t>
            </a:r>
            <a:r>
              <a:rPr lang="en-US" b="0" i="0" dirty="0" err="1">
                <a:effectLst/>
                <a:latin typeface="Söhne"/>
              </a:rPr>
              <a:t>gộp</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hai</a:t>
            </a:r>
            <a:r>
              <a:rPr lang="en-US" b="0" i="0" dirty="0">
                <a:effectLst/>
                <a:latin typeface="Söhne"/>
              </a:rPr>
              <a:t> </a:t>
            </a:r>
            <a:r>
              <a:rPr lang="en-US" b="0" i="0" dirty="0" err="1">
                <a:effectLst/>
                <a:latin typeface="Söhne"/>
              </a:rPr>
              <a:t>lớp</a:t>
            </a:r>
            <a:r>
              <a:rPr lang="en-US" b="0" i="0" dirty="0">
                <a:effectLst/>
                <a:latin typeface="Söhne"/>
              </a:rPr>
              <a:t> FC.</a:t>
            </a:r>
            <a:endParaRPr lang="en-US" dirty="0"/>
          </a:p>
        </p:txBody>
      </p:sp>
      <p:pic>
        <p:nvPicPr>
          <p:cNvPr id="5124" name="Picture 4" descr="Sebastian Scherer">
            <a:extLst>
              <a:ext uri="{FF2B5EF4-FFF2-40B4-BE49-F238E27FC236}">
                <a16:creationId xmlns:a16="http://schemas.microsoft.com/office/drawing/2014/main" id="{C5D44FC4-0C7E-F933-5026-3227363A8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976" y="323206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aniel Maturana - Chief ML Scientist - Gather AI | LinkedIn">
            <a:extLst>
              <a:ext uri="{FF2B5EF4-FFF2-40B4-BE49-F238E27FC236}">
                <a16:creationId xmlns:a16="http://schemas.microsoft.com/office/drawing/2014/main" id="{AE7F9FDA-2920-5BA5-59DD-B1675EBF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38" y="3167821"/>
            <a:ext cx="1347684" cy="134768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Zhirong Wu at Microsoft Research">
            <a:extLst>
              <a:ext uri="{FF2B5EF4-FFF2-40B4-BE49-F238E27FC236}">
                <a16:creationId xmlns:a16="http://schemas.microsoft.com/office/drawing/2014/main" id="{B0774867-7339-F66B-B23B-1209DBE6E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66" y="1286080"/>
            <a:ext cx="1143227" cy="146986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Shuran Song">
            <a:extLst>
              <a:ext uri="{FF2B5EF4-FFF2-40B4-BE49-F238E27FC236}">
                <a16:creationId xmlns:a16="http://schemas.microsoft.com/office/drawing/2014/main" id="{37D4171E-61BE-8DCE-EEB1-4A423688AC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4" y="498324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Jianxiong Xiao (Prof X) (@xjx) / X">
            <a:extLst>
              <a:ext uri="{FF2B5EF4-FFF2-40B4-BE49-F238E27FC236}">
                <a16:creationId xmlns:a16="http://schemas.microsoft.com/office/drawing/2014/main" id="{88B5011D-C1B3-2A4A-6CE3-AFF182F41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498324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9F0F06-EC97-73B1-9B12-826FA50CD440}"/>
              </a:ext>
            </a:extLst>
          </p:cNvPr>
          <p:cNvSpPr txBox="1"/>
          <p:nvPr/>
        </p:nvSpPr>
        <p:spPr>
          <a:xfrm>
            <a:off x="4084476" y="4983249"/>
            <a:ext cx="7096668" cy="1200329"/>
          </a:xfrm>
          <a:prstGeom prst="rect">
            <a:avLst/>
          </a:prstGeom>
          <a:noFill/>
        </p:spPr>
        <p:txBody>
          <a:bodyPr wrap="square">
            <a:spAutoFit/>
          </a:bodyPr>
          <a:lstStyle/>
          <a:p>
            <a:r>
              <a:rPr lang="en-US" b="1" dirty="0" err="1"/>
              <a:t>Shuran</a:t>
            </a:r>
            <a:r>
              <a:rPr lang="en-US" b="1" dirty="0"/>
              <a:t> Song </a:t>
            </a:r>
            <a:r>
              <a:rPr lang="en-US" dirty="0" err="1"/>
              <a:t>và</a:t>
            </a:r>
            <a:r>
              <a:rPr lang="en-US" dirty="0"/>
              <a:t> </a:t>
            </a:r>
            <a:r>
              <a:rPr lang="en-US" b="1" dirty="0"/>
              <a:t>Jianxiong Xiao</a:t>
            </a:r>
            <a:r>
              <a:rPr lang="en-US" dirty="0"/>
              <a:t>: </a:t>
            </a:r>
            <a:r>
              <a:rPr lang="vi-VN" b="0" i="0" dirty="0">
                <a:effectLst/>
                <a:latin typeface="Söhne"/>
              </a:rPr>
              <a:t>Đề xuất một mạng đề xuất vùng 3D để học đặc trưng hình học của các đối tượng và thiết kế một mạng nhận diện đối tượng kết hợp sự đầu ra của VGGNet và 3D CNN để học cùng lúc hộp giới hạn 3D và phân loại đối tượng.</a:t>
            </a:r>
            <a:endParaRPr lang="en-US" dirty="0"/>
          </a:p>
        </p:txBody>
      </p:sp>
      <p:sp>
        <p:nvSpPr>
          <p:cNvPr id="2" name="TextBox 1">
            <a:extLst>
              <a:ext uri="{FF2B5EF4-FFF2-40B4-BE49-F238E27FC236}">
                <a16:creationId xmlns:a16="http://schemas.microsoft.com/office/drawing/2014/main" id="{984BE101-27C0-13C9-DD0E-5BEB94B8DD18}"/>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2. Nhận diện, phát hiện đối tượng</a:t>
            </a:r>
          </a:p>
        </p:txBody>
      </p:sp>
      <p:grpSp>
        <p:nvGrpSpPr>
          <p:cNvPr id="4" name="Group 3">
            <a:extLst>
              <a:ext uri="{FF2B5EF4-FFF2-40B4-BE49-F238E27FC236}">
                <a16:creationId xmlns:a16="http://schemas.microsoft.com/office/drawing/2014/main" id="{CCDCC3F2-5750-8A6D-8701-453B290A82C6}"/>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BB5923D9-A68A-B34C-FFDC-37A178F9131B}"/>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41FC48E-B72B-1959-3A29-6DCEEBE6CB1B}"/>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961EEBD-D7F8-3BCA-9547-8FBC3365332C}"/>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1675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B3BEFC-08B2-B8FA-A0C5-E2C4683F789B}"/>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D8838A-A857-27C8-3B8D-443BA21C3D33}"/>
              </a:ext>
            </a:extLst>
          </p:cNvPr>
          <p:cNvSpPr txBox="1"/>
          <p:nvPr/>
        </p:nvSpPr>
        <p:spPr>
          <a:xfrm>
            <a:off x="3548898" y="2883135"/>
            <a:ext cx="8480541" cy="923330"/>
          </a:xfrm>
          <a:prstGeom prst="rect">
            <a:avLst/>
          </a:prstGeom>
          <a:noFill/>
        </p:spPr>
        <p:txBody>
          <a:bodyPr wrap="square">
            <a:spAutoFit/>
          </a:bodyPr>
          <a:lstStyle/>
          <a:p>
            <a:r>
              <a:rPr lang="en-US" b="1" i="0" dirty="0">
                <a:effectLst/>
                <a:latin typeface="Arial" panose="020B0604020202020204" pitchFamily="34" charset="0"/>
              </a:rPr>
              <a:t>Yin Zhou </a:t>
            </a:r>
            <a:r>
              <a:rPr lang="en-US" b="0" i="0" dirty="0" err="1">
                <a:effectLst/>
                <a:latin typeface="Arial" panose="020B0604020202020204" pitchFamily="34" charset="0"/>
              </a:rPr>
              <a:t>và</a:t>
            </a:r>
            <a:r>
              <a:rPr lang="en-US" b="0" i="0" dirty="0">
                <a:effectLst/>
                <a:latin typeface="Arial" panose="020B0604020202020204" pitchFamily="34" charset="0"/>
              </a:rPr>
              <a:t> </a:t>
            </a:r>
            <a:r>
              <a:rPr lang="en-US" b="1" i="0" dirty="0" err="1">
                <a:effectLst/>
                <a:latin typeface="Arial" panose="020B0604020202020204" pitchFamily="34" charset="0"/>
              </a:rPr>
              <a:t>Oncel</a:t>
            </a:r>
            <a:r>
              <a:rPr lang="en-US" b="1" i="0" dirty="0">
                <a:effectLst/>
                <a:latin typeface="Arial" panose="020B0604020202020204" pitchFamily="34" charset="0"/>
              </a:rPr>
              <a:t> </a:t>
            </a:r>
            <a:r>
              <a:rPr lang="en-US" b="1" i="0" dirty="0" err="1">
                <a:effectLst/>
                <a:latin typeface="Arial" panose="020B0604020202020204" pitchFamily="34" charset="0"/>
              </a:rPr>
              <a:t>Tuzel</a:t>
            </a:r>
            <a:r>
              <a:rPr lang="en-US" b="0" i="0" dirty="0">
                <a:effectLst/>
                <a:latin typeface="Arial" panose="020B0604020202020204" pitchFamily="34" charset="0"/>
              </a:rPr>
              <a:t>: </a:t>
            </a:r>
          </a:p>
          <a:p>
            <a:pPr algn="l"/>
            <a:r>
              <a:rPr lang="vi-VN" b="0" i="0" dirty="0">
                <a:effectLst/>
                <a:latin typeface="Söhne"/>
              </a:rPr>
              <a:t>Đề xuất một VoxelNet từ điểm đám mây 3D dựa trên việc cảm biến đối tượng 3D.</a:t>
            </a:r>
          </a:p>
          <a:p>
            <a:pPr algn="l"/>
            <a:r>
              <a:rPr lang="vi-VN" b="0" i="0" dirty="0">
                <a:effectLst/>
                <a:latin typeface="Söhne"/>
              </a:rPr>
              <a:t>VoxelNet chứa các lớp học đặc trưng, các lớp tích chập 3D và </a:t>
            </a:r>
            <a:r>
              <a:rPr lang="vi-VN" b="0" i="0">
                <a:effectLst/>
                <a:latin typeface="Söhne"/>
              </a:rPr>
              <a:t>RPN.</a:t>
            </a:r>
            <a:endParaRPr lang="vi-VN" b="0" i="0" dirty="0">
              <a:effectLst/>
              <a:latin typeface="Söhne"/>
            </a:endParaRPr>
          </a:p>
        </p:txBody>
      </p:sp>
      <p:pic>
        <p:nvPicPr>
          <p:cNvPr id="6146" name="Picture 2" descr="Oncel Tuzel">
            <a:extLst>
              <a:ext uri="{FF2B5EF4-FFF2-40B4-BE49-F238E27FC236}">
                <a16:creationId xmlns:a16="http://schemas.microsoft.com/office/drawing/2014/main" id="{D9515C37-778A-E8D5-4843-A6A6408CF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257" y="2749064"/>
            <a:ext cx="12192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Yin Zhou">
            <a:extLst>
              <a:ext uri="{FF2B5EF4-FFF2-40B4-BE49-F238E27FC236}">
                <a16:creationId xmlns:a16="http://schemas.microsoft.com/office/drawing/2014/main" id="{8AF79A5A-5020-663C-E36F-172ACD10C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1" y="270620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FECF98-BB21-787E-AC90-221745A1B6C6}"/>
              </a:ext>
            </a:extLst>
          </p:cNvPr>
          <p:cNvSpPr txBox="1"/>
          <p:nvPr/>
        </p:nvSpPr>
        <p:spPr>
          <a:xfrm>
            <a:off x="3548898" y="4443212"/>
            <a:ext cx="7850621" cy="646331"/>
          </a:xfrm>
          <a:prstGeom prst="rect">
            <a:avLst/>
          </a:prstGeom>
          <a:noFill/>
        </p:spPr>
        <p:txBody>
          <a:bodyPr wrap="square">
            <a:spAutoFit/>
          </a:bodyPr>
          <a:lstStyle/>
          <a:p>
            <a:r>
              <a:rPr lang="en-US" b="1" i="0" dirty="0">
                <a:effectLst/>
                <a:latin typeface="Arial" panose="020B0604020202020204" pitchFamily="34" charset="0"/>
              </a:rPr>
              <a:t>Francisco Pastor: </a:t>
            </a:r>
            <a:r>
              <a:rPr lang="vi-VN" b="0" i="0" dirty="0">
                <a:effectLst/>
                <a:latin typeface="Söhne"/>
              </a:rPr>
              <a:t>Thiết kế TactNet3D, sử dụng các đặc trưng cảm ứng để nhận diện đối tượng.</a:t>
            </a:r>
            <a:endParaRPr lang="en-US" dirty="0"/>
          </a:p>
        </p:txBody>
      </p:sp>
      <p:pic>
        <p:nvPicPr>
          <p:cNvPr id="6150" name="Picture 6" descr="Francisco Pastor">
            <a:extLst>
              <a:ext uri="{FF2B5EF4-FFF2-40B4-BE49-F238E27FC236}">
                <a16:creationId xmlns:a16="http://schemas.microsoft.com/office/drawing/2014/main" id="{06010EAC-160D-E60A-D853-BEBC8F235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867" y="4209166"/>
            <a:ext cx="12192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B70833-4CE5-95AB-08FE-35968BD42436}"/>
              </a:ext>
            </a:extLst>
          </p:cNvPr>
          <p:cNvSpPr txBox="1"/>
          <p:nvPr/>
        </p:nvSpPr>
        <p:spPr>
          <a:xfrm>
            <a:off x="918676" y="679360"/>
            <a:ext cx="7234178" cy="584775"/>
          </a:xfrm>
          <a:prstGeom prst="rect">
            <a:avLst/>
          </a:prstGeom>
          <a:noFill/>
        </p:spPr>
        <p:txBody>
          <a:bodyPr wrap="square" rtlCol="0">
            <a:spAutoFit/>
          </a:bodyPr>
          <a:lstStyle/>
          <a:p>
            <a:r>
              <a:rPr lang="en-US" sz="3200">
                <a:latin typeface="+mj-lt"/>
              </a:rPr>
              <a:t>2. Nhận diện, phát hiện đối tượng</a:t>
            </a:r>
          </a:p>
        </p:txBody>
      </p:sp>
      <p:grpSp>
        <p:nvGrpSpPr>
          <p:cNvPr id="4" name="Group 3">
            <a:extLst>
              <a:ext uri="{FF2B5EF4-FFF2-40B4-BE49-F238E27FC236}">
                <a16:creationId xmlns:a16="http://schemas.microsoft.com/office/drawing/2014/main" id="{A946D2EB-4068-282F-DB85-B0453133D96D}"/>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BE32F6A8-F321-C711-E915-FDE2DC91AB6C}"/>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F4BB0B5-DED9-AB55-918C-3B5F063198A7}"/>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535D97B-EBC3-3CA9-8484-4D1068BFB351}"/>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091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7DCCA3-74E5-37B8-67F2-D3D49AB937F8}"/>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C219D16-D9FA-6E4F-98F5-1307733E9171}"/>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B7BB658B-72EB-0D72-FEEB-61E7BD18A32D}"/>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2F59C4-EB71-4E6C-E8AA-5E1FBB0D840C}"/>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26FB6AE-CE27-182E-00A7-D7A7F0DBC571}"/>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03AFA72-AF6A-2FBA-703A-45825FA44131}"/>
              </a:ext>
            </a:extLst>
          </p:cNvPr>
          <p:cNvSpPr txBox="1"/>
          <p:nvPr/>
        </p:nvSpPr>
        <p:spPr>
          <a:xfrm>
            <a:off x="9829800" y="6189623"/>
            <a:ext cx="6096000" cy="369332"/>
          </a:xfrm>
          <a:prstGeom prst="rect">
            <a:avLst/>
          </a:prstGeom>
          <a:noFill/>
        </p:spPr>
        <p:txBody>
          <a:bodyPr wrap="square" rtlCol="0">
            <a:spAutoFit/>
          </a:bodyPr>
          <a:lstStyle/>
          <a:p>
            <a:r>
              <a:rPr lang="en-US"/>
              <a:t>Thank you chatGPT</a:t>
            </a:r>
          </a:p>
        </p:txBody>
      </p:sp>
      <p:sp>
        <p:nvSpPr>
          <p:cNvPr id="10" name="TextBox 9">
            <a:extLst>
              <a:ext uri="{FF2B5EF4-FFF2-40B4-BE49-F238E27FC236}">
                <a16:creationId xmlns:a16="http://schemas.microsoft.com/office/drawing/2014/main" id="{4C35E3E5-C7AE-23E9-3841-3C8431DE24E9}"/>
              </a:ext>
            </a:extLst>
          </p:cNvPr>
          <p:cNvSpPr txBox="1"/>
          <p:nvPr/>
        </p:nvSpPr>
        <p:spPr>
          <a:xfrm>
            <a:off x="3230880" y="2483574"/>
            <a:ext cx="5547360" cy="1200329"/>
          </a:xfrm>
          <a:prstGeom prst="rect">
            <a:avLst/>
          </a:prstGeom>
          <a:noFill/>
        </p:spPr>
        <p:txBody>
          <a:bodyPr wrap="square" rtlCol="0">
            <a:spAutoFit/>
          </a:bodyPr>
          <a:lstStyle/>
          <a:p>
            <a:pPr algn="ctr"/>
            <a:r>
              <a:rPr lang="en-US" sz="7200" b="1">
                <a:latin typeface="Söhne"/>
              </a:rPr>
              <a:t>THANK YOU</a:t>
            </a:r>
          </a:p>
        </p:txBody>
      </p:sp>
    </p:spTree>
    <p:extLst>
      <p:ext uri="{BB962C8B-B14F-4D97-AF65-F5344CB8AC3E}">
        <p14:creationId xmlns:p14="http://schemas.microsoft.com/office/powerpoint/2010/main" val="166523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09DB725-DB52-62A7-3BCD-6264C4EF7BD8}"/>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EF3F94-DA5B-F9E1-1F4E-4F6CC6534251}"/>
              </a:ext>
            </a:extLst>
          </p:cNvPr>
          <p:cNvSpPr txBox="1"/>
          <p:nvPr/>
        </p:nvSpPr>
        <p:spPr>
          <a:xfrm>
            <a:off x="954793" y="364446"/>
            <a:ext cx="2282484" cy="646331"/>
          </a:xfrm>
          <a:prstGeom prst="rect">
            <a:avLst/>
          </a:prstGeom>
          <a:noFill/>
        </p:spPr>
        <p:txBody>
          <a:bodyPr wrap="none" rtlCol="0">
            <a:spAutoFit/>
          </a:bodyPr>
          <a:lstStyle/>
          <a:p>
            <a:r>
              <a:rPr lang="en-US" sz="3600" b="0" i="0" dirty="0">
                <a:solidFill>
                  <a:sysClr val="windowText" lastClr="000000"/>
                </a:solidFill>
                <a:effectLst/>
                <a:latin typeface="+mj-lt"/>
              </a:rPr>
              <a:t>A. </a:t>
            </a:r>
            <a:r>
              <a:rPr lang="en-US" sz="3600" b="0" i="0">
                <a:solidFill>
                  <a:sysClr val="windowText" lastClr="000000"/>
                </a:solidFill>
                <a:effectLst/>
                <a:latin typeface="+mj-lt"/>
              </a:rPr>
              <a:t>CNN 1-D</a:t>
            </a:r>
            <a:endParaRPr lang="en-US" sz="3600" dirty="0">
              <a:solidFill>
                <a:sysClr val="windowText" lastClr="000000"/>
              </a:solidFill>
              <a:latin typeface="+mj-lt"/>
            </a:endParaRPr>
          </a:p>
        </p:txBody>
      </p:sp>
      <p:pic>
        <p:nvPicPr>
          <p:cNvPr id="3074" name="Picture 2" descr="1D Convolutional Neural Network Architecture | Download Scientific Diagram">
            <a:extLst>
              <a:ext uri="{FF2B5EF4-FFF2-40B4-BE49-F238E27FC236}">
                <a16:creationId xmlns:a16="http://schemas.microsoft.com/office/drawing/2014/main" id="{FA6209DB-AFFA-4B6E-994A-2372DC3C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54" y="1262906"/>
            <a:ext cx="6425999" cy="3893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F53BA4-FE06-83ED-149F-BAFCA6074468}"/>
              </a:ext>
            </a:extLst>
          </p:cNvPr>
          <p:cNvSpPr txBox="1"/>
          <p:nvPr/>
        </p:nvSpPr>
        <p:spPr>
          <a:xfrm>
            <a:off x="2883000" y="5664542"/>
            <a:ext cx="5686804" cy="461665"/>
          </a:xfrm>
          <a:prstGeom prst="rect">
            <a:avLst/>
          </a:prstGeom>
          <a:noFill/>
        </p:spPr>
        <p:txBody>
          <a:bodyPr wrap="square" rtlCol="0">
            <a:spAutoFit/>
          </a:bodyPr>
          <a:lstStyle/>
          <a:p>
            <a:r>
              <a:rPr lang="en-US" sz="2400" b="0" i="0">
                <a:solidFill>
                  <a:sysClr val="windowText" lastClr="000000"/>
                </a:solidFill>
                <a:effectLst/>
                <a:latin typeface="Söhne"/>
              </a:rPr>
              <a:t>Trích </a:t>
            </a:r>
            <a:r>
              <a:rPr lang="vi-VN" sz="2400" b="0" i="0">
                <a:solidFill>
                  <a:sysClr val="windowText" lastClr="000000"/>
                </a:solidFill>
                <a:effectLst/>
                <a:latin typeface="Söhne"/>
              </a:rPr>
              <a:t>xuất </a:t>
            </a:r>
            <a:r>
              <a:rPr lang="vi-VN" sz="2400" b="0" i="0" dirty="0">
                <a:solidFill>
                  <a:sysClr val="windowText" lastClr="000000"/>
                </a:solidFill>
                <a:effectLst/>
                <a:latin typeface="Söhne"/>
              </a:rPr>
              <a:t>đặc trưng từ dữ liệu 1 </a:t>
            </a:r>
            <a:r>
              <a:rPr lang="vi-VN" sz="2400" b="0" i="0">
                <a:solidFill>
                  <a:sysClr val="windowText" lastClr="000000"/>
                </a:solidFill>
                <a:effectLst/>
                <a:latin typeface="Söhne"/>
              </a:rPr>
              <a:t>chiều </a:t>
            </a:r>
            <a:r>
              <a:rPr lang="en-US" sz="2400" b="0" i="0">
                <a:solidFill>
                  <a:sysClr val="windowText" lastClr="000000"/>
                </a:solidFill>
                <a:effectLst/>
                <a:latin typeface="Söhne"/>
              </a:rPr>
              <a:t>- </a:t>
            </a:r>
            <a:r>
              <a:rPr lang="vi-VN" sz="2400" b="0" i="0">
                <a:solidFill>
                  <a:sysClr val="windowText" lastClr="000000"/>
                </a:solidFill>
                <a:effectLst/>
                <a:latin typeface="Söhne"/>
              </a:rPr>
              <a:t>ECG </a:t>
            </a:r>
            <a:endParaRPr lang="en-US" sz="2400" dirty="0">
              <a:solidFill>
                <a:sysClr val="windowText" lastClr="000000"/>
              </a:solidFill>
            </a:endParaRPr>
          </a:p>
        </p:txBody>
      </p:sp>
      <p:grpSp>
        <p:nvGrpSpPr>
          <p:cNvPr id="7" name="Group 6">
            <a:extLst>
              <a:ext uri="{FF2B5EF4-FFF2-40B4-BE49-F238E27FC236}">
                <a16:creationId xmlns:a16="http://schemas.microsoft.com/office/drawing/2014/main" id="{6EF3A8CA-0E65-5E35-C9ED-BC63A7732270}"/>
              </a:ext>
            </a:extLst>
          </p:cNvPr>
          <p:cNvGrpSpPr/>
          <p:nvPr/>
        </p:nvGrpSpPr>
        <p:grpSpPr>
          <a:xfrm>
            <a:off x="-325120" y="-254000"/>
            <a:ext cx="1381760" cy="1381760"/>
            <a:chOff x="1178560" y="609600"/>
            <a:chExt cx="1381760" cy="1381760"/>
          </a:xfrm>
        </p:grpSpPr>
        <p:sp>
          <p:nvSpPr>
            <p:cNvPr id="8" name="Oval 7">
              <a:extLst>
                <a:ext uri="{FF2B5EF4-FFF2-40B4-BE49-F238E27FC236}">
                  <a16:creationId xmlns:a16="http://schemas.microsoft.com/office/drawing/2014/main" id="{033A75D5-28CB-172F-A26B-5A075ED776EA}"/>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8B6722B-F9F2-6E2E-B7F3-47E22CB95A28}"/>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0CAE9EF-5CE2-561E-943D-1A8F2D911734}"/>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457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C2A8801-2D15-3878-6FA9-5D563B7B3457}"/>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1F09FFB-AB97-C1B8-DA05-9D1F056148CD}"/>
              </a:ext>
            </a:extLst>
          </p:cNvPr>
          <p:cNvSpPr txBox="1"/>
          <p:nvPr/>
        </p:nvSpPr>
        <p:spPr>
          <a:xfrm>
            <a:off x="918676" y="913040"/>
            <a:ext cx="7234178" cy="584775"/>
          </a:xfrm>
          <a:prstGeom prst="rect">
            <a:avLst/>
          </a:prstGeom>
          <a:noFill/>
        </p:spPr>
        <p:txBody>
          <a:bodyPr wrap="square" rtlCol="0">
            <a:spAutoFit/>
          </a:bodyPr>
          <a:lstStyle/>
          <a:p>
            <a:r>
              <a:rPr lang="en-US" sz="3200">
                <a:latin typeface="+mj-lt"/>
              </a:rPr>
              <a:t>1. Dự đoán chuỗi thời gian</a:t>
            </a:r>
          </a:p>
        </p:txBody>
      </p:sp>
      <p:grpSp>
        <p:nvGrpSpPr>
          <p:cNvPr id="11" name="Group 10">
            <a:extLst>
              <a:ext uri="{FF2B5EF4-FFF2-40B4-BE49-F238E27FC236}">
                <a16:creationId xmlns:a16="http://schemas.microsoft.com/office/drawing/2014/main" id="{D6670D49-5F7B-6BDD-9E92-066032ACA6BD}"/>
              </a:ext>
            </a:extLst>
          </p:cNvPr>
          <p:cNvGrpSpPr/>
          <p:nvPr/>
        </p:nvGrpSpPr>
        <p:grpSpPr>
          <a:xfrm>
            <a:off x="-325120" y="-254000"/>
            <a:ext cx="1381760" cy="1381760"/>
            <a:chOff x="1178560" y="609600"/>
            <a:chExt cx="1381760" cy="1381760"/>
          </a:xfrm>
        </p:grpSpPr>
        <p:sp>
          <p:nvSpPr>
            <p:cNvPr id="12" name="Oval 11">
              <a:extLst>
                <a:ext uri="{FF2B5EF4-FFF2-40B4-BE49-F238E27FC236}">
                  <a16:creationId xmlns:a16="http://schemas.microsoft.com/office/drawing/2014/main" id="{954A1D14-5C0E-381F-28B2-9AC60CB32CA9}"/>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2EAEE39-A2CF-8295-5E53-B0E1F18F6C5A}"/>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AF9113B-383A-05F1-E1DF-8E88F6BE4FD1}"/>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458" name="Picture 2" descr="One-dimensional Convolutional Neural Network for time series | Download  Scientific Diagram">
            <a:extLst>
              <a:ext uri="{FF2B5EF4-FFF2-40B4-BE49-F238E27FC236}">
                <a16:creationId xmlns:a16="http://schemas.microsoft.com/office/drawing/2014/main" id="{2B846F73-A6A6-BE90-3196-695CC0BB3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09" y="2161932"/>
            <a:ext cx="11069782" cy="286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0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C2A8801-2D15-3878-6FA9-5D563B7B3457}"/>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fill="none" extrusionOk="0">
                <a:moveTo>
                  <a:pt x="0" y="0"/>
                </a:moveTo>
                <a:cubicBezTo>
                  <a:pt x="4566180" y="-158446"/>
                  <a:pt x="7232976" y="-144852"/>
                  <a:pt x="11785600" y="0"/>
                </a:cubicBezTo>
                <a:cubicBezTo>
                  <a:pt x="11694954" y="2084969"/>
                  <a:pt x="11661703" y="5679284"/>
                  <a:pt x="11785600" y="6471920"/>
                </a:cubicBezTo>
                <a:cubicBezTo>
                  <a:pt x="8844363" y="6344215"/>
                  <a:pt x="5014894" y="6632952"/>
                  <a:pt x="0" y="6471920"/>
                </a:cubicBezTo>
                <a:cubicBezTo>
                  <a:pt x="-129466" y="4566012"/>
                  <a:pt x="160244" y="1540293"/>
                  <a:pt x="0" y="0"/>
                </a:cubicBezTo>
                <a:close/>
              </a:path>
              <a:path w="11785600" h="6471920" stroke="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F3E5C7B9-DAE0-5B02-9F09-A9EA2E792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681" y="2328595"/>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22498-CF63-4024-180E-7E6368AD00BB}"/>
              </a:ext>
            </a:extLst>
          </p:cNvPr>
          <p:cNvSpPr txBox="1"/>
          <p:nvPr/>
        </p:nvSpPr>
        <p:spPr>
          <a:xfrm>
            <a:off x="2612247" y="2644131"/>
            <a:ext cx="8418544" cy="646331"/>
          </a:xfrm>
          <a:prstGeom prst="rect">
            <a:avLst/>
          </a:prstGeom>
          <a:noFill/>
        </p:spPr>
        <p:txBody>
          <a:bodyPr wrap="square">
            <a:spAutoFit/>
          </a:bodyPr>
          <a:lstStyle/>
          <a:p>
            <a:r>
              <a:rPr lang="vi-VN" b="1" i="0" dirty="0">
                <a:effectLst/>
                <a:latin typeface="Söhne"/>
              </a:rPr>
              <a:t>Erdenebayar:</a:t>
            </a:r>
            <a:r>
              <a:rPr lang="vi-VN" b="0" i="0" dirty="0">
                <a:effectLst/>
                <a:latin typeface="Söhne"/>
              </a:rPr>
              <a:t> Đã đề xuất một phương pháp dự đoán atrial fibrillation từ dữ liệu ECG sử dụng 1-D CNN trên dữ liệu ECG ngắn tự động.</a:t>
            </a:r>
            <a:endParaRPr lang="en-US" dirty="0"/>
          </a:p>
        </p:txBody>
      </p:sp>
      <p:pic>
        <p:nvPicPr>
          <p:cNvPr id="6" name="Picture 4">
            <a:extLst>
              <a:ext uri="{FF2B5EF4-FFF2-40B4-BE49-F238E27FC236}">
                <a16:creationId xmlns:a16="http://schemas.microsoft.com/office/drawing/2014/main" id="{92F559AE-6789-3E36-7434-0316582C0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670" y="3747142"/>
            <a:ext cx="1038225"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1A17CE-BC38-E562-CA37-ABB1ABE907F8}"/>
              </a:ext>
            </a:extLst>
          </p:cNvPr>
          <p:cNvSpPr txBox="1"/>
          <p:nvPr/>
        </p:nvSpPr>
        <p:spPr>
          <a:xfrm>
            <a:off x="4014905" y="4033576"/>
            <a:ext cx="6097554" cy="646331"/>
          </a:xfrm>
          <a:prstGeom prst="rect">
            <a:avLst/>
          </a:prstGeom>
          <a:noFill/>
        </p:spPr>
        <p:txBody>
          <a:bodyPr wrap="square">
            <a:spAutoFit/>
          </a:bodyPr>
          <a:lstStyle/>
          <a:p>
            <a:r>
              <a:rPr lang="vi-VN" b="1" i="0" dirty="0">
                <a:effectLst/>
                <a:latin typeface="Söhne"/>
              </a:rPr>
              <a:t>Harbola </a:t>
            </a:r>
            <a:r>
              <a:rPr lang="vi-VN" i="0" dirty="0">
                <a:effectLst/>
                <a:latin typeface="Söhne"/>
              </a:rPr>
              <a:t>và </a:t>
            </a:r>
            <a:r>
              <a:rPr lang="vi-VN" b="1" i="0" dirty="0">
                <a:effectLst/>
                <a:latin typeface="Söhne"/>
              </a:rPr>
              <a:t>Coors:</a:t>
            </a:r>
            <a:r>
              <a:rPr lang="vi-VN" b="0" i="0" dirty="0">
                <a:effectLst/>
                <a:latin typeface="Söhne"/>
              </a:rPr>
              <a:t> Đã đề xuất sử dụng 1-D CNN để dự đoán tốc độ gió chủ đạo và hướng gió chủ đạo.</a:t>
            </a:r>
            <a:endParaRPr lang="en-US" dirty="0"/>
          </a:p>
        </p:txBody>
      </p:sp>
      <p:sp>
        <p:nvSpPr>
          <p:cNvPr id="8" name="TextBox 7">
            <a:extLst>
              <a:ext uri="{FF2B5EF4-FFF2-40B4-BE49-F238E27FC236}">
                <a16:creationId xmlns:a16="http://schemas.microsoft.com/office/drawing/2014/main" id="{38EA66D8-6CEC-0705-EBE3-644D78AFC33D}"/>
              </a:ext>
            </a:extLst>
          </p:cNvPr>
          <p:cNvSpPr txBox="1"/>
          <p:nvPr/>
        </p:nvSpPr>
        <p:spPr>
          <a:xfrm>
            <a:off x="2612247" y="5140425"/>
            <a:ext cx="8177504" cy="923330"/>
          </a:xfrm>
          <a:prstGeom prst="rect">
            <a:avLst/>
          </a:prstGeom>
          <a:noFill/>
        </p:spPr>
        <p:txBody>
          <a:bodyPr wrap="square">
            <a:spAutoFit/>
          </a:bodyPr>
          <a:lstStyle/>
          <a:p>
            <a:r>
              <a:rPr lang="en-US" b="1" i="0" dirty="0">
                <a:effectLst/>
                <a:latin typeface="Söhne"/>
              </a:rPr>
              <a:t>D. </a:t>
            </a:r>
            <a:r>
              <a:rPr lang="vi-VN" b="1" i="0" dirty="0">
                <a:effectLst/>
                <a:latin typeface="Söhne"/>
              </a:rPr>
              <a:t>Han:</a:t>
            </a:r>
            <a:r>
              <a:rPr lang="vi-VN" b="0" i="0" dirty="0">
                <a:effectLst/>
                <a:latin typeface="Söhne"/>
              </a:rPr>
              <a:t> Áp dụng 1-D CNN vào việc dự đoán luồng giao thông trên cao tốc. Sử dụng 1-D CNN để trích xuất đặc trưng không gian của luồng giao thông, kết hợp với đặc trưng thời gian để dự đoán luồng giao thông.</a:t>
            </a:r>
            <a:endParaRPr lang="en-US" dirty="0"/>
          </a:p>
        </p:txBody>
      </p:sp>
      <p:pic>
        <p:nvPicPr>
          <p:cNvPr id="2" name="Picture 2" descr="Olaf Ronneberger">
            <a:extLst>
              <a:ext uri="{FF2B5EF4-FFF2-40B4-BE49-F238E27FC236}">
                <a16:creationId xmlns:a16="http://schemas.microsoft.com/office/drawing/2014/main" id="{C0F29788-E4A6-BF22-88A8-4345CC2F0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917" y="5188533"/>
            <a:ext cx="923730" cy="9237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F09FFB-AB97-C1B8-DA05-9D1F056148CD}"/>
              </a:ext>
            </a:extLst>
          </p:cNvPr>
          <p:cNvSpPr txBox="1"/>
          <p:nvPr/>
        </p:nvSpPr>
        <p:spPr>
          <a:xfrm>
            <a:off x="918676" y="913040"/>
            <a:ext cx="7234178" cy="584775"/>
          </a:xfrm>
          <a:prstGeom prst="rect">
            <a:avLst/>
          </a:prstGeom>
          <a:noFill/>
        </p:spPr>
        <p:txBody>
          <a:bodyPr wrap="square" rtlCol="0">
            <a:spAutoFit/>
          </a:bodyPr>
          <a:lstStyle/>
          <a:p>
            <a:r>
              <a:rPr lang="en-US" sz="3200">
                <a:latin typeface="+mj-lt"/>
              </a:rPr>
              <a:t>1. Dự đoán chuỗi thời gian</a:t>
            </a:r>
          </a:p>
        </p:txBody>
      </p:sp>
      <p:pic>
        <p:nvPicPr>
          <p:cNvPr id="9" name="Picture 2" descr="Olaf Ronneberger">
            <a:extLst>
              <a:ext uri="{FF2B5EF4-FFF2-40B4-BE49-F238E27FC236}">
                <a16:creationId xmlns:a16="http://schemas.microsoft.com/office/drawing/2014/main" id="{F6E9AE27-0F9D-ECED-F009-9EF894E26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432" y="3750980"/>
            <a:ext cx="1215362" cy="121536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D6670D49-5F7B-6BDD-9E92-066032ACA6BD}"/>
              </a:ext>
            </a:extLst>
          </p:cNvPr>
          <p:cNvGrpSpPr/>
          <p:nvPr/>
        </p:nvGrpSpPr>
        <p:grpSpPr>
          <a:xfrm>
            <a:off x="-325120" y="-254000"/>
            <a:ext cx="1381760" cy="1381760"/>
            <a:chOff x="1178560" y="609600"/>
            <a:chExt cx="1381760" cy="1381760"/>
          </a:xfrm>
        </p:grpSpPr>
        <p:sp>
          <p:nvSpPr>
            <p:cNvPr id="12" name="Oval 11">
              <a:extLst>
                <a:ext uri="{FF2B5EF4-FFF2-40B4-BE49-F238E27FC236}">
                  <a16:creationId xmlns:a16="http://schemas.microsoft.com/office/drawing/2014/main" id="{954A1D14-5C0E-381F-28B2-9AC60CB32CA9}"/>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2EAEE39-A2CF-8295-5E53-B0E1F18F6C5A}"/>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AF9113B-383A-05F1-E1DF-8E88F6BE4FD1}"/>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674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45B6F7-7CD7-5FEF-9161-D9FD79785FD3}"/>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9BA188E-44B6-BB39-B43E-DF96DE95C355}"/>
              </a:ext>
            </a:extLst>
          </p:cNvPr>
          <p:cNvSpPr txBox="1"/>
          <p:nvPr/>
        </p:nvSpPr>
        <p:spPr>
          <a:xfrm>
            <a:off x="918676" y="913040"/>
            <a:ext cx="7234178" cy="584775"/>
          </a:xfrm>
          <a:prstGeom prst="rect">
            <a:avLst/>
          </a:prstGeom>
          <a:noFill/>
        </p:spPr>
        <p:txBody>
          <a:bodyPr wrap="square" rtlCol="0">
            <a:spAutoFit/>
          </a:bodyPr>
          <a:lstStyle/>
          <a:p>
            <a:r>
              <a:rPr lang="en-US" sz="3200">
                <a:latin typeface="+mj-lt"/>
              </a:rPr>
              <a:t>2. Nhận diện tín hiệu</a:t>
            </a:r>
          </a:p>
        </p:txBody>
      </p:sp>
      <p:grpSp>
        <p:nvGrpSpPr>
          <p:cNvPr id="4" name="Group 3">
            <a:extLst>
              <a:ext uri="{FF2B5EF4-FFF2-40B4-BE49-F238E27FC236}">
                <a16:creationId xmlns:a16="http://schemas.microsoft.com/office/drawing/2014/main" id="{EB63C5B2-9B4B-60AE-F9D9-7CE672B6F605}"/>
              </a:ext>
            </a:extLst>
          </p:cNvPr>
          <p:cNvGrpSpPr/>
          <p:nvPr/>
        </p:nvGrpSpPr>
        <p:grpSpPr>
          <a:xfrm>
            <a:off x="-325120" y="-254000"/>
            <a:ext cx="1381760" cy="1381760"/>
            <a:chOff x="1178560" y="609600"/>
            <a:chExt cx="1381760" cy="1381760"/>
          </a:xfrm>
        </p:grpSpPr>
        <p:sp>
          <p:nvSpPr>
            <p:cNvPr id="5" name="Oval 4">
              <a:extLst>
                <a:ext uri="{FF2B5EF4-FFF2-40B4-BE49-F238E27FC236}">
                  <a16:creationId xmlns:a16="http://schemas.microsoft.com/office/drawing/2014/main" id="{9D8E98DD-3BF2-3969-E7E9-57A48448620D}"/>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F8627B0-C473-F562-EAE3-F6E39D2AD3D9}"/>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4F26CCC-CD05-8441-1AC2-701DB5772F85}"/>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General structure of 1D CNN for signal pattern recognition. | Download  Scientific Diagram">
            <a:extLst>
              <a:ext uri="{FF2B5EF4-FFF2-40B4-BE49-F238E27FC236}">
                <a16:creationId xmlns:a16="http://schemas.microsoft.com/office/drawing/2014/main" id="{BA9946B0-BD92-5496-B6D0-088E551FE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153" y="1914375"/>
            <a:ext cx="9550813" cy="400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4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45B6F7-7CD7-5FEF-9161-D9FD79785FD3}"/>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fill="none" extrusionOk="0">
                <a:moveTo>
                  <a:pt x="0" y="0"/>
                </a:moveTo>
                <a:cubicBezTo>
                  <a:pt x="4566180" y="-158446"/>
                  <a:pt x="7232976" y="-144852"/>
                  <a:pt x="11785600" y="0"/>
                </a:cubicBezTo>
                <a:cubicBezTo>
                  <a:pt x="11694954" y="2084969"/>
                  <a:pt x="11661703" y="5679284"/>
                  <a:pt x="11785600" y="6471920"/>
                </a:cubicBezTo>
                <a:cubicBezTo>
                  <a:pt x="8844363" y="6344215"/>
                  <a:pt x="5014894" y="6632952"/>
                  <a:pt x="0" y="6471920"/>
                </a:cubicBezTo>
                <a:cubicBezTo>
                  <a:pt x="-129466" y="4566012"/>
                  <a:pt x="160244" y="1540293"/>
                  <a:pt x="0" y="0"/>
                </a:cubicBezTo>
                <a:close/>
              </a:path>
              <a:path w="11785600" h="6471920" stroke="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Qingxue Zhang">
            <a:extLst>
              <a:ext uri="{FF2B5EF4-FFF2-40B4-BE49-F238E27FC236}">
                <a16:creationId xmlns:a16="http://schemas.microsoft.com/office/drawing/2014/main" id="{FAB69021-8586-C8C5-CA19-C8113E446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05" y="286796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1C6524-C574-34B8-C2FF-46CF4004D79B}"/>
              </a:ext>
            </a:extLst>
          </p:cNvPr>
          <p:cNvSpPr txBox="1"/>
          <p:nvPr/>
        </p:nvSpPr>
        <p:spPr>
          <a:xfrm>
            <a:off x="2891168" y="3154398"/>
            <a:ext cx="6097554" cy="646331"/>
          </a:xfrm>
          <a:prstGeom prst="rect">
            <a:avLst/>
          </a:prstGeom>
          <a:noFill/>
        </p:spPr>
        <p:txBody>
          <a:bodyPr wrap="square">
            <a:spAutoFit/>
          </a:bodyPr>
          <a:lstStyle/>
          <a:p>
            <a:r>
              <a:rPr lang="en-US" b="1" dirty="0">
                <a:latin typeface="Söhne"/>
              </a:rPr>
              <a:t>Q. </a:t>
            </a:r>
            <a:r>
              <a:rPr lang="en-US" b="1" i="0" dirty="0">
                <a:effectLst/>
                <a:latin typeface="Söhne"/>
              </a:rPr>
              <a:t>Zhang:</a:t>
            </a:r>
            <a:r>
              <a:rPr lang="en-US" b="0" i="0" dirty="0">
                <a:effectLst/>
                <a:latin typeface="Söhne"/>
              </a:rPr>
              <a:t> </a:t>
            </a:r>
            <a:r>
              <a:rPr lang="en-US" b="0" i="0" dirty="0" err="1">
                <a:effectLst/>
                <a:latin typeface="Söhne"/>
              </a:rPr>
              <a:t>Đã</a:t>
            </a:r>
            <a:r>
              <a:rPr lang="en-US" b="0" i="0" dirty="0">
                <a:effectLst/>
                <a:latin typeface="Söhne"/>
              </a:rPr>
              <a:t> </a:t>
            </a:r>
            <a:r>
              <a:rPr lang="en-US" b="0" i="0" dirty="0" err="1">
                <a:effectLst/>
                <a:latin typeface="Söhne"/>
              </a:rPr>
              <a:t>đề</a:t>
            </a:r>
            <a:r>
              <a:rPr lang="en-US" b="0" i="0" dirty="0">
                <a:effectLst/>
                <a:latin typeface="Söhne"/>
              </a:rPr>
              <a:t> </a:t>
            </a:r>
            <a:r>
              <a:rPr lang="en-US" b="0" i="0" dirty="0" err="1">
                <a:effectLst/>
                <a:latin typeface="Söhne"/>
              </a:rPr>
              <a:t>xuất</a:t>
            </a:r>
            <a:r>
              <a:rPr lang="en-US" b="0" i="0" dirty="0">
                <a:effectLst/>
                <a:latin typeface="Söhne"/>
              </a:rPr>
              <a:t> </a:t>
            </a:r>
            <a:r>
              <a:rPr lang="en-US" b="0" i="0" dirty="0" err="1">
                <a:effectLst/>
                <a:latin typeface="Söhne"/>
              </a:rPr>
              <a:t>cấu</a:t>
            </a:r>
            <a:r>
              <a:rPr lang="en-US" b="0" i="0" dirty="0">
                <a:effectLst/>
                <a:latin typeface="Söhne"/>
              </a:rPr>
              <a:t> </a:t>
            </a:r>
            <a:r>
              <a:rPr lang="en-US" b="0" i="0" dirty="0" err="1">
                <a:effectLst/>
                <a:latin typeface="Söhne"/>
              </a:rPr>
              <a:t>trúc</a:t>
            </a:r>
            <a:r>
              <a:rPr lang="en-US" b="0" i="0" dirty="0">
                <a:effectLst/>
                <a:latin typeface="Söhne"/>
              </a:rPr>
              <a:t> multiresolution 1-D CNN </a:t>
            </a:r>
            <a:r>
              <a:rPr lang="en-US" b="0" i="0" dirty="0" err="1">
                <a:effectLst/>
                <a:latin typeface="Söhne"/>
              </a:rPr>
              <a:t>để</a:t>
            </a:r>
            <a:r>
              <a:rPr lang="en-US" b="0" i="0" dirty="0">
                <a:effectLst/>
                <a:latin typeface="Söhne"/>
              </a:rPr>
              <a:t> </a:t>
            </a:r>
            <a:r>
              <a:rPr lang="en-US" b="0" i="0" dirty="0" err="1">
                <a:effectLst/>
                <a:latin typeface="Söhne"/>
              </a:rPr>
              <a:t>nhận</a:t>
            </a:r>
            <a:r>
              <a:rPr lang="en-US" b="0" i="0" dirty="0">
                <a:effectLst/>
                <a:latin typeface="Söhne"/>
              </a:rPr>
              <a:t> </a:t>
            </a:r>
            <a:r>
              <a:rPr lang="en-US" b="0" i="0" dirty="0" err="1">
                <a:effectLst/>
                <a:latin typeface="Söhne"/>
              </a:rPr>
              <a:t>diện</a:t>
            </a:r>
            <a:r>
              <a:rPr lang="en-US" b="0" i="0" dirty="0">
                <a:effectLst/>
                <a:latin typeface="Söhne"/>
              </a:rPr>
              <a:t> </a:t>
            </a:r>
            <a:r>
              <a:rPr lang="en-US" b="0" i="0" dirty="0" err="1">
                <a:effectLst/>
                <a:latin typeface="Söhne"/>
              </a:rPr>
              <a:t>loạn</a:t>
            </a:r>
            <a:r>
              <a:rPr lang="en-US" b="0" i="0" dirty="0">
                <a:effectLst/>
                <a:latin typeface="Söhne"/>
              </a:rPr>
              <a:t> </a:t>
            </a:r>
            <a:r>
              <a:rPr lang="en-US" b="0" i="0" dirty="0" err="1">
                <a:effectLst/>
                <a:latin typeface="Söhne"/>
              </a:rPr>
              <a:t>nhịp</a:t>
            </a:r>
            <a:r>
              <a:rPr lang="en-US" b="0" i="0" dirty="0">
                <a:effectLst/>
                <a:latin typeface="Söhne"/>
              </a:rPr>
              <a:t> </a:t>
            </a:r>
            <a:r>
              <a:rPr lang="en-US" b="0" i="0" dirty="0" err="1">
                <a:effectLst/>
                <a:latin typeface="Söhne"/>
              </a:rPr>
              <a:t>tim</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bệnh</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khác</a:t>
            </a:r>
            <a:r>
              <a:rPr lang="en-US" b="0" i="0" dirty="0">
                <a:effectLst/>
                <a:latin typeface="Söhne"/>
              </a:rPr>
              <a:t> </a:t>
            </a:r>
            <a:r>
              <a:rPr lang="en-US" b="0" i="0" dirty="0" err="1">
                <a:effectLst/>
                <a:latin typeface="Söhne"/>
              </a:rPr>
              <a:t>dựa</a:t>
            </a:r>
            <a:r>
              <a:rPr lang="en-US" b="0" i="0" dirty="0">
                <a:effectLst/>
                <a:latin typeface="Söhne"/>
              </a:rPr>
              <a:t> </a:t>
            </a:r>
            <a:r>
              <a:rPr lang="en-US" b="0" i="0" dirty="0" err="1">
                <a:effectLst/>
                <a:latin typeface="Söhne"/>
              </a:rPr>
              <a:t>trên</a:t>
            </a:r>
            <a:r>
              <a:rPr lang="en-US" b="0" i="0" dirty="0">
                <a:effectLst/>
                <a:latin typeface="Söhne"/>
              </a:rPr>
              <a:t> </a:t>
            </a:r>
            <a:r>
              <a:rPr lang="en-US" b="0" i="0" dirty="0" err="1">
                <a:effectLst/>
                <a:latin typeface="Söhne"/>
              </a:rPr>
              <a:t>dữ</a:t>
            </a:r>
            <a:r>
              <a:rPr lang="en-US" b="0" i="0" dirty="0">
                <a:effectLst/>
                <a:latin typeface="Söhne"/>
              </a:rPr>
              <a:t> </a:t>
            </a:r>
            <a:r>
              <a:rPr lang="en-US" b="0" i="0" dirty="0" err="1">
                <a:effectLst/>
                <a:latin typeface="Söhne"/>
              </a:rPr>
              <a:t>liệu</a:t>
            </a:r>
            <a:r>
              <a:rPr lang="en-US" b="0" i="0" dirty="0">
                <a:effectLst/>
                <a:latin typeface="Söhne"/>
              </a:rPr>
              <a:t> ECG.</a:t>
            </a:r>
            <a:endParaRPr lang="en-US" dirty="0"/>
          </a:p>
        </p:txBody>
      </p:sp>
      <p:pic>
        <p:nvPicPr>
          <p:cNvPr id="1032" name="Picture 8" descr="Osama Abdeljaber">
            <a:extLst>
              <a:ext uri="{FF2B5EF4-FFF2-40B4-BE49-F238E27FC236}">
                <a16:creationId xmlns:a16="http://schemas.microsoft.com/office/drawing/2014/main" id="{98600223-0C1F-1F14-997B-6A2EAF995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505" y="440089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7233B0C-9694-8664-06B4-755FB9EAD9A7}"/>
              </a:ext>
            </a:extLst>
          </p:cNvPr>
          <p:cNvSpPr txBox="1"/>
          <p:nvPr/>
        </p:nvSpPr>
        <p:spPr>
          <a:xfrm>
            <a:off x="2891167" y="4291970"/>
            <a:ext cx="8853585" cy="1200329"/>
          </a:xfrm>
          <a:prstGeom prst="rect">
            <a:avLst/>
          </a:prstGeom>
          <a:noFill/>
        </p:spPr>
        <p:txBody>
          <a:bodyPr wrap="square">
            <a:spAutoFit/>
          </a:bodyPr>
          <a:lstStyle/>
          <a:p>
            <a:r>
              <a:rPr lang="en-US" b="1" i="0" dirty="0">
                <a:effectLst/>
                <a:latin typeface="Söhne"/>
              </a:rPr>
              <a:t>O. </a:t>
            </a:r>
            <a:r>
              <a:rPr lang="vi-VN" b="1" i="0" dirty="0">
                <a:effectLst/>
                <a:latin typeface="Söhne"/>
              </a:rPr>
              <a:t>Abdeljaber:</a:t>
            </a:r>
            <a:r>
              <a:rPr lang="vi-VN" b="0" i="0" dirty="0">
                <a:effectLst/>
                <a:latin typeface="Söhne"/>
              </a:rPr>
              <a:t> Đã đề xuất một phương pháp nhận diện tổn thương cấu trúc trực tiếp từ tín hiệu rung môi trường sử dụng 1-D CNN.</a:t>
            </a:r>
            <a:endParaRPr lang="en-US" b="0" i="0" dirty="0">
              <a:effectLst/>
              <a:latin typeface="Söhne"/>
            </a:endParaRPr>
          </a:p>
          <a:p>
            <a:r>
              <a:rPr lang="vi-VN" b="0" i="0" dirty="0">
                <a:effectLst/>
                <a:latin typeface="Söhne"/>
              </a:rPr>
              <a:t>Thiết kế một mạng 1-D CNN nhỏ gọn được sử dụng trong việc phát hiện lỗi và xác định mức độ nghiêm trọng của các vòng bi bóng.</a:t>
            </a:r>
            <a:endParaRPr lang="en-US" dirty="0"/>
          </a:p>
        </p:txBody>
      </p:sp>
      <p:sp>
        <p:nvSpPr>
          <p:cNvPr id="2" name="TextBox 1">
            <a:extLst>
              <a:ext uri="{FF2B5EF4-FFF2-40B4-BE49-F238E27FC236}">
                <a16:creationId xmlns:a16="http://schemas.microsoft.com/office/drawing/2014/main" id="{19BA188E-44B6-BB39-B43E-DF96DE95C355}"/>
              </a:ext>
            </a:extLst>
          </p:cNvPr>
          <p:cNvSpPr txBox="1"/>
          <p:nvPr/>
        </p:nvSpPr>
        <p:spPr>
          <a:xfrm>
            <a:off x="918676" y="913040"/>
            <a:ext cx="7234178" cy="584775"/>
          </a:xfrm>
          <a:prstGeom prst="rect">
            <a:avLst/>
          </a:prstGeom>
          <a:noFill/>
        </p:spPr>
        <p:txBody>
          <a:bodyPr wrap="square" rtlCol="0">
            <a:spAutoFit/>
          </a:bodyPr>
          <a:lstStyle/>
          <a:p>
            <a:r>
              <a:rPr lang="en-US" sz="3200">
                <a:latin typeface="+mj-lt"/>
              </a:rPr>
              <a:t>2. Nhận diện tín hiệu</a:t>
            </a:r>
          </a:p>
        </p:txBody>
      </p:sp>
      <p:grpSp>
        <p:nvGrpSpPr>
          <p:cNvPr id="4" name="Group 3">
            <a:extLst>
              <a:ext uri="{FF2B5EF4-FFF2-40B4-BE49-F238E27FC236}">
                <a16:creationId xmlns:a16="http://schemas.microsoft.com/office/drawing/2014/main" id="{EB63C5B2-9B4B-60AE-F9D9-7CE672B6F605}"/>
              </a:ext>
            </a:extLst>
          </p:cNvPr>
          <p:cNvGrpSpPr/>
          <p:nvPr/>
        </p:nvGrpSpPr>
        <p:grpSpPr>
          <a:xfrm>
            <a:off x="-325120" y="-254000"/>
            <a:ext cx="1381760" cy="1381760"/>
            <a:chOff x="1178560" y="609600"/>
            <a:chExt cx="1381760" cy="1381760"/>
          </a:xfrm>
        </p:grpSpPr>
        <p:sp>
          <p:nvSpPr>
            <p:cNvPr id="5" name="Oval 4">
              <a:extLst>
                <a:ext uri="{FF2B5EF4-FFF2-40B4-BE49-F238E27FC236}">
                  <a16:creationId xmlns:a16="http://schemas.microsoft.com/office/drawing/2014/main" id="{9D8E98DD-3BF2-3969-E7E9-57A48448620D}"/>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F8627B0-C473-F562-EAE3-F6E39D2AD3D9}"/>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4F26CCC-CD05-8441-1AC2-701DB5772F85}"/>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026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D9E93D-FF9E-9C3C-EFA6-B949D8FE70C8}"/>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2D1E0A-0B0B-A764-6CEE-46480F3ABF9F}"/>
              </a:ext>
            </a:extLst>
          </p:cNvPr>
          <p:cNvSpPr txBox="1"/>
          <p:nvPr/>
        </p:nvSpPr>
        <p:spPr>
          <a:xfrm>
            <a:off x="726193" y="4984594"/>
            <a:ext cx="10978127" cy="1200329"/>
          </a:xfrm>
          <a:prstGeom prst="rect">
            <a:avLst/>
          </a:prstGeom>
          <a:noFill/>
        </p:spPr>
        <p:txBody>
          <a:bodyPr wrap="square" rtlCol="0">
            <a:spAutoFit/>
          </a:bodyPr>
          <a:lstStyle/>
          <a:p>
            <a:pPr algn="just"/>
            <a:r>
              <a:rPr lang="vi-VN" sz="2400" b="0" i="0" dirty="0">
                <a:effectLst/>
                <a:latin typeface="Söhne"/>
              </a:rPr>
              <a:t>Trong ứng dụng 2D, CNN thường được sử dụng cho phân loại hình ảnh và nhận dạng đối tượng. Chúng đã đóng góp đáng kể trong việc phân loại và phát hiện đối tượng trong ảnh, bao gồm cả ứng dụng trong lĩnh vực y khoa và giao thông.</a:t>
            </a:r>
            <a:endParaRPr lang="en-US" sz="2400" dirty="0"/>
          </a:p>
        </p:txBody>
      </p:sp>
      <p:sp>
        <p:nvSpPr>
          <p:cNvPr id="2" name="TextBox 1">
            <a:extLst>
              <a:ext uri="{FF2B5EF4-FFF2-40B4-BE49-F238E27FC236}">
                <a16:creationId xmlns:a16="http://schemas.microsoft.com/office/drawing/2014/main" id="{F45E9BE5-10A6-1854-A48A-F4D923570009}"/>
              </a:ext>
            </a:extLst>
          </p:cNvPr>
          <p:cNvSpPr txBox="1"/>
          <p:nvPr/>
        </p:nvSpPr>
        <p:spPr>
          <a:xfrm>
            <a:off x="954793" y="364446"/>
            <a:ext cx="2244525" cy="646331"/>
          </a:xfrm>
          <a:prstGeom prst="rect">
            <a:avLst/>
          </a:prstGeom>
          <a:noFill/>
        </p:spPr>
        <p:txBody>
          <a:bodyPr wrap="none" rtlCol="0">
            <a:spAutoFit/>
          </a:bodyPr>
          <a:lstStyle/>
          <a:p>
            <a:r>
              <a:rPr lang="en-US" sz="3600">
                <a:solidFill>
                  <a:sysClr val="windowText" lastClr="000000"/>
                </a:solidFill>
                <a:latin typeface="+mj-lt"/>
              </a:rPr>
              <a:t>B.</a:t>
            </a:r>
            <a:r>
              <a:rPr lang="en-US" sz="3600" b="0" i="0">
                <a:solidFill>
                  <a:sysClr val="windowText" lastClr="000000"/>
                </a:solidFill>
                <a:effectLst/>
                <a:latin typeface="+mj-lt"/>
              </a:rPr>
              <a:t> CNN </a:t>
            </a:r>
            <a:r>
              <a:rPr lang="en-US" sz="3600">
                <a:solidFill>
                  <a:sysClr val="windowText" lastClr="000000"/>
                </a:solidFill>
                <a:latin typeface="+mj-lt"/>
              </a:rPr>
              <a:t>2</a:t>
            </a:r>
            <a:r>
              <a:rPr lang="en-US" sz="3600" b="0" i="0">
                <a:solidFill>
                  <a:sysClr val="windowText" lastClr="000000"/>
                </a:solidFill>
                <a:effectLst/>
                <a:latin typeface="+mj-lt"/>
              </a:rPr>
              <a:t>-D</a:t>
            </a:r>
            <a:endParaRPr lang="en-US" sz="3600" dirty="0">
              <a:solidFill>
                <a:sysClr val="windowText" lastClr="000000"/>
              </a:solidFill>
              <a:latin typeface="+mj-lt"/>
            </a:endParaRPr>
          </a:p>
        </p:txBody>
      </p:sp>
      <p:pic>
        <p:nvPicPr>
          <p:cNvPr id="4098" name="Picture 2" descr="Overview of Convolutional Neural Networks">
            <a:extLst>
              <a:ext uri="{FF2B5EF4-FFF2-40B4-BE49-F238E27FC236}">
                <a16:creationId xmlns:a16="http://schemas.microsoft.com/office/drawing/2014/main" id="{86D82338-7B79-43AE-B1B1-F1F6DFCAD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311" y="1064770"/>
            <a:ext cx="6895377" cy="391982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1B045342-0FDE-5F1F-66AC-CC19005F21CA}"/>
              </a:ext>
            </a:extLst>
          </p:cNvPr>
          <p:cNvGrpSpPr/>
          <p:nvPr/>
        </p:nvGrpSpPr>
        <p:grpSpPr>
          <a:xfrm>
            <a:off x="-325120" y="-254000"/>
            <a:ext cx="1381760" cy="1381760"/>
            <a:chOff x="1178560" y="609600"/>
            <a:chExt cx="1381760" cy="1381760"/>
          </a:xfrm>
        </p:grpSpPr>
        <p:sp>
          <p:nvSpPr>
            <p:cNvPr id="7" name="Oval 6">
              <a:extLst>
                <a:ext uri="{FF2B5EF4-FFF2-40B4-BE49-F238E27FC236}">
                  <a16:creationId xmlns:a16="http://schemas.microsoft.com/office/drawing/2014/main" id="{3107D030-97D8-7BBA-F421-8E0979BB261C}"/>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5797057-A1FF-5A7F-86F3-2421FE91BC6B}"/>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FB490BD-D850-F8AD-A2F4-C63DB45A97EA}"/>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686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5B2327-DBCC-08C8-E775-EE8C9F2611E1}"/>
              </a:ext>
            </a:extLst>
          </p:cNvPr>
          <p:cNvSpPr/>
          <p:nvPr/>
        </p:nvSpPr>
        <p:spPr>
          <a:xfrm>
            <a:off x="111760" y="162560"/>
            <a:ext cx="11785600" cy="6471920"/>
          </a:xfrm>
          <a:custGeom>
            <a:avLst/>
            <a:gdLst>
              <a:gd name="connsiteX0" fmla="*/ 0 w 11785600"/>
              <a:gd name="connsiteY0" fmla="*/ 0 h 6471920"/>
              <a:gd name="connsiteX1" fmla="*/ 11785600 w 11785600"/>
              <a:gd name="connsiteY1" fmla="*/ 0 h 6471920"/>
              <a:gd name="connsiteX2" fmla="*/ 11785600 w 11785600"/>
              <a:gd name="connsiteY2" fmla="*/ 6471920 h 6471920"/>
              <a:gd name="connsiteX3" fmla="*/ 0 w 11785600"/>
              <a:gd name="connsiteY3" fmla="*/ 6471920 h 6471920"/>
              <a:gd name="connsiteX4" fmla="*/ 0 w 11785600"/>
              <a:gd name="connsiteY4" fmla="*/ 0 h 647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00" h="6471920" extrusionOk="0">
                <a:moveTo>
                  <a:pt x="0" y="0"/>
                </a:moveTo>
                <a:cubicBezTo>
                  <a:pt x="3325986" y="-3433"/>
                  <a:pt x="6146075" y="-21440"/>
                  <a:pt x="11785600" y="0"/>
                </a:cubicBezTo>
                <a:cubicBezTo>
                  <a:pt x="11796239" y="2022303"/>
                  <a:pt x="11652425" y="5785834"/>
                  <a:pt x="11785600" y="6471920"/>
                </a:cubicBezTo>
                <a:cubicBezTo>
                  <a:pt x="7558831" y="6605878"/>
                  <a:pt x="2166959" y="6609484"/>
                  <a:pt x="0" y="6471920"/>
                </a:cubicBezTo>
                <a:cubicBezTo>
                  <a:pt x="-100652" y="4677246"/>
                  <a:pt x="57749" y="2084370"/>
                  <a:pt x="0" y="0"/>
                </a:cubicBezTo>
                <a:close/>
              </a:path>
            </a:pathLst>
          </a:custGeom>
          <a:solidFill>
            <a:schemeClr val="bg1">
              <a:lumMod val="95000"/>
            </a:schemeClr>
          </a:solidFill>
          <a:ln w="38100">
            <a:solidFill>
              <a:schemeClr val="tx1"/>
            </a:solidFill>
            <a:prstDash val="solid"/>
            <a:extLst>
              <a:ext uri="{C807C97D-BFC1-408E-A445-0C87EB9F89A2}">
                <ask:lineSketchStyleProps xmlns:ask="http://schemas.microsoft.com/office/drawing/2018/sketchyshapes" sd="1570477115">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F1BE46-B192-5BF1-B92A-B7A3A83E5257}"/>
              </a:ext>
            </a:extLst>
          </p:cNvPr>
          <p:cNvSpPr txBox="1"/>
          <p:nvPr/>
        </p:nvSpPr>
        <p:spPr>
          <a:xfrm>
            <a:off x="918676" y="2390141"/>
            <a:ext cx="10369918" cy="3554819"/>
          </a:xfrm>
          <a:prstGeom prst="rect">
            <a:avLst/>
          </a:prstGeom>
          <a:noFill/>
        </p:spPr>
        <p:txBody>
          <a:bodyPr wrap="square">
            <a:spAutoFit/>
          </a:bodyPr>
          <a:lstStyle/>
          <a:p>
            <a:pPr algn="just">
              <a:spcBef>
                <a:spcPts val="600"/>
              </a:spcBef>
            </a:pPr>
            <a:r>
              <a:rPr lang="vi-VN" sz="2000" b="1" i="0" dirty="0">
                <a:effectLst/>
                <a:latin typeface="Söhne"/>
              </a:rPr>
              <a:t>LeNet-5:</a:t>
            </a:r>
            <a:r>
              <a:rPr lang="vi-VN" sz="2000" b="0" i="0" dirty="0">
                <a:effectLst/>
                <a:latin typeface="Söhne"/>
              </a:rPr>
              <a:t> Được xem là ứng dụng đầu tiên trong việc phân loại chữ số viết </a:t>
            </a:r>
            <a:r>
              <a:rPr lang="vi-VN" sz="2000" b="0" i="0">
                <a:effectLst/>
                <a:latin typeface="Söhne"/>
              </a:rPr>
              <a:t>tay.</a:t>
            </a:r>
            <a:endParaRPr lang="en-US" sz="2000" b="1" i="0">
              <a:effectLst/>
              <a:latin typeface="Söhne"/>
            </a:endParaRPr>
          </a:p>
          <a:p>
            <a:pPr algn="just">
              <a:spcBef>
                <a:spcPts val="600"/>
              </a:spcBef>
            </a:pPr>
            <a:r>
              <a:rPr lang="vi-VN" sz="2000" b="1" i="0">
                <a:effectLst/>
                <a:latin typeface="Söhne"/>
              </a:rPr>
              <a:t>AlexNet:</a:t>
            </a:r>
            <a:r>
              <a:rPr lang="vi-VN" sz="2000" b="0" i="0">
                <a:effectLst/>
                <a:latin typeface="Söhne"/>
              </a:rPr>
              <a:t> Đánh dấu sự bùng nổ của các phương pháp phân loại dựa trên CNN.</a:t>
            </a:r>
            <a:endParaRPr lang="en-US" sz="2000" b="1" i="0">
              <a:effectLst/>
              <a:latin typeface="Söhne"/>
            </a:endParaRPr>
          </a:p>
          <a:p>
            <a:pPr algn="just">
              <a:spcBef>
                <a:spcPts val="600"/>
              </a:spcBef>
            </a:pPr>
            <a:r>
              <a:rPr lang="vi-VN" sz="2000" b="1" i="0">
                <a:effectLst/>
                <a:latin typeface="Söhne"/>
              </a:rPr>
              <a:t>Simonyan </a:t>
            </a:r>
            <a:r>
              <a:rPr lang="vi-VN" sz="2000" b="1" i="0" dirty="0">
                <a:effectLst/>
                <a:latin typeface="Söhne"/>
              </a:rPr>
              <a:t>và Zisserman:</a:t>
            </a:r>
            <a:r>
              <a:rPr lang="vi-VN" sz="2000" b="0" i="0" dirty="0">
                <a:effectLst/>
                <a:latin typeface="Söhne"/>
              </a:rPr>
              <a:t> Nhấn mạnh về tầm quan trọng của độ sâu trong mạng nơ-ron, tuy nhiên các CNN ban đầu chỉ có khoảng dưới mười </a:t>
            </a:r>
            <a:r>
              <a:rPr lang="vi-VN" sz="2000" b="0" i="0">
                <a:effectLst/>
                <a:latin typeface="Söhne"/>
              </a:rPr>
              <a:t>lớp.</a:t>
            </a:r>
            <a:endParaRPr lang="en-US" sz="2000" b="1" i="0">
              <a:effectLst/>
              <a:latin typeface="Söhne"/>
            </a:endParaRPr>
          </a:p>
          <a:p>
            <a:pPr algn="just">
              <a:spcBef>
                <a:spcPts val="600"/>
              </a:spcBef>
            </a:pPr>
            <a:r>
              <a:rPr lang="vi-VN" sz="2000" b="1" i="0">
                <a:effectLst/>
                <a:latin typeface="Söhne"/>
              </a:rPr>
              <a:t>GoogLeNet </a:t>
            </a:r>
            <a:r>
              <a:rPr lang="vi-VN" sz="2000" b="1" i="0" dirty="0">
                <a:effectLst/>
                <a:latin typeface="Söhne"/>
              </a:rPr>
              <a:t>và VGGNets:</a:t>
            </a:r>
            <a:r>
              <a:rPr lang="vi-VN" sz="2000" b="0" i="0" dirty="0">
                <a:effectLst/>
                <a:latin typeface="Söhne"/>
              </a:rPr>
              <a:t> Các kiến trúc mạng sâu hơn đã được đề xuất, cải thiện đáng kể độ chính xác trong nhiệm vụ phân </a:t>
            </a:r>
            <a:r>
              <a:rPr lang="vi-VN" sz="2000" b="0" i="0">
                <a:effectLst/>
                <a:latin typeface="Söhne"/>
              </a:rPr>
              <a:t>loại.</a:t>
            </a:r>
            <a:endParaRPr lang="en-US" sz="2000" b="1" i="0">
              <a:effectLst/>
              <a:latin typeface="Söhne"/>
            </a:endParaRPr>
          </a:p>
          <a:p>
            <a:pPr algn="just">
              <a:spcBef>
                <a:spcPts val="600"/>
              </a:spcBef>
            </a:pPr>
            <a:r>
              <a:rPr lang="vi-VN" sz="2000" b="1" i="0">
                <a:effectLst/>
                <a:latin typeface="Söhne"/>
              </a:rPr>
              <a:t>Facebook</a:t>
            </a:r>
            <a:r>
              <a:rPr lang="vi-VN" sz="2000" b="1" i="0" dirty="0">
                <a:effectLst/>
                <a:latin typeface="Söhne"/>
              </a:rPr>
              <a:t>:</a:t>
            </a:r>
            <a:r>
              <a:rPr lang="vi-VN" sz="2000" b="0" i="0" dirty="0">
                <a:effectLst/>
                <a:latin typeface="Söhne"/>
              </a:rPr>
              <a:t> Mở mã nguồn của ResNeXt-101, mở rộng số lớp của ResNeXt lên 101 và đạt được kết quả đứng đầu trên </a:t>
            </a:r>
            <a:r>
              <a:rPr lang="vi-VN" sz="2000" b="0" i="0">
                <a:effectLst/>
                <a:latin typeface="Söhne"/>
              </a:rPr>
              <a:t>ImageNet.</a:t>
            </a:r>
            <a:endParaRPr lang="en-US" sz="2000" b="1" i="0">
              <a:effectLst/>
              <a:latin typeface="Söhne"/>
            </a:endParaRPr>
          </a:p>
          <a:p>
            <a:pPr algn="just">
              <a:spcBef>
                <a:spcPts val="600"/>
              </a:spcBef>
            </a:pPr>
            <a:r>
              <a:rPr lang="vi-VN" sz="2000" b="1" i="0">
                <a:effectLst/>
                <a:latin typeface="Söhne"/>
              </a:rPr>
              <a:t>Nghiên cứu </a:t>
            </a:r>
            <a:r>
              <a:rPr lang="vi-VN" sz="2000" b="1" i="0" dirty="0">
                <a:effectLst/>
                <a:latin typeface="Söhne"/>
              </a:rPr>
              <a:t>trong lĩnh vực y học:</a:t>
            </a:r>
            <a:r>
              <a:rPr lang="vi-VN" sz="2000" b="0" i="0" dirty="0">
                <a:effectLst/>
                <a:latin typeface="Söhne"/>
              </a:rPr>
              <a:t> Các nghiên cứu của Li et al., Jiang et al., và Bruno và Osorio tập trung vào áp dụng CNN trong phân loại bệnh về phổi, ung thư vú và biển báo giao thông.</a:t>
            </a:r>
            <a:endParaRPr lang="en-US" sz="2000" dirty="0">
              <a:latin typeface="Söhne"/>
            </a:endParaRPr>
          </a:p>
        </p:txBody>
      </p:sp>
      <p:sp>
        <p:nvSpPr>
          <p:cNvPr id="2" name="TextBox 1">
            <a:extLst>
              <a:ext uri="{FF2B5EF4-FFF2-40B4-BE49-F238E27FC236}">
                <a16:creationId xmlns:a16="http://schemas.microsoft.com/office/drawing/2014/main" id="{F0542BA7-3BC5-5109-B77A-4D726B6489F0}"/>
              </a:ext>
            </a:extLst>
          </p:cNvPr>
          <p:cNvSpPr txBox="1"/>
          <p:nvPr/>
        </p:nvSpPr>
        <p:spPr>
          <a:xfrm>
            <a:off x="918676" y="882560"/>
            <a:ext cx="7234178" cy="584775"/>
          </a:xfrm>
          <a:prstGeom prst="rect">
            <a:avLst/>
          </a:prstGeom>
          <a:noFill/>
        </p:spPr>
        <p:txBody>
          <a:bodyPr wrap="square" rtlCol="0">
            <a:spAutoFit/>
          </a:bodyPr>
          <a:lstStyle/>
          <a:p>
            <a:r>
              <a:rPr lang="en-US" sz="3200">
                <a:latin typeface="+mj-lt"/>
              </a:rPr>
              <a:t>1. Phân loại hình ảnh</a:t>
            </a:r>
          </a:p>
        </p:txBody>
      </p:sp>
      <p:grpSp>
        <p:nvGrpSpPr>
          <p:cNvPr id="4" name="Group 3">
            <a:extLst>
              <a:ext uri="{FF2B5EF4-FFF2-40B4-BE49-F238E27FC236}">
                <a16:creationId xmlns:a16="http://schemas.microsoft.com/office/drawing/2014/main" id="{71A48A91-12F8-D77A-071D-033220306418}"/>
              </a:ext>
            </a:extLst>
          </p:cNvPr>
          <p:cNvGrpSpPr/>
          <p:nvPr/>
        </p:nvGrpSpPr>
        <p:grpSpPr>
          <a:xfrm>
            <a:off x="-325120" y="-254000"/>
            <a:ext cx="1381760" cy="1381760"/>
            <a:chOff x="1178560" y="609600"/>
            <a:chExt cx="1381760" cy="1381760"/>
          </a:xfrm>
        </p:grpSpPr>
        <p:sp>
          <p:nvSpPr>
            <p:cNvPr id="6" name="Oval 5">
              <a:extLst>
                <a:ext uri="{FF2B5EF4-FFF2-40B4-BE49-F238E27FC236}">
                  <a16:creationId xmlns:a16="http://schemas.microsoft.com/office/drawing/2014/main" id="{F1EC4F32-EEA2-6B69-5918-4406CA87B78A}"/>
                </a:ext>
              </a:extLst>
            </p:cNvPr>
            <p:cNvSpPr/>
            <p:nvPr/>
          </p:nvSpPr>
          <p:spPr>
            <a:xfrm>
              <a:off x="1178560" y="609600"/>
              <a:ext cx="1381760" cy="138176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FFD5163-5A7B-A67F-9E50-CE3FE6D796A5}"/>
                </a:ext>
              </a:extLst>
            </p:cNvPr>
            <p:cNvSpPr/>
            <p:nvPr/>
          </p:nvSpPr>
          <p:spPr>
            <a:xfrm>
              <a:off x="1280160" y="711200"/>
              <a:ext cx="1178560" cy="117856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C204576-CA37-88BA-FBEE-EF06CF9491D2}"/>
                </a:ext>
              </a:extLst>
            </p:cNvPr>
            <p:cNvSpPr/>
            <p:nvPr/>
          </p:nvSpPr>
          <p:spPr>
            <a:xfrm>
              <a:off x="1615440" y="1046480"/>
              <a:ext cx="508000" cy="508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0880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1701</Words>
  <Application>Microsoft Office PowerPoint</Application>
  <PresentationFormat>Widescreen</PresentationFormat>
  <Paragraphs>83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 Thinh</dc:creator>
  <cp:lastModifiedBy>Minh Tri Ho</cp:lastModifiedBy>
  <cp:revision>3</cp:revision>
  <dcterms:created xsi:type="dcterms:W3CDTF">2023-12-26T13:57:28Z</dcterms:created>
  <dcterms:modified xsi:type="dcterms:W3CDTF">2023-12-27T04:43:06Z</dcterms:modified>
</cp:coreProperties>
</file>