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68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59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91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4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2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336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0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55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87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725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17209C-3027-432C-B8D7-45A1B04FF9D9}" type="datetimeFigureOut">
              <a:rPr lang="es-AR" smtClean="0"/>
              <a:t>17/6/2024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0EC44F-32BC-4478-9BF2-4341683A0178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44A9-B6B2-6F3F-7EDD-0F74FD948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Análisis exploratorio de demoras en vuelos de aerolíneas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085FB9-31B6-AD20-B632-9A46EB24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Hainze</a:t>
            </a:r>
          </a:p>
          <a:p>
            <a:r>
              <a:rPr lang="es-MX" dirty="0" err="1"/>
              <a:t>Coder</a:t>
            </a:r>
            <a:r>
              <a:rPr lang="es-MX" dirty="0"/>
              <a:t> House – Data </a:t>
            </a:r>
            <a:r>
              <a:rPr lang="es-MX" dirty="0" err="1"/>
              <a:t>Science</a:t>
            </a:r>
            <a:r>
              <a:rPr lang="es-MX" dirty="0"/>
              <a:t> – Comisión 49150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249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86336" cy="4351338"/>
          </a:xfrm>
        </p:spPr>
        <p:txBody>
          <a:bodyPr>
            <a:normAutofit/>
          </a:bodyPr>
          <a:lstStyle/>
          <a:p>
            <a:r>
              <a:rPr lang="es-AR" dirty="0"/>
              <a:t>Puede predecirse la cantidad de demoras que puede producirse en los vuelos en base a los registros de otras </a:t>
            </a:r>
            <a:r>
              <a:rPr lang="es-AR"/>
              <a:t>variables registradas</a:t>
            </a:r>
            <a:endParaRPr lang="es-AR" dirty="0"/>
          </a:p>
          <a:p>
            <a:pPr lvl="1"/>
            <a:r>
              <a:rPr lang="es-AR" dirty="0"/>
              <a:t>Análisis inicial, seguido de dos rondas de análisis</a:t>
            </a:r>
          </a:p>
          <a:p>
            <a:pPr lvl="1"/>
            <a:r>
              <a:rPr lang="es-AR" dirty="0"/>
              <a:t>Aplicación de cinco modelos</a:t>
            </a:r>
          </a:p>
          <a:p>
            <a:pPr lvl="2"/>
            <a:r>
              <a:rPr lang="es-AR" dirty="0"/>
              <a:t>Regresión lineal</a:t>
            </a:r>
          </a:p>
          <a:p>
            <a:pPr lvl="2"/>
            <a:r>
              <a:rPr lang="es-AR" dirty="0"/>
              <a:t>Árboles de decisión</a:t>
            </a:r>
          </a:p>
          <a:p>
            <a:pPr lvl="2"/>
            <a:r>
              <a:rPr lang="es-AR" dirty="0" err="1"/>
              <a:t>Random</a:t>
            </a:r>
            <a:r>
              <a:rPr lang="es-AR" dirty="0"/>
              <a:t> Forest</a:t>
            </a:r>
          </a:p>
          <a:p>
            <a:pPr lvl="2"/>
            <a:r>
              <a:rPr lang="es-AR" dirty="0" err="1"/>
              <a:t>XGBoost</a:t>
            </a:r>
            <a:endParaRPr lang="es-AR" dirty="0"/>
          </a:p>
          <a:p>
            <a:pPr lvl="2"/>
            <a:r>
              <a:rPr lang="es-AR" dirty="0" err="1"/>
              <a:t>LightGBM</a:t>
            </a:r>
            <a:endParaRPr lang="es-AR" sz="2000" dirty="0"/>
          </a:p>
          <a:p>
            <a:pPr lvl="1"/>
            <a:r>
              <a:rPr lang="es-AR" dirty="0"/>
              <a:t>Aplicación de </a:t>
            </a:r>
            <a:r>
              <a:rPr lang="es-AR" dirty="0" err="1"/>
              <a:t>feature</a:t>
            </a:r>
            <a:r>
              <a:rPr lang="es-AR" dirty="0"/>
              <a:t> </a:t>
            </a:r>
            <a:r>
              <a:rPr lang="es-AR" dirty="0" err="1"/>
              <a:t>engineering</a:t>
            </a:r>
            <a:r>
              <a:rPr lang="es-AR" dirty="0"/>
              <a:t>, </a:t>
            </a:r>
            <a:r>
              <a:rPr lang="es-AR" dirty="0" err="1"/>
              <a:t>encoding</a:t>
            </a:r>
            <a:r>
              <a:rPr lang="es-AR" dirty="0"/>
              <a:t>, </a:t>
            </a:r>
            <a:r>
              <a:rPr lang="es-AR" dirty="0" err="1"/>
              <a:t>crossvalidation</a:t>
            </a:r>
            <a:r>
              <a:rPr lang="es-AR" dirty="0"/>
              <a:t> y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.</a:t>
            </a:r>
            <a:endParaRPr lang="es-AR" sz="1500" dirty="0"/>
          </a:p>
        </p:txBody>
      </p:sp>
    </p:spTree>
    <p:extLst>
      <p:ext uri="{BB962C8B-B14F-4D97-AF65-F5344CB8AC3E}">
        <p14:creationId xmlns:p14="http://schemas.microsoft.com/office/powerpoint/2010/main" val="334014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B549-3FA5-96E5-7D35-02FA1E4F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262E984-B806-1ECA-AF28-3E4A7E91B2A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9280557"/>
              </p:ext>
            </p:extLst>
          </p:nvPr>
        </p:nvGraphicFramePr>
        <p:xfrm>
          <a:off x="633983" y="2364684"/>
          <a:ext cx="5276406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97">
                  <a:extLst>
                    <a:ext uri="{9D8B030D-6E8A-4147-A177-3AD203B41FA5}">
                      <a16:colId xmlns:a16="http://schemas.microsoft.com/office/drawing/2014/main" val="1242554753"/>
                    </a:ext>
                  </a:extLst>
                </a:gridCol>
                <a:gridCol w="1327485">
                  <a:extLst>
                    <a:ext uri="{9D8B030D-6E8A-4147-A177-3AD203B41FA5}">
                      <a16:colId xmlns:a16="http://schemas.microsoft.com/office/drawing/2014/main" val="1140449047"/>
                    </a:ext>
                  </a:extLst>
                </a:gridCol>
                <a:gridCol w="520076">
                  <a:extLst>
                    <a:ext uri="{9D8B030D-6E8A-4147-A177-3AD203B41FA5}">
                      <a16:colId xmlns:a16="http://schemas.microsoft.com/office/drawing/2014/main" val="4235402344"/>
                    </a:ext>
                  </a:extLst>
                </a:gridCol>
                <a:gridCol w="633547">
                  <a:extLst>
                    <a:ext uri="{9D8B030D-6E8A-4147-A177-3AD203B41FA5}">
                      <a16:colId xmlns:a16="http://schemas.microsoft.com/office/drawing/2014/main" val="3544731152"/>
                    </a:ext>
                  </a:extLst>
                </a:gridCol>
                <a:gridCol w="614635">
                  <a:extLst>
                    <a:ext uri="{9D8B030D-6E8A-4147-A177-3AD203B41FA5}">
                      <a16:colId xmlns:a16="http://schemas.microsoft.com/office/drawing/2014/main" val="85426374"/>
                    </a:ext>
                  </a:extLst>
                </a:gridCol>
                <a:gridCol w="1144167">
                  <a:extLst>
                    <a:ext uri="{9D8B030D-6E8A-4147-A177-3AD203B41FA5}">
                      <a16:colId xmlns:a16="http://schemas.microsoft.com/office/drawing/2014/main" val="3388970714"/>
                    </a:ext>
                  </a:extLst>
                </a:gridCol>
                <a:gridCol w="794299">
                  <a:extLst>
                    <a:ext uri="{9D8B030D-6E8A-4147-A177-3AD203B41FA5}">
                      <a16:colId xmlns:a16="http://schemas.microsoft.com/office/drawing/2014/main" val="1746005031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0046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358.04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4.508904e+14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7151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361.41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6.478619e+14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0.988775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375029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Decision Tree Regressor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241.07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15.53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1.119103e-01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0.992513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058552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Random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326.04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6.477644e+14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0.989873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65609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 err="1">
                          <a:effectLst/>
                        </a:rPr>
                        <a:t>Random</a:t>
                      </a:r>
                      <a:r>
                        <a:rPr lang="es-AR" sz="1200" b="1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194.16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1.076243e-01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b="1" dirty="0">
                          <a:effectLst/>
                        </a:rPr>
                        <a:t>0.993970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730955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727.90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26.98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6.502342e+13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0.977392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9342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826.52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2.472075e+13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0.974329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4062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785.76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1.129774e+14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0.975595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307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876.08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29.60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4.137789e+13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0.972790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018804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BA7C697-FD09-61F4-219E-B4CC750A6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23310"/>
              </p:ext>
            </p:extLst>
          </p:nvPr>
        </p:nvGraphicFramePr>
        <p:xfrm>
          <a:off x="6281612" y="2364684"/>
          <a:ext cx="5276405" cy="363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08">
                  <a:extLst>
                    <a:ext uri="{9D8B030D-6E8A-4147-A177-3AD203B41FA5}">
                      <a16:colId xmlns:a16="http://schemas.microsoft.com/office/drawing/2014/main" val="1468708181"/>
                    </a:ext>
                  </a:extLst>
                </a:gridCol>
                <a:gridCol w="1302301">
                  <a:extLst>
                    <a:ext uri="{9D8B030D-6E8A-4147-A177-3AD203B41FA5}">
                      <a16:colId xmlns:a16="http://schemas.microsoft.com/office/drawing/2014/main" val="266647229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800158884"/>
                    </a:ext>
                  </a:extLst>
                </a:gridCol>
                <a:gridCol w="704088">
                  <a:extLst>
                    <a:ext uri="{9D8B030D-6E8A-4147-A177-3AD203B41FA5}">
                      <a16:colId xmlns:a16="http://schemas.microsoft.com/office/drawing/2014/main" val="654435416"/>
                    </a:ext>
                  </a:extLst>
                </a:gridCol>
                <a:gridCol w="557784">
                  <a:extLst>
                    <a:ext uri="{9D8B030D-6E8A-4147-A177-3AD203B41FA5}">
                      <a16:colId xmlns:a16="http://schemas.microsoft.com/office/drawing/2014/main" val="258053328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1412959319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9435919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Modelo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RMSE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MAPE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1967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Linear </a:t>
                      </a:r>
                      <a:r>
                        <a:rPr lang="es-AR" sz="1200" dirty="0" err="1">
                          <a:effectLst/>
                        </a:rPr>
                        <a:t>Regression</a:t>
                      </a:r>
                      <a:endParaRPr lang="es-A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325.09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3.11928e+14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0.989903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66963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751.65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27.42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7.00881e+14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0.976654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19418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Decision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Tree</a:t>
                      </a:r>
                      <a:r>
                        <a:rPr lang="es-AR" sz="1200" dirty="0">
                          <a:effectLst/>
                        </a:rPr>
                        <a:t> </a:t>
                      </a:r>
                      <a:r>
                        <a:rPr lang="es-AR" sz="1200" dirty="0" err="1">
                          <a:effectLst/>
                        </a:rPr>
                        <a:t>Regressor</a:t>
                      </a:r>
                      <a:r>
                        <a:rPr lang="es-AR" sz="1200" dirty="0">
                          <a:effectLst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403.81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3.87128e+13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0.987458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49154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548.40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23.42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7.11284e+14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0.982967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754904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Random</a:t>
                      </a:r>
                      <a:r>
                        <a:rPr lang="es-AR" sz="1200" dirty="0">
                          <a:effectLst/>
                        </a:rPr>
                        <a:t> Forest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287.39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16.95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4.01635e+13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0.991074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81287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1062.15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8.34215e+13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0.967010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951310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XGBoost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1037.05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5.48862e+13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0.967790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808225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err="1">
                          <a:effectLst/>
                        </a:rPr>
                        <a:t>LightGBM</a:t>
                      </a:r>
                      <a:r>
                        <a:rPr lang="es-AR" sz="1200" dirty="0">
                          <a:effectLst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1057.03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1.92137e+14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0.967169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10031"/>
                  </a:ext>
                </a:extLst>
              </a:tr>
              <a:tr h="349183">
                <a:tc>
                  <a:txBody>
                    <a:bodyPr/>
                    <a:lstStyle/>
                    <a:p>
                      <a:pPr fontAlgn="ctr"/>
                      <a:r>
                        <a:rPr lang="es-AR" sz="1200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>
                          <a:effectLst/>
                        </a:rPr>
                        <a:t>LightGBM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5.92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1105.70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33.25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9.24986e+13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>
                          <a:effectLst/>
                        </a:rPr>
                        <a:t>0.965658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98833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C7B3FA1C-07B7-BEA5-011D-25AB076792DF}"/>
              </a:ext>
            </a:extLst>
          </p:cNvPr>
          <p:cNvSpPr txBox="1"/>
          <p:nvPr/>
        </p:nvSpPr>
        <p:spPr>
          <a:xfrm>
            <a:off x="502920" y="1929384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1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0EECEC-5428-5126-C039-0BCCA843FD7F}"/>
              </a:ext>
            </a:extLst>
          </p:cNvPr>
          <p:cNvSpPr txBox="1"/>
          <p:nvPr/>
        </p:nvSpPr>
        <p:spPr>
          <a:xfrm>
            <a:off x="6096000" y="1929908"/>
            <a:ext cx="559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modelos - Ronda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964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537CC-C528-7546-361B-9347DD3A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Insights</a:t>
            </a:r>
            <a:r>
              <a:rPr lang="es-MX" dirty="0"/>
              <a:t> de los resultados obtenidos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45FFCB1-95CA-C839-0676-38AB872D1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observa estacionalidad en la cantidad de vuelos en el </a:t>
            </a:r>
            <a:r>
              <a:rPr lang="es-MX" dirty="0" err="1"/>
              <a:t>dataset</a:t>
            </a:r>
            <a:r>
              <a:rPr lang="es-MX" dirty="0"/>
              <a:t>, con mayor volumen de vuelos de junio a agosto y en diciembre.</a:t>
            </a:r>
          </a:p>
          <a:p>
            <a:r>
              <a:rPr lang="es-AR" dirty="0"/>
              <a:t>Las aerolíneas con mayor cantidad de vuelos no necesariamente resultan ser aquellas con mayor cantidad de demoras</a:t>
            </a:r>
          </a:p>
          <a:p>
            <a:r>
              <a:rPr lang="es-AR" dirty="0"/>
              <a:t>Hubo una reducción en la cantidad de vuelos y de demoras durante la pandemia de COVID19, entre marzo de 2020 y julio de 2021</a:t>
            </a:r>
          </a:p>
          <a:p>
            <a:r>
              <a:rPr lang="es-AR" dirty="0"/>
              <a:t>Resulta posible predecir la probabilidad de demora en los vuelos registrados en base a la información recabada por otras variables, al haber una correlación entre ellas. </a:t>
            </a:r>
          </a:p>
          <a:p>
            <a:pPr lvl="1"/>
            <a:r>
              <a:rPr lang="es-AR" dirty="0"/>
              <a:t>Modelo más eficiente: </a:t>
            </a:r>
            <a:r>
              <a:rPr lang="es-AR" dirty="0" err="1"/>
              <a:t>Random</a:t>
            </a:r>
            <a:r>
              <a:rPr lang="es-AR" dirty="0"/>
              <a:t> Forest, con parámetros obtenidos con el proceso de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 y </a:t>
            </a:r>
            <a:r>
              <a:rPr lang="es-AR" dirty="0" err="1"/>
              <a:t>crossvalidation</a:t>
            </a:r>
            <a:r>
              <a:rPr lang="es-AR" dirty="0"/>
              <a:t>, obteniendo </a:t>
            </a:r>
            <a:r>
              <a:rPr lang="es-AR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R² de 0.993970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1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042F-0DE8-9C77-5709-A017AB9A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F3B16-4890-942F-547F-868D299F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Puede comprenderse la composición y clasificación de los vuelos y las demoras.</a:t>
            </a:r>
          </a:p>
          <a:p>
            <a:r>
              <a:rPr lang="es-AR" dirty="0"/>
              <a:t>Pueden observarse:</a:t>
            </a:r>
          </a:p>
          <a:p>
            <a:pPr lvl="1"/>
            <a:r>
              <a:rPr lang="es-AR" dirty="0"/>
              <a:t>Presencia y efectos de eventos extraordinarios (como la pandemia de Covid-19).</a:t>
            </a:r>
          </a:p>
          <a:p>
            <a:pPr lvl="1"/>
            <a:r>
              <a:rPr lang="es-AR" dirty="0"/>
              <a:t>Fluctuaciones estacionarias en el tiempo.</a:t>
            </a:r>
          </a:p>
          <a:p>
            <a:pPr lvl="1"/>
            <a:r>
              <a:rPr lang="es-AR" dirty="0"/>
              <a:t>Posibilidades de ocurrencia de demoras.</a:t>
            </a:r>
          </a:p>
          <a:p>
            <a:r>
              <a:rPr lang="es-AR" dirty="0"/>
              <a:t>Se lograron desarrollar cinco distintos modelos de regresión.</a:t>
            </a:r>
          </a:p>
          <a:p>
            <a:pPr lvl="1"/>
            <a:r>
              <a:rPr lang="es-AR" dirty="0"/>
              <a:t>Modelo más eficiente: </a:t>
            </a:r>
            <a:r>
              <a:rPr lang="es-AR" dirty="0" err="1"/>
              <a:t>Random</a:t>
            </a:r>
            <a:r>
              <a:rPr lang="es-AR"/>
              <a:t> Forest </a:t>
            </a:r>
            <a:r>
              <a:rPr lang="es-AR" dirty="0"/>
              <a:t>2 de la primera ronda de análisis.</a:t>
            </a:r>
          </a:p>
          <a:p>
            <a:r>
              <a:rPr lang="es-AR" dirty="0"/>
              <a:t>Posibilidades a futuro:</a:t>
            </a:r>
          </a:p>
          <a:p>
            <a:pPr lvl="1"/>
            <a:r>
              <a:rPr lang="es-AR" dirty="0"/>
              <a:t>Predicciones de demoras por aeropuerto, </a:t>
            </a:r>
            <a:r>
              <a:rPr lang="es-AR" dirty="0" err="1"/>
              <a:t>carrier</a:t>
            </a:r>
            <a:r>
              <a:rPr lang="es-AR" dirty="0"/>
              <a:t> u otras clasificaciones.</a:t>
            </a:r>
          </a:p>
          <a:p>
            <a:pPr lvl="1"/>
            <a:r>
              <a:rPr lang="es-AR" dirty="0"/>
              <a:t>Análisis comparativos entre los distintos </a:t>
            </a:r>
            <a:r>
              <a:rPr lang="es-AR" dirty="0" err="1"/>
              <a:t>carriers</a:t>
            </a:r>
            <a:r>
              <a:rPr lang="es-AR" dirty="0"/>
              <a:t> y aeropuertos.</a:t>
            </a:r>
          </a:p>
          <a:p>
            <a:pPr lvl="1"/>
            <a:r>
              <a:rPr lang="es-AR" dirty="0"/>
              <a:t>Análisis dela relevancia de los distintos tipos de demora.</a:t>
            </a:r>
          </a:p>
        </p:txBody>
      </p:sp>
    </p:spTree>
    <p:extLst>
      <p:ext uri="{BB962C8B-B14F-4D97-AF65-F5344CB8AC3E}">
        <p14:creationId xmlns:p14="http://schemas.microsoft.com/office/powerpoint/2010/main" val="32904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9ACA9-9662-53EE-65A9-144B881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introductorios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76C8C3-BF90-75F4-5FCC-79BEA182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Abstract</a:t>
            </a:r>
            <a:r>
              <a:rPr lang="es-AR" dirty="0"/>
              <a:t>: Se busca comprender la magnitud de los retrasos, identificar irregularidades estacionales, geográficas y empresariales que los rodean.</a:t>
            </a:r>
          </a:p>
          <a:p>
            <a:r>
              <a:rPr lang="es-AR" dirty="0"/>
              <a:t>Audiencia: Altos mandos de las compañías aéreas hasta los administradores de aeropuertos, ejecutivos de aerolíneas, gerentes y autoridades, aquellos que tienen un interés directo en el flujo del tráfico aéreo.</a:t>
            </a:r>
          </a:p>
          <a:p>
            <a:r>
              <a:rPr lang="es-AR" dirty="0"/>
              <a:t>Resumen de metadatos:</a:t>
            </a:r>
          </a:p>
          <a:p>
            <a:pPr lvl="1"/>
            <a:r>
              <a:rPr lang="es-MX" dirty="0"/>
              <a:t>171666 filas</a:t>
            </a:r>
          </a:p>
          <a:p>
            <a:pPr lvl="1"/>
            <a:r>
              <a:rPr lang="es-MX" dirty="0"/>
              <a:t>21 columnas</a:t>
            </a:r>
          </a:p>
          <a:p>
            <a:pPr lvl="1"/>
            <a:r>
              <a:rPr lang="es-MX" dirty="0"/>
              <a:t>Tipos de datos: </a:t>
            </a:r>
          </a:p>
          <a:p>
            <a:pPr lvl="2"/>
            <a:r>
              <a:rPr lang="es-MX" dirty="0"/>
              <a:t>Float64(15) </a:t>
            </a:r>
          </a:p>
          <a:p>
            <a:pPr lvl="2"/>
            <a:r>
              <a:rPr lang="es-MX" dirty="0"/>
              <a:t>Int64(2) </a:t>
            </a:r>
          </a:p>
          <a:p>
            <a:pPr lvl="2"/>
            <a:r>
              <a:rPr lang="es-MX" dirty="0" err="1"/>
              <a:t>Object</a:t>
            </a:r>
            <a:r>
              <a:rPr lang="es-MX" dirty="0"/>
              <a:t>(4)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9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2697-208A-6566-3F46-73016DB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e hipótesis a responder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F0BC0-1068-4080-5784-5DB79400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3042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Preguntas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las aerolíneas con mayor cantidad de registros en el </a:t>
            </a:r>
            <a:r>
              <a:rPr lang="es-AR" dirty="0" err="1"/>
              <a:t>dataset</a:t>
            </a:r>
            <a:r>
              <a:rPr lang="es-AR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volumen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¿Cuáles son los años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año con mayor probabilidad de demoras en los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 en sus vuelos?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cantidad de vuelos registrados con demoras de más de 15 minutos?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seguridad?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¿Cuál es el Carrier con mayor probabilidad de demoras, y con niveles de demora más grandes relacionadas con problemas de NAS?</a:t>
            </a:r>
            <a:endParaRPr lang="es-MX" dirty="0"/>
          </a:p>
          <a:p>
            <a:r>
              <a:rPr lang="es-MX" dirty="0"/>
              <a:t>Hipótesis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Existen meses en los años analizados que, en promedio, presentan mayor cantidad de demoras en los vuelos, en relación con los vuelos realizados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2020 fue un año con menor cantidad de vuelos debido a la pandemia </a:t>
            </a:r>
            <a:r>
              <a:rPr lang="es-AR" dirty="0" err="1"/>
              <a:t>Covid</a:t>
            </a:r>
            <a:r>
              <a:rPr lang="es-AR" dirty="0"/>
              <a:t> 19, y puede observarse, al haber una cantidad menor de vuelos, también una cantidad menor en promedio, de vuelos con demoras.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AR" dirty="0"/>
              <a:t>Puede predecirse la cantidad de demoras que puede producirse en los vuelos en base a los registros de otras variables registradas</a:t>
            </a:r>
          </a:p>
        </p:txBody>
      </p:sp>
    </p:spTree>
    <p:extLst>
      <p:ext uri="{BB962C8B-B14F-4D97-AF65-F5344CB8AC3E}">
        <p14:creationId xmlns:p14="http://schemas.microsoft.com/office/powerpoint/2010/main" val="409079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4"/>
            <a:ext cx="4937760" cy="44380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AR" sz="1600" dirty="0"/>
              <a:t>¿Cuáles son las aerolíneas con mayor cantidad de registros en el </a:t>
            </a:r>
            <a:r>
              <a:rPr lang="es-AR" sz="1600" dirty="0" err="1"/>
              <a:t>dataset</a:t>
            </a:r>
            <a:r>
              <a:rPr lang="es-AR" sz="1600" dirty="0"/>
              <a:t>?</a:t>
            </a:r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>
              <a:lnSpc>
                <a:spcPct val="80000"/>
              </a:lnSpc>
            </a:pPr>
            <a:endParaRPr lang="es-AR" sz="1600" dirty="0"/>
          </a:p>
          <a:p>
            <a:pPr marL="0" indent="0">
              <a:lnSpc>
                <a:spcPct val="80000"/>
              </a:lnSpc>
              <a:buNone/>
            </a:pPr>
            <a:endParaRPr lang="es-AR" sz="1600" dirty="0"/>
          </a:p>
          <a:p>
            <a:pPr>
              <a:lnSpc>
                <a:spcPct val="80000"/>
              </a:lnSpc>
            </a:pPr>
            <a:br>
              <a:rPr lang="es-AR" sz="800" dirty="0"/>
            </a:br>
            <a:br>
              <a:rPr lang="es-AR" sz="800" dirty="0"/>
            </a:br>
            <a:endParaRPr lang="es-AR" sz="800" dirty="0"/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s-AR" sz="1600" dirty="0"/>
              <a:t>Las principales aerolíneas son </a:t>
            </a:r>
            <a:r>
              <a:rPr lang="es-AR" sz="1600" dirty="0" err="1"/>
              <a:t>Skywest</a:t>
            </a:r>
            <a:r>
              <a:rPr lang="es-AR" sz="1600" dirty="0"/>
              <a:t>, Delta y </a:t>
            </a:r>
            <a:r>
              <a:rPr lang="es-AR" sz="1600" dirty="0" err="1"/>
              <a:t>Envoy</a:t>
            </a:r>
            <a:endParaRPr lang="es-AR" sz="1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92AF94-C509-B2EC-0BDB-D6D3128C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7" y="2339234"/>
            <a:ext cx="4005286" cy="3036357"/>
          </a:xfrm>
          <a:prstGeom prst="rect">
            <a:avLst/>
          </a:prstGeom>
        </p:spPr>
      </p:pic>
      <p:sp>
        <p:nvSpPr>
          <p:cNvPr id="5" name="Marcador de contenido 5">
            <a:extLst>
              <a:ext uri="{FF2B5EF4-FFF2-40B4-BE49-F238E27FC236}">
                <a16:creationId xmlns:a16="http://schemas.microsoft.com/office/drawing/2014/main" id="{866DF838-F3B1-5CAF-9D96-93EE87E6A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6962" y="1845734"/>
            <a:ext cx="5181600" cy="4438015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¿Cuáles son los años con mayor volumen de vuelos registrados?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r>
              <a:rPr lang="es-AR" sz="1600" dirty="0"/>
              <a:t>Los años con mayor flujo de vuelos son 2019, 2018 y 2022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B403B12-7AD5-14AF-EE9E-8A8924A3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2429327"/>
            <a:ext cx="4715772" cy="31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1430-408C-CAE7-BD07-4D455B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E9C0DE6-28ED-2480-9BC4-97B55C5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00447"/>
            <a:ext cx="4937760" cy="443801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¿Cuáles son los años con mayor cantidad de vuelos registrados con demoras de más de 15 minutos?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600" dirty="0"/>
              <a:t>Los años con mayor cantidad de demoras son 2019, 2022 y 2018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5FD256A-2AD1-7407-F55C-7D0950D1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7425"/>
            <a:ext cx="4566227" cy="306962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5E796D9-359E-E5C2-7835-88E8915EB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0" y="1900447"/>
            <a:ext cx="5181600" cy="4529454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>
                <a:latin typeface="Calibri (Cuerpo)"/>
              </a:rPr>
              <a:t>¿Cuál es el año con mayor probabilidad de demoras en los vuelos?</a:t>
            </a:r>
          </a:p>
          <a:p>
            <a:pPr lvl="1"/>
            <a:r>
              <a:rPr lang="en-US" sz="1500" dirty="0">
                <a:latin typeface="Calibri (Cuerpo)"/>
              </a:rPr>
              <a:t>1º: 2023: 22,51%</a:t>
            </a:r>
          </a:p>
          <a:p>
            <a:pPr lvl="1"/>
            <a:r>
              <a:rPr lang="en-US" sz="1500" dirty="0">
                <a:latin typeface="Calibri (Cuerpo)"/>
              </a:rPr>
              <a:t>2º: 2014: 21,31%</a:t>
            </a:r>
          </a:p>
          <a:p>
            <a:pPr lvl="1"/>
            <a:r>
              <a:rPr lang="en-US" sz="1500" dirty="0">
                <a:latin typeface="Calibri (Cuerpo)"/>
              </a:rPr>
              <a:t>3º: 2022: 20,46%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  <a:p>
            <a:r>
              <a:rPr lang="es-AR" sz="1700" dirty="0">
                <a:latin typeface="Calibri (Cuerpo)"/>
              </a:rPr>
              <a:t>¿Cuál es el Carrier con mayor probabilidad de demoras en sus vuelos?</a:t>
            </a:r>
          </a:p>
          <a:p>
            <a:pPr lvl="1"/>
            <a:r>
              <a:rPr lang="es-AR" sz="1500" dirty="0">
                <a:latin typeface="Calibri (Cuerpo)"/>
              </a:rPr>
              <a:t>1º: </a:t>
            </a:r>
            <a:r>
              <a:rPr lang="es-AR" sz="1500" dirty="0" err="1">
                <a:latin typeface="Calibri (Cuerpo)"/>
              </a:rPr>
              <a:t>Frontier</a:t>
            </a:r>
            <a:r>
              <a:rPr lang="es-AR" sz="1500" dirty="0">
                <a:latin typeface="Calibri (Cuerpo)"/>
              </a:rPr>
              <a:t> Airlines Inc. – 25,14%</a:t>
            </a:r>
          </a:p>
          <a:p>
            <a:pPr lvl="1"/>
            <a:r>
              <a:rPr lang="es-AR" sz="1500" dirty="0">
                <a:latin typeface="Calibri (Cuerpo)"/>
              </a:rPr>
              <a:t>2º: JetBlue Airways – 24,83%</a:t>
            </a:r>
          </a:p>
          <a:p>
            <a:pPr lvl="1"/>
            <a:r>
              <a:rPr lang="es-AR" sz="1500" dirty="0">
                <a:latin typeface="Calibri (Cuerpo)"/>
              </a:rPr>
              <a:t>3º: </a:t>
            </a:r>
            <a:r>
              <a:rPr lang="es-AR" sz="1500" dirty="0" err="1">
                <a:latin typeface="Calibri (Cuerpo)"/>
              </a:rPr>
              <a:t>Allegiant</a:t>
            </a:r>
            <a:r>
              <a:rPr lang="es-AR" sz="1500" dirty="0">
                <a:latin typeface="Calibri (Cuerpo)"/>
              </a:rPr>
              <a:t> Air – 24,45%</a:t>
            </a:r>
          </a:p>
          <a:p>
            <a:pPr marL="201168" lvl="1" indent="0">
              <a:buNone/>
            </a:pPr>
            <a:endParaRPr lang="en-US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93883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28E33-1262-C856-0AFE-96BD6570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6AA701-1CA7-503A-1D28-853DDFDD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045" y="1871344"/>
            <a:ext cx="5181600" cy="4529455"/>
          </a:xfrm>
        </p:spPr>
        <p:txBody>
          <a:bodyPr>
            <a:normAutofit fontScale="85000" lnSpcReduction="10000"/>
          </a:bodyPr>
          <a:lstStyle/>
          <a:p>
            <a:r>
              <a:rPr lang="es-AR" sz="1900" dirty="0"/>
              <a:t>¿Cuál es el Carrier con mayor cantidad de vuelos registrados?</a:t>
            </a:r>
          </a:p>
          <a:p>
            <a:endParaRPr lang="es-AR" sz="19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1800" dirty="0"/>
              <a:t>El Carrier con mayor volumen de vuelos es </a:t>
            </a:r>
            <a:r>
              <a:rPr lang="es-AR" sz="1800" dirty="0" err="1"/>
              <a:t>Southwest</a:t>
            </a:r>
            <a:r>
              <a:rPr lang="es-AR" sz="1800" dirty="0"/>
              <a:t> Airlines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4EA77B-A602-5B1F-5ED3-F3AFE24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45" y="2168827"/>
            <a:ext cx="5181598" cy="3697240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0A0FC02-9F32-EC52-05F1-6AE25C1FE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1357" y="1871344"/>
            <a:ext cx="5181600" cy="4456304"/>
          </a:xfrm>
        </p:spPr>
        <p:txBody>
          <a:bodyPr>
            <a:normAutofit fontScale="77500" lnSpcReduction="20000"/>
          </a:bodyPr>
          <a:lstStyle/>
          <a:p>
            <a:r>
              <a:rPr lang="es-AR" sz="2100" dirty="0"/>
              <a:t>¿Cuál es el Carrier con mayor cantidad de vuelos registrados con demoras de más de 15 minutos?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r>
              <a:rPr lang="es-AR" sz="1900" dirty="0"/>
              <a:t>El Carrier con mayor cantidad de vuelos con demoras de más de 15 minutos es </a:t>
            </a:r>
            <a:r>
              <a:rPr lang="es-AR" sz="1900" dirty="0" err="1"/>
              <a:t>Southwest</a:t>
            </a:r>
            <a:r>
              <a:rPr lang="es-AR" sz="1900" dirty="0"/>
              <a:t> Airlines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E45B203-F1F6-8108-F9F1-E420DD4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4" y="2337144"/>
            <a:ext cx="4737366" cy="32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F4D71-E7D7-FEAE-3EE9-57E8491D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93D5F-25FE-FB1E-3B61-24E4AF3F8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s-AR" sz="1700" dirty="0"/>
              <a:t>¿Cuál es el Carrier con mayor probabilidad de demoras, y con nivel de demora más grande relacionada con problemas de seguridad?</a:t>
            </a:r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endParaRPr lang="es-AR" sz="2200" dirty="0"/>
          </a:p>
          <a:p>
            <a:pPr marL="0" indent="0">
              <a:buNone/>
            </a:pPr>
            <a:endParaRPr lang="es-AR" sz="2200" dirty="0"/>
          </a:p>
          <a:p>
            <a:pPr marL="0" indent="0">
              <a:buNone/>
            </a:pPr>
            <a:endParaRPr lang="es-AR" sz="16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 por problemas de seguridad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B3CEF3B-CB6F-3130-7C21-9BA05830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15" y="2656568"/>
            <a:ext cx="4504147" cy="30401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242DCD-C643-9EB4-42A7-B5E25E9A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40" y="2628129"/>
            <a:ext cx="4436582" cy="30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9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4D2AB-8F91-25C2-8037-8719DB17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Respuestas de preguntas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746A1-1E49-5B94-47FA-E33D1E306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r>
              <a:rPr lang="es-AR" sz="1700" dirty="0"/>
              <a:t>¿Cuál es el Carrier con mayor probabilidad de demoras, y con niveles de demora más grandes relacionadas con problemas de NAS?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pPr marL="0" indent="0">
              <a:buNone/>
            </a:pPr>
            <a:r>
              <a:rPr lang="es-AR" sz="1600" dirty="0"/>
              <a:t>El Carrier con mayor probabilidad y nivel de demoras relacionadas con problemas de NAS es </a:t>
            </a:r>
            <a:r>
              <a:rPr lang="es-AR" sz="1600" dirty="0" err="1"/>
              <a:t>Spirit</a:t>
            </a:r>
            <a:r>
              <a:rPr lang="es-AR" sz="1600" dirty="0"/>
              <a:t> Air </a:t>
            </a:r>
            <a:r>
              <a:rPr lang="es-AR" sz="1600" dirty="0" err="1"/>
              <a:t>Lines</a:t>
            </a:r>
            <a:endParaRPr lang="es-AR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4849A5-ED6E-7F27-586A-3FC275B1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32" y="2589438"/>
            <a:ext cx="4584193" cy="31031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F4CF9A-FC10-09DE-9F43-B3282BB3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03" y="2589439"/>
            <a:ext cx="4473117" cy="31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2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FDF1-9202-D672-1CD5-71C65358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Respuesta de hipótesis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3D408-E199-5CFF-CD09-7AD691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207594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Existen meses en los años analizados que, en promedio, presentan mayor cantidad de demoras en los vuelos, en relación con los vuelos realizados</a:t>
            </a:r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una determinada estacionalidad en el volumen de vuelos por mes, con mayor cantidad entre junio y agosto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AFC3C-3D43-40EA-183E-6F5B9048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207593"/>
          </a:xfrm>
        </p:spPr>
        <p:txBody>
          <a:bodyPr>
            <a:normAutofit fontScale="62500" lnSpcReduction="20000"/>
          </a:bodyPr>
          <a:lstStyle/>
          <a:p>
            <a:r>
              <a:rPr lang="es-AR" sz="2600" dirty="0"/>
              <a:t>2020 fue un año con menor cantidad de vuelos debido a la pandemia </a:t>
            </a:r>
            <a:r>
              <a:rPr lang="es-AR" sz="2600" dirty="0" err="1"/>
              <a:t>Covid</a:t>
            </a:r>
            <a:r>
              <a:rPr lang="es-AR" sz="2600" dirty="0"/>
              <a:t> 19, y puede observarse, al haber una cantidad menor de vuelos, también una cantidad menor en promedio, de vuelos con demoras.</a:t>
            </a:r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endParaRPr lang="es-AR" sz="1700" dirty="0"/>
          </a:p>
          <a:p>
            <a:pPr marL="0" indent="0">
              <a:buNone/>
            </a:pPr>
            <a:endParaRPr lang="es-AR" sz="18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endParaRPr lang="es-AR" sz="1700" dirty="0"/>
          </a:p>
          <a:p>
            <a:pPr marL="0" indent="0">
              <a:buNone/>
            </a:pPr>
            <a:r>
              <a:rPr lang="es-AR" sz="2400" dirty="0"/>
              <a:t>Se observa un descenso marcado de la cantidad de vuelos desde marzo de 2020 y hasta julio de 2021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824765-35BF-8B49-F5FB-D7C37412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7" y="2597763"/>
            <a:ext cx="4665276" cy="27532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60FE11-DF66-A068-FF62-AF9E1108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46" y="2642763"/>
            <a:ext cx="4110708" cy="266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2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1251</Words>
  <Application>Microsoft Office PowerPoint</Application>
  <PresentationFormat>Panorámica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Calibri (Cuerpo)</vt:lpstr>
      <vt:lpstr>Calibri Light</vt:lpstr>
      <vt:lpstr>Retrospección</vt:lpstr>
      <vt:lpstr>Análisis exploratorio de demoras en vuelos de aerolíneas</vt:lpstr>
      <vt:lpstr>Datos introductorios</vt:lpstr>
      <vt:lpstr>Preguntas e hipótesis a responder</vt:lpstr>
      <vt:lpstr>Respuestas de preguntas</vt:lpstr>
      <vt:lpstr>Respuestas de preguntas</vt:lpstr>
      <vt:lpstr>Respuestas de preguntas</vt:lpstr>
      <vt:lpstr>Respuestas de preguntas</vt:lpstr>
      <vt:lpstr>Respuestas de preguntas</vt:lpstr>
      <vt:lpstr>Respuesta de hipótesis</vt:lpstr>
      <vt:lpstr>Respuesta de hipótesis</vt:lpstr>
      <vt:lpstr>Respuesta de hipótesis</vt:lpstr>
      <vt:lpstr>Insights de los resultados obtenidos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Exploratorio de demoras en vuelos de aerolíneas</dc:title>
  <dc:creator>Esteban Hainze</dc:creator>
  <cp:lastModifiedBy>Esteban Hainze</cp:lastModifiedBy>
  <cp:revision>7</cp:revision>
  <dcterms:created xsi:type="dcterms:W3CDTF">2024-04-14T18:50:57Z</dcterms:created>
  <dcterms:modified xsi:type="dcterms:W3CDTF">2024-06-18T02:54:41Z</dcterms:modified>
</cp:coreProperties>
</file>