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3" r:id="rId4"/>
    <p:sldId id="274" r:id="rId5"/>
    <p:sldId id="279" r:id="rId6"/>
    <p:sldId id="277" r:id="rId7"/>
    <p:sldId id="280" r:id="rId8"/>
    <p:sldId id="28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39" d="100"/>
          <a:sy n="39" d="100"/>
        </p:scale>
        <p:origin x="5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06BC5-5EDF-97CE-0BFE-F02DF4D3A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E3E2A-9FE8-023D-874C-F7A56ABBB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88C18-BA9B-22CB-E75D-8306BE06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3B33-F493-4EDF-B3F0-305527448C1B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7238A-94DC-F06E-227E-3589632E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555C1-C694-90BB-04B4-0064E84E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B45A-AC7A-47F8-A01D-6AA003C998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02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7DB4-E334-4040-463F-8CB3FE3A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97EFD-7F85-C53E-0D57-78EDAD5D5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5ACF-A972-B328-AFA9-80ED95CE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3B33-F493-4EDF-B3F0-305527448C1B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34AA3-158D-57E9-99AC-0EBB41D6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25DED-675A-A8EA-E0A3-5A336825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B45A-AC7A-47F8-A01D-6AA003C998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97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2080A-E2AA-8E63-80CB-CA31F214F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11EB8-E080-DACD-A85A-6D6C7C9EE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2CC71-75CF-F930-8E85-A7B1B986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3B33-F493-4EDF-B3F0-305527448C1B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64D2-710D-EB5F-E86C-68BB87DA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4F4B6-5B25-A16E-1CAB-BA6E322A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B45A-AC7A-47F8-A01D-6AA003C998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526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CEBA-9C80-F430-4F79-E770BABB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3201-4415-35F3-0DD4-A472CE146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F9CE0-9ED0-3467-B37D-3BF5918B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3B33-F493-4EDF-B3F0-305527448C1B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842BF-B389-9F06-66FB-BD10FAD2A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5988D-0968-77AA-1F6B-5CE080E4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B45A-AC7A-47F8-A01D-6AA003C998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83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EAFB-AD6F-B080-90B3-F1621315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1994E-D790-927F-5536-7FD57F1C9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6B74E-430A-5E6B-E06D-F89C010A8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3B33-F493-4EDF-B3F0-305527448C1B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1B06A-357B-2193-4C59-384F6DDB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BB4D7-40FE-8B23-3A2E-3D5F107B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B45A-AC7A-47F8-A01D-6AA003C998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71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07DB-C26F-3F85-3212-B3566CE2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25B9-141E-F98D-CB77-AC8E0358F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0183D-AF07-596A-4EF8-1B5F2FB40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96816-4579-192C-C22A-ECAAD6781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3B33-F493-4EDF-B3F0-305527448C1B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2700F-6E7C-16D9-DE88-F1DABEA8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C3F2E-00FA-CDF4-A25F-14DD03AC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B45A-AC7A-47F8-A01D-6AA003C998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2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B574-9E99-C291-53F1-8BCB70A14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BD711-53C5-2427-7D44-8D3AD84B6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EFC87-6042-91F8-DF6D-473CCDF8D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239E1-7F1A-D9CB-8D4F-F35A1A69C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33935B-BD96-5823-2EFE-736D0D74D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0FF61-EEA6-55B8-301C-1067449A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3B33-F493-4EDF-B3F0-305527448C1B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0181EB-3982-9F08-CEFC-5BA2A5F9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1CAD6-76DA-9AB3-4367-2C502D0B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B45A-AC7A-47F8-A01D-6AA003C998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93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EF9B-D314-36AA-62A1-94152791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593AC-E424-1FFA-9F51-E0910EF58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3B33-F493-4EDF-B3F0-305527448C1B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906E6-3ADA-9EFE-F58B-368C34613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06197-9296-8340-5A18-CB4F15E8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B45A-AC7A-47F8-A01D-6AA003C998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32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CBF3A4-A69F-ADA8-3AB6-73974043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3B33-F493-4EDF-B3F0-305527448C1B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18FBDC-6613-F09D-F024-7D0D111E8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0CD63-C2F3-BE97-933C-D6D2D032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B45A-AC7A-47F8-A01D-6AA003C998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92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39E6-ED98-53E9-2222-74B719846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1CE0B-209B-3D96-3E2E-B7CB077E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0A1C2-6272-AC16-185A-25B285829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70EEB-5242-E358-E822-D4A0128B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3B33-F493-4EDF-B3F0-305527448C1B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074DD-9203-8EC5-04DB-1D59DC43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693C4-07FC-7A4B-2EC3-8D9D3B62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B45A-AC7A-47F8-A01D-6AA003C998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90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30C32-CBB6-A93B-3893-BF8268AA2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923D0-D383-0357-F946-43AF4FE5C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0EBE9-A8F5-1530-9884-B35543C48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5E694-28F4-A761-820B-79AADC448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3B33-F493-4EDF-B3F0-305527448C1B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55958-8A44-C0D1-250F-6121DB23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269AC-6455-8767-429D-F5DDF7EAD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B45A-AC7A-47F8-A01D-6AA003C998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7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73489-2308-E96F-26C4-47DFA56E8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9925B-1295-714F-A0CD-1F13D9F1C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6B9EB-2238-B5DB-984B-250C42A70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03B33-F493-4EDF-B3F0-305527448C1B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E10D5-5FE6-1BD6-126F-8F6F435B7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EFEBC-2E74-E612-4EA7-0EB84505C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B45A-AC7A-47F8-A01D-6AA003C998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20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times.com/california/story/2019-10-15/lapd-predictive-policing-changes" TargetMode="External"/><Relationship Id="rId2" Type="http://schemas.openxmlformats.org/officeDocument/2006/relationships/hyperlink" Target="https://www.wired.com/story/los-angeles-police-department-predictive-polic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eintercept.com/2021/01/30/lapd-palantir-data-driven-policing/" TargetMode="External"/><Relationship Id="rId4" Type="http://schemas.openxmlformats.org/officeDocument/2006/relationships/hyperlink" Target="https://www.liberties.eu/en/stories/predictive-policing/4367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3B605-58B3-6F29-9F80-166EB9EBA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19" y="2945524"/>
            <a:ext cx="6457183" cy="2274388"/>
          </a:xfrm>
        </p:spPr>
        <p:txBody>
          <a:bodyPr anchor="t">
            <a:normAutofit/>
          </a:bodyPr>
          <a:lstStyle/>
          <a:p>
            <a:pPr algn="l"/>
            <a:r>
              <a:rPr lang="de-DE" sz="6600" dirty="0"/>
              <a:t>LAPD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C111C-9159-5244-7AAB-D8923E072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6919" y="1043923"/>
            <a:ext cx="5013661" cy="1683292"/>
          </a:xfrm>
        </p:spPr>
        <p:txBody>
          <a:bodyPr anchor="b">
            <a:normAutofit/>
          </a:bodyPr>
          <a:lstStyle/>
          <a:p>
            <a:pPr algn="l"/>
            <a:r>
              <a:rPr lang="de-DE" dirty="0"/>
              <a:t>PREDICTIVE POLICING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042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25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AAC2B-318E-4C26-AA8D-78423166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de-DE" sz="3700"/>
              <a:t>What exactly does Predictive Policing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31E9C-3764-8D72-6478-11D011EF5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3164812"/>
            <a:ext cx="7589520" cy="2841672"/>
          </a:xfrm>
        </p:spPr>
        <p:txBody>
          <a:bodyPr>
            <a:normAutofit/>
          </a:bodyPr>
          <a:lstStyle/>
          <a:p>
            <a:endParaRPr lang="en-US" sz="1900" b="0" i="0" dirty="0">
              <a:effectLst/>
              <a:latin typeface="Lato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900" b="0" i="0" dirty="0">
                <a:effectLst/>
              </a:rPr>
              <a:t>Predictive policing refers to the use of predictive analytics based on mathematical models, and other analytical techniques in law enforcement to identify potential (!) criminal activity. </a:t>
            </a:r>
            <a:endParaRPr lang="en-US" sz="1900" b="0" i="0" dirty="0">
              <a:effectLst/>
              <a:latin typeface="Lato" panose="020B0604020202020204" pitchFamily="34" charset="0"/>
            </a:endParaRPr>
          </a:p>
          <a:p>
            <a:endParaRPr lang="de-DE" sz="1900" dirty="0"/>
          </a:p>
        </p:txBody>
      </p:sp>
    </p:spTree>
    <p:extLst>
      <p:ext uri="{BB962C8B-B14F-4D97-AF65-F5344CB8AC3E}">
        <p14:creationId xmlns:p14="http://schemas.microsoft.com/office/powerpoint/2010/main" val="24712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3D4A3-D61F-C3E4-B223-DFB9BB623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618" y="248013"/>
            <a:ext cx="4667504" cy="958997"/>
          </a:xfrm>
        </p:spPr>
        <p:txBody>
          <a:bodyPr>
            <a:normAutofit/>
          </a:bodyPr>
          <a:lstStyle/>
          <a:p>
            <a:r>
              <a:rPr lang="de-DE" sz="4000" dirty="0"/>
              <a:t>     OPERTION LASER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A9C40-DC25-81AD-BD22-78E826934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1051561"/>
            <a:ext cx="7995920" cy="534809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Removing crime from neighborhoods plagued by violence - with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     ‚laser-like precision‘.</a:t>
            </a:r>
          </a:p>
          <a:p>
            <a:pPr marL="0" indent="0">
              <a:lnSpc>
                <a:spcPct val="150000"/>
              </a:lnSpc>
              <a:buNone/>
            </a:pPr>
            <a:endParaRPr lang="de-DE" sz="1800" dirty="0"/>
          </a:p>
          <a:p>
            <a:pPr>
              <a:lnSpc>
                <a:spcPct val="150000"/>
              </a:lnSpc>
            </a:pPr>
            <a:r>
              <a:rPr lang="de-DE" sz="1800" dirty="0" err="1"/>
              <a:t>Detected</a:t>
            </a:r>
            <a:r>
              <a:rPr lang="de-DE" sz="1800" dirty="0"/>
              <a:t> ‚high-</a:t>
            </a:r>
            <a:r>
              <a:rPr lang="de-DE" sz="1800" dirty="0" err="1"/>
              <a:t>risk</a:t>
            </a:r>
            <a:r>
              <a:rPr lang="de-DE" sz="1800" dirty="0"/>
              <a:t>-people‘ </a:t>
            </a:r>
          </a:p>
          <a:p>
            <a:pPr>
              <a:lnSpc>
                <a:spcPct val="150000"/>
              </a:lnSpc>
            </a:pPr>
            <a:r>
              <a:rPr lang="de-DE" sz="1800" dirty="0" err="1"/>
              <a:t>Used</a:t>
            </a:r>
            <a:r>
              <a:rPr lang="de-DE" sz="1800" dirty="0"/>
              <a:t> ‚crime-</a:t>
            </a:r>
            <a:r>
              <a:rPr lang="de-DE" sz="1800" dirty="0" err="1"/>
              <a:t>scores</a:t>
            </a:r>
            <a:r>
              <a:rPr lang="de-DE" sz="1800" dirty="0"/>
              <a:t>‘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determine</a:t>
            </a:r>
            <a:r>
              <a:rPr lang="de-DE" sz="1800" dirty="0"/>
              <a:t> </a:t>
            </a:r>
            <a:r>
              <a:rPr lang="de-DE" sz="1800" dirty="0" err="1"/>
              <a:t>whether</a:t>
            </a:r>
            <a:r>
              <a:rPr lang="de-DE" sz="1800" dirty="0"/>
              <a:t> </a:t>
            </a:r>
            <a:r>
              <a:rPr lang="de-DE" sz="1800" dirty="0" err="1"/>
              <a:t>individuals</a:t>
            </a:r>
            <a:r>
              <a:rPr lang="de-DE" sz="1800" dirty="0"/>
              <a:t> </a:t>
            </a:r>
            <a:r>
              <a:rPr lang="de-DE" sz="1800" dirty="0" err="1"/>
              <a:t>get</a:t>
            </a:r>
            <a:r>
              <a:rPr lang="de-DE" sz="1800" dirty="0"/>
              <a:t> </a:t>
            </a:r>
            <a:r>
              <a:rPr lang="de-DE" sz="1800" dirty="0" err="1"/>
              <a:t>placed</a:t>
            </a:r>
            <a:r>
              <a:rPr lang="de-DE" sz="1800" dirty="0"/>
              <a:t> on ‚</a:t>
            </a:r>
            <a:r>
              <a:rPr lang="de-DE" sz="1800" dirty="0" err="1"/>
              <a:t>Chronic</a:t>
            </a:r>
            <a:r>
              <a:rPr lang="de-DE" sz="1800" dirty="0"/>
              <a:t>-</a:t>
            </a:r>
            <a:r>
              <a:rPr lang="de-DE" sz="1800" dirty="0" err="1"/>
              <a:t>Offender</a:t>
            </a:r>
            <a:r>
              <a:rPr lang="de-DE" sz="1800" dirty="0"/>
              <a:t>-Bulletin‘</a:t>
            </a:r>
          </a:p>
          <a:p>
            <a:pPr>
              <a:lnSpc>
                <a:spcPct val="150000"/>
              </a:lnSpc>
            </a:pPr>
            <a:endParaRPr lang="de-DE" sz="1800" dirty="0"/>
          </a:p>
          <a:p>
            <a:pPr>
              <a:lnSpc>
                <a:spcPct val="150000"/>
              </a:lnSpc>
            </a:pPr>
            <a:r>
              <a:rPr lang="de-DE" sz="1800" dirty="0" err="1"/>
              <a:t>Issues</a:t>
            </a:r>
            <a:r>
              <a:rPr lang="de-DE" sz="1800" dirty="0"/>
              <a:t>: Public </a:t>
            </a:r>
            <a:r>
              <a:rPr lang="de-DE" sz="1800" dirty="0" err="1"/>
              <a:t>didn‘t</a:t>
            </a:r>
            <a:r>
              <a:rPr lang="de-DE" sz="1800" dirty="0"/>
              <a:t> </a:t>
            </a:r>
            <a:r>
              <a:rPr lang="de-DE" sz="1800" dirty="0" err="1"/>
              <a:t>know</a:t>
            </a:r>
            <a:r>
              <a:rPr lang="de-DE" sz="1800" dirty="0"/>
              <a:t> </a:t>
            </a:r>
            <a:r>
              <a:rPr lang="de-DE" sz="1800" dirty="0" err="1"/>
              <a:t>who</a:t>
            </a:r>
            <a:r>
              <a:rPr lang="de-DE" sz="1800" dirty="0"/>
              <a:t> was </a:t>
            </a:r>
            <a:r>
              <a:rPr lang="de-DE" sz="1800" dirty="0" err="1"/>
              <a:t>targeted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police</a:t>
            </a:r>
            <a:endParaRPr lang="de-DE" sz="1800" dirty="0"/>
          </a:p>
          <a:p>
            <a:pPr>
              <a:lnSpc>
                <a:spcPct val="150000"/>
              </a:lnSpc>
            </a:pPr>
            <a:r>
              <a:rPr lang="de-DE" sz="1800" dirty="0"/>
              <a:t>-&gt; </a:t>
            </a:r>
            <a:r>
              <a:rPr lang="de-DE" sz="1800" dirty="0" err="1"/>
              <a:t>Individuals</a:t>
            </a:r>
            <a:r>
              <a:rPr lang="de-DE" sz="1800" dirty="0"/>
              <a:t> </a:t>
            </a:r>
            <a:r>
              <a:rPr lang="de-DE" sz="1800" dirty="0" err="1"/>
              <a:t>were</a:t>
            </a:r>
            <a:r>
              <a:rPr lang="de-DE" sz="1800" dirty="0"/>
              <a:t> not </a:t>
            </a:r>
            <a:r>
              <a:rPr lang="de-DE" sz="1800" dirty="0" err="1"/>
              <a:t>informed</a:t>
            </a:r>
            <a:endParaRPr lang="de-DE" sz="1800" dirty="0"/>
          </a:p>
          <a:p>
            <a:pPr marL="0" indent="0">
              <a:lnSpc>
                <a:spcPct val="150000"/>
              </a:lnSpc>
              <a:buNone/>
            </a:pPr>
            <a:endParaRPr lang="de-DE" sz="1800" dirty="0"/>
          </a:p>
          <a:p>
            <a:pPr>
              <a:lnSpc>
                <a:spcPct val="150000"/>
              </a:lnSpc>
            </a:pPr>
            <a:r>
              <a:rPr lang="de-DE" sz="1800" dirty="0" err="1"/>
              <a:t>Individuals</a:t>
            </a:r>
            <a:r>
              <a:rPr lang="de-DE" sz="1800" dirty="0"/>
              <a:t> </a:t>
            </a:r>
            <a:r>
              <a:rPr lang="de-DE" sz="1800" dirty="0" err="1"/>
              <a:t>were</a:t>
            </a:r>
            <a:r>
              <a:rPr lang="de-DE" sz="1800" dirty="0"/>
              <a:t> </a:t>
            </a:r>
            <a:r>
              <a:rPr lang="de-DE" sz="1800" dirty="0" err="1"/>
              <a:t>spied</a:t>
            </a:r>
            <a:r>
              <a:rPr lang="de-DE" sz="1800" dirty="0"/>
              <a:t> on </a:t>
            </a:r>
            <a:r>
              <a:rPr lang="de-DE" sz="1800" dirty="0" err="1"/>
              <a:t>without</a:t>
            </a:r>
            <a:r>
              <a:rPr lang="de-DE" sz="1800" dirty="0"/>
              <a:t> </a:t>
            </a:r>
            <a:r>
              <a:rPr lang="de-DE" sz="1800" dirty="0" err="1"/>
              <a:t>their</a:t>
            </a:r>
            <a:r>
              <a:rPr lang="de-DE" sz="1800" dirty="0"/>
              <a:t> </a:t>
            </a:r>
            <a:r>
              <a:rPr lang="de-DE" sz="1800" dirty="0" err="1"/>
              <a:t>knowledge</a:t>
            </a:r>
            <a:endParaRPr lang="de-DE" sz="1800" dirty="0"/>
          </a:p>
          <a:p>
            <a:pPr marL="0" indent="0">
              <a:lnSpc>
                <a:spcPct val="150000"/>
              </a:lnSpc>
              <a:buNone/>
            </a:pPr>
            <a:r>
              <a:rPr lang="de-DE" sz="1800" dirty="0"/>
              <a:t>-&gt; </a:t>
            </a:r>
            <a:r>
              <a:rPr lang="de-DE" sz="1800" dirty="0" err="1"/>
              <a:t>information</a:t>
            </a:r>
            <a:r>
              <a:rPr lang="de-DE" sz="1800" dirty="0"/>
              <a:t> was </a:t>
            </a:r>
            <a:r>
              <a:rPr lang="de-DE" sz="1800" dirty="0" err="1"/>
              <a:t>put</a:t>
            </a:r>
            <a:r>
              <a:rPr lang="de-DE" sz="1800" dirty="0"/>
              <a:t> </a:t>
            </a:r>
            <a:r>
              <a:rPr lang="de-DE" sz="1800" dirty="0" err="1"/>
              <a:t>into</a:t>
            </a:r>
            <a:r>
              <a:rPr lang="de-DE" sz="1800" dirty="0"/>
              <a:t> </a:t>
            </a:r>
            <a:r>
              <a:rPr lang="de-DE" sz="1800" dirty="0" err="1"/>
              <a:t>evergrowing</a:t>
            </a:r>
            <a:r>
              <a:rPr lang="de-DE" sz="1800" dirty="0"/>
              <a:t> </a:t>
            </a:r>
            <a:r>
              <a:rPr lang="de-DE" sz="1800" dirty="0" err="1"/>
              <a:t>database</a:t>
            </a:r>
            <a:endParaRPr lang="de-DE" sz="1800" dirty="0"/>
          </a:p>
          <a:p>
            <a:endParaRPr lang="de-DE" sz="1300" dirty="0"/>
          </a:p>
        </p:txBody>
      </p:sp>
    </p:spTree>
    <p:extLst>
      <p:ext uri="{BB962C8B-B14F-4D97-AF65-F5344CB8AC3E}">
        <p14:creationId xmlns:p14="http://schemas.microsoft.com/office/powerpoint/2010/main" val="186325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D34A1C6E-CBB9-0F73-49E4-CAD7596B18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8" r="12760"/>
          <a:stretch/>
        </p:blipFill>
        <p:spPr>
          <a:xfrm>
            <a:off x="-3047" y="0"/>
            <a:ext cx="9669642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7302F-002C-224A-FF55-E9F382A8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64" y="-381313"/>
            <a:ext cx="3822189" cy="1899912"/>
          </a:xfrm>
        </p:spPr>
        <p:txBody>
          <a:bodyPr>
            <a:normAutofit/>
          </a:bodyPr>
          <a:lstStyle/>
          <a:p>
            <a:r>
              <a:rPr lang="de-DE" sz="4000" dirty="0"/>
              <a:t>	</a:t>
            </a:r>
            <a:r>
              <a:rPr lang="de-DE" sz="4000" dirty="0" err="1"/>
              <a:t>PredPol</a:t>
            </a:r>
            <a:endParaRPr lang="de-DE" sz="4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E4125D-6506-309C-0537-7F1B7E8EC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8564" y="1914839"/>
            <a:ext cx="4497830" cy="4531043"/>
          </a:xfrm>
        </p:spPr>
        <p:txBody>
          <a:bodyPr>
            <a:normAutofit/>
          </a:bodyPr>
          <a:lstStyle/>
          <a:p>
            <a:r>
              <a:rPr lang="de-DE" sz="1600" dirty="0" err="1"/>
              <a:t>Detected</a:t>
            </a:r>
            <a:r>
              <a:rPr lang="de-DE" sz="1600" dirty="0"/>
              <a:t> ‚high-</a:t>
            </a:r>
            <a:r>
              <a:rPr lang="de-DE" sz="1600" dirty="0" err="1"/>
              <a:t>risk</a:t>
            </a:r>
            <a:r>
              <a:rPr lang="de-DE" sz="1600" dirty="0"/>
              <a:t>-</a:t>
            </a:r>
            <a:r>
              <a:rPr lang="de-DE" sz="1600" dirty="0" err="1"/>
              <a:t>places</a:t>
            </a:r>
            <a:r>
              <a:rPr lang="de-DE" sz="1600" dirty="0"/>
              <a:t>‘</a:t>
            </a:r>
          </a:p>
          <a:p>
            <a:endParaRPr lang="de-DE" sz="1600" dirty="0"/>
          </a:p>
          <a:p>
            <a:r>
              <a:rPr lang="de-DE" sz="1600" dirty="0" err="1"/>
              <a:t>PredPol</a:t>
            </a:r>
            <a:r>
              <a:rPr lang="de-DE" sz="1600" dirty="0"/>
              <a:t> </a:t>
            </a:r>
            <a:r>
              <a:rPr lang="de-DE" sz="1600" dirty="0" err="1"/>
              <a:t>forecasted</a:t>
            </a:r>
            <a:r>
              <a:rPr lang="de-DE" sz="1600" dirty="0"/>
              <a:t> </a:t>
            </a:r>
            <a:r>
              <a:rPr lang="de-DE" sz="1600" dirty="0" err="1"/>
              <a:t>crime</a:t>
            </a:r>
            <a:r>
              <a:rPr lang="de-DE" sz="1600" dirty="0"/>
              <a:t> </a:t>
            </a:r>
            <a:r>
              <a:rPr lang="de-DE" sz="1600" dirty="0" err="1"/>
              <a:t>based</a:t>
            </a:r>
            <a:r>
              <a:rPr lang="de-DE" sz="1600" dirty="0"/>
              <a:t> on </a:t>
            </a:r>
            <a:r>
              <a:rPr lang="de-DE" sz="1600" dirty="0" err="1"/>
              <a:t>patterns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last </a:t>
            </a:r>
            <a:r>
              <a:rPr lang="de-DE" sz="1600" dirty="0" err="1"/>
              <a:t>several</a:t>
            </a:r>
            <a:r>
              <a:rPr lang="de-DE" sz="1600" dirty="0"/>
              <a:t> </a:t>
            </a:r>
            <a:r>
              <a:rPr lang="de-DE" sz="1600" dirty="0" err="1"/>
              <a:t>years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 err="1"/>
              <a:t>Analyzed</a:t>
            </a:r>
            <a:r>
              <a:rPr lang="de-DE" sz="1600" dirty="0"/>
              <a:t> 3 </a:t>
            </a:r>
            <a:r>
              <a:rPr lang="de-DE" sz="1600" dirty="0" err="1"/>
              <a:t>elements</a:t>
            </a:r>
            <a:r>
              <a:rPr lang="de-DE" sz="1600" dirty="0"/>
              <a:t> -&gt; </a:t>
            </a:r>
            <a:r>
              <a:rPr lang="de-DE" sz="1600" dirty="0" err="1"/>
              <a:t>crime</a:t>
            </a:r>
            <a:r>
              <a:rPr lang="de-DE" sz="1600" dirty="0"/>
              <a:t> type + </a:t>
            </a:r>
            <a:r>
              <a:rPr lang="de-DE" sz="1600" dirty="0" err="1"/>
              <a:t>location</a:t>
            </a:r>
            <a:r>
              <a:rPr lang="de-DE" sz="1600" dirty="0"/>
              <a:t> + time</a:t>
            </a:r>
          </a:p>
          <a:p>
            <a:endParaRPr lang="de-DE" sz="1600" dirty="0"/>
          </a:p>
          <a:p>
            <a:r>
              <a:rPr lang="de-DE" sz="1600" dirty="0" err="1"/>
              <a:t>Spits</a:t>
            </a:r>
            <a:r>
              <a:rPr lang="de-DE" sz="1600" dirty="0"/>
              <a:t> out 500 x 500 </a:t>
            </a:r>
            <a:r>
              <a:rPr lang="de-DE" sz="1600" dirty="0" err="1"/>
              <a:t>ft</a:t>
            </a:r>
            <a:r>
              <a:rPr lang="de-DE" sz="1600" dirty="0"/>
              <a:t> </a:t>
            </a:r>
            <a:r>
              <a:rPr lang="de-DE" sz="1600" dirty="0" err="1"/>
              <a:t>hotspots</a:t>
            </a:r>
            <a:r>
              <a:rPr lang="de-DE" sz="1600" dirty="0"/>
              <a:t>/ </a:t>
            </a:r>
            <a:r>
              <a:rPr lang="de-DE" sz="1600" dirty="0" err="1"/>
              <a:t>boxes</a:t>
            </a:r>
            <a:endParaRPr lang="de-DE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Police officers got new map everyday</a:t>
            </a:r>
          </a:p>
          <a:p>
            <a:endParaRPr lang="en-US" sz="1600" dirty="0"/>
          </a:p>
          <a:p>
            <a:r>
              <a:rPr lang="en-US" sz="1600" dirty="0" err="1"/>
              <a:t>PredPol</a:t>
            </a:r>
            <a:r>
              <a:rPr lang="en-US" sz="1600" dirty="0"/>
              <a:t> predicted burglaries, car break-ins for the next 12 hours</a:t>
            </a:r>
          </a:p>
          <a:p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6389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3D4A3-D61F-C3E4-B223-DFB9BB623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275445"/>
            <a:ext cx="5130795" cy="958995"/>
          </a:xfrm>
        </p:spPr>
        <p:txBody>
          <a:bodyPr>
            <a:normAutofit/>
          </a:bodyPr>
          <a:lstStyle/>
          <a:p>
            <a:r>
              <a:rPr lang="de-DE" sz="4000" dirty="0"/>
              <a:t>     	   </a:t>
            </a:r>
            <a:r>
              <a:rPr lang="de-DE" sz="4000" dirty="0" err="1"/>
              <a:t>Drawbacks</a:t>
            </a:r>
            <a:endParaRPr lang="de-D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A9C40-DC25-81AD-BD22-78E826934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1509885"/>
            <a:ext cx="7995920" cy="4496599"/>
          </a:xfrm>
        </p:spPr>
        <p:txBody>
          <a:bodyPr>
            <a:normAutofit fontScale="92500" lnSpcReduction="10000"/>
          </a:bodyPr>
          <a:lstStyle/>
          <a:p>
            <a:r>
              <a:rPr lang="de-DE" sz="1800" dirty="0"/>
              <a:t>Data </a:t>
            </a:r>
            <a:r>
              <a:rPr lang="de-DE" sz="1800" dirty="0" err="1"/>
              <a:t>unable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fulfill</a:t>
            </a:r>
            <a:r>
              <a:rPr lang="de-DE" sz="1800" dirty="0"/>
              <a:t> fairness-</a:t>
            </a:r>
            <a:r>
              <a:rPr lang="de-DE" sz="1800" dirty="0" err="1"/>
              <a:t>criteria</a:t>
            </a:r>
            <a:endParaRPr lang="de-DE" sz="1800" dirty="0"/>
          </a:p>
          <a:p>
            <a:endParaRPr lang="de-DE" sz="1800" dirty="0"/>
          </a:p>
          <a:p>
            <a:r>
              <a:rPr lang="de-DE" sz="1800" dirty="0" err="1"/>
              <a:t>Automated</a:t>
            </a:r>
            <a:r>
              <a:rPr lang="de-DE" sz="1800" dirty="0"/>
              <a:t> </a:t>
            </a:r>
            <a:r>
              <a:rPr lang="de-DE" sz="1800" dirty="0" err="1"/>
              <a:t>racial</a:t>
            </a:r>
            <a:r>
              <a:rPr lang="de-DE" sz="1800" dirty="0"/>
              <a:t> </a:t>
            </a:r>
            <a:r>
              <a:rPr lang="de-DE" sz="1800" dirty="0" err="1"/>
              <a:t>profiling</a:t>
            </a:r>
            <a:r>
              <a:rPr lang="de-DE" sz="1800" dirty="0"/>
              <a:t>? </a:t>
            </a:r>
          </a:p>
          <a:p>
            <a:r>
              <a:rPr lang="de-DE" sz="1800" dirty="0"/>
              <a:t>-&gt; </a:t>
            </a:r>
            <a:r>
              <a:rPr lang="de-DE" sz="1800" dirty="0" err="1"/>
              <a:t>targeted</a:t>
            </a:r>
            <a:r>
              <a:rPr lang="de-DE" sz="1800" dirty="0"/>
              <a:t> </a:t>
            </a:r>
            <a:r>
              <a:rPr lang="de-DE" sz="1800" dirty="0" err="1"/>
              <a:t>low-income</a:t>
            </a:r>
            <a:r>
              <a:rPr lang="de-DE" sz="1800" dirty="0"/>
              <a:t> </a:t>
            </a:r>
            <a:r>
              <a:rPr lang="de-DE" sz="1800" dirty="0" err="1"/>
              <a:t>people</a:t>
            </a:r>
            <a:r>
              <a:rPr lang="de-DE" sz="1800" dirty="0"/>
              <a:t> and </a:t>
            </a:r>
            <a:r>
              <a:rPr lang="de-DE" sz="1800" dirty="0" err="1"/>
              <a:t>communities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colour</a:t>
            </a:r>
            <a:endParaRPr lang="de-DE" sz="1800" dirty="0"/>
          </a:p>
          <a:p>
            <a:endParaRPr lang="de-DE" sz="1800" dirty="0"/>
          </a:p>
          <a:p>
            <a:r>
              <a:rPr lang="de-DE" sz="1800" dirty="0"/>
              <a:t>Lack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accuracy</a:t>
            </a:r>
            <a:r>
              <a:rPr lang="de-DE" sz="1800" dirty="0"/>
              <a:t> </a:t>
            </a:r>
          </a:p>
          <a:p>
            <a:endParaRPr lang="de-DE" sz="1800" dirty="0"/>
          </a:p>
          <a:p>
            <a:r>
              <a:rPr lang="de-DE" sz="1800" dirty="0"/>
              <a:t>Privacy </a:t>
            </a:r>
            <a:r>
              <a:rPr lang="de-DE" sz="1800" dirty="0" err="1"/>
              <a:t>concerns</a:t>
            </a:r>
            <a:endParaRPr lang="de-DE" sz="1800" dirty="0"/>
          </a:p>
          <a:p>
            <a:endParaRPr lang="de-DE" sz="1800" dirty="0"/>
          </a:p>
          <a:p>
            <a:r>
              <a:rPr lang="de-DE" sz="1800" dirty="0"/>
              <a:t>Key </a:t>
            </a:r>
            <a:r>
              <a:rPr lang="de-DE" sz="1800" dirty="0" err="1"/>
              <a:t>limitation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any</a:t>
            </a:r>
            <a:r>
              <a:rPr lang="de-DE" sz="1800" dirty="0"/>
              <a:t> </a:t>
            </a:r>
            <a:r>
              <a:rPr lang="de-DE" sz="1800" dirty="0" err="1"/>
              <a:t>algorithm</a:t>
            </a:r>
            <a:r>
              <a:rPr lang="de-DE" sz="1800" dirty="0"/>
              <a:t>: </a:t>
            </a:r>
            <a:r>
              <a:rPr lang="de-DE" sz="1800" dirty="0" err="1"/>
              <a:t>Magnifies</a:t>
            </a:r>
            <a:r>
              <a:rPr lang="de-DE" sz="1800" dirty="0"/>
              <a:t> </a:t>
            </a:r>
            <a:r>
              <a:rPr lang="de-DE" sz="1800" dirty="0" err="1"/>
              <a:t>biases</a:t>
            </a:r>
            <a:r>
              <a:rPr lang="de-DE" sz="1800" dirty="0"/>
              <a:t> </a:t>
            </a:r>
            <a:r>
              <a:rPr lang="de-DE" sz="1800" dirty="0" err="1"/>
              <a:t>emerging</a:t>
            </a:r>
            <a:r>
              <a:rPr lang="de-DE" sz="1800" dirty="0"/>
              <a:t> 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conventional</a:t>
            </a:r>
            <a:r>
              <a:rPr lang="de-DE" sz="1800" dirty="0"/>
              <a:t> </a:t>
            </a:r>
            <a:r>
              <a:rPr lang="de-DE" sz="1800" dirty="0" err="1"/>
              <a:t>processes</a:t>
            </a:r>
            <a:r>
              <a:rPr lang="de-DE" sz="1800" dirty="0"/>
              <a:t>, </a:t>
            </a:r>
            <a:r>
              <a:rPr lang="de-DE" sz="1800" dirty="0" err="1"/>
              <a:t>further</a:t>
            </a:r>
            <a:r>
              <a:rPr lang="de-DE" sz="1800" dirty="0"/>
              <a:t> </a:t>
            </a:r>
            <a:r>
              <a:rPr lang="de-DE" sz="1800" dirty="0" err="1"/>
              <a:t>intensifying</a:t>
            </a:r>
            <a:r>
              <a:rPr lang="de-DE" sz="1800" dirty="0"/>
              <a:t> </a:t>
            </a:r>
            <a:r>
              <a:rPr lang="de-DE" sz="1800" dirty="0" err="1"/>
              <a:t>unwarranted</a:t>
            </a:r>
            <a:r>
              <a:rPr lang="de-DE" sz="1800" dirty="0"/>
              <a:t> </a:t>
            </a:r>
            <a:r>
              <a:rPr lang="de-DE" sz="1800" dirty="0" err="1"/>
              <a:t>discrepancies</a:t>
            </a:r>
            <a:r>
              <a:rPr lang="de-DE" sz="1800" dirty="0"/>
              <a:t> in </a:t>
            </a:r>
            <a:r>
              <a:rPr lang="de-DE" sz="1800" dirty="0" err="1"/>
              <a:t>enforcement</a:t>
            </a:r>
            <a:endParaRPr lang="de-DE" sz="1800" dirty="0"/>
          </a:p>
          <a:p>
            <a:endParaRPr lang="de-DE" sz="1800" dirty="0"/>
          </a:p>
          <a:p>
            <a:r>
              <a:rPr lang="de-DE" sz="1800" dirty="0"/>
              <a:t>At </a:t>
            </a:r>
            <a:r>
              <a:rPr lang="de-DE" sz="1800" dirty="0" err="1"/>
              <a:t>systemic</a:t>
            </a:r>
            <a:r>
              <a:rPr lang="de-DE" sz="1800" dirty="0"/>
              <a:t> </a:t>
            </a:r>
            <a:r>
              <a:rPr lang="de-DE" sz="1800" dirty="0" err="1"/>
              <a:t>level</a:t>
            </a:r>
            <a:r>
              <a:rPr lang="de-DE" sz="1800" dirty="0"/>
              <a:t> </a:t>
            </a:r>
            <a:r>
              <a:rPr lang="de-DE" sz="1800" dirty="0" err="1"/>
              <a:t>this</a:t>
            </a:r>
            <a:r>
              <a:rPr lang="de-DE" sz="1800" dirty="0"/>
              <a:t> </a:t>
            </a:r>
            <a:r>
              <a:rPr lang="de-DE" sz="1800" dirty="0" err="1"/>
              <a:t>undermines</a:t>
            </a:r>
            <a:r>
              <a:rPr lang="de-DE" sz="1800" dirty="0"/>
              <a:t> vital </a:t>
            </a:r>
            <a:r>
              <a:rPr lang="de-DE" sz="1800" dirty="0" err="1"/>
              <a:t>goals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policing</a:t>
            </a:r>
            <a:r>
              <a:rPr lang="de-DE" sz="1800" dirty="0"/>
              <a:t> such </a:t>
            </a:r>
            <a:r>
              <a:rPr lang="de-DE" sz="1800" dirty="0" err="1"/>
              <a:t>as</a:t>
            </a:r>
            <a:r>
              <a:rPr lang="de-DE" sz="1800" dirty="0"/>
              <a:t> </a:t>
            </a:r>
            <a:r>
              <a:rPr lang="de-DE" sz="1800" dirty="0" err="1"/>
              <a:t>building</a:t>
            </a:r>
            <a:r>
              <a:rPr lang="de-DE" sz="1800" dirty="0"/>
              <a:t> </a:t>
            </a:r>
            <a:r>
              <a:rPr lang="de-DE" sz="1800" dirty="0" err="1"/>
              <a:t>community</a:t>
            </a:r>
            <a:r>
              <a:rPr lang="de-DE" sz="1800" dirty="0"/>
              <a:t> </a:t>
            </a:r>
            <a:r>
              <a:rPr lang="de-DE" sz="1800" dirty="0" err="1"/>
              <a:t>trust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8794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345A-9154-D3F2-5E22-6E4398E6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				</a:t>
            </a:r>
            <a:r>
              <a:rPr lang="de-DE" dirty="0" err="1"/>
              <a:t>Conclusions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A79FD-6BFD-512C-AA2F-5C3365392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044"/>
            <a:ext cx="10515600" cy="4875831"/>
          </a:xfrm>
        </p:spPr>
        <p:txBody>
          <a:bodyPr/>
          <a:lstStyle/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worth</a:t>
            </a:r>
            <a:r>
              <a:rPr lang="de-DE" dirty="0"/>
              <a:t> </a:t>
            </a:r>
            <a:r>
              <a:rPr lang="de-DE" dirty="0" err="1"/>
              <a:t>taking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risk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discriminate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low-income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, </a:t>
            </a:r>
            <a:r>
              <a:rPr lang="de-DE" dirty="0" err="1"/>
              <a:t>homeless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and </a:t>
            </a:r>
            <a:r>
              <a:rPr lang="de-DE" dirty="0" err="1"/>
              <a:t>communities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colour</a:t>
            </a:r>
            <a:r>
              <a:rPr lang="de-DE" dirty="0"/>
              <a:t>?</a:t>
            </a:r>
          </a:p>
          <a:p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accurate</a:t>
            </a:r>
            <a:r>
              <a:rPr lang="de-DE" dirty="0"/>
              <a:t> </a:t>
            </a:r>
            <a:r>
              <a:rPr lang="de-DE" dirty="0" err="1"/>
              <a:t>enough</a:t>
            </a:r>
            <a:r>
              <a:rPr lang="de-DE" dirty="0"/>
              <a:t>! Even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numbers</a:t>
            </a:r>
            <a:r>
              <a:rPr lang="de-DE" dirty="0"/>
              <a:t> in car-break-ins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declined</a:t>
            </a:r>
            <a:endParaRPr lang="de-DE" dirty="0"/>
          </a:p>
          <a:p>
            <a:r>
              <a:rPr lang="de-DE" dirty="0"/>
              <a:t>-&gt; not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was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predictive</a:t>
            </a:r>
            <a:r>
              <a:rPr lang="de-DE" dirty="0"/>
              <a:t> </a:t>
            </a:r>
            <a:r>
              <a:rPr lang="de-DE" dirty="0" err="1"/>
              <a:t>policing</a:t>
            </a:r>
            <a:r>
              <a:rPr lang="de-DE" dirty="0"/>
              <a:t>,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isolate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socioeconomic</a:t>
            </a:r>
            <a:r>
              <a:rPr lang="de-DE" dirty="0"/>
              <a:t> </a:t>
            </a:r>
            <a:r>
              <a:rPr lang="de-DE" dirty="0" err="1"/>
              <a:t>factors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742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6BF6-3938-95D3-9C91-10F1FD6F7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6AFDE-E0FD-4B97-FCFD-AF5A45FE2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3657600" lvl="8" indent="0">
              <a:buNone/>
            </a:pPr>
            <a:r>
              <a:rPr lang="de-DE" dirty="0"/>
              <a:t>    </a:t>
            </a:r>
            <a:r>
              <a:rPr lang="de-DE" sz="2800" dirty="0" err="1"/>
              <a:t>Thoughts</a:t>
            </a:r>
            <a:r>
              <a:rPr lang="de-DE" sz="2800" dirty="0"/>
              <a:t> </a:t>
            </a:r>
            <a:r>
              <a:rPr lang="de-DE" sz="2800" dirty="0" err="1"/>
              <a:t>anyone</a:t>
            </a:r>
            <a:r>
              <a:rPr lang="de-DE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25941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AFA4-B5C1-059F-71D8-162F5AD1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				     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7D758-D5AE-460A-1F16-DBED819C1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https://www.wired.com/story/los-angeles-police-department-predictive-policing/</a:t>
            </a:r>
            <a:endParaRPr lang="de-DE" dirty="0"/>
          </a:p>
          <a:p>
            <a:r>
              <a:rPr lang="de-DE" dirty="0">
                <a:hlinkClick r:id="rId3"/>
              </a:rPr>
              <a:t>https://www.latimes.com/california/story/2019-10-15/lapd-predictive-policing-changes</a:t>
            </a:r>
            <a:endParaRPr lang="de-DE" dirty="0"/>
          </a:p>
          <a:p>
            <a:r>
              <a:rPr lang="de-DE" dirty="0">
                <a:hlinkClick r:id="rId4"/>
              </a:rPr>
              <a:t>https://www.liberties.eu/en/stories/predictive-policing/43679</a:t>
            </a:r>
            <a:endParaRPr lang="de-DE" dirty="0"/>
          </a:p>
          <a:p>
            <a:r>
              <a:rPr lang="de-DE" dirty="0">
                <a:hlinkClick r:id="rId5"/>
              </a:rPr>
              <a:t>https://theintercept.com/2021/01/30/lapd-palantir-data-driven-policing/</a:t>
            </a:r>
            <a:endParaRPr lang="de-DE" dirty="0"/>
          </a:p>
          <a:p>
            <a:r>
              <a:rPr lang="de-DE" dirty="0"/>
              <a:t>https://www.propublica.org/article/bias-in-criminal-risk-scores-is-mathematically-inevitable-researchers-say</a:t>
            </a:r>
          </a:p>
        </p:txBody>
      </p:sp>
    </p:spTree>
    <p:extLst>
      <p:ext uri="{BB962C8B-B14F-4D97-AF65-F5344CB8AC3E}">
        <p14:creationId xmlns:p14="http://schemas.microsoft.com/office/powerpoint/2010/main" val="3472425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Lato</vt:lpstr>
      <vt:lpstr>Office Theme</vt:lpstr>
      <vt:lpstr>LAPD</vt:lpstr>
      <vt:lpstr>What exactly does Predictive Policing mean?</vt:lpstr>
      <vt:lpstr>     OPERTION LASER</vt:lpstr>
      <vt:lpstr> PredPol</vt:lpstr>
      <vt:lpstr>         Drawbacks</vt:lpstr>
      <vt:lpstr>    Conclusions</vt:lpstr>
      <vt:lpstr>PowerPoint Presentation</vt:lpstr>
      <vt:lpstr>         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 G</dc:creator>
  <cp:lastModifiedBy>Elen G</cp:lastModifiedBy>
  <cp:revision>5</cp:revision>
  <dcterms:created xsi:type="dcterms:W3CDTF">2022-08-04T15:44:03Z</dcterms:created>
  <dcterms:modified xsi:type="dcterms:W3CDTF">2022-08-09T07:41:34Z</dcterms:modified>
</cp:coreProperties>
</file>