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1" r:id="rId3"/>
    <p:sldId id="283" r:id="rId4"/>
    <p:sldId id="257" r:id="rId5"/>
    <p:sldId id="284" r:id="rId6"/>
    <p:sldId id="258" r:id="rId7"/>
    <p:sldId id="259" r:id="rId8"/>
    <p:sldId id="278" r:id="rId9"/>
    <p:sldId id="279" r:id="rId10"/>
    <p:sldId id="280" r:id="rId11"/>
    <p:sldId id="285" r:id="rId12"/>
    <p:sldId id="286" r:id="rId13"/>
    <p:sldId id="287" r:id="rId14"/>
    <p:sldId id="288" r:id="rId15"/>
    <p:sldId id="261" r:id="rId16"/>
    <p:sldId id="277" r:id="rId17"/>
    <p:sldId id="292" r:id="rId18"/>
    <p:sldId id="265" r:id="rId19"/>
    <p:sldId id="291" r:id="rId20"/>
    <p:sldId id="272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yworkday.com/intel/d/home.html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2esm.intel.com/com.glideapp.servicecatalog_cat_item_view.do?v=1&amp;sysparm_id=d67154479112620039a31a8b41dfd9ac&amp;sysparm_link_parent=ef41d4a11cfa410078ab36117b4de573&amp;sysparm_catalog=e0d08b13c3330100c8b837659bba8fb4&amp;sysparm_catalog_view=catalog_defaul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mployeecontent.intel.com/content/entrypage/619c77cd-b4d0-4788-9c64-d9897fd4575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myworkday.com/intel/d/home.html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Focal </a:t>
            </a:r>
            <a:r>
              <a:rPr lang="en-US" sz="8000" dirty="0" smtClean="0"/>
              <a:t>2019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Clean-Up on Workday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Dec </a:t>
            </a: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Managerial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664847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Validate you report to the correct manager (</a:t>
            </a:r>
            <a:r>
              <a:rPr lang="en-US" dirty="0"/>
              <a:t>if not, see slide </a:t>
            </a:r>
            <a:r>
              <a:rPr lang="en-US" dirty="0" smtClean="0"/>
              <a:t>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53" y="1676647"/>
            <a:ext cx="8307702" cy="44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Organization</a:t>
            </a:r>
            <a:br>
              <a:rPr lang="en-US" sz="6600" dirty="0" smtClean="0"/>
            </a:br>
            <a:r>
              <a:rPr lang="en-US" sz="6600" dirty="0" smtClean="0"/>
              <a:t>Hierarchy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00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Org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893" y="0"/>
            <a:ext cx="8029522" cy="512064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How </a:t>
            </a:r>
            <a:r>
              <a:rPr lang="en-US" sz="2800" dirty="0"/>
              <a:t>to check Org Hierarchy in </a:t>
            </a:r>
            <a:r>
              <a:rPr lang="en-US" sz="2800" dirty="0" smtClean="0"/>
              <a:t>Workday step by step</a:t>
            </a:r>
          </a:p>
          <a:p>
            <a:r>
              <a:rPr lang="en-US" dirty="0"/>
              <a:t>Log in to </a:t>
            </a:r>
            <a:r>
              <a:rPr lang="en-US" dirty="0">
                <a:hlinkClick r:id="rId2"/>
              </a:rPr>
              <a:t>Workday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WD)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/>
              <a:t>the Search </a:t>
            </a:r>
            <a:r>
              <a:rPr lang="en-US" dirty="0" smtClean="0"/>
              <a:t>box, </a:t>
            </a:r>
            <a:r>
              <a:rPr lang="en-US" dirty="0"/>
              <a:t>write </a:t>
            </a:r>
            <a:r>
              <a:rPr lang="en-US" dirty="0" smtClean="0"/>
              <a:t>Manager </a:t>
            </a:r>
            <a:r>
              <a:rPr lang="en-US" dirty="0"/>
              <a:t>Name / WWID and choose the </a:t>
            </a:r>
            <a:r>
              <a:rPr lang="en-US" dirty="0" smtClean="0"/>
              <a:t>option of </a:t>
            </a:r>
            <a:r>
              <a:rPr lang="en-US" b="1" dirty="0" smtClean="0"/>
              <a:t>supervisory organization (marked in yellow)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233" y="2456328"/>
            <a:ext cx="8226182" cy="42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377" y="864108"/>
            <a:ext cx="8310282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On </a:t>
            </a:r>
            <a:r>
              <a:rPr lang="en-US" dirty="0"/>
              <a:t>the Organization page </a:t>
            </a:r>
            <a:r>
              <a:rPr lang="en-US" dirty="0" smtClean="0"/>
              <a:t>click Actions &gt; Hierarchy &gt; </a:t>
            </a:r>
            <a:r>
              <a:rPr lang="en-US" dirty="0"/>
              <a:t>Navigate </a:t>
            </a:r>
            <a:r>
              <a:rPr lang="en-US" dirty="0" smtClean="0"/>
              <a:t>Hierarchy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1516360"/>
            <a:ext cx="5944473" cy="4122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439"/>
          <a:stretch/>
        </p:blipFill>
        <p:spPr>
          <a:xfrm>
            <a:off x="5567082" y="2514561"/>
            <a:ext cx="5940988" cy="4122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50306" y="1123836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Org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6874" y="333974"/>
            <a:ext cx="10807950" cy="800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+mj-lt"/>
              <a:buAutoNum type="arabicPeriod" startAt="3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all organization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hierarchy (all Org Units)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correct (if not, see slides 15, 16, 20):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8281" y="5987274"/>
            <a:ext cx="1108717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make sure you watch the Org hierarchy and not the Managerial hierarchy, notice that the Org Units names appear above Employees’ names (that have been deleted in this picture)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229"/>
            <a:ext cx="12192000" cy="47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Org Unit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326" y="864108"/>
            <a:ext cx="8161368" cy="51206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Managers might own </a:t>
            </a:r>
            <a:r>
              <a:rPr lang="en-US" sz="2800" dirty="0"/>
              <a:t>more than one organization. Please make sure to </a:t>
            </a:r>
            <a:r>
              <a:rPr lang="en-US" sz="2800" dirty="0" smtClean="0"/>
              <a:t>validate them </a:t>
            </a:r>
            <a:r>
              <a:rPr lang="en-US" sz="2800" dirty="0"/>
              <a:t>all.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case you </a:t>
            </a:r>
            <a:r>
              <a:rPr lang="en-US" sz="2800" dirty="0" smtClean="0"/>
              <a:t>notice incorrect data, for example:</a:t>
            </a:r>
          </a:p>
          <a:p>
            <a:pPr lvl="1"/>
            <a:r>
              <a:rPr lang="en-US" sz="2400" dirty="0" smtClean="0"/>
              <a:t>Old not active Org Unit</a:t>
            </a:r>
          </a:p>
          <a:p>
            <a:pPr lvl="1"/>
            <a:r>
              <a:rPr lang="en-US" sz="2400" dirty="0" smtClean="0"/>
              <a:t>Incorrect Org Unit</a:t>
            </a:r>
          </a:p>
          <a:p>
            <a:pPr lvl="1"/>
            <a:r>
              <a:rPr lang="en-US" sz="2400" dirty="0" smtClean="0"/>
              <a:t>Missing Org Unit</a:t>
            </a:r>
          </a:p>
          <a:p>
            <a:pPr lvl="1"/>
            <a:r>
              <a:rPr lang="en-US" sz="2400" dirty="0" smtClean="0"/>
              <a:t>Etc.</a:t>
            </a:r>
          </a:p>
          <a:p>
            <a:pPr marL="502920" lvl="1" indent="0">
              <a:buNone/>
            </a:pPr>
            <a:r>
              <a:rPr lang="en-US" sz="2400" dirty="0" smtClean="0"/>
              <a:t>please </a:t>
            </a:r>
            <a:r>
              <a:rPr lang="en-US" sz="2400" dirty="0"/>
              <a:t>fix it </a:t>
            </a:r>
            <a:r>
              <a:rPr lang="en-US" sz="2400" dirty="0" smtClean="0"/>
              <a:t>by submitting </a:t>
            </a:r>
            <a:r>
              <a:rPr lang="en-US" sz="2400" dirty="0" smtClean="0">
                <a:hlinkClick r:id="rId2"/>
              </a:rPr>
              <a:t>Supervisory </a:t>
            </a:r>
            <a:r>
              <a:rPr lang="en-US" sz="2400" dirty="0">
                <a:hlinkClick r:id="rId2"/>
              </a:rPr>
              <a:t>Organization Change Request </a:t>
            </a:r>
            <a:r>
              <a:rPr lang="en-US" sz="2400" dirty="0" smtClean="0"/>
              <a:t>form (See next slide)</a:t>
            </a:r>
            <a:endParaRPr lang="en-US" sz="2400" dirty="0"/>
          </a:p>
          <a:p>
            <a:pPr marL="182880" lvl="1">
              <a:spcBef>
                <a:spcPts val="1200"/>
              </a:spcBef>
            </a:pPr>
            <a:r>
              <a:rPr lang="en-US" sz="2800" dirty="0" smtClean="0"/>
              <a:t>In order to change a small number of employees’ details, there is no need in submitting the form. Changes can be made </a:t>
            </a:r>
            <a:r>
              <a:rPr lang="en-US" sz="2800" b="1" dirty="0" smtClean="0"/>
              <a:t>manually</a:t>
            </a:r>
            <a:r>
              <a:rPr lang="en-US" sz="2800" dirty="0" smtClean="0"/>
              <a:t> (see slide </a:t>
            </a:r>
            <a:r>
              <a:rPr lang="en-US" sz="2800" dirty="0"/>
              <a:t>20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96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Org Unit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663388"/>
            <a:ext cx="7315200" cy="582706"/>
          </a:xfrm>
        </p:spPr>
        <p:txBody>
          <a:bodyPr/>
          <a:lstStyle/>
          <a:p>
            <a:r>
              <a:rPr lang="en-US" dirty="0" smtClean="0"/>
              <a:t>Fill in all fields with the correct data, and click </a:t>
            </a:r>
            <a:r>
              <a:rPr lang="en-US" b="1" dirty="0" smtClean="0"/>
              <a:t>Order Now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798" r="21094" b="9281"/>
          <a:stretch/>
        </p:blipFill>
        <p:spPr>
          <a:xfrm>
            <a:off x="3594847" y="1123837"/>
            <a:ext cx="8211670" cy="4912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49" t="53698" r="80021" b="32834"/>
          <a:stretch/>
        </p:blipFill>
        <p:spPr>
          <a:xfrm>
            <a:off x="9589011" y="3580167"/>
            <a:ext cx="2465037" cy="112982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166847" y="3917576"/>
            <a:ext cx="403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86618" t="14771" r="221" b="65883"/>
          <a:stretch/>
        </p:blipFill>
        <p:spPr>
          <a:xfrm>
            <a:off x="9866655" y="1492582"/>
            <a:ext cx="2226731" cy="18410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89011" y="3580166"/>
            <a:ext cx="2465037" cy="1129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41859" y="1996732"/>
            <a:ext cx="2070847" cy="343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9268" y="6036497"/>
            <a:ext cx="7315200" cy="58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Notice 3 days SLA!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0259" y="3668024"/>
            <a:ext cx="1307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Select the requested action from the list: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358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910046"/>
          </a:xfrm>
        </p:spPr>
        <p:txBody>
          <a:bodyPr>
            <a:noAutofit/>
          </a:bodyPr>
          <a:lstStyle/>
          <a:p>
            <a:r>
              <a:rPr lang="en-US" sz="6000" dirty="0" smtClean="0"/>
              <a:t>Changes per Single Employee</a:t>
            </a:r>
            <a:br>
              <a:rPr lang="en-US" sz="6000" dirty="0" smtClean="0"/>
            </a:br>
            <a:r>
              <a:rPr lang="en-US" sz="6000" dirty="0" smtClean="0"/>
              <a:t>	</a:t>
            </a:r>
            <a:r>
              <a:rPr lang="en-US" sz="4800" dirty="0" smtClean="0"/>
              <a:t>-</a:t>
            </a:r>
            <a:r>
              <a:rPr lang="en-US" sz="6000" dirty="0" smtClean="0"/>
              <a:t> </a:t>
            </a:r>
            <a:r>
              <a:rPr lang="en-US" sz="4800" dirty="0" smtClean="0"/>
              <a:t>Job Profile</a:t>
            </a:r>
            <a:br>
              <a:rPr lang="en-US" sz="4800" dirty="0" smtClean="0"/>
            </a:br>
            <a:r>
              <a:rPr lang="en-US" sz="4800" dirty="0" smtClean="0"/>
              <a:t>	- Manager</a:t>
            </a:r>
            <a:br>
              <a:rPr lang="en-US" sz="4800" dirty="0" smtClean="0"/>
            </a:br>
            <a:r>
              <a:rPr lang="en-US" sz="4800" dirty="0" smtClean="0"/>
              <a:t>	- Supervisory Org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69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Changing your Employee</a:t>
            </a:r>
            <a:br>
              <a:rPr lang="en-US" dirty="0" smtClean="0"/>
            </a:br>
            <a:r>
              <a:rPr lang="en-US" b="1" dirty="0" smtClean="0"/>
              <a:t>Job Profile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8730" y="1407459"/>
            <a:ext cx="1326776" cy="421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79845"/>
          </a:xfrm>
        </p:spPr>
        <p:txBody>
          <a:bodyPr/>
          <a:lstStyle/>
          <a:p>
            <a:r>
              <a:rPr lang="en-US" dirty="0" smtClean="0"/>
              <a:t>Click the attached Job Aid and follow steps carefully:</a:t>
            </a:r>
          </a:p>
          <a:p>
            <a:r>
              <a:rPr lang="en-US" dirty="0" smtClean="0"/>
              <a:t>Relevant section from Job Aid for Job Profile change is as follows: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341429"/>
              </p:ext>
            </p:extLst>
          </p:nvPr>
        </p:nvGraphicFramePr>
        <p:xfrm>
          <a:off x="9726705" y="489280"/>
          <a:ext cx="1299883" cy="112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DF" showAsIcon="1" r:id="rId3" imgW="914400" imgH="792360" progId="FoxitReader.Document">
                  <p:embed/>
                </p:oleObj>
              </mc:Choice>
              <mc:Fallback>
                <p:oleObj name="PDF" showAsIcon="1" r:id="rId3" imgW="914400" imgH="792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6705" y="489280"/>
                        <a:ext cx="1299883" cy="112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454" y="2158746"/>
            <a:ext cx="8224881" cy="33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Changing your Employee</a:t>
            </a:r>
            <a:br>
              <a:rPr lang="en-US" dirty="0"/>
            </a:br>
            <a:r>
              <a:rPr lang="en-US" b="1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79845"/>
          </a:xfrm>
        </p:spPr>
        <p:txBody>
          <a:bodyPr/>
          <a:lstStyle/>
          <a:p>
            <a:r>
              <a:rPr lang="en-US" dirty="0" smtClean="0"/>
              <a:t>Click the attached Job Aid and follow steps carefully:</a:t>
            </a:r>
          </a:p>
          <a:p>
            <a:r>
              <a:rPr lang="en-US" dirty="0" smtClean="0"/>
              <a:t>Relevant section from Job Aid for Manager change is as follows: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937497"/>
            <a:ext cx="7019925" cy="4076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1977" y="3527613"/>
            <a:ext cx="2447364" cy="475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33577"/>
              </p:ext>
            </p:extLst>
          </p:nvPr>
        </p:nvGraphicFramePr>
        <p:xfrm>
          <a:off x="9777009" y="580397"/>
          <a:ext cx="1407459" cy="121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DF" showAsIcon="1" r:id="rId4" imgW="914400" imgH="792360" progId="FoxitReader.Document">
                  <p:embed/>
                </p:oleObj>
              </mc:Choice>
              <mc:Fallback>
                <p:oleObj name="PDF" showAsIcon="1" r:id="rId4" imgW="914400" imgH="792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77009" y="580397"/>
                        <a:ext cx="1407459" cy="121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8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WHAT’S IN THIS MANUAL?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How to validate if my Managerial Hierarchy is correct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How </a:t>
            </a:r>
            <a:r>
              <a:rPr lang="en-US" sz="2800" dirty="0"/>
              <a:t>to </a:t>
            </a:r>
            <a:r>
              <a:rPr lang="en-US" sz="2800" dirty="0" smtClean="0"/>
              <a:t>validate if my Organization </a:t>
            </a:r>
            <a:r>
              <a:rPr lang="en-US" sz="2800" dirty="0"/>
              <a:t>Hierarchy is </a:t>
            </a:r>
            <a:r>
              <a:rPr lang="en-US" sz="2800" dirty="0" smtClean="0"/>
              <a:t>correct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fix </a:t>
            </a:r>
            <a:r>
              <a:rPr lang="en-US" sz="2800" dirty="0" smtClean="0"/>
              <a:t>incorrect Organizational Data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Single Employee validation and corrections for:</a:t>
            </a:r>
          </a:p>
          <a:p>
            <a:pPr marL="1017270" lvl="1" indent="-514350">
              <a:buFont typeface="+mj-lt"/>
              <a:buAutoNum type="alphaLcPeriod"/>
            </a:pPr>
            <a:r>
              <a:rPr lang="en-US" sz="2600" dirty="0" smtClean="0"/>
              <a:t>Job Profiles</a:t>
            </a:r>
          </a:p>
          <a:p>
            <a:pPr marL="1017270" lvl="1" indent="-514350">
              <a:buFont typeface="+mj-lt"/>
              <a:buAutoNum type="alphaLcPeriod"/>
            </a:pPr>
            <a:r>
              <a:rPr lang="en-US" sz="2600" dirty="0" smtClean="0"/>
              <a:t>Manager</a:t>
            </a:r>
          </a:p>
          <a:p>
            <a:pPr marL="1017270" lvl="1" indent="-514350">
              <a:buFont typeface="+mj-lt"/>
              <a:buAutoNum type="alphaLcPeriod"/>
            </a:pPr>
            <a:r>
              <a:rPr lang="en-US" sz="2600" dirty="0" smtClean="0"/>
              <a:t>Supervisory Org</a:t>
            </a:r>
            <a:endParaRPr lang="en-US" sz="26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4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Changing your Employee </a:t>
            </a:r>
            <a:r>
              <a:rPr lang="en-US" b="1" dirty="0" smtClean="0"/>
              <a:t>Supervisory Org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79845"/>
          </a:xfrm>
        </p:spPr>
        <p:txBody>
          <a:bodyPr/>
          <a:lstStyle/>
          <a:p>
            <a:r>
              <a:rPr lang="en-US" dirty="0" smtClean="0"/>
              <a:t>Click the attached Job Aid and follow steps carefully:</a:t>
            </a:r>
          </a:p>
          <a:p>
            <a:r>
              <a:rPr lang="en-US" dirty="0" smtClean="0"/>
              <a:t>Relevant section from Job Aid for Supervisory Org change is as follows: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492950"/>
              </p:ext>
            </p:extLst>
          </p:nvPr>
        </p:nvGraphicFramePr>
        <p:xfrm>
          <a:off x="9768044" y="250570"/>
          <a:ext cx="1416424" cy="122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PDF" showAsIcon="1" r:id="rId3" imgW="914400" imgH="792360" progId="FoxitReader.Document">
                  <p:embed/>
                </p:oleObj>
              </mc:Choice>
              <mc:Fallback>
                <p:oleObj name="PDF" showAsIcon="1" r:id="rId3" imgW="914400" imgH="792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8044" y="250570"/>
                        <a:ext cx="1416424" cy="1227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515" y="2232211"/>
            <a:ext cx="8584731" cy="32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Notes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Make sure to complete </a:t>
            </a:r>
            <a:r>
              <a:rPr lang="en-US" sz="2400" dirty="0"/>
              <a:t>clean up till December </a:t>
            </a:r>
            <a:r>
              <a:rPr lang="en-US" sz="2400" dirty="0" smtClean="0"/>
              <a:t>15th for </a:t>
            </a:r>
            <a:r>
              <a:rPr lang="en-US" sz="2400" dirty="0"/>
              <a:t>the information to be reflected in the focal tool.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Internal transfer – note:  </a:t>
            </a:r>
            <a:r>
              <a:rPr lang="en-US" sz="2400" dirty="0"/>
              <a:t>the receiving manager has to approve the move through an email sent to his Workday inbox (in </a:t>
            </a:r>
            <a:r>
              <a:rPr lang="en-US" sz="2400" dirty="0" smtClean="0"/>
              <a:t>WD)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If you have any further questions regarding the process please contact your HRBP </a:t>
            </a:r>
            <a:r>
              <a:rPr lang="en-US" sz="2400" dirty="0" smtClean="0"/>
              <a:t>or </a:t>
            </a:r>
            <a:r>
              <a:rPr lang="en-US" sz="2400" dirty="0">
                <a:hlinkClick r:id="rId2"/>
              </a:rPr>
              <a:t>Get HR </a:t>
            </a:r>
            <a:r>
              <a:rPr lang="en-US" sz="2400" dirty="0" smtClean="0">
                <a:hlinkClick r:id="rId2"/>
              </a:rPr>
              <a:t>Help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Terminology Updates </a:t>
            </a:r>
            <a:r>
              <a:rPr lang="en-US" sz="4000" dirty="0" smtClean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Org Unit (in GENI)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Supervisory Org</a:t>
            </a:r>
            <a:r>
              <a:rPr lang="en-US" sz="2800" dirty="0" smtClean="0"/>
              <a:t> (in WD)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Job Code (in GENI)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Job Profile</a:t>
            </a:r>
            <a:r>
              <a:rPr lang="en-US" sz="2800" dirty="0" smtClean="0"/>
              <a:t> (in WD)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1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2</a:t>
            </a:r>
            <a:r>
              <a:rPr lang="en-US" sz="4800" dirty="0" smtClean="0"/>
              <a:t> Parallel Hierarchy's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447" y="0"/>
            <a:ext cx="8364071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HR systems and Workday are based on 2 parallel Hierarchy’s:</a:t>
            </a:r>
            <a:br>
              <a:rPr lang="en-US" dirty="0" smtClean="0"/>
            </a:br>
            <a:r>
              <a:rPr lang="en-US" b="1" dirty="0" smtClean="0"/>
              <a:t>Org </a:t>
            </a:r>
            <a:r>
              <a:rPr lang="en-US" b="1" dirty="0"/>
              <a:t>Hierarchy</a:t>
            </a:r>
            <a:r>
              <a:rPr lang="en-US" dirty="0"/>
              <a:t> and </a:t>
            </a:r>
            <a:r>
              <a:rPr lang="en-US" b="1" dirty="0"/>
              <a:t>Managerial </a:t>
            </a:r>
            <a:r>
              <a:rPr lang="en-US" b="1" dirty="0" smtClean="0"/>
              <a:t>Hierarchy: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order to prepare to Focal clean up , please make sure to validate </a:t>
            </a:r>
            <a:r>
              <a:rPr lang="en-US" b="1" dirty="0" smtClean="0"/>
              <a:t>both Hierarchy’s </a:t>
            </a:r>
            <a:r>
              <a:rPr lang="en-US" dirty="0" smtClean="0"/>
              <a:t>are up to date. </a:t>
            </a:r>
          </a:p>
          <a:p>
            <a:r>
              <a:rPr lang="en-US" dirty="0"/>
              <a:t>Org Hierarchy </a:t>
            </a:r>
            <a:r>
              <a:rPr lang="en-US" dirty="0" smtClean="0"/>
              <a:t>is the one </a:t>
            </a:r>
            <a:r>
              <a:rPr lang="en-US" b="1" dirty="0" smtClean="0"/>
              <a:t>reflecting </a:t>
            </a:r>
            <a:r>
              <a:rPr lang="en-US" b="1" dirty="0"/>
              <a:t>in the Focal </a:t>
            </a:r>
            <a:r>
              <a:rPr lang="en-US" b="1" dirty="0" smtClean="0"/>
              <a:t>Tool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06" y="1489203"/>
            <a:ext cx="8175812" cy="34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Managerial Hierarchy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91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Managerial </a:t>
            </a:r>
            <a:r>
              <a:rPr lang="en-US" dirty="0" smtClean="0"/>
              <a:t>Hierarchy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893" y="394446"/>
            <a:ext cx="7315200" cy="472619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How </a:t>
            </a:r>
            <a:r>
              <a:rPr lang="en-US" sz="2800" dirty="0"/>
              <a:t>to check </a:t>
            </a:r>
            <a:r>
              <a:rPr lang="en-US" sz="2800" dirty="0" smtClean="0"/>
              <a:t>Managerial Hierarchy in Workday step by step</a:t>
            </a:r>
          </a:p>
          <a:p>
            <a:r>
              <a:rPr lang="en-US" dirty="0"/>
              <a:t>Log in to </a:t>
            </a:r>
            <a:r>
              <a:rPr lang="en-US" dirty="0">
                <a:hlinkClick r:id="rId2"/>
              </a:rPr>
              <a:t>Workday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WD)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on Personal Information Icon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05" y="2556622"/>
            <a:ext cx="7115175" cy="4057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2942" y="3222811"/>
            <a:ext cx="1326776" cy="13895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Managerial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664847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Click “About me” to see your personal info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06" y="1515035"/>
            <a:ext cx="8264782" cy="45952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12307" y="2877671"/>
            <a:ext cx="2447364" cy="475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Managerial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664847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Click “Team” to see your Org Chart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689"/>
          <a:stretch/>
        </p:blipFill>
        <p:spPr>
          <a:xfrm>
            <a:off x="3501397" y="1308003"/>
            <a:ext cx="8172450" cy="47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Managerial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168" y="864108"/>
            <a:ext cx="7664847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Validate all subordinates </a:t>
            </a:r>
            <a:r>
              <a:rPr lang="en-US" b="1" dirty="0" smtClean="0"/>
              <a:t>report to you </a:t>
            </a:r>
            <a:r>
              <a:rPr lang="en-US" dirty="0" smtClean="0"/>
              <a:t>(if </a:t>
            </a:r>
            <a:r>
              <a:rPr lang="en-US" dirty="0"/>
              <a:t>not, see slide </a:t>
            </a:r>
            <a:r>
              <a:rPr lang="en-US" dirty="0" smtClean="0"/>
              <a:t>19)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Validate all </a:t>
            </a:r>
            <a:r>
              <a:rPr lang="en-US" b="1" dirty="0" smtClean="0"/>
              <a:t>Job Profiles </a:t>
            </a:r>
            <a:r>
              <a:rPr lang="en-US" dirty="0" smtClean="0"/>
              <a:t>are correct (if not, see slide 18)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Click on the small arrow above your name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74" y="1676317"/>
            <a:ext cx="8274181" cy="44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2999</TotalTime>
  <Words>567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Corbel</vt:lpstr>
      <vt:lpstr>Wingdings</vt:lpstr>
      <vt:lpstr>Wingdings 2</vt:lpstr>
      <vt:lpstr>Frame</vt:lpstr>
      <vt:lpstr>PDF</vt:lpstr>
      <vt:lpstr>Focal 2019 Clean-Up on Workday</vt:lpstr>
      <vt:lpstr>WHAT’S IN THIS MANUAL?</vt:lpstr>
      <vt:lpstr>Terminology Updates </vt:lpstr>
      <vt:lpstr>2 Parallel Hierarchy's</vt:lpstr>
      <vt:lpstr>Managerial Hierarchy</vt:lpstr>
      <vt:lpstr>Managerial Hierarchy</vt:lpstr>
      <vt:lpstr>Managerial Hierarchy</vt:lpstr>
      <vt:lpstr>Managerial Hierarchy</vt:lpstr>
      <vt:lpstr>Managerial Hierarchy</vt:lpstr>
      <vt:lpstr>Managerial Hierarchy</vt:lpstr>
      <vt:lpstr>Organization Hierarchy</vt:lpstr>
      <vt:lpstr>Org Hierarchy</vt:lpstr>
      <vt:lpstr>PowerPoint Presentation</vt:lpstr>
      <vt:lpstr>PowerPoint Presentation</vt:lpstr>
      <vt:lpstr>Org Unit Changes</vt:lpstr>
      <vt:lpstr>Org Unit Changes</vt:lpstr>
      <vt:lpstr>Changes per Single Employee  - Job Profile  - Manager  - Supervisory Org</vt:lpstr>
      <vt:lpstr>Changing your Employee Job Profile</vt:lpstr>
      <vt:lpstr>Changing your Employee Manager</vt:lpstr>
      <vt:lpstr>Changing your Employee Supervisory Org</vt:lpstr>
      <vt:lpstr>Notes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Focal Clean-up on Workday</dc:title>
  <dc:creator>Applebaum, Yaara</dc:creator>
  <cp:keywords>CTPClassification=CTP_IC:VisualMarkings=, CTPClassification=CTP_IC</cp:keywords>
  <cp:lastModifiedBy>Lunsky Bardugo, Shiran</cp:lastModifiedBy>
  <cp:revision>86</cp:revision>
  <dcterms:created xsi:type="dcterms:W3CDTF">2017-11-29T06:45:24Z</dcterms:created>
  <dcterms:modified xsi:type="dcterms:W3CDTF">2018-12-10T17:25:05Z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97c17e17-fc65-4a37-8171-9d0a039e3914</vt:lpwstr>
  </property>
  <property fmtid="{D5CDD505-2E9C-101B-9397-08002B2CF9AE}" pid="3" name="CTP_BU">
    <vt:lpwstr>HUMAN RESOURCES GRP</vt:lpwstr>
  </property>
  <property fmtid="{D5CDD505-2E9C-101B-9397-08002B2CF9AE}" pid="4" name="CTP_TimeStamp">
    <vt:lpwstr>2018-12-10 17:25:05Z</vt:lpwstr>
  </property>
  <property fmtid="{D5CDD505-2E9C-101B-9397-08002B2CF9AE}" pid="5" name="CTPClassification">
    <vt:lpwstr>CTP_IC</vt:lpwstr>
  </property>
</Properties>
</file>