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8" roundtripDataSignature="AMtx7mj3liRI0CZytbXhXcS6vGEqkZC2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bold.fntdata"/><Relationship Id="rId12" Type="http://schemas.openxmlformats.org/officeDocument/2006/relationships/slide" Target="slides/slide7.xml"/><Relationship Id="rId34" Type="http://schemas.openxmlformats.org/officeDocument/2006/relationships/font" Target="fonts/CenturyGothic-regular.fntdata"/><Relationship Id="rId15" Type="http://schemas.openxmlformats.org/officeDocument/2006/relationships/slide" Target="slides/slide10.xml"/><Relationship Id="rId37" Type="http://schemas.openxmlformats.org/officeDocument/2006/relationships/font" Target="fonts/CenturyGothic-boldItalic.fntdata"/><Relationship Id="rId14" Type="http://schemas.openxmlformats.org/officeDocument/2006/relationships/slide" Target="slides/slide9.xml"/><Relationship Id="rId36" Type="http://schemas.openxmlformats.org/officeDocument/2006/relationships/font" Target="fonts/CenturyGothic-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2A2A2A"/>
                </a:solidFill>
                <a:latin typeface="Century Gothic"/>
                <a:ea typeface="Century Gothic"/>
                <a:cs typeface="Century Gothic"/>
                <a:sym typeface="Century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2A2A2A"/>
                </a:solidFill>
                <a:latin typeface="Century Gothic"/>
                <a:ea typeface="Century Gothic"/>
                <a:cs typeface="Century Gothic"/>
                <a:sym typeface="Century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2A2A2A"/>
                </a:solidFill>
                <a:latin typeface="Century Gothic"/>
                <a:ea typeface="Century Gothic"/>
                <a:cs typeface="Century Gothic"/>
                <a:sym typeface="Century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2A2A2A"/>
                </a:solidFill>
                <a:latin typeface="Century Gothic"/>
                <a:ea typeface="Century Gothic"/>
                <a:cs typeface="Century Gothic"/>
                <a:sym typeface="Century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2A2A2A"/>
                </a:solidFill>
                <a:latin typeface="Century Gothic"/>
                <a:ea typeface="Century Gothic"/>
                <a:cs typeface="Century Gothic"/>
                <a:sym typeface="Century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A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ec2644c2d_1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13ec2644c2d_1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ec2644c2d_1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3ec2644c2d_1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ec2644c2d_1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13ec2644c2d_1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ec2644c2d_1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3ec2644c2d_1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ec2644c2d_1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3ec2644c2d_1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ec2644c2d_1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ec2644c2d_1_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3ec2644c2d_1_10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ec2644c2d_1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ec2644c2d_1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3ec2644c2d_1_1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ec2644c2d_1_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13ec2644c2d_1_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ec2644c2d_1_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13ec2644c2d_1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ec2644c2d_1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ec2644c2d_1_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3ec2644c2d_1_1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ec2644c2d_1_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13ec2644c2d_1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ec2644c2d_1_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13ec2644c2d_1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ec2644c2d_1_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13ec2644c2d_1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ec2644c2d_1_1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13ec2644c2d_1_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f83037be9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f83037be9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13f83037be9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ec2644c2d_1_1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13ec2644c2d_1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ec2644c2d_1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ec2644c2d_1_1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3ec2644c2d_1_1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ec2644c2d_1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ec2644c2d_1_1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3ec2644c2d_1_1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ec2644c2d_1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13ec2644c2d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ec2644c2d_1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13ec2644c2d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ec2644c2d_1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13ec2644c2d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ec2644c2d_1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3ec2644c2d_1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ec2644c2d_1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ec2644c2d_1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13ec2644c2d_1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ec2644c2d_1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13ec2644c2d_1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ec2644c2d_1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13ec2644c2d_1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8" name="Shape 18"/>
        <p:cNvGrpSpPr/>
        <p:nvPr/>
      </p:nvGrpSpPr>
      <p:grpSpPr>
        <a:xfrm>
          <a:off x="0" y="0"/>
          <a:ext cx="0" cy="0"/>
          <a:chOff x="0" y="0"/>
          <a:chExt cx="0" cy="0"/>
        </a:xfrm>
      </p:grpSpPr>
      <p:sp>
        <p:nvSpPr>
          <p:cNvPr id="19" name="Google Shape;19;p19"/>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9"/>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9"/>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1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6" name="Shape 86"/>
        <p:cNvGrpSpPr/>
        <p:nvPr/>
      </p:nvGrpSpPr>
      <p:grpSpPr>
        <a:xfrm>
          <a:off x="0" y="0"/>
          <a:ext cx="0" cy="0"/>
          <a:chOff x="0" y="0"/>
          <a:chExt cx="0" cy="0"/>
        </a:xfrm>
      </p:grpSpPr>
      <p:sp>
        <p:nvSpPr>
          <p:cNvPr id="87" name="Google Shape;87;p2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8"/>
          <p:cNvSpPr txBox="1"/>
          <p:nvPr>
            <p:ph idx="1" type="body"/>
          </p:nvPr>
        </p:nvSpPr>
        <p:spPr>
          <a:xfrm rot="5400000">
            <a:off x="2583179"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2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92" name="Shape 92"/>
        <p:cNvGrpSpPr/>
        <p:nvPr/>
      </p:nvGrpSpPr>
      <p:grpSpPr>
        <a:xfrm>
          <a:off x="0" y="0"/>
          <a:ext cx="0" cy="0"/>
          <a:chOff x="0" y="0"/>
          <a:chExt cx="0" cy="0"/>
        </a:xfrm>
      </p:grpSpPr>
      <p:sp>
        <p:nvSpPr>
          <p:cNvPr id="93" name="Google Shape;93;p29"/>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9"/>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9"/>
          <p:cNvSpPr txBox="1"/>
          <p:nvPr>
            <p:ph type="title"/>
          </p:nvPr>
        </p:nvSpPr>
        <p:spPr>
          <a:xfrm rot="5400000">
            <a:off x="4649564" y="2306414"/>
            <a:ext cx="5759898"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9"/>
          <p:cNvSpPr txBox="1"/>
          <p:nvPr>
            <p:ph idx="1" type="body"/>
          </p:nvPr>
        </p:nvSpPr>
        <p:spPr>
          <a:xfrm rot="5400000">
            <a:off x="649064" y="391889"/>
            <a:ext cx="5759898"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7" name="Google Shape;97;p2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6" name="Shape 26"/>
        <p:cNvGrpSpPr/>
        <p:nvPr/>
      </p:nvGrpSpPr>
      <p:grpSpPr>
        <a:xfrm>
          <a:off x="0" y="0"/>
          <a:ext cx="0" cy="0"/>
          <a:chOff x="0" y="0"/>
          <a:chExt cx="0" cy="0"/>
        </a:xfrm>
      </p:grpSpPr>
      <p:sp>
        <p:nvSpPr>
          <p:cNvPr id="27" name="Google Shape;27;p2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9" name="Google Shape;29;p2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lt1"/>
        </a:solidFill>
      </p:bgPr>
    </p:bg>
    <p:spTree>
      <p:nvGrpSpPr>
        <p:cNvPr id="32" name="Shape 32"/>
        <p:cNvGrpSpPr/>
        <p:nvPr/>
      </p:nvGrpSpPr>
      <p:grpSpPr>
        <a:xfrm>
          <a:off x="0" y="0"/>
          <a:ext cx="0" cy="0"/>
          <a:chOff x="0" y="0"/>
          <a:chExt cx="0" cy="0"/>
        </a:xfrm>
      </p:grpSpPr>
      <p:sp>
        <p:nvSpPr>
          <p:cNvPr id="33" name="Google Shape;33;p21"/>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1"/>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7" name="Google Shape;37;p2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cxnSp>
        <p:nvCxnSpPr>
          <p:cNvPr id="40" name="Google Shape;40;p21"/>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1" name="Shape 41"/>
        <p:cNvGrpSpPr/>
        <p:nvPr/>
      </p:nvGrpSpPr>
      <p:grpSpPr>
        <a:xfrm>
          <a:off x="0" y="0"/>
          <a:ext cx="0" cy="0"/>
          <a:chOff x="0" y="0"/>
          <a:chExt cx="0" cy="0"/>
        </a:xfrm>
      </p:grpSpPr>
      <p:sp>
        <p:nvSpPr>
          <p:cNvPr id="42" name="Google Shape;42;p2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 type="body"/>
          </p:nvPr>
        </p:nvSpPr>
        <p:spPr>
          <a:xfrm>
            <a:off x="822960" y="1845735"/>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22"/>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2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8" name="Shape 48"/>
        <p:cNvGrpSpPr/>
        <p:nvPr/>
      </p:nvGrpSpPr>
      <p:grpSpPr>
        <a:xfrm>
          <a:off x="0" y="0"/>
          <a:ext cx="0" cy="0"/>
          <a:chOff x="0" y="0"/>
          <a:chExt cx="0" cy="0"/>
        </a:xfrm>
      </p:grpSpPr>
      <p:sp>
        <p:nvSpPr>
          <p:cNvPr id="49" name="Google Shape;49;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3"/>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1" name="Google Shape;51;p23"/>
          <p:cNvSpPr txBox="1"/>
          <p:nvPr>
            <p:ph idx="2" type="body"/>
          </p:nvPr>
        </p:nvSpPr>
        <p:spPr>
          <a:xfrm>
            <a:off x="822960" y="2582335"/>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23"/>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23"/>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2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7" name="Shape 57"/>
        <p:cNvGrpSpPr/>
        <p:nvPr/>
      </p:nvGrpSpPr>
      <p:grpSpPr>
        <a:xfrm>
          <a:off x="0" y="0"/>
          <a:ext cx="0" cy="0"/>
          <a:chOff x="0" y="0"/>
          <a:chExt cx="0" cy="0"/>
        </a:xfrm>
      </p:grpSpPr>
      <p:sp>
        <p:nvSpPr>
          <p:cNvPr id="58" name="Google Shape;58;p2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62" name="Shape 62"/>
        <p:cNvGrpSpPr/>
        <p:nvPr/>
      </p:nvGrpSpPr>
      <p:grpSpPr>
        <a:xfrm>
          <a:off x="0" y="0"/>
          <a:ext cx="0" cy="0"/>
          <a:chOff x="0" y="0"/>
          <a:chExt cx="0" cy="0"/>
        </a:xfrm>
      </p:grpSpPr>
      <p:sp>
        <p:nvSpPr>
          <p:cNvPr id="63" name="Google Shape;63;p25"/>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5"/>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68" name="Shape 68"/>
        <p:cNvGrpSpPr/>
        <p:nvPr/>
      </p:nvGrpSpPr>
      <p:grpSpPr>
        <a:xfrm>
          <a:off x="0" y="0"/>
          <a:ext cx="0" cy="0"/>
          <a:chOff x="0" y="0"/>
          <a:chExt cx="0" cy="0"/>
        </a:xfrm>
      </p:grpSpPr>
      <p:sp>
        <p:nvSpPr>
          <p:cNvPr id="69" name="Google Shape;69;p26"/>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6"/>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6"/>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3" name="Google Shape;73;p26"/>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26"/>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77" name="Shape 77"/>
        <p:cNvGrpSpPr/>
        <p:nvPr/>
      </p:nvGrpSpPr>
      <p:grpSpPr>
        <a:xfrm>
          <a:off x="0" y="0"/>
          <a:ext cx="0" cy="0"/>
          <a:chOff x="0" y="0"/>
          <a:chExt cx="0" cy="0"/>
        </a:xfrm>
      </p:grpSpPr>
      <p:sp>
        <p:nvSpPr>
          <p:cNvPr id="78" name="Google Shape;78;p27"/>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7"/>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7"/>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p:nvPr>
            <p:ph idx="2" type="pic"/>
          </p:nvPr>
        </p:nvSpPr>
        <p:spPr>
          <a:xfrm>
            <a:off x="12" y="0"/>
            <a:ext cx="9143989" cy="4915076"/>
          </a:xfrm>
          <a:prstGeom prst="rect">
            <a:avLst/>
          </a:prstGeom>
          <a:solidFill>
            <a:srgbClr val="BECAD4"/>
          </a:solidFill>
          <a:ln>
            <a:noFill/>
          </a:ln>
        </p:spPr>
      </p:sp>
      <p:sp>
        <p:nvSpPr>
          <p:cNvPr id="82" name="Google Shape;82;p27"/>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3" name="Google Shape;83;p2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8"/>
          <p:cNvSpPr/>
          <p:nvPr/>
        </p:nvSpPr>
        <p:spPr>
          <a:xfrm>
            <a:off x="0" y="6334316"/>
            <a:ext cx="9144001"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8"/>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cxnSp>
        <p:nvCxnSpPr>
          <p:cNvPr id="17" name="Google Shape;17;p18"/>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idx="1" type="subTitle"/>
          </p:nvPr>
        </p:nvSpPr>
        <p:spPr>
          <a:xfrm>
            <a:off x="499516" y="3573016"/>
            <a:ext cx="8144965" cy="1143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3600"/>
              <a:buNone/>
            </a:pPr>
            <a:r>
              <a:rPr b="1" lang="es-AR" sz="3600"/>
              <a:t>CURSO INTRODUCCIÓN NET 6.0</a:t>
            </a:r>
            <a:br>
              <a:rPr b="1" lang="es-AR" sz="3600"/>
            </a:br>
            <a:r>
              <a:rPr b="1" lang="es-AR" sz="3600"/>
              <a:t>CLASE 23 - Intro a Bases de Datos</a:t>
            </a:r>
            <a:endParaRPr b="1" sz="3600"/>
          </a:p>
        </p:txBody>
      </p:sp>
      <p:pic>
        <p:nvPicPr>
          <p:cNvPr descr="Imagen que contiene Logotipo&#10;&#10;Descripción generada automáticamente" id="106" name="Google Shape;106;p1"/>
          <p:cNvPicPr preferRelativeResize="0"/>
          <p:nvPr/>
        </p:nvPicPr>
        <p:blipFill rotWithShape="1">
          <a:blip r:embed="rId3">
            <a:alphaModFix/>
          </a:blip>
          <a:srcRect b="0" l="0" r="0" t="0"/>
          <a:stretch/>
        </p:blipFill>
        <p:spPr>
          <a:xfrm>
            <a:off x="851181" y="476672"/>
            <a:ext cx="7453807" cy="2899531"/>
          </a:xfrm>
          <a:prstGeom prst="rect">
            <a:avLst/>
          </a:prstGeom>
          <a:noFill/>
          <a:ln>
            <a:noFill/>
          </a:ln>
        </p:spPr>
      </p:pic>
      <p:pic>
        <p:nvPicPr>
          <p:cNvPr descr="Interfaz de usuario gráfica&#10;&#10;Descripción generada automáticamente con confianza media" id="107" name="Google Shape;107;p1"/>
          <p:cNvPicPr preferRelativeResize="0"/>
          <p:nvPr/>
        </p:nvPicPr>
        <p:blipFill rotWithShape="1">
          <a:blip r:embed="rId4">
            <a:alphaModFix/>
          </a:blip>
          <a:srcRect b="0" l="0" r="0" t="0"/>
          <a:stretch/>
        </p:blipFill>
        <p:spPr>
          <a:xfrm>
            <a:off x="559969" y="5126014"/>
            <a:ext cx="2355847" cy="808244"/>
          </a:xfrm>
          <a:prstGeom prst="rect">
            <a:avLst/>
          </a:prstGeom>
          <a:noFill/>
          <a:ln>
            <a:noFill/>
          </a:ln>
        </p:spPr>
      </p:pic>
      <p:pic>
        <p:nvPicPr>
          <p:cNvPr descr="Icono&#10;&#10;Descripción generada automáticamente" id="108" name="Google Shape;108;p1"/>
          <p:cNvPicPr preferRelativeResize="0"/>
          <p:nvPr/>
        </p:nvPicPr>
        <p:blipFill rotWithShape="1">
          <a:blip r:embed="rId5">
            <a:alphaModFix/>
          </a:blip>
          <a:srcRect b="0" l="0" r="0" t="0"/>
          <a:stretch/>
        </p:blipFill>
        <p:spPr>
          <a:xfrm>
            <a:off x="3778029" y="5157192"/>
            <a:ext cx="1587941" cy="708186"/>
          </a:xfrm>
          <a:prstGeom prst="rect">
            <a:avLst/>
          </a:prstGeom>
          <a:noFill/>
          <a:ln>
            <a:noFill/>
          </a:ln>
        </p:spPr>
      </p:pic>
      <p:pic>
        <p:nvPicPr>
          <p:cNvPr descr="Imagen que contiene dibujo&#10;&#10;Descripción generada automáticamente" id="109" name="Google Shape;109;p1"/>
          <p:cNvPicPr preferRelativeResize="0"/>
          <p:nvPr/>
        </p:nvPicPr>
        <p:blipFill rotWithShape="1">
          <a:blip r:embed="rId6">
            <a:alphaModFix/>
          </a:blip>
          <a:srcRect b="0" l="0" r="0" t="0"/>
          <a:stretch/>
        </p:blipFill>
        <p:spPr>
          <a:xfrm>
            <a:off x="6927741" y="5126014"/>
            <a:ext cx="1619562" cy="81233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3ec2644c2d_1_60"/>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Rel. (ejemplo)</a:t>
            </a:r>
            <a:endParaRPr/>
          </a:p>
        </p:txBody>
      </p:sp>
      <p:sp>
        <p:nvSpPr>
          <p:cNvPr id="164" name="Google Shape;164;g13ec2644c2d_1_60"/>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40639" lvl="0" marL="91440" rtl="0" algn="just">
              <a:lnSpc>
                <a:spcPct val="90000"/>
              </a:lnSpc>
              <a:spcBef>
                <a:spcPts val="0"/>
              </a:spcBef>
              <a:spcAft>
                <a:spcPts val="0"/>
              </a:spcAft>
              <a:buSzPts val="2800"/>
              <a:buChar char=" "/>
            </a:pPr>
            <a:r>
              <a:t/>
            </a:r>
            <a:endParaRPr sz="2800"/>
          </a:p>
          <a:p>
            <a:pPr indent="-40639" lvl="0" marL="91440" rtl="0" algn="just">
              <a:lnSpc>
                <a:spcPct val="90000"/>
              </a:lnSpc>
              <a:spcBef>
                <a:spcPts val="0"/>
              </a:spcBef>
              <a:spcAft>
                <a:spcPts val="0"/>
              </a:spcAft>
              <a:buSzPts val="2800"/>
              <a:buChar char=" "/>
            </a:pPr>
            <a:r>
              <a:t/>
            </a:r>
            <a:endParaRPr sz="2800"/>
          </a:p>
        </p:txBody>
      </p:sp>
      <p:pic>
        <p:nvPicPr>
          <p:cNvPr id="165" name="Google Shape;165;g13ec2644c2d_1_60"/>
          <p:cNvPicPr preferRelativeResize="0"/>
          <p:nvPr/>
        </p:nvPicPr>
        <p:blipFill>
          <a:blip r:embed="rId3">
            <a:alphaModFix/>
          </a:blip>
          <a:stretch>
            <a:fillRect/>
          </a:stretch>
        </p:blipFill>
        <p:spPr>
          <a:xfrm>
            <a:off x="822950" y="1956075"/>
            <a:ext cx="7750075" cy="283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3ec2644c2d_1_66"/>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Rel. (ejemplo)</a:t>
            </a:r>
            <a:endParaRPr/>
          </a:p>
        </p:txBody>
      </p:sp>
      <p:sp>
        <p:nvSpPr>
          <p:cNvPr id="171" name="Google Shape;171;g13ec2644c2d_1_66"/>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40639" lvl="0" marL="91440" rtl="0" algn="just">
              <a:lnSpc>
                <a:spcPct val="90000"/>
              </a:lnSpc>
              <a:spcBef>
                <a:spcPts val="0"/>
              </a:spcBef>
              <a:spcAft>
                <a:spcPts val="0"/>
              </a:spcAft>
              <a:buSzPts val="2800"/>
              <a:buChar char=" "/>
            </a:pPr>
            <a:r>
              <a:rPr lang="es-AR" sz="2800"/>
              <a:t>Clientes</a:t>
            </a:r>
            <a:endParaRPr sz="2800"/>
          </a:p>
          <a:p>
            <a:pPr indent="-40639" lvl="0" marL="91440" rtl="0" algn="just">
              <a:lnSpc>
                <a:spcPct val="90000"/>
              </a:lnSpc>
              <a:spcBef>
                <a:spcPts val="0"/>
              </a:spcBef>
              <a:spcAft>
                <a:spcPts val="0"/>
              </a:spcAft>
              <a:buSzPts val="2800"/>
              <a:buChar char=" "/>
            </a:pPr>
            <a:r>
              <a:t/>
            </a:r>
            <a:endParaRPr sz="2800"/>
          </a:p>
          <a:p>
            <a:pPr indent="-40639" lvl="0" marL="91440" rtl="0" algn="just">
              <a:lnSpc>
                <a:spcPct val="90000"/>
              </a:lnSpc>
              <a:spcBef>
                <a:spcPts val="0"/>
              </a:spcBef>
              <a:spcAft>
                <a:spcPts val="0"/>
              </a:spcAft>
              <a:buSzPts val="2800"/>
              <a:buChar char=" "/>
            </a:pPr>
            <a:r>
              <a:t/>
            </a:r>
            <a:endParaRPr sz="2800"/>
          </a:p>
        </p:txBody>
      </p:sp>
      <p:pic>
        <p:nvPicPr>
          <p:cNvPr id="172" name="Google Shape;172;g13ec2644c2d_1_66"/>
          <p:cNvPicPr preferRelativeResize="0"/>
          <p:nvPr/>
        </p:nvPicPr>
        <p:blipFill>
          <a:blip r:embed="rId3">
            <a:alphaModFix/>
          </a:blip>
          <a:stretch>
            <a:fillRect/>
          </a:stretch>
        </p:blipFill>
        <p:spPr>
          <a:xfrm>
            <a:off x="1103903" y="2455828"/>
            <a:ext cx="3047475" cy="227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3ec2644c2d_1_73"/>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Rel. (ejemplo)</a:t>
            </a:r>
            <a:endParaRPr/>
          </a:p>
        </p:txBody>
      </p:sp>
      <p:sp>
        <p:nvSpPr>
          <p:cNvPr id="178" name="Google Shape;178;g13ec2644c2d_1_73"/>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40639" lvl="0" marL="91440" rtl="0" algn="just">
              <a:lnSpc>
                <a:spcPct val="90000"/>
              </a:lnSpc>
              <a:spcBef>
                <a:spcPts val="0"/>
              </a:spcBef>
              <a:spcAft>
                <a:spcPts val="0"/>
              </a:spcAft>
              <a:buSzPts val="2800"/>
              <a:buChar char=" "/>
            </a:pPr>
            <a:r>
              <a:rPr lang="es-AR" sz="2800"/>
              <a:t>Clases</a:t>
            </a:r>
            <a:endParaRPr sz="2800"/>
          </a:p>
          <a:p>
            <a:pPr indent="-40639" lvl="0" marL="91440" rtl="0" algn="just">
              <a:lnSpc>
                <a:spcPct val="90000"/>
              </a:lnSpc>
              <a:spcBef>
                <a:spcPts val="0"/>
              </a:spcBef>
              <a:spcAft>
                <a:spcPts val="0"/>
              </a:spcAft>
              <a:buSzPts val="2800"/>
              <a:buChar char=" "/>
            </a:pPr>
            <a:r>
              <a:t/>
            </a:r>
            <a:endParaRPr sz="2800"/>
          </a:p>
          <a:p>
            <a:pPr indent="-40639" lvl="0" marL="91440" rtl="0" algn="just">
              <a:lnSpc>
                <a:spcPct val="90000"/>
              </a:lnSpc>
              <a:spcBef>
                <a:spcPts val="0"/>
              </a:spcBef>
              <a:spcAft>
                <a:spcPts val="0"/>
              </a:spcAft>
              <a:buSzPts val="2800"/>
              <a:buChar char=" "/>
            </a:pPr>
            <a:r>
              <a:t/>
            </a:r>
            <a:endParaRPr sz="2800"/>
          </a:p>
        </p:txBody>
      </p:sp>
      <p:pic>
        <p:nvPicPr>
          <p:cNvPr id="179" name="Google Shape;179;g13ec2644c2d_1_73"/>
          <p:cNvPicPr preferRelativeResize="0"/>
          <p:nvPr/>
        </p:nvPicPr>
        <p:blipFill>
          <a:blip r:embed="rId3">
            <a:alphaModFix/>
          </a:blip>
          <a:stretch>
            <a:fillRect/>
          </a:stretch>
        </p:blipFill>
        <p:spPr>
          <a:xfrm>
            <a:off x="1271952" y="2574802"/>
            <a:ext cx="3636075" cy="237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3ec2644c2d_1_80"/>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Rel. (ejemplo)</a:t>
            </a:r>
            <a:endParaRPr/>
          </a:p>
        </p:txBody>
      </p:sp>
      <p:sp>
        <p:nvSpPr>
          <p:cNvPr id="185" name="Google Shape;185;g13ec2644c2d_1_80"/>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40639" lvl="0" marL="91440" rtl="0" algn="just">
              <a:lnSpc>
                <a:spcPct val="90000"/>
              </a:lnSpc>
              <a:spcBef>
                <a:spcPts val="0"/>
              </a:spcBef>
              <a:spcAft>
                <a:spcPts val="0"/>
              </a:spcAft>
              <a:buSzPts val="2800"/>
              <a:buChar char=" "/>
            </a:pPr>
            <a:r>
              <a:rPr lang="es-AR" sz="2800"/>
              <a:t>Suscripción</a:t>
            </a:r>
            <a:endParaRPr sz="2800"/>
          </a:p>
          <a:p>
            <a:pPr indent="-40639" lvl="0" marL="91440" rtl="0" algn="just">
              <a:lnSpc>
                <a:spcPct val="90000"/>
              </a:lnSpc>
              <a:spcBef>
                <a:spcPts val="0"/>
              </a:spcBef>
              <a:spcAft>
                <a:spcPts val="0"/>
              </a:spcAft>
              <a:buSzPts val="2800"/>
              <a:buChar char=" "/>
            </a:pPr>
            <a:r>
              <a:t/>
            </a:r>
            <a:endParaRPr sz="2800"/>
          </a:p>
          <a:p>
            <a:pPr indent="-40639" lvl="0" marL="91440" rtl="0" algn="just">
              <a:lnSpc>
                <a:spcPct val="90000"/>
              </a:lnSpc>
              <a:spcBef>
                <a:spcPts val="0"/>
              </a:spcBef>
              <a:spcAft>
                <a:spcPts val="0"/>
              </a:spcAft>
              <a:buSzPts val="2800"/>
              <a:buChar char=" "/>
            </a:pPr>
            <a:r>
              <a:t/>
            </a:r>
            <a:endParaRPr sz="2800"/>
          </a:p>
        </p:txBody>
      </p:sp>
      <p:pic>
        <p:nvPicPr>
          <p:cNvPr id="186" name="Google Shape;186;g13ec2644c2d_1_80"/>
          <p:cNvPicPr preferRelativeResize="0"/>
          <p:nvPr/>
        </p:nvPicPr>
        <p:blipFill>
          <a:blip r:embed="rId3">
            <a:alphaModFix/>
          </a:blip>
          <a:stretch>
            <a:fillRect/>
          </a:stretch>
        </p:blipFill>
        <p:spPr>
          <a:xfrm>
            <a:off x="1291275" y="2562225"/>
            <a:ext cx="3840400" cy="213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3ec2644c2d_1_93"/>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Rel. (ejemplo)</a:t>
            </a:r>
            <a:endParaRPr/>
          </a:p>
        </p:txBody>
      </p:sp>
      <p:sp>
        <p:nvSpPr>
          <p:cNvPr id="192" name="Google Shape;192;g13ec2644c2d_1_93"/>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40639" lvl="0" marL="91440" rtl="0" algn="just">
              <a:lnSpc>
                <a:spcPct val="90000"/>
              </a:lnSpc>
              <a:spcBef>
                <a:spcPts val="0"/>
              </a:spcBef>
              <a:spcAft>
                <a:spcPts val="0"/>
              </a:spcAft>
              <a:buSzPts val="2800"/>
              <a:buChar char=" "/>
            </a:pPr>
            <a:r>
              <a:rPr lang="es-AR" sz="2800"/>
              <a:t>SuscripciónCliente</a:t>
            </a:r>
            <a:endParaRPr sz="2800"/>
          </a:p>
          <a:p>
            <a:pPr indent="-40639" lvl="0" marL="91440" rtl="0" algn="just">
              <a:lnSpc>
                <a:spcPct val="90000"/>
              </a:lnSpc>
              <a:spcBef>
                <a:spcPts val="0"/>
              </a:spcBef>
              <a:spcAft>
                <a:spcPts val="0"/>
              </a:spcAft>
              <a:buSzPts val="2800"/>
              <a:buChar char=" "/>
            </a:pPr>
            <a:r>
              <a:t/>
            </a:r>
            <a:endParaRPr sz="2800"/>
          </a:p>
          <a:p>
            <a:pPr indent="-40639" lvl="0" marL="91440" rtl="0" algn="just">
              <a:lnSpc>
                <a:spcPct val="90000"/>
              </a:lnSpc>
              <a:spcBef>
                <a:spcPts val="0"/>
              </a:spcBef>
              <a:spcAft>
                <a:spcPts val="0"/>
              </a:spcAft>
              <a:buSzPts val="2800"/>
              <a:buChar char=" "/>
            </a:pPr>
            <a:r>
              <a:t/>
            </a:r>
            <a:endParaRPr sz="2800"/>
          </a:p>
        </p:txBody>
      </p:sp>
      <p:pic>
        <p:nvPicPr>
          <p:cNvPr id="193" name="Google Shape;193;g13ec2644c2d_1_93"/>
          <p:cNvPicPr preferRelativeResize="0"/>
          <p:nvPr/>
        </p:nvPicPr>
        <p:blipFill>
          <a:blip r:embed="rId3">
            <a:alphaModFix/>
          </a:blip>
          <a:stretch>
            <a:fillRect/>
          </a:stretch>
        </p:blipFill>
        <p:spPr>
          <a:xfrm>
            <a:off x="1316975" y="2603075"/>
            <a:ext cx="4384250" cy="248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3ec2644c2d_1_10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AR"/>
              <a:t>Diagrama de Entidad-Relacion</a:t>
            </a:r>
            <a:endParaRPr/>
          </a:p>
        </p:txBody>
      </p:sp>
      <p:sp>
        <p:nvSpPr>
          <p:cNvPr id="200" name="Google Shape;200;g13ec2644c2d_1_100"/>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t/>
            </a:r>
            <a:endParaRPr/>
          </a:p>
        </p:txBody>
      </p:sp>
      <p:pic>
        <p:nvPicPr>
          <p:cNvPr id="201" name="Google Shape;201;g13ec2644c2d_1_100"/>
          <p:cNvPicPr preferRelativeResize="0"/>
          <p:nvPr/>
        </p:nvPicPr>
        <p:blipFill>
          <a:blip r:embed="rId3">
            <a:alphaModFix/>
          </a:blip>
          <a:stretch>
            <a:fillRect/>
          </a:stretch>
        </p:blipFill>
        <p:spPr>
          <a:xfrm>
            <a:off x="22850" y="1845726"/>
            <a:ext cx="9143999" cy="46572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3ec2644c2d_1_123"/>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AR"/>
              <a:t>Ejemplos de BD Relacionales</a:t>
            </a:r>
            <a:endParaRPr/>
          </a:p>
        </p:txBody>
      </p:sp>
      <p:sp>
        <p:nvSpPr>
          <p:cNvPr id="208" name="Google Shape;208;g13ec2644c2d_1_123"/>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381000" lvl="0" marL="457200" rtl="0" algn="l">
              <a:spcBef>
                <a:spcPts val="1200"/>
              </a:spcBef>
              <a:spcAft>
                <a:spcPts val="0"/>
              </a:spcAft>
              <a:buSzPts val="2400"/>
              <a:buChar char="●"/>
            </a:pPr>
            <a:r>
              <a:rPr b="1" lang="es-AR" sz="2600"/>
              <a:t>SQL Server</a:t>
            </a:r>
            <a:br>
              <a:rPr lang="es-AR" sz="2600"/>
            </a:br>
            <a:endParaRPr sz="2600"/>
          </a:p>
          <a:p>
            <a:pPr indent="-381000" lvl="0" marL="457200" rtl="0" algn="l">
              <a:spcBef>
                <a:spcPts val="0"/>
              </a:spcBef>
              <a:spcAft>
                <a:spcPts val="0"/>
              </a:spcAft>
              <a:buSzPts val="2400"/>
              <a:buChar char="●"/>
            </a:pPr>
            <a:r>
              <a:rPr lang="es-AR" sz="2600"/>
              <a:t>MySQL</a:t>
            </a:r>
            <a:br>
              <a:rPr lang="es-AR" sz="2600"/>
            </a:br>
            <a:endParaRPr sz="2600"/>
          </a:p>
          <a:p>
            <a:pPr indent="-381000" lvl="0" marL="457200" rtl="0" algn="l">
              <a:spcBef>
                <a:spcPts val="0"/>
              </a:spcBef>
              <a:spcAft>
                <a:spcPts val="0"/>
              </a:spcAft>
              <a:buSzPts val="2400"/>
              <a:buChar char="●"/>
            </a:pPr>
            <a:r>
              <a:rPr lang="es-AR" sz="2600"/>
              <a:t>Oracle</a:t>
            </a:r>
            <a:br>
              <a:rPr lang="es-AR" sz="2600"/>
            </a:br>
            <a:endParaRPr sz="2600"/>
          </a:p>
          <a:p>
            <a:pPr indent="-381000" lvl="0" marL="457200" rtl="0" algn="l">
              <a:spcBef>
                <a:spcPts val="0"/>
              </a:spcBef>
              <a:spcAft>
                <a:spcPts val="0"/>
              </a:spcAft>
              <a:buSzPts val="2400"/>
              <a:buChar char="●"/>
            </a:pPr>
            <a:r>
              <a:rPr lang="es-AR" sz="2600"/>
              <a:t>PostgreSQL</a:t>
            </a:r>
            <a:endParaRPr sz="2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3ec2644c2d_1_113"/>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No Relacionales</a:t>
            </a:r>
            <a:endParaRPr/>
          </a:p>
        </p:txBody>
      </p:sp>
      <p:sp>
        <p:nvSpPr>
          <p:cNvPr id="214" name="Google Shape;214;g13ec2644c2d_1_113"/>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lnSpcReduction="10000"/>
          </a:bodyPr>
          <a:lstStyle/>
          <a:p>
            <a:pPr indent="-142240" lvl="0" marL="91440" rtl="0" algn="just">
              <a:lnSpc>
                <a:spcPct val="90000"/>
              </a:lnSpc>
              <a:spcBef>
                <a:spcPts val="0"/>
              </a:spcBef>
              <a:spcAft>
                <a:spcPts val="0"/>
              </a:spcAft>
              <a:buSzPts val="4400"/>
              <a:buChar char=" "/>
            </a:pPr>
            <a:r>
              <a:rPr lang="es-AR" sz="2800"/>
              <a:t>Están diseñadas específicamente para modelos de datos específicos y tienen </a:t>
            </a:r>
            <a:r>
              <a:rPr b="1" lang="es-AR" sz="2800"/>
              <a:t>esquemas flexibles </a:t>
            </a:r>
            <a:r>
              <a:rPr lang="es-AR" sz="2800"/>
              <a:t>para crear aplicaciones modernas. Son ampliamente reconocidas porque son fáciles de desarrollar, tanto en funcionalidad  como en rendimiento a escala. Usan una variedad de modelos de datos, que incluyen </a:t>
            </a:r>
            <a:r>
              <a:rPr b="1" lang="es-AR" sz="2800"/>
              <a:t>documentos, gráficos, clave-valor, en-memoria y búsqueda</a:t>
            </a:r>
            <a:r>
              <a:rPr lang="es-AR" sz="2800"/>
              <a:t>.</a:t>
            </a:r>
            <a:endParaRPr sz="2800"/>
          </a:p>
          <a:p>
            <a:pPr indent="-142240" lvl="0" marL="91440" rtl="0" algn="just">
              <a:lnSpc>
                <a:spcPct val="90000"/>
              </a:lnSpc>
              <a:spcBef>
                <a:spcPts val="0"/>
              </a:spcBef>
              <a:spcAft>
                <a:spcPts val="0"/>
              </a:spcAft>
              <a:buSzPts val="4400"/>
              <a:buChar char=" "/>
            </a:pPr>
            <a:r>
              <a:t/>
            </a:r>
            <a:endParaRPr sz="2800"/>
          </a:p>
          <a:p>
            <a:pPr indent="-40639" lvl="0" marL="91440" rtl="0" algn="just">
              <a:lnSpc>
                <a:spcPct val="90000"/>
              </a:lnSpc>
              <a:spcBef>
                <a:spcPts val="0"/>
              </a:spcBef>
              <a:spcAft>
                <a:spcPts val="0"/>
              </a:spcAft>
              <a:buSzPts val="2800"/>
              <a:buChar char=" "/>
            </a:pPr>
            <a:r>
              <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3ec2644c2d_1_118"/>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No Relacionales</a:t>
            </a:r>
            <a:endParaRPr/>
          </a:p>
        </p:txBody>
      </p:sp>
      <p:sp>
        <p:nvSpPr>
          <p:cNvPr id="220" name="Google Shape;220;g13ec2644c2d_1_118"/>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lnSpcReduction="20000"/>
          </a:bodyPr>
          <a:lstStyle/>
          <a:p>
            <a:pPr indent="-508000" lvl="0" marL="457200" rtl="0" algn="just">
              <a:spcBef>
                <a:spcPts val="0"/>
              </a:spcBef>
              <a:spcAft>
                <a:spcPts val="0"/>
              </a:spcAft>
              <a:buSzPts val="4400"/>
              <a:buChar char=" "/>
            </a:pPr>
            <a:r>
              <a:rPr lang="es-AR" sz="2800"/>
              <a:t>Las bases de datos no relacionales (NoSQL) son las que, a diferencia de las relacionales, </a:t>
            </a:r>
            <a:r>
              <a:rPr b="1" lang="es-AR" sz="2800"/>
              <a:t>no tienen un identificador que sirva de relación</a:t>
            </a:r>
            <a:r>
              <a:rPr lang="es-AR" sz="2800"/>
              <a:t> entre un conjunto de datos y otros. Como veremos, la información se organiza normalmente mediante documentos y es muy útil cuando </a:t>
            </a:r>
            <a:r>
              <a:rPr b="1" lang="es-AR" sz="2800"/>
              <a:t>no tenemos un esquema exacto de lo que se va a almacenar</a:t>
            </a:r>
            <a:r>
              <a:rPr lang="es-AR" sz="2800"/>
              <a:t>.</a:t>
            </a:r>
            <a:endParaRPr sz="2800"/>
          </a:p>
          <a:p>
            <a:pPr indent="-40639" lvl="0" marL="91440" rtl="0" algn="just">
              <a:lnSpc>
                <a:spcPct val="90000"/>
              </a:lnSpc>
              <a:spcBef>
                <a:spcPts val="0"/>
              </a:spcBef>
              <a:spcAft>
                <a:spcPts val="0"/>
              </a:spcAft>
              <a:buSzPts val="2800"/>
              <a:buChar char=" "/>
            </a:pPr>
            <a:r>
              <a:t/>
            </a:r>
            <a:endParaRPr sz="2800"/>
          </a:p>
          <a:p>
            <a:pPr indent="-40639" lvl="0" marL="91440" rtl="0" algn="just">
              <a:lnSpc>
                <a:spcPct val="90000"/>
              </a:lnSpc>
              <a:spcBef>
                <a:spcPts val="0"/>
              </a:spcBef>
              <a:spcAft>
                <a:spcPts val="0"/>
              </a:spcAft>
              <a:buSzPts val="2800"/>
              <a:buChar char=" "/>
            </a:pPr>
            <a:r>
              <a:t/>
            </a:r>
            <a:endParaRPr sz="2800"/>
          </a:p>
          <a:p>
            <a:pPr indent="-40639" lvl="0" marL="91440" rtl="0" algn="just">
              <a:lnSpc>
                <a:spcPct val="90000"/>
              </a:lnSpc>
              <a:spcBef>
                <a:spcPts val="0"/>
              </a:spcBef>
              <a:spcAft>
                <a:spcPts val="0"/>
              </a:spcAft>
              <a:buSzPts val="2800"/>
              <a:buChar char=" "/>
            </a:pPr>
            <a:r>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3ec2644c2d_1_13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AR"/>
              <a:t>BD No Rel.</a:t>
            </a:r>
            <a:endParaRPr/>
          </a:p>
        </p:txBody>
      </p:sp>
      <p:pic>
        <p:nvPicPr>
          <p:cNvPr id="227" name="Google Shape;227;g13ec2644c2d_1_130"/>
          <p:cNvPicPr preferRelativeResize="0"/>
          <p:nvPr/>
        </p:nvPicPr>
        <p:blipFill>
          <a:blip r:embed="rId3">
            <a:alphaModFix/>
          </a:blip>
          <a:stretch>
            <a:fillRect/>
          </a:stretch>
        </p:blipFill>
        <p:spPr>
          <a:xfrm>
            <a:off x="822950" y="1737399"/>
            <a:ext cx="6971850" cy="422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¿Qué es una BD?</a:t>
            </a:r>
            <a:endParaRPr/>
          </a:p>
        </p:txBody>
      </p:sp>
      <p:sp>
        <p:nvSpPr>
          <p:cNvPr id="115" name="Google Shape;115;p2"/>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42240" lvl="0" marL="91440" rtl="0" algn="just">
              <a:lnSpc>
                <a:spcPct val="90000"/>
              </a:lnSpc>
              <a:spcBef>
                <a:spcPts val="0"/>
              </a:spcBef>
              <a:spcAft>
                <a:spcPts val="0"/>
              </a:spcAft>
              <a:buSzPts val="4400"/>
              <a:buChar char=" "/>
            </a:pPr>
            <a:r>
              <a:rPr lang="es-AR" sz="2800"/>
              <a:t>Se llama </a:t>
            </a:r>
            <a:r>
              <a:rPr b="1" lang="es-AR" sz="2800"/>
              <a:t>base de datos</a:t>
            </a:r>
            <a:r>
              <a:rPr lang="es-AR" sz="2800"/>
              <a:t>, o también banco de datos, a un </a:t>
            </a:r>
            <a:r>
              <a:rPr b="1" lang="es-AR" sz="2800"/>
              <a:t>conjunto de información perteneciente a un mismo contexto</a:t>
            </a:r>
            <a:r>
              <a:rPr lang="es-AR" sz="2800"/>
              <a:t>, </a:t>
            </a:r>
            <a:r>
              <a:rPr b="1" lang="es-AR" sz="2800"/>
              <a:t>ordenada</a:t>
            </a:r>
            <a:r>
              <a:rPr lang="es-AR" sz="2800"/>
              <a:t> de modo sistemático </a:t>
            </a:r>
            <a:r>
              <a:rPr b="1" lang="es-AR" sz="2800"/>
              <a:t>para su posterior recuperación, análisis y/o transmisión</a:t>
            </a:r>
            <a:r>
              <a:rPr lang="es-AR" sz="2800"/>
              <a:t>. Existen actualmente muchas formas de bases de datos, que van desde una biblioteca hasta los vastos conjuntos de datos de usuarios de una empresa de telecomunicaciones.</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3ec2644c2d_1_137"/>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No Rel (ejemplo)</a:t>
            </a:r>
            <a:endParaRPr/>
          </a:p>
        </p:txBody>
      </p:sp>
      <p:sp>
        <p:nvSpPr>
          <p:cNvPr id="233" name="Google Shape;233;g13ec2644c2d_1_137"/>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fontScale="92500" lnSpcReduction="20000"/>
          </a:bodyPr>
          <a:lstStyle/>
          <a:p>
            <a:pPr indent="-487044" lvl="0" marL="457200" rtl="0" algn="just">
              <a:spcBef>
                <a:spcPts val="0"/>
              </a:spcBef>
              <a:spcAft>
                <a:spcPts val="0"/>
              </a:spcAft>
              <a:buSzPct val="157142"/>
              <a:buChar char=" "/>
            </a:pPr>
            <a:r>
              <a:rPr lang="es-AR" sz="2800"/>
              <a:t>Imaginemos que hemos mandado unas máquinas al espacio para que nos reporten qué es lo que encuentran en su viaje. Obviamente, no sabemos a ciencia cierta qué se van a encontrar. De alguna forma, tienen una inteligencia artificial instalada que reconoce los objetos con los que se va encontrando y también tienen sensores instalados. Pero no sabemos bien qué miden, ya que cada máquina tiene sensores diferentes. Cada 24 horas envían un resumen de lo que han visto durante el día.</a:t>
            </a:r>
            <a:endParaRPr sz="2800"/>
          </a:p>
          <a:p>
            <a:pPr indent="-27304" lvl="0" marL="91440" rtl="0" algn="just">
              <a:lnSpc>
                <a:spcPct val="90000"/>
              </a:lnSpc>
              <a:spcBef>
                <a:spcPts val="0"/>
              </a:spcBef>
              <a:spcAft>
                <a:spcPts val="0"/>
              </a:spcAft>
              <a:buSzPct val="100000"/>
              <a:buChar char=" "/>
            </a:pPr>
            <a:r>
              <a:t/>
            </a:r>
            <a:endParaRPr sz="2800"/>
          </a:p>
          <a:p>
            <a:pPr indent="-27304" lvl="0" marL="91440" rtl="0" algn="just">
              <a:lnSpc>
                <a:spcPct val="90000"/>
              </a:lnSpc>
              <a:spcBef>
                <a:spcPts val="0"/>
              </a:spcBef>
              <a:spcAft>
                <a:spcPts val="0"/>
              </a:spcAft>
              <a:buSzPct val="100000"/>
              <a:buChar char=" "/>
            </a:pPr>
            <a:r>
              <a:t/>
            </a:r>
            <a:endParaRPr sz="2800"/>
          </a:p>
          <a:p>
            <a:pPr indent="-27304" lvl="0" marL="91440" rtl="0" algn="just">
              <a:lnSpc>
                <a:spcPct val="90000"/>
              </a:lnSpc>
              <a:spcBef>
                <a:spcPts val="0"/>
              </a:spcBef>
              <a:spcAft>
                <a:spcPts val="0"/>
              </a:spcAft>
              <a:buSzPct val="100000"/>
              <a:buChar char=" "/>
            </a:pPr>
            <a:r>
              <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3ec2644c2d_1_142"/>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No Rel (ejemplo)</a:t>
            </a:r>
            <a:endParaRPr/>
          </a:p>
        </p:txBody>
      </p:sp>
      <p:pic>
        <p:nvPicPr>
          <p:cNvPr id="239" name="Google Shape;239;g13ec2644c2d_1_142"/>
          <p:cNvPicPr preferRelativeResize="0"/>
          <p:nvPr/>
        </p:nvPicPr>
        <p:blipFill>
          <a:blip r:embed="rId3">
            <a:alphaModFix/>
          </a:blip>
          <a:stretch>
            <a:fillRect/>
          </a:stretch>
        </p:blipFill>
        <p:spPr>
          <a:xfrm>
            <a:off x="912575" y="1873279"/>
            <a:ext cx="5742949" cy="481579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3ec2644c2d_1_148"/>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No Rel (ejemplo)</a:t>
            </a:r>
            <a:endParaRPr/>
          </a:p>
        </p:txBody>
      </p:sp>
      <p:pic>
        <p:nvPicPr>
          <p:cNvPr id="245" name="Google Shape;245;g13ec2644c2d_1_148"/>
          <p:cNvPicPr preferRelativeResize="0"/>
          <p:nvPr/>
        </p:nvPicPr>
        <p:blipFill>
          <a:blip r:embed="rId3">
            <a:alphaModFix/>
          </a:blip>
          <a:stretch>
            <a:fillRect/>
          </a:stretch>
        </p:blipFill>
        <p:spPr>
          <a:xfrm>
            <a:off x="912575" y="1873279"/>
            <a:ext cx="5742949" cy="48157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3ec2644c2d_1_159"/>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No Rel (ejemplo)</a:t>
            </a:r>
            <a:endParaRPr/>
          </a:p>
        </p:txBody>
      </p:sp>
      <p:pic>
        <p:nvPicPr>
          <p:cNvPr id="251" name="Google Shape;251;g13ec2644c2d_1_159"/>
          <p:cNvPicPr preferRelativeResize="0"/>
          <p:nvPr/>
        </p:nvPicPr>
        <p:blipFill>
          <a:blip r:embed="rId3">
            <a:alphaModFix/>
          </a:blip>
          <a:stretch>
            <a:fillRect/>
          </a:stretch>
        </p:blipFill>
        <p:spPr>
          <a:xfrm>
            <a:off x="822950" y="2104625"/>
            <a:ext cx="5836750" cy="3815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3f83037be9_0_6"/>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AR"/>
              <a:t>Ejemplos de BD No Rel.</a:t>
            </a:r>
            <a:endParaRPr/>
          </a:p>
        </p:txBody>
      </p:sp>
      <p:sp>
        <p:nvSpPr>
          <p:cNvPr id="258" name="Google Shape;258;g13f83037be9_0_6"/>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s-AR"/>
              <a:t>MongoDB</a:t>
            </a:r>
            <a:br>
              <a:rPr lang="es-AR"/>
            </a:br>
            <a:endParaRPr/>
          </a:p>
          <a:p>
            <a:pPr indent="-342900" lvl="0" marL="457200" rtl="0" algn="l">
              <a:spcBef>
                <a:spcPts val="0"/>
              </a:spcBef>
              <a:spcAft>
                <a:spcPts val="0"/>
              </a:spcAft>
              <a:buSzPts val="1800"/>
              <a:buChar char="●"/>
            </a:pPr>
            <a:r>
              <a:rPr lang="es-AR"/>
              <a:t>CouchDB (Apache)</a:t>
            </a:r>
            <a:br>
              <a:rPr lang="es-AR"/>
            </a:br>
            <a:endParaRPr/>
          </a:p>
          <a:p>
            <a:pPr indent="-342900" lvl="0" marL="457200" rtl="0" algn="l">
              <a:spcBef>
                <a:spcPts val="0"/>
              </a:spcBef>
              <a:spcAft>
                <a:spcPts val="0"/>
              </a:spcAft>
              <a:buSzPts val="1800"/>
              <a:buChar char="●"/>
            </a:pPr>
            <a:r>
              <a:rPr lang="es-AR"/>
              <a:t>Cassandra (Apache)</a:t>
            </a:r>
            <a:br>
              <a:rPr lang="es-AR"/>
            </a:br>
            <a:endParaRPr/>
          </a:p>
          <a:p>
            <a:pPr indent="-342900" lvl="0" marL="457200" rtl="0" algn="l">
              <a:spcBef>
                <a:spcPts val="0"/>
              </a:spcBef>
              <a:spcAft>
                <a:spcPts val="0"/>
              </a:spcAft>
              <a:buSzPts val="1800"/>
              <a:buChar char="●"/>
            </a:pPr>
            <a:r>
              <a:rPr lang="es-AR"/>
              <a:t>DynamoDB (Amazon)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3ec2644c2d_1_165"/>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Diferencias</a:t>
            </a:r>
            <a:endParaRPr/>
          </a:p>
        </p:txBody>
      </p:sp>
      <p:pic>
        <p:nvPicPr>
          <p:cNvPr id="264" name="Google Shape;264;g13ec2644c2d_1_165"/>
          <p:cNvPicPr preferRelativeResize="0"/>
          <p:nvPr/>
        </p:nvPicPr>
        <p:blipFill>
          <a:blip r:embed="rId3">
            <a:alphaModFix/>
          </a:blip>
          <a:stretch>
            <a:fillRect/>
          </a:stretch>
        </p:blipFill>
        <p:spPr>
          <a:xfrm>
            <a:off x="611425" y="2137700"/>
            <a:ext cx="8145975" cy="3266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3ec2644c2d_1_177"/>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AR"/>
              <a:t>¿Cuándo usar SQL?</a:t>
            </a:r>
            <a:endParaRPr/>
          </a:p>
        </p:txBody>
      </p:sp>
      <p:pic>
        <p:nvPicPr>
          <p:cNvPr id="271" name="Google Shape;271;g13ec2644c2d_1_177"/>
          <p:cNvPicPr preferRelativeResize="0"/>
          <p:nvPr/>
        </p:nvPicPr>
        <p:blipFill>
          <a:blip r:embed="rId3">
            <a:alphaModFix/>
          </a:blip>
          <a:stretch>
            <a:fillRect/>
          </a:stretch>
        </p:blipFill>
        <p:spPr>
          <a:xfrm>
            <a:off x="433325" y="1939375"/>
            <a:ext cx="8309925" cy="2935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ec2644c2d_1_185"/>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AR"/>
              <a:t>¿Cuándo usar NoSQL?</a:t>
            </a:r>
            <a:endParaRPr/>
          </a:p>
        </p:txBody>
      </p:sp>
      <p:pic>
        <p:nvPicPr>
          <p:cNvPr id="278" name="Google Shape;278;g13ec2644c2d_1_185"/>
          <p:cNvPicPr preferRelativeResize="0"/>
          <p:nvPr/>
        </p:nvPicPr>
        <p:blipFill>
          <a:blip r:embed="rId3">
            <a:alphaModFix/>
          </a:blip>
          <a:stretch>
            <a:fillRect/>
          </a:stretch>
        </p:blipFill>
        <p:spPr>
          <a:xfrm>
            <a:off x="482900" y="1955899"/>
            <a:ext cx="8366850" cy="2836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7"/>
          <p:cNvSpPr txBox="1"/>
          <p:nvPr>
            <p:ph idx="1" type="subTitle"/>
          </p:nvPr>
        </p:nvSpPr>
        <p:spPr>
          <a:xfrm>
            <a:off x="845096" y="3604448"/>
            <a:ext cx="5887983" cy="11430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SzPct val="100000"/>
              <a:buNone/>
            </a:pPr>
            <a:r>
              <a:rPr b="1" lang="es-AR" sz="5400"/>
              <a:t>¡MUCHAS GRACIAS!</a:t>
            </a:r>
            <a:endParaRPr/>
          </a:p>
        </p:txBody>
      </p:sp>
      <p:pic>
        <p:nvPicPr>
          <p:cNvPr descr="Imagen que contiene Logotipo&#10;&#10;Descripción generada automáticamente" id="285" name="Google Shape;285;p17"/>
          <p:cNvPicPr preferRelativeResize="0"/>
          <p:nvPr/>
        </p:nvPicPr>
        <p:blipFill rotWithShape="1">
          <a:blip r:embed="rId3">
            <a:alphaModFix/>
          </a:blip>
          <a:srcRect b="0" l="0" r="0" t="0"/>
          <a:stretch/>
        </p:blipFill>
        <p:spPr>
          <a:xfrm>
            <a:off x="851181" y="490032"/>
            <a:ext cx="7453807" cy="2899531"/>
          </a:xfrm>
          <a:prstGeom prst="rect">
            <a:avLst/>
          </a:prstGeom>
          <a:noFill/>
          <a:ln>
            <a:noFill/>
          </a:ln>
        </p:spPr>
      </p:pic>
      <p:pic>
        <p:nvPicPr>
          <p:cNvPr descr="Interfaz de usuario gráfica&#10;&#10;Descripción generada automáticamente con confianza media" id="286" name="Google Shape;286;p17"/>
          <p:cNvPicPr preferRelativeResize="0"/>
          <p:nvPr/>
        </p:nvPicPr>
        <p:blipFill rotWithShape="1">
          <a:blip r:embed="rId4">
            <a:alphaModFix/>
          </a:blip>
          <a:srcRect b="0" l="0" r="0" t="0"/>
          <a:stretch/>
        </p:blipFill>
        <p:spPr>
          <a:xfrm>
            <a:off x="559969" y="5126014"/>
            <a:ext cx="2355847" cy="808244"/>
          </a:xfrm>
          <a:prstGeom prst="rect">
            <a:avLst/>
          </a:prstGeom>
          <a:noFill/>
          <a:ln>
            <a:noFill/>
          </a:ln>
        </p:spPr>
      </p:pic>
      <p:pic>
        <p:nvPicPr>
          <p:cNvPr descr="Icono&#10;&#10;Descripción generada automáticamente" id="287" name="Google Shape;287;p17"/>
          <p:cNvPicPr preferRelativeResize="0"/>
          <p:nvPr/>
        </p:nvPicPr>
        <p:blipFill rotWithShape="1">
          <a:blip r:embed="rId5">
            <a:alphaModFix/>
          </a:blip>
          <a:srcRect b="0" l="0" r="0" t="0"/>
          <a:stretch/>
        </p:blipFill>
        <p:spPr>
          <a:xfrm>
            <a:off x="3778029" y="5157192"/>
            <a:ext cx="1587941" cy="708186"/>
          </a:xfrm>
          <a:prstGeom prst="rect">
            <a:avLst/>
          </a:prstGeom>
          <a:noFill/>
          <a:ln>
            <a:noFill/>
          </a:ln>
        </p:spPr>
      </p:pic>
      <p:pic>
        <p:nvPicPr>
          <p:cNvPr descr="Imagen que contiene dibujo&#10;&#10;Descripción generada automáticamente" id="288" name="Google Shape;288;p17"/>
          <p:cNvPicPr preferRelativeResize="0"/>
          <p:nvPr/>
        </p:nvPicPr>
        <p:blipFill rotWithShape="1">
          <a:blip r:embed="rId6">
            <a:alphaModFix/>
          </a:blip>
          <a:srcRect b="0" l="0" r="0" t="0"/>
          <a:stretch/>
        </p:blipFill>
        <p:spPr>
          <a:xfrm>
            <a:off x="6927741" y="5126014"/>
            <a:ext cx="1619562" cy="81233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3ec2644c2d_1_8"/>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DBMS</a:t>
            </a:r>
            <a:endParaRPr/>
          </a:p>
        </p:txBody>
      </p:sp>
      <p:sp>
        <p:nvSpPr>
          <p:cNvPr id="121" name="Google Shape;121;g13ec2644c2d_1_8"/>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142240" lvl="0" marL="91440" rtl="0" algn="just">
              <a:lnSpc>
                <a:spcPct val="90000"/>
              </a:lnSpc>
              <a:spcBef>
                <a:spcPts val="0"/>
              </a:spcBef>
              <a:spcAft>
                <a:spcPts val="0"/>
              </a:spcAft>
              <a:buSzPts val="4400"/>
              <a:buChar char=" "/>
            </a:pPr>
            <a:r>
              <a:rPr lang="es-AR" sz="2800"/>
              <a:t>El manejo de las bases de datos se lleva mediante </a:t>
            </a:r>
            <a:r>
              <a:rPr b="1" lang="es-AR" sz="2800"/>
              <a:t>sistemas de gestión</a:t>
            </a:r>
            <a:r>
              <a:rPr lang="es-AR" sz="2800"/>
              <a:t> (llamados DBMS por sus siglas en inglés: Database Management Systems o Sistemas de Gestión de Bases de Datos), actualmente digitales y automatizados, que permiten el </a:t>
            </a:r>
            <a:r>
              <a:rPr b="1" lang="es-AR" sz="2800"/>
              <a:t>almacenamiento ordenado y la rápida recuperación</a:t>
            </a:r>
            <a:r>
              <a:rPr lang="es-AR" sz="2800"/>
              <a:t> de la información. En esta tecnología se halla el principio mismo de la informática.</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3ec2644c2d_1_14"/>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Dato vs Información</a:t>
            </a:r>
            <a:endParaRPr/>
          </a:p>
        </p:txBody>
      </p:sp>
      <p:sp>
        <p:nvSpPr>
          <p:cNvPr id="127" name="Google Shape;127;g13ec2644c2d_1_14"/>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142240" lvl="0" marL="91440" rtl="0" algn="just">
              <a:lnSpc>
                <a:spcPct val="90000"/>
              </a:lnSpc>
              <a:spcBef>
                <a:spcPts val="0"/>
              </a:spcBef>
              <a:spcAft>
                <a:spcPts val="0"/>
              </a:spcAft>
              <a:buSzPts val="4400"/>
              <a:buChar char=" "/>
            </a:pPr>
            <a:r>
              <a:rPr lang="es-AR" sz="2800"/>
              <a:t> </a:t>
            </a:r>
            <a:endParaRPr sz="2800"/>
          </a:p>
          <a:p>
            <a:pPr indent="-40639" lvl="0" marL="91440" rtl="0" algn="just">
              <a:lnSpc>
                <a:spcPct val="90000"/>
              </a:lnSpc>
              <a:spcBef>
                <a:spcPts val="0"/>
              </a:spcBef>
              <a:spcAft>
                <a:spcPts val="0"/>
              </a:spcAft>
              <a:buSzPts val="2800"/>
              <a:buChar char=" "/>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3ec2644c2d_1_19"/>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Dato vs Información</a:t>
            </a:r>
            <a:endParaRPr/>
          </a:p>
        </p:txBody>
      </p:sp>
      <p:sp>
        <p:nvSpPr>
          <p:cNvPr id="133" name="Google Shape;133;g13ec2644c2d_1_19"/>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142240" lvl="0" marL="91440" rtl="0" algn="just">
              <a:lnSpc>
                <a:spcPct val="90000"/>
              </a:lnSpc>
              <a:spcBef>
                <a:spcPts val="0"/>
              </a:spcBef>
              <a:spcAft>
                <a:spcPts val="0"/>
              </a:spcAft>
              <a:buSzPts val="4400"/>
              <a:buChar char=" "/>
            </a:pPr>
            <a:r>
              <a:rPr lang="es-AR" sz="2800"/>
              <a:t>Un </a:t>
            </a:r>
            <a:r>
              <a:rPr b="1" lang="es-AR" sz="2800"/>
              <a:t>dato </a:t>
            </a:r>
            <a:r>
              <a:rPr lang="es-AR" sz="2800"/>
              <a:t>no es otra cosa que una </a:t>
            </a:r>
            <a:r>
              <a:rPr b="1" lang="es-AR" sz="2800"/>
              <a:t>representación simbólica</a:t>
            </a:r>
            <a:r>
              <a:rPr lang="es-AR" sz="2800"/>
              <a:t> de alguna situación o conocimiento, </a:t>
            </a:r>
            <a:r>
              <a:rPr b="1" lang="es-AR" sz="2800"/>
              <a:t>sin ningún sentido semántico</a:t>
            </a:r>
            <a:r>
              <a:rPr lang="es-AR" sz="2800"/>
              <a:t>, describiendo situaciones y hechos sin transmitir mensaje alguno. Puede ser un número, una letra o un hecho.</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3ec2644c2d_1_25"/>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Dato vs Información</a:t>
            </a:r>
            <a:endParaRPr/>
          </a:p>
        </p:txBody>
      </p:sp>
      <p:sp>
        <p:nvSpPr>
          <p:cNvPr id="139" name="Google Shape;139;g13ec2644c2d_1_25"/>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142240" lvl="0" marL="91440" rtl="0" algn="just">
              <a:lnSpc>
                <a:spcPct val="90000"/>
              </a:lnSpc>
              <a:spcBef>
                <a:spcPts val="0"/>
              </a:spcBef>
              <a:spcAft>
                <a:spcPts val="0"/>
              </a:spcAft>
              <a:buSzPts val="4400"/>
              <a:buChar char=" "/>
            </a:pPr>
            <a:r>
              <a:rPr lang="es-AR" sz="2800"/>
              <a:t>Mientras que la </a:t>
            </a:r>
            <a:r>
              <a:rPr b="1" lang="es-AR" sz="2800"/>
              <a:t>información</a:t>
            </a:r>
            <a:r>
              <a:rPr lang="es-AR" sz="2800"/>
              <a:t>, es un </a:t>
            </a:r>
            <a:r>
              <a:rPr b="1" lang="es-AR" sz="2800"/>
              <a:t>conjunto de datos</a:t>
            </a:r>
            <a:r>
              <a:rPr lang="es-AR" sz="2800"/>
              <a:t>, los cuales son adecuadamente </a:t>
            </a:r>
            <a:r>
              <a:rPr b="1" lang="es-AR" sz="2800"/>
              <a:t>procesados</a:t>
            </a:r>
            <a:r>
              <a:rPr lang="es-AR" sz="2800"/>
              <a:t>, para que de esta manera, puedan </a:t>
            </a:r>
            <a:r>
              <a:rPr b="1" lang="es-AR" sz="2800"/>
              <a:t>proveer un mensaje que contribuya a la toma de decisión</a:t>
            </a:r>
            <a:r>
              <a:rPr lang="es-AR" sz="2800"/>
              <a:t> a la hora de resolver un problema, además de incrementar el conocimiento, en los usuarios que tienen acceso a dicha información.</a:t>
            </a:r>
            <a:endParaRPr sz="2800"/>
          </a:p>
          <a:p>
            <a:pPr indent="-40639" lvl="0" marL="91440" rtl="0" algn="just">
              <a:lnSpc>
                <a:spcPct val="90000"/>
              </a:lnSpc>
              <a:spcBef>
                <a:spcPts val="0"/>
              </a:spcBef>
              <a:spcAft>
                <a:spcPts val="0"/>
              </a:spcAft>
              <a:buSzPts val="2800"/>
              <a:buChar char=" "/>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3ec2644c2d_1_31"/>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AR"/>
              <a:t>Tipos de Bases de Datos</a:t>
            </a:r>
            <a:endParaRPr/>
          </a:p>
        </p:txBody>
      </p:sp>
      <p:sp>
        <p:nvSpPr>
          <p:cNvPr id="146" name="Google Shape;146;g13ec2644c2d_1_31"/>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0" lvl="0" marL="457200" rtl="0" algn="l">
              <a:spcBef>
                <a:spcPts val="1200"/>
              </a:spcBef>
              <a:spcAft>
                <a:spcPts val="0"/>
              </a:spcAft>
              <a:buNone/>
            </a:pPr>
            <a:r>
              <a:t/>
            </a:r>
            <a:endParaRPr sz="2800"/>
          </a:p>
          <a:p>
            <a:pPr indent="-393700" lvl="0" marL="457200" rtl="0" algn="l">
              <a:spcBef>
                <a:spcPts val="1200"/>
              </a:spcBef>
              <a:spcAft>
                <a:spcPts val="0"/>
              </a:spcAft>
              <a:buSzPts val="2600"/>
              <a:buChar char="●"/>
            </a:pPr>
            <a:r>
              <a:rPr lang="es-AR" sz="2800"/>
              <a:t>RELACIONALES</a:t>
            </a:r>
            <a:br>
              <a:rPr lang="es-AR" sz="2800"/>
            </a:br>
            <a:endParaRPr sz="2800"/>
          </a:p>
          <a:p>
            <a:pPr indent="-393700" lvl="0" marL="457200" rtl="0" algn="l">
              <a:spcBef>
                <a:spcPts val="0"/>
              </a:spcBef>
              <a:spcAft>
                <a:spcPts val="0"/>
              </a:spcAft>
              <a:buSzPts val="2600"/>
              <a:buChar char="●"/>
            </a:pPr>
            <a:r>
              <a:rPr lang="es-AR" sz="2800"/>
              <a:t>NO RELACIONALES</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3ec2644c2d_1_43"/>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Relacionales</a:t>
            </a:r>
            <a:endParaRPr/>
          </a:p>
        </p:txBody>
      </p:sp>
      <p:sp>
        <p:nvSpPr>
          <p:cNvPr id="152" name="Google Shape;152;g13ec2644c2d_1_43"/>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lnSpcReduction="10000"/>
          </a:bodyPr>
          <a:lstStyle/>
          <a:p>
            <a:pPr indent="-142240" lvl="0" marL="91440" rtl="0" algn="just">
              <a:lnSpc>
                <a:spcPct val="90000"/>
              </a:lnSpc>
              <a:spcBef>
                <a:spcPts val="0"/>
              </a:spcBef>
              <a:spcAft>
                <a:spcPts val="0"/>
              </a:spcAft>
              <a:buSzPts val="4400"/>
              <a:buChar char=" "/>
            </a:pPr>
            <a:r>
              <a:rPr lang="es-AR" sz="2800"/>
              <a:t>Son una colección de elementos de datos organizados en un </a:t>
            </a:r>
            <a:r>
              <a:rPr b="1" lang="es-AR" sz="2800"/>
              <a:t>conjunto de tablas formalmente descritas</a:t>
            </a:r>
            <a:r>
              <a:rPr lang="es-AR" sz="2800"/>
              <a:t>, desde donde se puede acceder a los datos o volver a montarlos de muchas maneras diferentes sin tener que reorganizar las tablas de la base. La interfaz estándar de programa de usuario y aplicación a una base de datos relacional, es el Lenguaje de Consultas Estructuradas (SQL, Structured Query Language).</a:t>
            </a:r>
            <a:endParaRPr sz="2800"/>
          </a:p>
          <a:p>
            <a:pPr indent="-40639" lvl="0" marL="91440" rtl="0" algn="just">
              <a:lnSpc>
                <a:spcPct val="90000"/>
              </a:lnSpc>
              <a:spcBef>
                <a:spcPts val="0"/>
              </a:spcBef>
              <a:spcAft>
                <a:spcPts val="0"/>
              </a:spcAft>
              <a:buSzPts val="2800"/>
              <a:buChar char=" "/>
            </a:pPr>
            <a:r>
              <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3ec2644c2d_1_54"/>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s-AR"/>
              <a:t>BD Rel. (ejemplo)</a:t>
            </a:r>
            <a:endParaRPr/>
          </a:p>
        </p:txBody>
      </p:sp>
      <p:sp>
        <p:nvSpPr>
          <p:cNvPr id="158" name="Google Shape;158;g13ec2644c2d_1_54"/>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lnSpcReduction="10000"/>
          </a:bodyPr>
          <a:lstStyle/>
          <a:p>
            <a:pPr indent="-142240" lvl="0" marL="91440" rtl="0" algn="just">
              <a:lnSpc>
                <a:spcPct val="90000"/>
              </a:lnSpc>
              <a:spcBef>
                <a:spcPts val="0"/>
              </a:spcBef>
              <a:spcAft>
                <a:spcPts val="0"/>
              </a:spcAft>
              <a:buSzPts val="4400"/>
              <a:buChar char=" "/>
            </a:pPr>
            <a:r>
              <a:t/>
            </a:r>
            <a:endParaRPr sz="2800"/>
          </a:p>
          <a:p>
            <a:pPr indent="-40639" lvl="0" marL="91440" rtl="0" algn="just">
              <a:lnSpc>
                <a:spcPct val="90000"/>
              </a:lnSpc>
              <a:spcBef>
                <a:spcPts val="0"/>
              </a:spcBef>
              <a:spcAft>
                <a:spcPts val="0"/>
              </a:spcAft>
              <a:buSzPts val="2800"/>
              <a:buChar char=" "/>
            </a:pPr>
            <a:r>
              <a:rPr lang="es-AR" sz="2800"/>
              <a:t>Imaginemos que tenemos una plataforma online que ofrece cursos de idiomas. Los clientes contratan o se suscriben al idioma y al nivel que más les puede interesar, y, además, tienen la opción de elegir qué tipo de suscripción quieren: mensual, trimestral o anual. Y dependiendo de esta opción, se les aplicará un descuento u otro.</a:t>
            </a:r>
            <a:endParaRPr sz="2800"/>
          </a:p>
          <a:p>
            <a:pPr indent="-40639" lvl="0" marL="91440" rtl="0" algn="just">
              <a:lnSpc>
                <a:spcPct val="90000"/>
              </a:lnSpc>
              <a:spcBef>
                <a:spcPts val="0"/>
              </a:spcBef>
              <a:spcAft>
                <a:spcPts val="0"/>
              </a:spcAft>
              <a:buSzPts val="2800"/>
              <a:buChar char=" "/>
            </a:pPr>
            <a:r>
              <a:t/>
            </a:r>
            <a:endParaRPr sz="2800"/>
          </a:p>
          <a:p>
            <a:pPr indent="-40639" lvl="0" marL="91440" rtl="0" algn="just">
              <a:lnSpc>
                <a:spcPct val="90000"/>
              </a:lnSpc>
              <a:spcBef>
                <a:spcPts val="0"/>
              </a:spcBef>
              <a:spcAft>
                <a:spcPts val="0"/>
              </a:spcAft>
              <a:buSzPts val="2800"/>
              <a:buChar char=" "/>
            </a:pPr>
            <a:r>
              <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Retrospección">
  <a:themeElements>
    <a:clrScheme name="Retrospección">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2018-05-05T10:11:19Z</dcterms:created>
  <dc:creator>Eugenio Serrano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