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 SemiBold"/>
      <p:regular r:id="rId24"/>
      <p:bold r:id="rId25"/>
      <p:italic r:id="rId26"/>
      <p:boldItalic r:id="rId27"/>
    </p:embeddedFont>
    <p:embeddedFont>
      <p:font typeface="Bangers"/>
      <p:regular r:id="rId28"/>
    </p:embeddedFont>
    <p:embeddedFont>
      <p:font typeface="Nunito"/>
      <p:regular r:id="rId29"/>
      <p:bold r:id="rId30"/>
      <p:italic r:id="rId31"/>
      <p:boldItalic r:id="rId32"/>
    </p:embeddedFont>
    <p:embeddedFont>
      <p:font typeface="Montserrat"/>
      <p:regular r:id="rId33"/>
      <p:bold r:id="rId34"/>
      <p:italic r:id="rId35"/>
      <p:boldItalic r:id="rId36"/>
    </p:embeddedFont>
    <p:embeddedFont>
      <p:font typeface="Montserrat Medium"/>
      <p:regular r:id="rId37"/>
      <p:bold r:id="rId38"/>
      <p:italic r:id="rId39"/>
      <p:boldItalic r:id="rId40"/>
    </p:embeddedFont>
    <p:embeddedFont>
      <p:font typeface="Lora"/>
      <p:regular r:id="rId41"/>
      <p:bold r:id="rId42"/>
      <p:italic r:id="rId43"/>
      <p:boldItalic r:id="rId44"/>
    </p:embeddedFont>
    <p:embeddedFont>
      <p:font typeface="Pacifico"/>
      <p:regular r:id="rId45"/>
    </p:embeddedFont>
    <p:embeddedFont>
      <p:font typeface="Roboto Mon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boldItalic.fntdata"/><Relationship Id="rId42" Type="http://schemas.openxmlformats.org/officeDocument/2006/relationships/font" Target="fonts/Lora-bold.fntdata"/><Relationship Id="rId41" Type="http://schemas.openxmlformats.org/officeDocument/2006/relationships/font" Target="fonts/Lora-regular.fntdata"/><Relationship Id="rId44" Type="http://schemas.openxmlformats.org/officeDocument/2006/relationships/font" Target="fonts/Lora-boldItalic.fntdata"/><Relationship Id="rId43" Type="http://schemas.openxmlformats.org/officeDocument/2006/relationships/font" Target="fonts/Lora-italic.fntdata"/><Relationship Id="rId46" Type="http://schemas.openxmlformats.org/officeDocument/2006/relationships/font" Target="fonts/RobotoMono-regular.fntdata"/><Relationship Id="rId45" Type="http://schemas.openxmlformats.org/officeDocument/2006/relationships/font" Target="fonts/Pacific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Mono-italic.fntdata"/><Relationship Id="rId47" Type="http://schemas.openxmlformats.org/officeDocument/2006/relationships/font" Target="fonts/RobotoMono-bold.fntdata"/><Relationship Id="rId49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33" Type="http://schemas.openxmlformats.org/officeDocument/2006/relationships/font" Target="fonts/Montserrat-regular.fntdata"/><Relationship Id="rId32" Type="http://schemas.openxmlformats.org/officeDocument/2006/relationships/font" Target="fonts/Nunito-boldItalic.fntdata"/><Relationship Id="rId35" Type="http://schemas.openxmlformats.org/officeDocument/2006/relationships/font" Target="fonts/Montserrat-italic.fntdata"/><Relationship Id="rId34" Type="http://schemas.openxmlformats.org/officeDocument/2006/relationships/font" Target="fonts/Montserrat-bold.fntdata"/><Relationship Id="rId37" Type="http://schemas.openxmlformats.org/officeDocument/2006/relationships/font" Target="fonts/MontserratMedium-regular.fntdata"/><Relationship Id="rId36" Type="http://schemas.openxmlformats.org/officeDocument/2006/relationships/font" Target="fonts/Montserrat-boldItalic.fntdata"/><Relationship Id="rId39" Type="http://schemas.openxmlformats.org/officeDocument/2006/relationships/font" Target="fonts/MontserratMedium-italic.fntdata"/><Relationship Id="rId38" Type="http://schemas.openxmlformats.org/officeDocument/2006/relationships/font" Target="fonts/MontserratMedium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SemiBold-regular.fntdata"/><Relationship Id="rId23" Type="http://schemas.openxmlformats.org/officeDocument/2006/relationships/slide" Target="slides/slide18.xml"/><Relationship Id="rId26" Type="http://schemas.openxmlformats.org/officeDocument/2006/relationships/font" Target="fonts/MontserratSemiBold-italic.fntdata"/><Relationship Id="rId25" Type="http://schemas.openxmlformats.org/officeDocument/2006/relationships/font" Target="fonts/MontserratSemiBold-bold.fntdata"/><Relationship Id="rId28" Type="http://schemas.openxmlformats.org/officeDocument/2006/relationships/font" Target="fonts/Bangers-regular.fntdata"/><Relationship Id="rId27" Type="http://schemas.openxmlformats.org/officeDocument/2006/relationships/font" Target="fonts/MontserratSemiBold-boldItalic.fntdata"/><Relationship Id="rId29" Type="http://schemas.openxmlformats.org/officeDocument/2006/relationships/font" Target="fonts/Nunit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6688a4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06688a4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5aa20a81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45aa20a81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45aa20a81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45aa20a81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5aa20a81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45aa20a81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45aa20a81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45aa20a81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45aa20a81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45aa20a81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45aa20a819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45aa20a819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3fa872340e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3fa872340e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3fa872340e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3fa872340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06688a43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406688a43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29e0636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29e0636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fa872340e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fa872340e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5aa20a81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45aa20a81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75f4d17a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375f4d17a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5aa20a81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45aa20a81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5aa20a81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45aa20a81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5aa20a819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45aa20a81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2" name="Google Shape;8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65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6" name="Google Shape;116;p14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4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1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1" name="Google Shape;131;p15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2" name="Google Shape;132;p15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1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ágenes o gráficos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b="1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s e image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s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i="1" sz="2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2" type="title"/>
          </p:nvPr>
        </p:nvSpPr>
        <p:spPr>
          <a:xfrm>
            <a:off x="432025" y="83275"/>
            <a:ext cx="71451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78" name="Google Shape;78;p10"/>
          <p:cNvPicPr preferRelativeResize="0"/>
          <p:nvPr/>
        </p:nvPicPr>
        <p:blipFill rotWithShape="1">
          <a:blip r:embed="rId6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hyperlink" Target="https://fontawesome.com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iconify.design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9.png"/><Relationship Id="rId6" Type="http://schemas.openxmlformats.org/officeDocument/2006/relationships/image" Target="../media/image23.png"/><Relationship Id="rId7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8.png"/><Relationship Id="rId5" Type="http://schemas.openxmlformats.org/officeDocument/2006/relationships/hyperlink" Target="https://fonts.google.com/" TargetMode="External"/><Relationship Id="rId6" Type="http://schemas.openxmlformats.org/officeDocument/2006/relationships/hyperlink" Target="https://fonts.google.com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3335100" y="1469100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Fullstack</a:t>
            </a:r>
            <a:endParaRPr/>
          </a:p>
        </p:txBody>
      </p:sp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287" y="2844300"/>
            <a:ext cx="2112825" cy="12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Colores</a:t>
            </a:r>
            <a:endParaRPr/>
          </a:p>
        </p:txBody>
      </p:sp>
      <p:sp>
        <p:nvSpPr>
          <p:cNvPr id="226" name="Google Shape;226;p25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el mundo del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diseño</a:t>
            </a:r>
            <a:r>
              <a:rPr lang="es"/>
              <a:t> existen infinidad de </a:t>
            </a:r>
            <a:r>
              <a:rPr lang="es" u="sng"/>
              <a:t>sistemas</a:t>
            </a:r>
            <a:r>
              <a:rPr lang="es"/>
              <a:t> para trabajar los </a:t>
            </a:r>
            <a:r>
              <a:rPr b="1" i="1" lang="es">
                <a:latin typeface="Montserrat"/>
                <a:ea typeface="Montserrat"/>
                <a:cs typeface="Montserrat"/>
                <a:sym typeface="Montserrat"/>
              </a:rPr>
              <a:t>colores</a:t>
            </a:r>
            <a:r>
              <a:rPr lang="es"/>
              <a:t>, </a:t>
            </a:r>
            <a:r>
              <a:rPr i="1" lang="es"/>
              <a:t>CMYK, RGB, HSL, Hexadecimal, entre otros</a:t>
            </a:r>
            <a:r>
              <a:rPr lang="es"/>
              <a:t> y cada uno tiene una </a:t>
            </a:r>
            <a:r>
              <a:rPr b="1" lang="es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aplicación distinta</a:t>
            </a:r>
            <a:r>
              <a:rPr lang="es"/>
              <a:t>, es decir, podrán ser mejores para imprimir, para sublimar o para </a:t>
            </a:r>
            <a:r>
              <a:rPr b="1" i="1" lang="es">
                <a:solidFill>
                  <a:srgbClr val="377BC7"/>
                </a:solidFill>
                <a:latin typeface="Montserrat"/>
                <a:ea typeface="Montserrat"/>
                <a:cs typeface="Montserrat"/>
                <a:sym typeface="Montserrat"/>
              </a:rPr>
              <a:t>su proyección en pantallas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este apartado, nos centraremos en este último grupo donde </a:t>
            </a:r>
            <a:r>
              <a:rPr b="1" lang="es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encontramos</a:t>
            </a:r>
            <a:r>
              <a:rPr lang="es"/>
              <a:t> que los códigos más usados son: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rgb, rgba, hsl, hexadecimal</a:t>
            </a:r>
            <a:r>
              <a:rPr lang="es"/>
              <a:t> y el grupo de colores </a:t>
            </a:r>
            <a:r>
              <a:rPr b="1" lang="es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nativos del navegador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Códigos de Color</a:t>
            </a:r>
            <a:endParaRPr/>
          </a:p>
        </p:txBody>
      </p:sp>
      <p:sp>
        <p:nvSpPr>
          <p:cNvPr id="232" name="Google Shape;232;p26"/>
          <p:cNvSpPr txBox="1"/>
          <p:nvPr>
            <p:ph idx="1" type="body"/>
          </p:nvPr>
        </p:nvSpPr>
        <p:spPr>
          <a:xfrm>
            <a:off x="354625" y="1170125"/>
            <a:ext cx="39999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Hexadecimal</a:t>
            </a:r>
            <a:endParaRPr b="1">
              <a:highlight>
                <a:srgbClr val="FEDE5D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Se antepone un </a:t>
            </a:r>
            <a:r>
              <a:rPr b="1" lang="es">
                <a:solidFill>
                  <a:srgbClr val="E15BBA"/>
                </a:solidFill>
              </a:rPr>
              <a:t>#</a:t>
            </a:r>
            <a:r>
              <a:rPr lang="es"/>
              <a:t> antes del código que está compuesto por </a:t>
            </a:r>
            <a:r>
              <a:rPr b="1" lang="es"/>
              <a:t>6</a:t>
            </a:r>
            <a:r>
              <a:rPr lang="es"/>
              <a:t> caracteres entre números del </a:t>
            </a:r>
            <a:r>
              <a:rPr b="1" lang="es"/>
              <a:t>0 al 9</a:t>
            </a:r>
            <a:r>
              <a:rPr lang="es"/>
              <a:t> y letras de la </a:t>
            </a:r>
            <a:r>
              <a:rPr b="1" lang="es"/>
              <a:t>A a la F</a:t>
            </a:r>
            <a:r>
              <a:rPr lang="es"/>
              <a:t>.</a:t>
            </a:r>
            <a:endParaRPr>
              <a:highlight>
                <a:srgbClr val="FEDE5D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RGB - RGBA</a:t>
            </a:r>
            <a:endParaRPr b="1">
              <a:highlight>
                <a:srgbClr val="FEDE5D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Es la mezcla de los componentes </a:t>
            </a:r>
            <a:r>
              <a:rPr b="1" lang="es">
                <a:solidFill>
                  <a:srgbClr val="CC4125"/>
                </a:solidFill>
              </a:rPr>
              <a:t>Red</a:t>
            </a:r>
            <a:r>
              <a:rPr lang="es"/>
              <a:t>, </a:t>
            </a:r>
            <a:r>
              <a:rPr b="1" lang="es">
                <a:solidFill>
                  <a:srgbClr val="377BC7"/>
                </a:solidFill>
              </a:rPr>
              <a:t>Blue</a:t>
            </a:r>
            <a:r>
              <a:rPr lang="es"/>
              <a:t> y </a:t>
            </a:r>
            <a:r>
              <a:rPr b="1" lang="es">
                <a:solidFill>
                  <a:srgbClr val="6AA84F"/>
                </a:solidFill>
              </a:rPr>
              <a:t>Green</a:t>
            </a:r>
            <a:r>
              <a:rPr lang="es"/>
              <a:t> pudiendo además incluir un canal </a:t>
            </a:r>
            <a:r>
              <a:rPr b="1" i="1" lang="es"/>
              <a:t>“alpha”</a:t>
            </a:r>
            <a:r>
              <a:rPr lang="es"/>
              <a:t> para indicar transparencia.</a:t>
            </a:r>
            <a:endParaRPr>
              <a:highlight>
                <a:srgbClr val="FEDE5D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HSL</a:t>
            </a:r>
            <a:endParaRPr b="1">
              <a:highlight>
                <a:srgbClr val="FEDE5D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u="sng"/>
              <a:t>Hue, Saturation y Lightness</a:t>
            </a:r>
            <a:r>
              <a:rPr lang="es"/>
              <a:t> combinación de </a:t>
            </a:r>
            <a:r>
              <a:rPr b="1" lang="es"/>
              <a:t>matiz</a:t>
            </a:r>
            <a:r>
              <a:rPr lang="es"/>
              <a:t> de color (</a:t>
            </a:r>
            <a:r>
              <a:rPr b="1" lang="es"/>
              <a:t>0 a 360</a:t>
            </a:r>
            <a:r>
              <a:rPr lang="es"/>
              <a:t>) y los </a:t>
            </a:r>
            <a:r>
              <a:rPr b="1" lang="es">
                <a:solidFill>
                  <a:srgbClr val="7685E6"/>
                </a:solidFill>
              </a:rPr>
              <a:t>porcentajes</a:t>
            </a:r>
            <a:r>
              <a:rPr lang="es"/>
              <a:t> de </a:t>
            </a:r>
            <a:r>
              <a:rPr b="1" lang="es">
                <a:solidFill>
                  <a:srgbClr val="E15BBA"/>
                </a:solidFill>
              </a:rPr>
              <a:t>0 a 100%</a:t>
            </a:r>
            <a:r>
              <a:rPr lang="es"/>
              <a:t> de </a:t>
            </a:r>
            <a:r>
              <a:rPr lang="es" u="sng"/>
              <a:t>saturación y luminosidad</a:t>
            </a:r>
            <a:r>
              <a:rPr lang="es"/>
              <a:t>.</a:t>
            </a:r>
            <a:endParaRPr/>
          </a:p>
        </p:txBody>
      </p:sp>
      <p:pic>
        <p:nvPicPr>
          <p:cNvPr id="233" name="Google Shape;2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4100" y="3364675"/>
            <a:ext cx="1658850" cy="131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4663" y="2526150"/>
            <a:ext cx="1384225" cy="12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8338" y="1227349"/>
            <a:ext cx="2338525" cy="135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Códigos de Color</a:t>
            </a:r>
            <a:endParaRPr/>
          </a:p>
        </p:txBody>
      </p:sp>
      <p:sp>
        <p:nvSpPr>
          <p:cNvPr id="241" name="Google Shape;241;p27"/>
          <p:cNvSpPr txBox="1"/>
          <p:nvPr>
            <p:ph idx="1" type="body"/>
          </p:nvPr>
        </p:nvSpPr>
        <p:spPr>
          <a:xfrm>
            <a:off x="354625" y="1120050"/>
            <a:ext cx="7629000" cy="12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Nativos del navegador</a:t>
            </a:r>
            <a:endParaRPr b="1">
              <a:highlight>
                <a:srgbClr val="FEDE5D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Son los </a:t>
            </a:r>
            <a:r>
              <a:rPr b="1" lang="es">
                <a:solidFill>
                  <a:srgbClr val="E15BBA"/>
                </a:solidFill>
              </a:rPr>
              <a:t>colores</a:t>
            </a:r>
            <a:r>
              <a:rPr lang="es"/>
              <a:t> que </a:t>
            </a:r>
            <a:r>
              <a:rPr lang="es" u="sng"/>
              <a:t>por defecto</a:t>
            </a:r>
            <a:r>
              <a:rPr lang="es"/>
              <a:t> nos ofrecen los </a:t>
            </a:r>
            <a:r>
              <a:rPr b="1" lang="es">
                <a:solidFill>
                  <a:srgbClr val="377BC7"/>
                </a:solidFill>
              </a:rPr>
              <a:t>navegadores</a:t>
            </a:r>
            <a:r>
              <a:rPr lang="es"/>
              <a:t>. Estos poseen nombres propios como </a:t>
            </a:r>
            <a:r>
              <a:rPr b="1" lang="es"/>
              <a:t>crimson</a:t>
            </a:r>
            <a:r>
              <a:rPr lang="es"/>
              <a:t>, </a:t>
            </a:r>
            <a:r>
              <a:rPr b="1" lang="es"/>
              <a:t>navy</a:t>
            </a:r>
            <a:r>
              <a:rPr lang="es"/>
              <a:t> o </a:t>
            </a:r>
            <a:r>
              <a:rPr b="1" lang="es"/>
              <a:t>deeppink</a:t>
            </a:r>
            <a:r>
              <a:rPr lang="es"/>
              <a:t> y son un total de </a:t>
            </a:r>
            <a:r>
              <a:rPr b="1" lang="es"/>
              <a:t>150</a:t>
            </a:r>
            <a:r>
              <a:rPr lang="es"/>
              <a:t>.</a:t>
            </a:r>
            <a:endParaRPr/>
          </a:p>
        </p:txBody>
      </p:sp>
      <p:pic>
        <p:nvPicPr>
          <p:cNvPr id="242" name="Google Shape;2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875" y="2155600"/>
            <a:ext cx="4903075" cy="248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Iconos</a:t>
            </a:r>
            <a:endParaRPr/>
          </a:p>
        </p:txBody>
      </p:sp>
      <p:sp>
        <p:nvSpPr>
          <p:cNvPr id="248" name="Google Shape;248;p28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Son aquellos</a:t>
            </a:r>
            <a:r>
              <a:rPr b="1" lang="es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 recursos gráficos</a:t>
            </a:r>
            <a:r>
              <a:rPr lang="es"/>
              <a:t> que nos ayudan a comunicar o explicar </a:t>
            </a:r>
            <a:r>
              <a:rPr b="1" lang="es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elementos</a:t>
            </a:r>
            <a:r>
              <a:rPr lang="es"/>
              <a:t> en diferentes lugares de nuestro sitio.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Normalmente son en formato </a:t>
            </a:r>
            <a:r>
              <a:rPr b="1" i="1" lang="es">
                <a:latin typeface="Montserrat"/>
                <a:ea typeface="Montserrat"/>
                <a:cs typeface="Montserrat"/>
                <a:sym typeface="Montserrat"/>
              </a:rPr>
              <a:t>SVG</a:t>
            </a:r>
            <a:r>
              <a:rPr lang="es"/>
              <a:t> aunque en algunos casos, </a:t>
            </a:r>
            <a:r>
              <a:rPr lang="es" u="sng"/>
              <a:t>se importan desde librerías</a:t>
            </a:r>
            <a:r>
              <a:rPr lang="es"/>
              <a:t> que los ponen a disposición a través de </a:t>
            </a:r>
            <a:r>
              <a:rPr lang="es">
                <a:solidFill>
                  <a:srgbClr val="F9F9F9"/>
                </a:solidFill>
                <a:highlight>
                  <a:srgbClr val="377BC7"/>
                </a:highlight>
              </a:rPr>
              <a:t>etiquetas HTML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Algunas de las librerías más conocidas son </a:t>
            </a:r>
            <a:r>
              <a:rPr lang="es">
                <a:solidFill>
                  <a:srgbClr val="F9F9F9"/>
                </a:solidFill>
                <a:highlight>
                  <a:srgbClr val="4CE1D7"/>
                </a:highlight>
              </a:rPr>
              <a:t>Font Awesome</a:t>
            </a:r>
            <a:r>
              <a:rPr lang="es"/>
              <a:t> e </a:t>
            </a:r>
            <a:r>
              <a:rPr lang="es">
                <a:solidFill>
                  <a:srgbClr val="F9F9F9"/>
                </a:solidFill>
                <a:highlight>
                  <a:srgbClr val="377BC7"/>
                </a:highlight>
              </a:rPr>
              <a:t>Iconify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Font Awesome</a:t>
            </a:r>
            <a:endParaRPr/>
          </a:p>
        </p:txBody>
      </p:sp>
      <p:sp>
        <p:nvSpPr>
          <p:cNvPr id="254" name="Google Shape;254;p29"/>
          <p:cNvSpPr txBox="1"/>
          <p:nvPr>
            <p:ph idx="1" type="body"/>
          </p:nvPr>
        </p:nvSpPr>
        <p:spPr>
          <a:xfrm>
            <a:off x="354625" y="1120050"/>
            <a:ext cx="80940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La </a:t>
            </a:r>
            <a:r>
              <a:rPr b="1" i="1" lang="es"/>
              <a:t>importamos</a:t>
            </a:r>
            <a:r>
              <a:rPr lang="es"/>
              <a:t> a nuestro proyecto </a:t>
            </a:r>
            <a:r>
              <a:rPr b="1" lang="es">
                <a:solidFill>
                  <a:srgbClr val="FF8B39"/>
                </a:solidFill>
              </a:rPr>
              <a:t>descargando</a:t>
            </a:r>
            <a:r>
              <a:rPr lang="es"/>
              <a:t> el código fuente o a través de un </a:t>
            </a:r>
            <a:r>
              <a:rPr lang="es" u="sng"/>
              <a:t>gestor de paquetes</a:t>
            </a:r>
            <a:r>
              <a:rPr lang="es"/>
              <a:t>. Luego, la misma librería nos pone a disposición un </a:t>
            </a:r>
            <a:r>
              <a:rPr b="1" i="1" lang="es">
                <a:solidFill>
                  <a:srgbClr val="E15BBA"/>
                </a:solidFill>
              </a:rPr>
              <a:t>stock de íconos</a:t>
            </a:r>
            <a:r>
              <a:rPr lang="es"/>
              <a:t> que se deben usar mediante una etiqueta </a:t>
            </a:r>
            <a:r>
              <a:rPr b="1" lang="es"/>
              <a:t>&lt;i&gt;&lt;/i&gt;</a:t>
            </a:r>
            <a:r>
              <a:rPr lang="es"/>
              <a:t> con una </a:t>
            </a:r>
            <a:r>
              <a:rPr b="1" lang="es">
                <a:solidFill>
                  <a:srgbClr val="F9F9F9"/>
                </a:solidFill>
                <a:highlight>
                  <a:srgbClr val="FF8B39"/>
                </a:highlight>
              </a:rPr>
              <a:t>clase</a:t>
            </a:r>
            <a:r>
              <a:rPr lang="es"/>
              <a:t> CSS </a:t>
            </a:r>
            <a:r>
              <a:rPr lang="es" u="sng"/>
              <a:t>específica</a:t>
            </a:r>
            <a:r>
              <a:rPr lang="es"/>
              <a:t> que mostrará el </a:t>
            </a:r>
            <a:r>
              <a:rPr b="1" lang="es"/>
              <a:t>ícono</a:t>
            </a:r>
            <a:r>
              <a:rPr lang="es"/>
              <a:t>.</a:t>
            </a:r>
            <a:endParaRPr/>
          </a:p>
        </p:txBody>
      </p:sp>
      <p:pic>
        <p:nvPicPr>
          <p:cNvPr id="255" name="Google Shape;2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563" y="2051200"/>
            <a:ext cx="4468874" cy="2488299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/>
          <p:nvPr/>
        </p:nvSpPr>
        <p:spPr>
          <a:xfrm>
            <a:off x="361779" y="4231700"/>
            <a:ext cx="1624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https://fontawesome.com/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Iconify</a:t>
            </a:r>
            <a:endParaRPr/>
          </a:p>
        </p:txBody>
      </p:sp>
      <p:sp>
        <p:nvSpPr>
          <p:cNvPr id="262" name="Google Shape;262;p30"/>
          <p:cNvSpPr txBox="1"/>
          <p:nvPr>
            <p:ph idx="1" type="body"/>
          </p:nvPr>
        </p:nvSpPr>
        <p:spPr>
          <a:xfrm>
            <a:off x="354625" y="1120050"/>
            <a:ext cx="80940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Al igual que el anterior se puede instalar mediante un </a:t>
            </a:r>
            <a:r>
              <a:rPr i="1" lang="es" u="sng"/>
              <a:t>gestor de paquetes</a:t>
            </a:r>
            <a:r>
              <a:rPr lang="es"/>
              <a:t>, a</a:t>
            </a:r>
            <a:r>
              <a:rPr lang="es"/>
              <a:t> través de una etiqueta </a:t>
            </a:r>
            <a:r>
              <a:rPr b="1" lang="es"/>
              <a:t>&lt;script&gt;</a:t>
            </a:r>
            <a:r>
              <a:rPr b="1" lang="es"/>
              <a:t>&lt;/script&gt;</a:t>
            </a:r>
            <a:r>
              <a:rPr b="1" baseline="30000" lang="es"/>
              <a:t>1</a:t>
            </a:r>
            <a:r>
              <a:rPr lang="es"/>
              <a:t> o directamente copiando y pegando el </a:t>
            </a:r>
            <a:r>
              <a:rPr b="1" lang="es"/>
              <a:t>SVG</a:t>
            </a:r>
            <a:r>
              <a:rPr b="1" baseline="30000" lang="es"/>
              <a:t>2</a:t>
            </a:r>
            <a:r>
              <a:rPr lang="es"/>
              <a:t> en nuestro </a:t>
            </a:r>
            <a:r>
              <a:rPr b="1" lang="es"/>
              <a:t>HTML</a:t>
            </a:r>
            <a:r>
              <a:rPr lang="es"/>
              <a:t>.</a:t>
            </a:r>
            <a:endParaRPr/>
          </a:p>
        </p:txBody>
      </p:sp>
      <p:sp>
        <p:nvSpPr>
          <p:cNvPr id="263" name="Google Shape;263;p30"/>
          <p:cNvSpPr txBox="1"/>
          <p:nvPr/>
        </p:nvSpPr>
        <p:spPr>
          <a:xfrm>
            <a:off x="361779" y="4231700"/>
            <a:ext cx="1624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https://iconify.design/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4" name="Google Shape;26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101" y="3509500"/>
            <a:ext cx="4700550" cy="3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100" y="3870600"/>
            <a:ext cx="4700549" cy="3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425" y="2082375"/>
            <a:ext cx="1122800" cy="118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99172" y="2052047"/>
            <a:ext cx="5233820" cy="124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0"/>
          <p:cNvSpPr txBox="1"/>
          <p:nvPr/>
        </p:nvSpPr>
        <p:spPr>
          <a:xfrm>
            <a:off x="340315" y="3413751"/>
            <a:ext cx="209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baseline="30000" lang="es" sz="1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s" sz="1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900"/>
          </a:p>
        </p:txBody>
      </p:sp>
      <p:sp>
        <p:nvSpPr>
          <p:cNvPr id="269" name="Google Shape;269;p30"/>
          <p:cNvSpPr txBox="1"/>
          <p:nvPr/>
        </p:nvSpPr>
        <p:spPr>
          <a:xfrm>
            <a:off x="2268304" y="1951086"/>
            <a:ext cx="209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baseline="30000" lang="es" sz="1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s" sz="1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Recordá: 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evisar la Cartelera de Novedades.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H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acer tus consultas en el Foro.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0" name="Google Shape;15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9F9F9"/>
                </a:solidFill>
              </a:rPr>
              <a:t>Clase 05</a:t>
            </a:r>
            <a:endParaRPr>
              <a:solidFill>
                <a:srgbClr val="F9F9F9"/>
              </a:solidFill>
            </a:endParaRPr>
          </a:p>
        </p:txBody>
      </p:sp>
      <p:sp>
        <p:nvSpPr>
          <p:cNvPr id="156" name="Google Shape;156;p18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06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7" name="Google Shape;157;p18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04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8" name="Google Shape;158;p18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CSS Inicial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Fuentes y Tipografías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Colores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Iconos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59" name="Google Shape;159;p18"/>
          <p:cNvSpPr/>
          <p:nvPr/>
        </p:nvSpPr>
        <p:spPr>
          <a:xfrm rot="5400000">
            <a:off x="3434104" y="2574248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8"/>
          <p:cNvSpPr/>
          <p:nvPr/>
        </p:nvSpPr>
        <p:spPr>
          <a:xfrm rot="5400000">
            <a:off x="3434104" y="2805336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8"/>
          <p:cNvSpPr txBox="1"/>
          <p:nvPr>
            <p:ph idx="5" type="title"/>
          </p:nvPr>
        </p:nvSpPr>
        <p:spPr>
          <a:xfrm>
            <a:off x="5325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Introducción a CSS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595959"/>
                </a:solidFill>
              </a:rPr>
              <a:t>      ¿Qué es CSS?</a:t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595959"/>
                </a:solidFill>
              </a:rPr>
              <a:t>      Vinculación</a:t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595959"/>
                </a:solidFill>
              </a:rPr>
              <a:t>      Selectores</a:t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595959"/>
                </a:solidFill>
              </a:rPr>
              <a:t>      Cascada</a:t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595959"/>
                </a:solidFill>
              </a:rPr>
              <a:t>      Herencia</a:t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595959"/>
                </a:solidFill>
              </a:rPr>
              <a:t>      Especificidad</a:t>
            </a:r>
            <a:endParaRPr b="1">
              <a:solidFill>
                <a:srgbClr val="595959"/>
              </a:solidFill>
            </a:endParaRPr>
          </a:p>
        </p:txBody>
      </p:sp>
      <p:sp>
        <p:nvSpPr>
          <p:cNvPr id="162" name="Google Shape;162;p18"/>
          <p:cNvSpPr/>
          <p:nvPr/>
        </p:nvSpPr>
        <p:spPr>
          <a:xfrm rot="5400000">
            <a:off x="647611" y="2795654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"/>
          <p:cNvSpPr/>
          <p:nvPr/>
        </p:nvSpPr>
        <p:spPr>
          <a:xfrm rot="5400000">
            <a:off x="647611" y="2564579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8"/>
          <p:cNvSpPr/>
          <p:nvPr/>
        </p:nvSpPr>
        <p:spPr>
          <a:xfrm rot="5400000">
            <a:off x="647611" y="3026729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/>
          <p:nvPr/>
        </p:nvSpPr>
        <p:spPr>
          <a:xfrm rot="5400000">
            <a:off x="647611" y="3257804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/>
          <p:nvPr/>
        </p:nvSpPr>
        <p:spPr>
          <a:xfrm rot="5400000">
            <a:off x="3434100" y="303641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8"/>
          <p:cNvSpPr txBox="1"/>
          <p:nvPr>
            <p:ph idx="6" type="title"/>
          </p:nvPr>
        </p:nvSpPr>
        <p:spPr>
          <a:xfrm>
            <a:off x="6134350" y="21551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CSS Intermedio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Unidades de medida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Box Modeling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Positions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68" name="Google Shape;168;p18"/>
          <p:cNvSpPr/>
          <p:nvPr/>
        </p:nvSpPr>
        <p:spPr>
          <a:xfrm rot="5400000">
            <a:off x="6236929" y="2569448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8"/>
          <p:cNvSpPr/>
          <p:nvPr/>
        </p:nvSpPr>
        <p:spPr>
          <a:xfrm rot="5400000">
            <a:off x="6236929" y="2800536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8"/>
          <p:cNvSpPr/>
          <p:nvPr/>
        </p:nvSpPr>
        <p:spPr>
          <a:xfrm rot="5400000">
            <a:off x="6236925" y="303161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8"/>
          <p:cNvSpPr/>
          <p:nvPr/>
        </p:nvSpPr>
        <p:spPr>
          <a:xfrm rot="5400000">
            <a:off x="647611" y="3488879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8"/>
          <p:cNvSpPr/>
          <p:nvPr/>
        </p:nvSpPr>
        <p:spPr>
          <a:xfrm rot="5400000">
            <a:off x="647611" y="3719954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CSS</a:t>
            </a:r>
            <a:endParaRPr/>
          </a:p>
        </p:txBody>
      </p:sp>
      <p:sp>
        <p:nvSpPr>
          <p:cNvPr id="178" name="Google Shape;178;p19"/>
          <p:cNvSpPr txBox="1"/>
          <p:nvPr>
            <p:ph idx="4294967295" type="subTitle"/>
          </p:nvPr>
        </p:nvSpPr>
        <p:spPr>
          <a:xfrm>
            <a:off x="511711" y="2498275"/>
            <a:ext cx="4045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Nos vamos conociendo</a:t>
            </a:r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6700" y="1513537"/>
            <a:ext cx="1645374" cy="211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Fuentes</a:t>
            </a:r>
            <a:endParaRPr/>
          </a:p>
        </p:txBody>
      </p:sp>
      <p:sp>
        <p:nvSpPr>
          <p:cNvPr id="185" name="Google Shape;185;p20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CSS podemos </a:t>
            </a:r>
            <a:r>
              <a:rPr b="1" i="1" lang="es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utilizar</a:t>
            </a:r>
            <a:r>
              <a:rPr lang="es"/>
              <a:t> infinidad de fuentes o </a:t>
            </a:r>
            <a:r>
              <a:rPr lang="es" u="sng"/>
              <a:t>familias tipográficas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 defecto, </a:t>
            </a:r>
            <a:r>
              <a:rPr lang="es">
                <a:solidFill>
                  <a:srgbClr val="377BC7"/>
                </a:solidFill>
              </a:rPr>
              <a:t>solo podremos acceder a las que ofrecen los navegadores de forma nativa</a:t>
            </a:r>
            <a:r>
              <a:rPr lang="es"/>
              <a:t> pero por fortuna siempre </a:t>
            </a:r>
            <a:r>
              <a:rPr b="1" lang="es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podemos agregar nuevas</a:t>
            </a:r>
            <a:r>
              <a:rPr lang="es"/>
              <a:t> opciones.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9F9F9"/>
                </a:solidFill>
                <a:highlight>
                  <a:srgbClr val="7685E6"/>
                </a:highlight>
              </a:rPr>
              <a:t>Profundicemos un poco más.</a:t>
            </a:r>
            <a:endParaRPr sz="2000">
              <a:solidFill>
                <a:srgbClr val="F9F9F9"/>
              </a:solidFill>
              <a:highlight>
                <a:srgbClr val="7685E6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fuente</a:t>
            </a:r>
            <a:endParaRPr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354625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s" sz="1800">
                <a:highlight>
                  <a:srgbClr val="FEDE5D"/>
                </a:highlight>
              </a:rPr>
              <a:t>Serif</a:t>
            </a:r>
            <a:endParaRPr b="1" sz="1800">
              <a:highlight>
                <a:srgbClr val="FEDE5D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7361"/>
              <a:buFont typeface="Arial"/>
              <a:buNone/>
            </a:pPr>
            <a:r>
              <a:rPr lang="es" sz="1917">
                <a:latin typeface="Lora"/>
                <a:ea typeface="Lora"/>
                <a:cs typeface="Lora"/>
                <a:sym typeface="Lora"/>
              </a:rPr>
              <a:t>Poseen terminaciones con serifa o acabado elegante.</a:t>
            </a:r>
            <a:endParaRPr sz="1917">
              <a:highlight>
                <a:srgbClr val="FEDE5D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s" sz="1800">
                <a:highlight>
                  <a:srgbClr val="FEDE5D"/>
                </a:highlight>
              </a:rPr>
              <a:t>Sans Serif</a:t>
            </a:r>
            <a:endParaRPr b="1" sz="1800">
              <a:highlight>
                <a:srgbClr val="FEDE5D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7361"/>
              <a:buFont typeface="Arial"/>
              <a:buNone/>
            </a:pPr>
            <a:r>
              <a:rPr lang="es" sz="1917">
                <a:latin typeface="Nunito"/>
                <a:ea typeface="Nunito"/>
                <a:cs typeface="Nunito"/>
                <a:sym typeface="Nunito"/>
              </a:rPr>
              <a:t>Tipografías de palo seco con terminaciones rectas o ligeramente redondeadas.</a:t>
            </a:r>
            <a:endParaRPr sz="1917">
              <a:highlight>
                <a:srgbClr val="FEDE5D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s" sz="1800">
                <a:highlight>
                  <a:srgbClr val="FEDE5D"/>
                </a:highlight>
              </a:rPr>
              <a:t>Display</a:t>
            </a:r>
            <a:endParaRPr b="1" sz="1800">
              <a:highlight>
                <a:srgbClr val="FEDE5D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917">
                <a:latin typeface="Bangers"/>
                <a:ea typeface="Bangers"/>
                <a:cs typeface="Bangers"/>
                <a:sym typeface="Bangers"/>
              </a:rPr>
              <a:t>Normalmente utilizadas para títulos por su capacidad de resaltar.</a:t>
            </a:r>
            <a:endParaRPr sz="1517">
              <a:latin typeface="Bangers"/>
              <a:ea typeface="Bangers"/>
              <a:cs typeface="Bangers"/>
              <a:sym typeface="Bangers"/>
            </a:endParaRPr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4572000" y="11701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highlight>
                  <a:srgbClr val="FEDE5D"/>
                </a:highlight>
              </a:rPr>
              <a:t>Mono</a:t>
            </a:r>
            <a:endParaRPr b="1" sz="1800">
              <a:highlight>
                <a:srgbClr val="FEDE5D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88">
                <a:latin typeface="Roboto Mono"/>
                <a:ea typeface="Roboto Mono"/>
                <a:cs typeface="Roboto Mono"/>
                <a:sym typeface="Roboto Mono"/>
              </a:rPr>
              <a:t>Cada letra mide lo mismo de ancho, suelen ser las de máquina de escribir o terminal de computadora.</a:t>
            </a:r>
            <a:endParaRPr sz="1788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88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highlight>
                  <a:srgbClr val="FEDE5D"/>
                </a:highlight>
              </a:rPr>
              <a:t>Handwriting</a:t>
            </a:r>
            <a:endParaRPr b="1" sz="1800">
              <a:highlight>
                <a:srgbClr val="FEDE5D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917">
                <a:latin typeface="Pacifico"/>
                <a:ea typeface="Pacifico"/>
                <a:cs typeface="Pacifico"/>
                <a:sym typeface="Pacifico"/>
              </a:rPr>
              <a:t>Simulan la escritura hecha a mano.</a:t>
            </a:r>
            <a:endParaRPr sz="1517"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Propiedad </a:t>
            </a:r>
            <a:r>
              <a:rPr i="1" lang="es">
                <a:solidFill>
                  <a:srgbClr val="E15BBA"/>
                </a:solidFill>
              </a:rPr>
              <a:t>font-family</a:t>
            </a:r>
            <a:endParaRPr i="1">
              <a:solidFill>
                <a:srgbClr val="E15BBA"/>
              </a:solidFill>
            </a:endParaRPr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851300" y="2346425"/>
            <a:ext cx="7446900" cy="22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361"/>
              <a:buFont typeface="Arial"/>
              <a:buNone/>
            </a:pPr>
            <a:r>
              <a:rPr lang="es" sz="1917"/>
              <a:t>Se divide en varias partes: </a:t>
            </a:r>
            <a:endParaRPr sz="1917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17"/>
              <a:t>El valor entre comillas </a:t>
            </a:r>
            <a:r>
              <a:rPr b="1" lang="es" sz="1917">
                <a:solidFill>
                  <a:srgbClr val="FF8B39"/>
                </a:solidFill>
              </a:rPr>
              <a:t>‘ ‘</a:t>
            </a:r>
            <a:r>
              <a:rPr lang="es" sz="1917"/>
              <a:t>, corresponde al </a:t>
            </a:r>
            <a:r>
              <a:rPr b="1" lang="es" sz="1917">
                <a:solidFill>
                  <a:srgbClr val="7685E6"/>
                </a:solidFill>
              </a:rPr>
              <a:t>nombre</a:t>
            </a:r>
            <a:r>
              <a:rPr lang="es" sz="1917"/>
              <a:t> de la fuente seleccionada. </a:t>
            </a:r>
            <a:endParaRPr sz="1917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17"/>
              <a:t>El segundo valor es el </a:t>
            </a:r>
            <a:r>
              <a:rPr b="1" lang="es" sz="1917">
                <a:solidFill>
                  <a:srgbClr val="F8C823"/>
                </a:solidFill>
              </a:rPr>
              <a:t>reemplazo</a:t>
            </a:r>
            <a:r>
              <a:rPr lang="es" sz="1917"/>
              <a:t> en caso que no se encuentre esa fuente. </a:t>
            </a:r>
            <a:endParaRPr sz="1917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917"/>
              <a:t>El tercero es </a:t>
            </a:r>
            <a:r>
              <a:rPr lang="es" sz="1917" u="sng"/>
              <a:t>la familia tipográfica</a:t>
            </a:r>
            <a:r>
              <a:rPr lang="es" sz="1917"/>
              <a:t> para que cargue la fuente </a:t>
            </a:r>
            <a:r>
              <a:rPr b="1" lang="es" sz="1917">
                <a:solidFill>
                  <a:srgbClr val="377BC7"/>
                </a:solidFill>
              </a:rPr>
              <a:t>por defecto del navegador</a:t>
            </a:r>
            <a:r>
              <a:rPr lang="es" sz="1917"/>
              <a:t> para este tipo en caso que las anteriores </a:t>
            </a:r>
            <a:r>
              <a:rPr b="1" lang="es" sz="1917"/>
              <a:t>no funcionen</a:t>
            </a:r>
            <a:r>
              <a:rPr lang="es" sz="1917"/>
              <a:t>.</a:t>
            </a:r>
            <a:endParaRPr sz="1517">
              <a:latin typeface="Bangers"/>
              <a:ea typeface="Bangers"/>
              <a:cs typeface="Bangers"/>
              <a:sym typeface="Bangers"/>
            </a:endParaRPr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588" y="1351150"/>
            <a:ext cx="5550825" cy="8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2"/>
          <p:cNvSpPr/>
          <p:nvPr/>
        </p:nvSpPr>
        <p:spPr>
          <a:xfrm rot="5400000">
            <a:off x="1162669" y="2814823"/>
            <a:ext cx="174600" cy="1755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2"/>
          <p:cNvSpPr/>
          <p:nvPr/>
        </p:nvSpPr>
        <p:spPr>
          <a:xfrm rot="5400000">
            <a:off x="1162669" y="3417898"/>
            <a:ext cx="174600" cy="1755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2"/>
          <p:cNvSpPr/>
          <p:nvPr/>
        </p:nvSpPr>
        <p:spPr>
          <a:xfrm rot="5400000">
            <a:off x="1162669" y="3985223"/>
            <a:ext cx="174600" cy="1755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Importar fuentes externas</a:t>
            </a:r>
            <a:endParaRPr i="1">
              <a:solidFill>
                <a:srgbClr val="E15BBA"/>
              </a:solidFill>
            </a:endParaRPr>
          </a:p>
        </p:txBody>
      </p:sp>
      <p:sp>
        <p:nvSpPr>
          <p:cNvPr id="208" name="Google Shape;208;p23"/>
          <p:cNvSpPr txBox="1"/>
          <p:nvPr>
            <p:ph idx="1" type="body"/>
          </p:nvPr>
        </p:nvSpPr>
        <p:spPr>
          <a:xfrm>
            <a:off x="432025" y="1170125"/>
            <a:ext cx="8280000" cy="10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400">
                <a:highlight>
                  <a:srgbClr val="F8C823"/>
                </a:highlight>
              </a:rPr>
              <a:t>URL</a:t>
            </a:r>
            <a:r>
              <a:rPr b="1" lang="es" sz="1400"/>
              <a:t>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Se importa directamente en nuestra hoja HTML mediante una etiqueta </a:t>
            </a:r>
            <a:r>
              <a:rPr b="1" lang="es" sz="1400"/>
              <a:t>&lt;link href=”” /&gt;</a:t>
            </a:r>
            <a:r>
              <a:rPr lang="es" sz="1400"/>
              <a:t> a la URL del recurso solicitado (por ejemplo </a:t>
            </a:r>
            <a:r>
              <a:rPr b="1" i="1" lang="es" sz="1400"/>
              <a:t>Google Fonts</a:t>
            </a:r>
            <a:r>
              <a:rPr lang="es" sz="1400"/>
              <a:t>). </a:t>
            </a:r>
            <a:endParaRPr/>
          </a:p>
        </p:txBody>
      </p:sp>
      <p:pic>
        <p:nvPicPr>
          <p:cNvPr id="209" name="Google Shape;2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850" y="2228525"/>
            <a:ext cx="6405601" cy="80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3"/>
          <p:cNvSpPr txBox="1"/>
          <p:nvPr>
            <p:ph idx="1" type="body"/>
          </p:nvPr>
        </p:nvSpPr>
        <p:spPr>
          <a:xfrm>
            <a:off x="432025" y="3169525"/>
            <a:ext cx="8280000" cy="4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/>
              <a:t>También se puede importar sobre la hoja de estilos CSS a través de la propiedad </a:t>
            </a:r>
            <a:r>
              <a:rPr b="1" i="1" lang="es" sz="1400"/>
              <a:t>@import</a:t>
            </a:r>
            <a:endParaRPr b="1" i="1"/>
          </a:p>
        </p:txBody>
      </p:sp>
      <p:pic>
        <p:nvPicPr>
          <p:cNvPr id="211" name="Google Shape;21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850" y="3664825"/>
            <a:ext cx="7661937" cy="43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3">
            <a:hlinkClick r:id="rId5"/>
          </p:cNvPr>
          <p:cNvSpPr txBox="1"/>
          <p:nvPr/>
        </p:nvSpPr>
        <p:spPr>
          <a:xfrm>
            <a:off x="469075" y="4288900"/>
            <a:ext cx="320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Mas Fuentes en:</a:t>
            </a:r>
            <a:r>
              <a:rPr b="1" i="1" lang="es"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1" lang="es" sz="1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https://fonts.google.com/</a:t>
            </a:r>
            <a:endParaRPr b="1" i="1" sz="1000">
              <a:solidFill>
                <a:srgbClr val="377BC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Importar fuentes externas</a:t>
            </a:r>
            <a:endParaRPr i="1">
              <a:solidFill>
                <a:srgbClr val="E15BBA"/>
              </a:solidFill>
            </a:endParaRPr>
          </a:p>
        </p:txBody>
      </p:sp>
      <p:sp>
        <p:nvSpPr>
          <p:cNvPr id="218" name="Google Shape;218;p24"/>
          <p:cNvSpPr txBox="1"/>
          <p:nvPr>
            <p:ph idx="1" type="body"/>
          </p:nvPr>
        </p:nvSpPr>
        <p:spPr>
          <a:xfrm>
            <a:off x="432025" y="1170125"/>
            <a:ext cx="8280000" cy="10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highlight>
                  <a:srgbClr val="F8C823"/>
                </a:highlight>
              </a:rPr>
              <a:t>Archivo</a:t>
            </a:r>
            <a:r>
              <a:rPr b="1" lang="es" sz="1400"/>
              <a:t>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/>
              <a:t>Se hace mediante la propiedad </a:t>
            </a:r>
            <a:r>
              <a:rPr b="1" lang="es" sz="1400"/>
              <a:t>@font-face</a:t>
            </a:r>
            <a:r>
              <a:rPr lang="es" sz="1400"/>
              <a:t> de CSS.</a:t>
            </a:r>
            <a:endParaRPr/>
          </a:p>
        </p:txBody>
      </p:sp>
      <p:pic>
        <p:nvPicPr>
          <p:cNvPr id="219" name="Google Shape;2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324" y="2144850"/>
            <a:ext cx="4032674" cy="1956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5775" y="2144850"/>
            <a:ext cx="4053260" cy="19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