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66" r:id="rId5"/>
    <p:sldId id="258" r:id="rId6"/>
    <p:sldId id="261" r:id="rId7"/>
    <p:sldId id="257" r:id="rId8"/>
    <p:sldId id="286" r:id="rId9"/>
    <p:sldId id="260" r:id="rId10"/>
    <p:sldId id="262" r:id="rId11"/>
    <p:sldId id="263" r:id="rId12"/>
    <p:sldId id="287" r:id="rId13"/>
    <p:sldId id="264" r:id="rId14"/>
    <p:sldId id="284" r:id="rId15"/>
    <p:sldId id="265" r:id="rId16"/>
    <p:sldId id="285" r:id="rId17"/>
    <p:sldId id="288" r:id="rId18"/>
    <p:sldId id="289" r:id="rId19"/>
    <p:sldId id="268" r:id="rId20"/>
    <p:sldId id="290" r:id="rId21"/>
    <p:sldId id="291" r:id="rId22"/>
  </p:sldIdLst>
  <p:sldSz cx="9144000" cy="6858000" type="screen4x3"/>
  <p:notesSz cx="6858000" cy="9144000"/>
  <p:embeddedFontLst>
    <p:embeddedFont>
      <p:font typeface="Roboto Slab Regular"/>
      <p:bold r:id="rId26"/>
    </p:embeddedFont>
    <p:embeddedFont>
      <p:font typeface="Roboto" panose="02000000000000000000"/>
      <p:regular r:id="rId27"/>
    </p:embeddedFont>
    <p:embeddedFont>
      <p:font typeface="Roboto Medium" panose="02000000000000000000"/>
      <p:regular r:id="rId28"/>
    </p:embeddedFont>
    <p:embeddedFont>
      <p:font typeface="Calibri" panose="020F0502020204030204"/>
      <p:regular r:id="rId29"/>
    </p:embeddedFont>
    <p:embeddedFont>
      <p:font typeface="Tahoma" panose="020B0604030504040204" pitchFamily="34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font" Target="fonts/font6.fntdata"/><Relationship Id="rId30" Type="http://schemas.openxmlformats.org/officeDocument/2006/relationships/font" Target="fonts/font5.fntdata"/><Relationship Id="rId3" Type="http://schemas.openxmlformats.org/officeDocument/2006/relationships/slide" Target="slides/slide1.xml"/><Relationship Id="rId29" Type="http://schemas.openxmlformats.org/officeDocument/2006/relationships/font" Target="fonts/font4.fntdata"/><Relationship Id="rId28" Type="http://schemas.openxmlformats.org/officeDocument/2006/relationships/font" Target="fonts/font3.fntdata"/><Relationship Id="rId27" Type="http://schemas.openxmlformats.org/officeDocument/2006/relationships/font" Target="fonts/font2.fntdata"/><Relationship Id="rId26" Type="http://schemas.openxmlformats.org/officeDocument/2006/relationships/font" Target="fonts/font1.fntdata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" name="Google Shape;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" name="Google Shape;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" name="Google Shape;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453752" y="5352768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014227" y="2903484"/>
            <a:ext cx="5783400" cy="194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Roboto" panose="02000000000000000000"/>
              <a:buNone/>
              <a:defRPr sz="4500" b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Roboto" panose="02000000000000000000"/>
              <a:buNone/>
              <a:defRPr sz="4500" b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Roboto" panose="02000000000000000000"/>
              <a:buNone/>
              <a:defRPr sz="4500" b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Roboto" panose="02000000000000000000"/>
              <a:buNone/>
              <a:defRPr sz="4500" b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Roboto" panose="02000000000000000000"/>
              <a:buNone/>
              <a:defRPr sz="4500" b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Roboto" panose="02000000000000000000"/>
              <a:buNone/>
              <a:defRPr sz="4500" b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Roboto" panose="02000000000000000000"/>
              <a:buNone/>
              <a:defRPr sz="4500" b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Roboto" panose="02000000000000000000"/>
              <a:buNone/>
              <a:defRPr sz="4500" b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Roboto" panose="02000000000000000000"/>
              <a:buNone/>
              <a:defRPr sz="4500" b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825902" y="5352783"/>
            <a:ext cx="5783400" cy="12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500"/>
              <a:buFont typeface="Roboto Medium" panose="02000000000000000000"/>
              <a:buNone/>
              <a:defRPr sz="2500">
                <a:solidFill>
                  <a:srgbClr val="EFEFEF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500"/>
              <a:buFont typeface="Roboto Medium" panose="02000000000000000000"/>
              <a:buNone/>
              <a:defRPr sz="2500">
                <a:solidFill>
                  <a:srgbClr val="EFEFEF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500"/>
              <a:buFont typeface="Roboto Medium" panose="02000000000000000000"/>
              <a:buNone/>
              <a:defRPr sz="2500">
                <a:solidFill>
                  <a:srgbClr val="EFEFEF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500"/>
              <a:buFont typeface="Roboto Medium" panose="02000000000000000000"/>
              <a:buNone/>
              <a:defRPr sz="2500">
                <a:solidFill>
                  <a:srgbClr val="EFEFEF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500"/>
              <a:buFont typeface="Roboto Medium" panose="02000000000000000000"/>
              <a:buNone/>
              <a:defRPr sz="2500">
                <a:solidFill>
                  <a:srgbClr val="EFEFEF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500"/>
              <a:buFont typeface="Roboto Medium" panose="02000000000000000000"/>
              <a:buNone/>
              <a:defRPr sz="2500">
                <a:solidFill>
                  <a:srgbClr val="EFEFEF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500"/>
              <a:buFont typeface="Roboto Medium" panose="02000000000000000000"/>
              <a:buNone/>
              <a:defRPr sz="2500">
                <a:solidFill>
                  <a:srgbClr val="EFEFEF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500"/>
              <a:buFont typeface="Roboto Medium" panose="02000000000000000000"/>
              <a:buNone/>
              <a:defRPr sz="2500">
                <a:solidFill>
                  <a:srgbClr val="EFEFEF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500"/>
              <a:buFont typeface="Roboto Medium" panose="02000000000000000000"/>
              <a:buNone/>
              <a:defRPr sz="2500">
                <a:solidFill>
                  <a:srgbClr val="EFEFEF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9pPr>
          </a:lstStyle>
          <a:p/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4359602" y="3756618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80750" y="2353267"/>
            <a:ext cx="8222100" cy="120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Full Stack">
  <p:cSld name="TITLE_AND_TWO_COLUMNS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4"/>
          <p:cNvCxnSpPr/>
          <p:nvPr/>
        </p:nvCxnSpPr>
        <p:spPr>
          <a:xfrm>
            <a:off x="4411913" y="152540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1836125" y="610700"/>
            <a:ext cx="6450000" cy="91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92575" y="1986425"/>
            <a:ext cx="8263500" cy="4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74650"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marL="914400" lvl="1" indent="-36195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marL="1371600" lvl="2" indent="-36195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marL="1828800" lvl="3" indent="-36195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marL="2286000" lvl="4" indent="-36195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marL="2743200" lvl="5" indent="-36195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marL="3200400" lvl="6" indent="-36195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marL="3657600" lvl="7" indent="-36195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marL="4114800" lvl="8" indent="-36195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ulo">
  <p:cSld name="TITLE_AND_TWO_COLUMNS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1836125" y="610700"/>
            <a:ext cx="6450000" cy="91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ítulo y objetos">
  <p:cSld name="OBJEC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9" name="Google Shape;29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0" name="Google Shape;30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6"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836125" y="610700"/>
            <a:ext cx="6450000" cy="9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100"/>
              <a:buFont typeface="Roboto Slab Regular"/>
              <a:buNone/>
              <a:defRPr sz="3100">
                <a:solidFill>
                  <a:srgbClr val="43434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 Slab Regular"/>
              <a:buNone/>
              <a:defRPr sz="3100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 Slab Regular"/>
              <a:buNone/>
              <a:defRPr sz="3100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 Slab Regular"/>
              <a:buNone/>
              <a:defRPr sz="3100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 Slab Regular"/>
              <a:buNone/>
              <a:defRPr sz="3100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 Slab Regular"/>
              <a:buNone/>
              <a:defRPr sz="3100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 Slab Regular"/>
              <a:buNone/>
              <a:defRPr sz="3100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 Slab Regular"/>
              <a:buNone/>
              <a:defRPr sz="3100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 Slab Regular"/>
              <a:buNone/>
              <a:defRPr sz="3100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 panose="02000000000000000000"/>
              <a:buChar char="●"/>
              <a:defRPr sz="1800">
                <a:solidFill>
                  <a:srgbClr val="66666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 panose="02000000000000000000"/>
              <a:buChar char="○"/>
              <a:defRPr>
                <a:solidFill>
                  <a:srgbClr val="66666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 panose="02000000000000000000"/>
              <a:buChar char="■"/>
              <a:defRPr>
                <a:solidFill>
                  <a:srgbClr val="66666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 panose="02000000000000000000"/>
              <a:buChar char="●"/>
              <a:defRPr>
                <a:solidFill>
                  <a:srgbClr val="66666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 panose="02000000000000000000"/>
              <a:buChar char="○"/>
              <a:defRPr>
                <a:solidFill>
                  <a:srgbClr val="66666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 panose="02000000000000000000"/>
              <a:buChar char="■"/>
              <a:defRPr>
                <a:solidFill>
                  <a:srgbClr val="66666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 panose="02000000000000000000"/>
              <a:buChar char="●"/>
              <a:defRPr>
                <a:solidFill>
                  <a:srgbClr val="66666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 panose="02000000000000000000"/>
              <a:buChar char="○"/>
              <a:defRPr>
                <a:solidFill>
                  <a:srgbClr val="66666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 panose="02000000000000000000"/>
              <a:buChar char="■"/>
              <a:defRPr>
                <a:solidFill>
                  <a:srgbClr val="66666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ctrTitle"/>
          </p:nvPr>
        </p:nvSpPr>
        <p:spPr>
          <a:xfrm>
            <a:off x="2236763" y="2461846"/>
            <a:ext cx="6659338" cy="218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s-AR" dirty="0"/>
              <a:t>Normalización de las Bases de Datos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 FN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s-MX" sz="2200" b="0" i="0" dirty="0">
                <a:solidFill>
                  <a:srgbClr val="373737"/>
                </a:solidFill>
                <a:effectLst/>
                <a:latin typeface="+mj-lt"/>
              </a:rPr>
              <a:t>Una tabla está en 2FN si además de estar en 1FN cumple que </a:t>
            </a:r>
            <a:r>
              <a:rPr lang="es-MX" sz="2200" b="1" i="0" dirty="0">
                <a:solidFill>
                  <a:srgbClr val="373737"/>
                </a:solidFill>
                <a:effectLst/>
                <a:latin typeface="+mj-lt"/>
              </a:rPr>
              <a:t>los atributos no clave depende de TODA la clave principal</a:t>
            </a:r>
            <a:r>
              <a:rPr lang="es-MX" sz="2200" b="0" i="0" dirty="0">
                <a:solidFill>
                  <a:srgbClr val="373737"/>
                </a:solidFill>
                <a:effectLst/>
                <a:latin typeface="+mj-lt"/>
              </a:rPr>
              <a:t>.</a:t>
            </a:r>
            <a:endParaRPr lang="es-MX" sz="2200" b="0" i="0" dirty="0">
              <a:solidFill>
                <a:srgbClr val="373737"/>
              </a:solidFill>
              <a:effectLst/>
              <a:latin typeface="+mj-lt"/>
            </a:endParaRPr>
          </a:p>
          <a:p>
            <a:pPr algn="l" fontAlgn="base"/>
            <a:r>
              <a:rPr lang="es-MX" sz="2200" b="0" i="0" dirty="0">
                <a:solidFill>
                  <a:srgbClr val="373737"/>
                </a:solidFill>
                <a:effectLst/>
                <a:latin typeface="+mj-lt"/>
              </a:rPr>
              <a:t>Por ejemplo, si tenemos una tabla con Personas, identificadas por su DNI y recogemos su empresa y dirección de trabajo, la clave sería CUIT-Empresa. Pero nos encontraremos con que una misma persona puede trabajar en varias empresas. Y vemos que la dirección de trabajo no depende de TODA la clave primaria, sino solo de la empresa. Por lo tanto, no estamos en 2FN</a:t>
            </a:r>
            <a:endParaRPr lang="es-MX" sz="2200" b="0" i="0" dirty="0">
              <a:solidFill>
                <a:srgbClr val="373737"/>
              </a:solidFill>
              <a:effectLst/>
              <a:latin typeface="+mj-lt"/>
            </a:endParaRPr>
          </a:p>
          <a:p>
            <a:endParaRPr lang="es-E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 descr="07 - Dependencias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528232"/>
            <a:ext cx="9144000" cy="4533071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713737" y="658531"/>
            <a:ext cx="36599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4000" b="1" dirty="0">
                <a:solidFill>
                  <a:schemeClr val="bg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Dependencias</a:t>
            </a:r>
            <a:endParaRPr lang="es-AR" sz="4000" b="1" dirty="0">
              <a:solidFill>
                <a:schemeClr val="bg2">
                  <a:lumMod val="90000"/>
                  <a:lumOff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body" idx="1"/>
          </p:nvPr>
        </p:nvSpPr>
        <p:spPr>
          <a:xfrm>
            <a:off x="3393279" y="2314572"/>
            <a:ext cx="2543175" cy="785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3200"/>
              <a:buNone/>
            </a:pPr>
            <a:r>
              <a:rPr lang="es-AR" sz="2400" b="1" dirty="0">
                <a:solidFill>
                  <a:schemeClr val="tx1"/>
                </a:solidFill>
              </a:rPr>
              <a:t>CONDICIÓN</a:t>
            </a:r>
            <a:endParaRPr sz="2400" b="1" dirty="0">
              <a:solidFill>
                <a:schemeClr val="tx1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1869656" y="742939"/>
            <a:ext cx="63161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3200" b="1" dirty="0">
                <a:solidFill>
                  <a:schemeClr val="bg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Segunda Forma Normal – 2° FN</a:t>
            </a:r>
            <a:endParaRPr lang="es-AR" sz="3200" b="1" dirty="0">
              <a:solidFill>
                <a:schemeClr val="bg2">
                  <a:lumMod val="90000"/>
                  <a:lumOff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7 Imagen" descr="08 - Segunda forma norm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6130"/>
            <a:ext cx="9144000" cy="487490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1939982" y="630397"/>
            <a:ext cx="58080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3200" b="1" dirty="0">
                <a:solidFill>
                  <a:schemeClr val="bg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Creación de una tercer tabla</a:t>
            </a:r>
            <a:endParaRPr lang="es-AR" sz="3200" b="1" dirty="0">
              <a:solidFill>
                <a:schemeClr val="bg2">
                  <a:lumMod val="90000"/>
                  <a:lumOff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21263"/>
            <a:ext cx="9144000" cy="49063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1939982" y="630397"/>
            <a:ext cx="58080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3200" b="1" dirty="0">
                <a:solidFill>
                  <a:schemeClr val="bg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Creación de una tercer tabla</a:t>
            </a:r>
            <a:endParaRPr lang="es-AR" sz="3200" b="1" dirty="0">
              <a:solidFill>
                <a:schemeClr val="bg2">
                  <a:lumMod val="90000"/>
                  <a:lumOff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3 Imagen" descr="09 - Segunda forma normal - tercer tabla.PNG"/>
          <p:cNvPicPr>
            <a:picLocks noChangeAspect="1"/>
          </p:cNvPicPr>
          <p:nvPr/>
        </p:nvPicPr>
        <p:blipFill rotWithShape="1">
          <a:blip r:embed="rId1"/>
          <a:srcRect b="1579"/>
          <a:stretch>
            <a:fillRect/>
          </a:stretch>
        </p:blipFill>
        <p:spPr>
          <a:xfrm>
            <a:off x="0" y="1545418"/>
            <a:ext cx="9144000" cy="4427680"/>
          </a:xfrm>
          <a:prstGeom prst="rect">
            <a:avLst/>
          </a:prstGeom>
        </p:spPr>
      </p:pic>
      <p:pic>
        <p:nvPicPr>
          <p:cNvPr id="5" name="3 Imagen" descr="09 - Segunda forma normal - tercer tabla.PNG"/>
          <p:cNvPicPr>
            <a:picLocks noChangeAspect="1"/>
          </p:cNvPicPr>
          <p:nvPr/>
        </p:nvPicPr>
        <p:blipFill rotWithShape="1">
          <a:blip r:embed="rId1"/>
          <a:srcRect l="49785" t="50229" b="9775"/>
          <a:stretch>
            <a:fillRect/>
          </a:stretch>
        </p:blipFill>
        <p:spPr>
          <a:xfrm>
            <a:off x="4025420" y="3967316"/>
            <a:ext cx="5118580" cy="200578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 FN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s-MX" b="0" i="0" dirty="0">
                <a:solidFill>
                  <a:srgbClr val="373737"/>
                </a:solidFill>
                <a:effectLst/>
                <a:latin typeface="+mj-lt"/>
              </a:rPr>
              <a:t>Una tabla está en 3FN si además de estar en 2FN </a:t>
            </a:r>
            <a:r>
              <a:rPr lang="es-MX" b="1" i="0" dirty="0">
                <a:solidFill>
                  <a:srgbClr val="373737"/>
                </a:solidFill>
                <a:effectLst/>
                <a:latin typeface="+mj-lt"/>
              </a:rPr>
              <a:t>no existe ninguna dependencia transitiva entre los atributos que no son clave</a:t>
            </a:r>
            <a:r>
              <a:rPr lang="es-MX" b="0" i="0" dirty="0">
                <a:solidFill>
                  <a:srgbClr val="373737"/>
                </a:solidFill>
                <a:effectLst/>
                <a:latin typeface="+mj-lt"/>
              </a:rPr>
              <a:t>.</a:t>
            </a:r>
            <a:endParaRPr lang="es-MX" b="0" i="0" dirty="0">
              <a:solidFill>
                <a:srgbClr val="373737"/>
              </a:solidFill>
              <a:effectLst/>
              <a:latin typeface="+mj-lt"/>
            </a:endParaRPr>
          </a:p>
          <a:p>
            <a:pPr algn="l" fontAlgn="base"/>
            <a:endParaRPr lang="es-MX" b="0" i="0" dirty="0">
              <a:solidFill>
                <a:srgbClr val="373737"/>
              </a:solidFill>
              <a:effectLst/>
              <a:latin typeface="+mj-lt"/>
            </a:endParaRPr>
          </a:p>
          <a:p>
            <a:pPr algn="l" fontAlgn="base"/>
            <a:r>
              <a:rPr lang="es-MX" b="0" i="0" dirty="0">
                <a:solidFill>
                  <a:srgbClr val="373737"/>
                </a:solidFill>
                <a:effectLst/>
                <a:latin typeface="+mj-lt"/>
              </a:rPr>
              <a:t>Como dijo Bill Kent, «todo atributo no clave debe proporcionar información sobre la clave, sobre toda la clave y nada más que la clave… con la ayuda de Codd».</a:t>
            </a:r>
            <a:endParaRPr lang="es-MX" b="0" i="0" dirty="0">
              <a:solidFill>
                <a:srgbClr val="373737"/>
              </a:solidFill>
              <a:effectLst/>
              <a:latin typeface="+mj-lt"/>
            </a:endParaRPr>
          </a:p>
          <a:p>
            <a:endParaRPr lang="es-E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1939982" y="630397"/>
            <a:ext cx="660469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3200" b="1" dirty="0">
                <a:solidFill>
                  <a:schemeClr val="bg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Tercera FN – Identificar atributos</a:t>
            </a:r>
            <a:endParaRPr lang="es-AR" sz="3200" b="1" dirty="0">
              <a:solidFill>
                <a:schemeClr val="bg2">
                  <a:lumMod val="90000"/>
                  <a:lumOff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sz="3200" b="1" dirty="0">
                <a:solidFill>
                  <a:schemeClr val="bg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claves, no relacionados.</a:t>
            </a:r>
            <a:endParaRPr lang="es-AR" sz="3200" b="1" dirty="0">
              <a:solidFill>
                <a:schemeClr val="bg2">
                  <a:lumMod val="90000"/>
                  <a:lumOff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3 Imagen" descr="09 - Segunda forma normal - tercer tabla.PNG"/>
          <p:cNvPicPr>
            <a:picLocks noChangeAspect="1"/>
          </p:cNvPicPr>
          <p:nvPr/>
        </p:nvPicPr>
        <p:blipFill rotWithShape="1">
          <a:blip r:embed="rId1"/>
          <a:srcRect t="15807" b="1579"/>
          <a:stretch>
            <a:fillRect/>
          </a:stretch>
        </p:blipFill>
        <p:spPr>
          <a:xfrm>
            <a:off x="0" y="2256502"/>
            <a:ext cx="9144000" cy="3716595"/>
          </a:xfrm>
          <a:prstGeom prst="rect">
            <a:avLst/>
          </a:prstGeom>
        </p:spPr>
      </p:pic>
      <p:pic>
        <p:nvPicPr>
          <p:cNvPr id="5" name="3 Imagen" descr="09 - Segunda forma normal - tercer tabla.PNG"/>
          <p:cNvPicPr>
            <a:picLocks noChangeAspect="1"/>
          </p:cNvPicPr>
          <p:nvPr/>
        </p:nvPicPr>
        <p:blipFill rotWithShape="1">
          <a:blip r:embed="rId1"/>
          <a:srcRect l="49785" t="50229" b="9775"/>
          <a:stretch>
            <a:fillRect/>
          </a:stretch>
        </p:blipFill>
        <p:spPr>
          <a:xfrm>
            <a:off x="4025420" y="3967316"/>
            <a:ext cx="5118580" cy="200578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raphic 2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298295" y="421588"/>
            <a:ext cx="968601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869656" y="700735"/>
            <a:ext cx="60676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3200" b="1" dirty="0">
                <a:solidFill>
                  <a:schemeClr val="bg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Tercera Forma Normal – 3° FN</a:t>
            </a:r>
            <a:endParaRPr lang="es-AR" sz="3200" b="1" dirty="0">
              <a:solidFill>
                <a:schemeClr val="bg2">
                  <a:lumMod val="90000"/>
                  <a:lumOff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6 Imagen" descr="10 - Tercera forma normal - relaciones transitivas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721773"/>
            <a:ext cx="9144000" cy="434294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 práctico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91729" y="1157748"/>
            <a:ext cx="8760542" cy="4983162"/>
          </a:xfrm>
        </p:spPr>
        <p:txBody>
          <a:bodyPr>
            <a:noAutofit/>
          </a:bodyPr>
          <a:lstStyle/>
          <a:p>
            <a:pPr marL="11430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El centro de estudiantes del IPET 266, organiza frecuentemente “eventos” para recaudar fondos para la institución. Por ejemplo, venta de locro, bingo, campeonatos deportivos, etc.</a:t>
            </a:r>
            <a:endParaRPr lang="es-MX" sz="1600" b="0" dirty="0">
              <a:effectLst/>
            </a:endParaRPr>
          </a:p>
          <a:p>
            <a:pPr marL="11430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 por ello que desean almacenar en una base de datos toda esa información con la finalidad de poder hacer un balance de los </a:t>
            </a:r>
            <a:r>
              <a:rPr lang="es-MX" sz="16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ingresos</a:t>
            </a:r>
            <a:r>
              <a:rPr lang="es-MX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/ </a:t>
            </a:r>
            <a:r>
              <a:rPr lang="es-MX" sz="16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egresos</a:t>
            </a:r>
            <a:r>
              <a:rPr lang="es-MX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obtenidos por cada evento o período de tiempo.</a:t>
            </a:r>
            <a:endParaRPr lang="es-MX" sz="1600" b="0" dirty="0">
              <a:effectLst/>
            </a:endParaRPr>
          </a:p>
          <a:p>
            <a:pPr marL="11430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Cuando se organiza un evento, lo primero que deben hacer es registrar dicho </a:t>
            </a:r>
            <a:r>
              <a:rPr lang="es-MX" sz="16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evento</a:t>
            </a:r>
            <a:r>
              <a:rPr lang="es-MX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el mismo tendrá un nombre, descripción, fecha de inicio y duración.</a:t>
            </a:r>
            <a:endParaRPr lang="es-MX" sz="1600" b="0" dirty="0">
              <a:effectLst/>
            </a:endParaRPr>
          </a:p>
          <a:p>
            <a:pPr marL="11430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Este evento recibe donaciones, a través de cupón de </a:t>
            </a:r>
            <a:r>
              <a:rPr lang="es-MX" sz="16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inscripción</a:t>
            </a:r>
            <a:r>
              <a:rPr lang="es-MX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(a campeonato, bingo, o bono para cambiar por locro, </a:t>
            </a:r>
            <a:r>
              <a:rPr lang="es-MX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etc</a:t>
            </a:r>
            <a:r>
              <a:rPr lang="es-MX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). Dado ello cada vez que alguien hace una donación, se registran los datos de la persona, de ella nos interesa el nombre, apellido, teléfono, </a:t>
            </a:r>
            <a:r>
              <a:rPr lang="es-MX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doc</a:t>
            </a:r>
            <a:r>
              <a:rPr lang="es-MX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y tipo de </a:t>
            </a:r>
            <a:r>
              <a:rPr lang="es-MX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doc</a:t>
            </a:r>
            <a:r>
              <a:rPr lang="es-MX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además debemos registrar el ingreso del dinero, del cual se almacenará la fecha, el monto, la persona que realizó la donación y el evento sobre el que se realizó dicha donación.</a:t>
            </a:r>
            <a:endParaRPr lang="es-MX" sz="1600" b="0" dirty="0">
              <a:effectLst/>
            </a:endParaRPr>
          </a:p>
          <a:p>
            <a:pPr marL="11430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Todo evento genera también egresos de dinero, por ejemplo en un campeonato deportivo, se gasta en premios y trofeos, en un bingo se gasta en los cartones y en una </a:t>
            </a:r>
            <a:r>
              <a:rPr lang="es-MX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locreada</a:t>
            </a:r>
            <a:r>
              <a:rPr lang="es-MX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se gasta en los ingredientes y material descartable, es por ello que por cada evento se desea registrar fecha en que hubo un egreso, evento que generó dicho egreso de dinero, monto y descripción. </a:t>
            </a:r>
            <a:endParaRPr lang="es-MX" sz="1600" b="0" dirty="0">
              <a:effectLst/>
            </a:endParaRPr>
          </a:p>
          <a:p>
            <a:pPr marL="11430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 importante que con la información recolectada se pueda realizar un balance de los ingresos obtenidos por cada evento, así como también por un período de tiempo.</a:t>
            </a:r>
            <a:endParaRPr lang="es-MX" sz="1600" b="0" dirty="0">
              <a:effectLst/>
            </a:endParaRPr>
          </a:p>
          <a:p>
            <a:br>
              <a:rPr lang="es-MX" sz="1400" b="0" dirty="0">
                <a:effectLst/>
              </a:rPr>
            </a:br>
            <a:endParaRPr lang="es-ES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087" y="1782762"/>
            <a:ext cx="8038541" cy="4526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4" descr="Oracle corrige 284 vulnerabilidades en su actualización de seguridad de  enero - Una al Día"/>
          <p:cNvSpPr>
            <a:spLocks noChangeAspect="1" noChangeArrowheads="1"/>
          </p:cNvSpPr>
          <p:nvPr/>
        </p:nvSpPr>
        <p:spPr bwMode="auto">
          <a:xfrm>
            <a:off x="155575" y="-762000"/>
            <a:ext cx="2895600" cy="15906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s-AR" dirty="0"/>
          </a:p>
        </p:txBody>
      </p:sp>
      <p:sp>
        <p:nvSpPr>
          <p:cNvPr id="21510" name="AutoShape 6" descr="Oracle corrige 284 vulnerabilidades en su actualización de seguridad de  enero - Una al Día"/>
          <p:cNvSpPr>
            <a:spLocks noChangeAspect="1" noChangeArrowheads="1"/>
          </p:cNvSpPr>
          <p:nvPr/>
        </p:nvSpPr>
        <p:spPr bwMode="auto">
          <a:xfrm>
            <a:off x="155575" y="-762000"/>
            <a:ext cx="2895600" cy="15906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s-AR" dirty="0"/>
          </a:p>
        </p:txBody>
      </p:sp>
      <p:sp>
        <p:nvSpPr>
          <p:cNvPr id="25608" name="AutoShape 8" descr="Historia y evolución de las Bases de Datos timeline | Timetoast"/>
          <p:cNvSpPr>
            <a:spLocks noChangeAspect="1" noChangeArrowheads="1"/>
          </p:cNvSpPr>
          <p:nvPr/>
        </p:nvSpPr>
        <p:spPr bwMode="auto">
          <a:xfrm>
            <a:off x="155575" y="-792163"/>
            <a:ext cx="2762250" cy="16573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s-AR"/>
          </a:p>
        </p:txBody>
      </p:sp>
      <p:pic>
        <p:nvPicPr>
          <p:cNvPr id="16" name="15 Imagen" descr="01 - Titulo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161979"/>
            <a:ext cx="9144000" cy="256217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s-AR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82880" y="1437707"/>
            <a:ext cx="8736037" cy="103105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s-A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 vez obtenido el esquema relacional resultante del esquema entidad/relación que representa la base de datos, normalmente tendremos una buena base de datos. Pero otras veces, debido a fallos en el diseño o a problemas indetectables, tendremos un esquema que puede producir una base de datos que incorpore estos problemas:</a:t>
            </a:r>
            <a:r>
              <a:rPr lang="es-AR" sz="1600" b="1" dirty="0"/>
              <a:t> </a:t>
            </a:r>
            <a:endParaRPr lang="es-A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211015" y="2586655"/>
            <a:ext cx="8693834" cy="37856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es-AR" sz="15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Redundancia. </a:t>
            </a:r>
            <a:r>
              <a:rPr lang="es-A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llama así a los datos que se repiten continua e innecesariamente por las tablas de las bases de datos. Cuando es excesiva es evidente que el diseño hay que revisarlo, es el primer síntoma de problemas y se detecta fácilmente. </a:t>
            </a:r>
            <a:endParaRPr lang="es-AR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sz="15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Ambigüedades. </a:t>
            </a:r>
            <a:r>
              <a:rPr lang="es-A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Datos que no clarifican suficientemente el elemento al que representan. Los datos de cada fila podrían referirse a más de un ejemplar de esa tabla o incluso puede ser imposible saber a qué ejemplar exactamente se están refiriendo. Es un problema muy grave y difícil de detectar. </a:t>
            </a:r>
            <a:endParaRPr lang="es-AR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sz="15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Pérdida de restricciones de integridad. </a:t>
            </a:r>
            <a:r>
              <a:rPr lang="es-A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Normalmente debido a dependencias funcionales. Más adelante se explica este problema. Se arreglan fácilmente siguiendo una serie de pasos concretos. </a:t>
            </a:r>
            <a:endParaRPr lang="es-AR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sz="15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Anomalías en operaciones de modificación de datos. </a:t>
            </a:r>
            <a:r>
              <a:rPr lang="es-A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hecho de que al insertar un solo elemento haya que repetir </a:t>
            </a:r>
            <a:r>
              <a:rPr lang="es-AR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tuplas</a:t>
            </a:r>
            <a:r>
              <a:rPr lang="es-A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 una tabla para variar unos pocos datos. O que eliminar un elemento suponga eliminar varias </a:t>
            </a:r>
            <a:r>
              <a:rPr lang="es-AR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tuplas</a:t>
            </a:r>
            <a:r>
              <a:rPr lang="es-A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necesariamente (por ejemplo que eliminar un cliente suponga borrar seis o siete filas de la tabla de clientes, sería un error muy grave y por lo tanto un diseño terrible). </a:t>
            </a:r>
            <a:endParaRPr lang="es-AR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1793632" y="729641"/>
            <a:ext cx="61686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s-A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ahoma" panose="020B0604030504040204" pitchFamily="34" charset="0"/>
              </a:rPr>
              <a:t>Problemas en el diseño de los modelos</a:t>
            </a:r>
            <a:endParaRPr lang="es-A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2418293" y="1094623"/>
            <a:ext cx="42803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3200" b="1" dirty="0">
                <a:solidFill>
                  <a:schemeClr val="bg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¿Cuál es el objetivo?</a:t>
            </a:r>
            <a:endParaRPr lang="es-AR" sz="3200" b="1" dirty="0">
              <a:solidFill>
                <a:schemeClr val="bg2">
                  <a:lumMod val="90000"/>
                  <a:lumOff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51803" y="2441843"/>
            <a:ext cx="3826301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s-AR" sz="16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12 Imagen" descr="02 - Objetivos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56" y="2379474"/>
            <a:ext cx="9087808" cy="247471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body" idx="1"/>
          </p:nvPr>
        </p:nvSpPr>
        <p:spPr>
          <a:xfrm>
            <a:off x="3393279" y="2314572"/>
            <a:ext cx="2543175" cy="785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3200"/>
              <a:buNone/>
            </a:pPr>
            <a:r>
              <a:rPr lang="es-AR" sz="2400" b="1" dirty="0">
                <a:solidFill>
                  <a:schemeClr val="tx1"/>
                </a:solidFill>
              </a:rPr>
              <a:t>CONDICIÓN</a:t>
            </a:r>
            <a:endParaRPr sz="2400" b="1" dirty="0">
              <a:solidFill>
                <a:schemeClr val="tx1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2122880" y="728871"/>
            <a:ext cx="54649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3200" b="1" dirty="0">
                <a:solidFill>
                  <a:schemeClr val="bg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Simplificación de los datos</a:t>
            </a:r>
            <a:endParaRPr lang="es-AR" sz="3200" b="1" dirty="0">
              <a:solidFill>
                <a:schemeClr val="bg2">
                  <a:lumMod val="90000"/>
                  <a:lumOff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8 Imagen" descr="03 - Simplificació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5221"/>
            <a:ext cx="9144000" cy="470045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 FN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l" fontAlgn="base"/>
            <a:r>
              <a:rPr lang="es-MX" sz="1400" b="0" i="0" dirty="0">
                <a:solidFill>
                  <a:srgbClr val="373737"/>
                </a:solidFill>
                <a:effectLst/>
                <a:latin typeface="+mj-lt"/>
              </a:rPr>
              <a:t>Una tabla está en Primera Forma Normal si:</a:t>
            </a:r>
            <a:endParaRPr lang="es-MX" sz="1400" b="0" i="0" dirty="0">
              <a:solidFill>
                <a:srgbClr val="373737"/>
              </a:solidFill>
              <a:effectLst/>
              <a:latin typeface="+mj-l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MX" sz="1400" b="1" i="0" dirty="0">
                <a:solidFill>
                  <a:srgbClr val="373737"/>
                </a:solidFill>
                <a:effectLst/>
                <a:latin typeface="+mj-lt"/>
              </a:rPr>
              <a:t>Todos los atributos son «atómicos»</a:t>
            </a:r>
            <a:r>
              <a:rPr lang="es-MX" sz="1400" b="0" i="0" dirty="0">
                <a:solidFill>
                  <a:srgbClr val="373737"/>
                </a:solidFill>
                <a:effectLst/>
                <a:latin typeface="+mj-lt"/>
              </a:rPr>
              <a:t>. Por ejemplo, en el campo teléfono no tenemos varios teléfonos.</a:t>
            </a:r>
            <a:endParaRPr lang="es-MX" sz="1400" b="0" i="0" dirty="0">
              <a:solidFill>
                <a:srgbClr val="373737"/>
              </a:solidFill>
              <a:effectLst/>
              <a:latin typeface="+mj-lt"/>
            </a:endParaRPr>
          </a:p>
          <a:p>
            <a:pPr fontAlgn="base"/>
            <a:r>
              <a:rPr lang="es-MX" sz="1400" b="0" i="0" dirty="0">
                <a:solidFill>
                  <a:srgbClr val="373737"/>
                </a:solidFill>
                <a:effectLst/>
                <a:latin typeface="+mj-lt"/>
              </a:rPr>
              <a:t>La tabla contiene una </a:t>
            </a:r>
            <a:r>
              <a:rPr lang="es-MX" sz="1400" b="1" i="0" dirty="0">
                <a:solidFill>
                  <a:srgbClr val="373737"/>
                </a:solidFill>
                <a:effectLst/>
                <a:latin typeface="+mj-lt"/>
              </a:rPr>
              <a:t>clave primaria única</a:t>
            </a:r>
            <a:r>
              <a:rPr lang="es-MX" sz="1400" b="0" i="0" dirty="0">
                <a:solidFill>
                  <a:srgbClr val="373737"/>
                </a:solidFill>
                <a:effectLst/>
                <a:latin typeface="+mj-lt"/>
              </a:rPr>
              <a:t>. Por ejemplo el DNI para personas, la patente para vehículos o un simple id </a:t>
            </a:r>
            <a:r>
              <a:rPr lang="es-MX" sz="1400" b="0" i="0" dirty="0" err="1">
                <a:solidFill>
                  <a:srgbClr val="373737"/>
                </a:solidFill>
                <a:effectLst/>
                <a:latin typeface="+mj-lt"/>
              </a:rPr>
              <a:t>autoincremental</a:t>
            </a:r>
            <a:r>
              <a:rPr lang="es-MX" sz="1400" b="0" i="0" dirty="0">
                <a:solidFill>
                  <a:srgbClr val="373737"/>
                </a:solidFill>
                <a:effectLst/>
                <a:latin typeface="+mj-lt"/>
              </a:rPr>
              <a:t>. Si no tiene clave, no es 1FN.</a:t>
            </a:r>
            <a:endParaRPr lang="es-MX" sz="1400" b="0" i="0" dirty="0">
              <a:solidFill>
                <a:srgbClr val="373737"/>
              </a:solidFill>
              <a:effectLst/>
              <a:latin typeface="+mj-lt"/>
            </a:endParaRPr>
          </a:p>
          <a:p>
            <a:pPr fontAlgn="base"/>
            <a:r>
              <a:rPr lang="es-MX" sz="1400" b="1" i="0" dirty="0">
                <a:solidFill>
                  <a:srgbClr val="373737"/>
                </a:solidFill>
                <a:effectLst/>
                <a:latin typeface="+mj-lt"/>
              </a:rPr>
              <a:t>La clave primaria no contiene atributos nulos</a:t>
            </a:r>
            <a:r>
              <a:rPr lang="es-MX" sz="1400" b="0" i="0" dirty="0">
                <a:solidFill>
                  <a:srgbClr val="373737"/>
                </a:solidFill>
                <a:effectLst/>
                <a:latin typeface="+mj-lt"/>
              </a:rPr>
              <a:t>. No podemos tener filas para las que no haya clave (por ejemplo, personas sin DNI o vehículos sin patente).</a:t>
            </a:r>
            <a:endParaRPr lang="es-MX" sz="1400" b="0" i="0" dirty="0">
              <a:solidFill>
                <a:srgbClr val="373737"/>
              </a:solidFill>
              <a:effectLst/>
              <a:latin typeface="+mj-lt"/>
            </a:endParaRPr>
          </a:p>
          <a:p>
            <a:pPr fontAlgn="base"/>
            <a:r>
              <a:rPr lang="es-MX" sz="1400" b="1" i="0" dirty="0">
                <a:solidFill>
                  <a:srgbClr val="373737"/>
                </a:solidFill>
                <a:effectLst/>
                <a:latin typeface="+mj-lt"/>
              </a:rPr>
              <a:t>No debe existir variación en el número de columnas</a:t>
            </a:r>
            <a:r>
              <a:rPr lang="es-MX" sz="1400" b="0" i="0" dirty="0">
                <a:solidFill>
                  <a:srgbClr val="373737"/>
                </a:solidFill>
                <a:effectLst/>
                <a:latin typeface="+mj-lt"/>
              </a:rPr>
              <a:t>. Si algunas filas tienen 8 columnas y otras 3, pues no estamos en 1FN.</a:t>
            </a:r>
            <a:endParaRPr lang="es-MX" sz="1400" b="0" i="0" dirty="0">
              <a:solidFill>
                <a:srgbClr val="373737"/>
              </a:solidFill>
              <a:effectLst/>
              <a:latin typeface="+mj-lt"/>
            </a:endParaRPr>
          </a:p>
          <a:p>
            <a:pPr fontAlgn="base"/>
            <a:r>
              <a:rPr lang="es-MX" sz="1400" b="1" i="0" dirty="0">
                <a:solidFill>
                  <a:srgbClr val="373737"/>
                </a:solidFill>
                <a:effectLst/>
                <a:latin typeface="+mj-lt"/>
              </a:rPr>
              <a:t>Los campos no clave deben identificarse por la clave</a:t>
            </a:r>
            <a:r>
              <a:rPr lang="es-MX" sz="1400" b="0" i="0" dirty="0">
                <a:solidFill>
                  <a:srgbClr val="373737"/>
                </a:solidFill>
                <a:effectLst/>
                <a:latin typeface="+mj-lt"/>
              </a:rPr>
              <a:t>. Es decir, que los campos no clave dependen funcionalmente de la clave. Esto es prácticamente lo mismo que decir que existe clave primaria.</a:t>
            </a:r>
            <a:endParaRPr lang="es-MX" sz="1400" b="0" i="0" dirty="0">
              <a:solidFill>
                <a:srgbClr val="373737"/>
              </a:solidFill>
              <a:effectLst/>
              <a:latin typeface="+mj-lt"/>
            </a:endParaRPr>
          </a:p>
          <a:p>
            <a:pPr fontAlgn="base"/>
            <a:r>
              <a:rPr lang="es-MX" sz="1400" b="1" i="0" dirty="0">
                <a:solidFill>
                  <a:srgbClr val="373737"/>
                </a:solidFill>
                <a:effectLst/>
                <a:latin typeface="+mj-lt"/>
              </a:rPr>
              <a:t>Debe Existir una independencia del orden tanto de las filas como de las columnas</a:t>
            </a:r>
            <a:r>
              <a:rPr lang="es-MX" sz="1400" b="0" i="0" dirty="0">
                <a:solidFill>
                  <a:srgbClr val="373737"/>
                </a:solidFill>
                <a:effectLst/>
                <a:latin typeface="+mj-lt"/>
              </a:rPr>
              <a:t>, es decir, si los datos cambian de orden no deben cambiar sus significados. Por ejemplo, si en la columna 1 tenemos el primer apellido y en la columna 2 tenemos el segundo, pues no estamos en 1FN. Igualmente si en la tercera fila tenemos el tercer mejor expediente y en la quinta fila el quinto, no estamos en 1FN.</a:t>
            </a:r>
            <a:endParaRPr lang="es-MX" sz="1400" b="0" i="0" dirty="0">
              <a:solidFill>
                <a:srgbClr val="373737"/>
              </a:solidFill>
              <a:effectLst/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Rectángulo"/>
          <p:cNvSpPr/>
          <p:nvPr/>
        </p:nvSpPr>
        <p:spPr>
          <a:xfrm>
            <a:off x="1855589" y="672599"/>
            <a:ext cx="61157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3200" b="1" dirty="0">
                <a:solidFill>
                  <a:schemeClr val="bg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Primera Forma Normal – 1° FN</a:t>
            </a:r>
            <a:endParaRPr lang="es-AR" sz="3200" b="1" dirty="0">
              <a:solidFill>
                <a:schemeClr val="bg2">
                  <a:lumMod val="90000"/>
                  <a:lumOff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3 Imagen" descr="04 - Primera forma normal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35" y="1598702"/>
            <a:ext cx="9098029" cy="438306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2038473" y="672599"/>
            <a:ext cx="57615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3200" b="1" dirty="0">
                <a:solidFill>
                  <a:schemeClr val="bg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Identificar campos repetidos</a:t>
            </a:r>
            <a:endParaRPr lang="es-AR" sz="3200" b="1" dirty="0">
              <a:solidFill>
                <a:schemeClr val="bg2">
                  <a:lumMod val="90000"/>
                  <a:lumOff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3 Imagen" descr="05 - Primer forma normal - Campos repetidos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622383"/>
            <a:ext cx="9144000" cy="454172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319833" y="630395"/>
            <a:ext cx="43941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3200" b="1" dirty="0">
                <a:solidFill>
                  <a:schemeClr val="bg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Desplegado de tablas</a:t>
            </a:r>
            <a:endParaRPr lang="es-AR" sz="3200" b="1" dirty="0">
              <a:solidFill>
                <a:schemeClr val="bg2">
                  <a:lumMod val="90000"/>
                  <a:lumOff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3 Imagen" descr="06 - Primera forma norma - separada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143" y="1210197"/>
            <a:ext cx="8376692" cy="53476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rinas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5309</Words>
  <Application>WPS Presentation</Application>
  <PresentationFormat>Presentación en pantalla (4:3)</PresentationFormat>
  <Paragraphs>76</Paragraphs>
  <Slides>19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Arial</vt:lpstr>
      <vt:lpstr>SimSun</vt:lpstr>
      <vt:lpstr>Wingdings</vt:lpstr>
      <vt:lpstr>Arial</vt:lpstr>
      <vt:lpstr>Roboto Slab Regular</vt:lpstr>
      <vt:lpstr>Roboto</vt:lpstr>
      <vt:lpstr>Roboto Medium</vt:lpstr>
      <vt:lpstr>Calibri</vt:lpstr>
      <vt:lpstr>Tahoma</vt:lpstr>
      <vt:lpstr>Microsoft YaHei</vt:lpstr>
      <vt:lpstr>Arial Unicode MS</vt:lpstr>
      <vt:lpstr>marinas</vt:lpstr>
      <vt:lpstr>Normalización de las Bases de Datos</vt:lpstr>
      <vt:lpstr>PowerPoint 演示文稿</vt:lpstr>
      <vt:lpstr>PowerPoint 演示文稿</vt:lpstr>
      <vt:lpstr>PowerPoint 演示文稿</vt:lpstr>
      <vt:lpstr>PowerPoint 演示文稿</vt:lpstr>
      <vt:lpstr>1 FN</vt:lpstr>
      <vt:lpstr>PowerPoint 演示文稿</vt:lpstr>
      <vt:lpstr>PowerPoint 演示文稿</vt:lpstr>
      <vt:lpstr>PowerPoint 演示文稿</vt:lpstr>
      <vt:lpstr>2 FN</vt:lpstr>
      <vt:lpstr>PowerPoint 演示文稿</vt:lpstr>
      <vt:lpstr>PowerPoint 演示文稿</vt:lpstr>
      <vt:lpstr>PowerPoint 演示文稿</vt:lpstr>
      <vt:lpstr>PowerPoint 演示文稿</vt:lpstr>
      <vt:lpstr>3 FN</vt:lpstr>
      <vt:lpstr>PowerPoint 演示文稿</vt:lpstr>
      <vt:lpstr>PowerPoint 演示文稿</vt:lpstr>
      <vt:lpstr>Caso práctico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ezegi</cp:lastModifiedBy>
  <cp:revision>122</cp:revision>
  <dcterms:created xsi:type="dcterms:W3CDTF">2022-06-17T13:21:29Z</dcterms:created>
  <dcterms:modified xsi:type="dcterms:W3CDTF">2022-06-17T13:23:37Z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13CA3305DDD4415DB6A43386F224E220</vt:lpwstr>
  </property>
  <property fmtid="{D5CDD505-2E9C-101B-9397-08002B2CF9AE}" pid="3" name="KSOProductBuildVer">
    <vt:lpwstr>1033-11.2.0.11156</vt:lpwstr>
  </property>
</Properties>
</file>