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7"/>
  </p:notesMasterIdLst>
  <p:sldIdLst>
    <p:sldId id="256" r:id="rId2"/>
    <p:sldId id="266" r:id="rId3"/>
    <p:sldId id="258" r:id="rId4"/>
    <p:sldId id="261" r:id="rId5"/>
    <p:sldId id="257" r:id="rId6"/>
    <p:sldId id="260" r:id="rId7"/>
    <p:sldId id="262" r:id="rId8"/>
    <p:sldId id="263" r:id="rId9"/>
    <p:sldId id="264" r:id="rId10"/>
    <p:sldId id="265"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
      <p:font typeface="Roboto Slab Regular" pitchFamily="2" charset="0"/>
      <p:regular r:id="rId40"/>
      <p:bold r:id="rId41"/>
    </p:embeddedFont>
    <p:embeddedFont>
      <p:font typeface="Tahoma" panose="020B060403050404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7.fntdata" /><Relationship Id="rId42" Type="http://schemas.openxmlformats.org/officeDocument/2006/relationships/font" Target="fonts/font15.fntdata"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6.fntdata" /><Relationship Id="rId38" Type="http://schemas.openxmlformats.org/officeDocument/2006/relationships/font" Target="fonts/font11.fntdata"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2.fntdata" /><Relationship Id="rId41" Type="http://schemas.openxmlformats.org/officeDocument/2006/relationships/font" Target="fonts/font1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5.fntdata" /><Relationship Id="rId37" Type="http://schemas.openxmlformats.org/officeDocument/2006/relationships/font" Target="fonts/font10.fntdata" /><Relationship Id="rId40" Type="http://schemas.openxmlformats.org/officeDocument/2006/relationships/font" Target="fonts/font13.fntdata"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1.fntdata" /><Relationship Id="rId36"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4.fntdata"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font" Target="fonts/font3.fntdata" /><Relationship Id="rId35" Type="http://schemas.openxmlformats.org/officeDocument/2006/relationships/font" Target="fonts/font8.fntdata" /><Relationship Id="rId43" Type="http://schemas.openxmlformats.org/officeDocument/2006/relationships/font" Target="fonts/font1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2085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 name="Google Shape;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cxnSp>
        <p:nvCxnSpPr>
          <p:cNvPr id="10" name="Google Shape;10;p2"/>
          <p:cNvCxnSpPr/>
          <p:nvPr/>
        </p:nvCxnSpPr>
        <p:spPr>
          <a:xfrm>
            <a:off x="4453752" y="5352768"/>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3014227" y="2903484"/>
            <a:ext cx="5783400" cy="19431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1pPr>
            <a:lvl2pPr lvl="1"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2pPr>
            <a:lvl3pPr lvl="2"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3pPr>
            <a:lvl4pPr lvl="3"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4pPr>
            <a:lvl5pPr lvl="4"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5pPr>
            <a:lvl6pPr lvl="5"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6pPr>
            <a:lvl7pPr lvl="6"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7pPr>
            <a:lvl8pPr lvl="7"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8pPr>
            <a:lvl9pPr lvl="8"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9pPr>
          </a:lstStyle>
          <a:p>
            <a:endParaRPr/>
          </a:p>
        </p:txBody>
      </p:sp>
      <p:sp>
        <p:nvSpPr>
          <p:cNvPr id="12" name="Google Shape;12;p2"/>
          <p:cNvSpPr txBox="1">
            <a:spLocks noGrp="1"/>
          </p:cNvSpPr>
          <p:nvPr>
            <p:ph type="subTitle" idx="1"/>
          </p:nvPr>
        </p:nvSpPr>
        <p:spPr>
          <a:xfrm>
            <a:off x="2825902" y="5352783"/>
            <a:ext cx="5783400" cy="1212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1pPr>
            <a:lvl2pPr lvl="1"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2pPr>
            <a:lvl3pPr lvl="2"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3pPr>
            <a:lvl4pPr lvl="3"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4pPr>
            <a:lvl5pPr lvl="4"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5pPr>
            <a:lvl6pPr lvl="5"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6pPr>
            <a:lvl7pPr lvl="6"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7pPr>
            <a:lvl8pPr lvl="7"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8pPr>
            <a:lvl9pPr lvl="8"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cxnSp>
        <p:nvCxnSpPr>
          <p:cNvPr id="15" name="Google Shape;15;p3"/>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16" name="Google Shape;16;p3"/>
          <p:cNvSpPr txBox="1">
            <a:spLocks noGrp="1"/>
          </p:cNvSpPr>
          <p:nvPr>
            <p:ph type="title"/>
          </p:nvPr>
        </p:nvSpPr>
        <p:spPr>
          <a:xfrm>
            <a:off x="480750" y="2353267"/>
            <a:ext cx="8222100" cy="1209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ull Stack"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cxnSp>
        <p:nvCxnSpPr>
          <p:cNvPr id="19" name="Google Shape;19;p4"/>
          <p:cNvCxnSpPr/>
          <p:nvPr/>
        </p:nvCxnSpPr>
        <p:spPr>
          <a:xfrm>
            <a:off x="4411913" y="1525403"/>
            <a:ext cx="424800" cy="0"/>
          </a:xfrm>
          <a:prstGeom prst="straightConnector1">
            <a:avLst/>
          </a:prstGeom>
          <a:noFill/>
          <a:ln w="38100" cap="flat" cmpd="sng">
            <a:solidFill>
              <a:schemeClr val="accent4"/>
            </a:solidFill>
            <a:prstDash val="solid"/>
            <a:round/>
            <a:headEnd type="none" w="sm" len="sm"/>
            <a:tailEnd type="none" w="sm" len="sm"/>
          </a:ln>
        </p:spPr>
      </p:cxnSp>
      <p:sp>
        <p:nvSpPr>
          <p:cNvPr id="20" name="Google Shape;20;p4"/>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sz="3200"/>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492575" y="1986425"/>
            <a:ext cx="8263500" cy="4105200"/>
          </a:xfrm>
          <a:prstGeom prst="rect">
            <a:avLst/>
          </a:prstGeom>
        </p:spPr>
        <p:txBody>
          <a:bodyPr spcFirstLastPara="1" wrap="square" lIns="91425" tIns="91425" rIns="91425" bIns="91425" anchor="t" anchorCtr="0">
            <a:normAutofit/>
          </a:bodyPr>
          <a:lstStyle>
            <a:lvl1pPr marL="457200" lvl="0" indent="-374650">
              <a:spcBef>
                <a:spcPts val="0"/>
              </a:spcBef>
              <a:spcAft>
                <a:spcPts val="0"/>
              </a:spcAft>
              <a:buSzPts val="2300"/>
              <a:buChar char="●"/>
              <a:defRPr sz="23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itulo">
  <p:cSld name="TITLE_AND_TWO_COLUMNS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 name="Google Shape;28;p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9" name="Google Shape;2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1" name="Google Shape;3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rgbClr val="434343"/>
              </a:buClr>
              <a:buSzPts val="3100"/>
              <a:buFont typeface="Roboto Slab Regular"/>
              <a:buNone/>
              <a:defRPr sz="3100">
                <a:solidFill>
                  <a:srgbClr val="434343"/>
                </a:solidFill>
                <a:latin typeface="Roboto Slab Regular"/>
                <a:ea typeface="Roboto Slab Regular"/>
                <a:cs typeface="Roboto Slab Regular"/>
                <a:sym typeface="Roboto Slab Regular"/>
              </a:defRPr>
            </a:lvl1pPr>
            <a:lvl2pPr lvl="1">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2pPr>
            <a:lvl3pPr lvl="2">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3pPr>
            <a:lvl4pPr lvl="3">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4pPr>
            <a:lvl5pPr lvl="4">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5pPr>
            <a:lvl6pPr lvl="5">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6pPr>
            <a:lvl7pPr lvl="6">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7pPr>
            <a:lvl8pPr lvl="7">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8pPr>
            <a:lvl9pPr lvl="8">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9pPr>
          </a:lstStyle>
          <a:p>
            <a:endParaRPr/>
          </a:p>
        </p:txBody>
      </p:sp>
      <p:sp>
        <p:nvSpPr>
          <p:cNvPr id="7" name="Google Shape;7;p1"/>
          <p:cNvSpPr txBox="1">
            <a:spLocks noGrp="1"/>
          </p:cNvSpPr>
          <p:nvPr>
            <p:ph type="body" idx="1"/>
          </p:nvPr>
        </p:nvSpPr>
        <p:spPr>
          <a:xfrm>
            <a:off x="387900" y="1986432"/>
            <a:ext cx="8368200" cy="410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5.xml" /><Relationship Id="rId5" Type="http://schemas.openxmlformats.org/officeDocument/2006/relationships/image" Target="../media/image5.png" /><Relationship Id="rId4" Type="http://schemas.openxmlformats.org/officeDocument/2006/relationships/hyperlink" Target="https://dev.mysql.com/downloads/mysql/" TargetMode="Externa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https://www.profesionalreview.com/wp-content/uploads/2018/12/instalar-mysql-en-windows-10-paso-02.png" TargetMode="Externa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2236763" y="2461846"/>
            <a:ext cx="6659338" cy="21877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s-AR" dirty="0"/>
              <a:t>Fundamentos del Sistema Gestor de Bases de Datos MySQL</a:t>
            </a:r>
            <a:endParaRPr dirty="0"/>
          </a:p>
        </p:txBody>
      </p:sp>
      <p:sp>
        <p:nvSpPr>
          <p:cNvPr id="37" name="Google Shape;37;p7"/>
          <p:cNvSpPr txBox="1">
            <a:spLocks noGrp="1"/>
          </p:cNvSpPr>
          <p:nvPr>
            <p:ph type="subTitle" idx="1"/>
          </p:nvPr>
        </p:nvSpPr>
        <p:spPr>
          <a:xfrm>
            <a:off x="3008786" y="5437191"/>
            <a:ext cx="5783400" cy="97767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AR" dirty="0"/>
              <a:t>Conceptos iniciales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9914" y="1409310"/>
            <a:ext cx="2581420" cy="3046988"/>
          </a:xfrm>
          <a:prstGeom prst="rect">
            <a:avLst/>
          </a:prstGeom>
        </p:spPr>
        <p:txBody>
          <a:bodyPr wrap="square">
            <a:spAutoFit/>
          </a:bodyPr>
          <a:lstStyle/>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MySQL Connections</a:t>
            </a:r>
            <a:r>
              <a:rPr lang="es-AR" sz="1600" dirty="0">
                <a:latin typeface="Tahoma" pitchFamily="34" charset="0"/>
                <a:ea typeface="Tahoma" pitchFamily="34" charset="0"/>
                <a:cs typeface="Tahoma" pitchFamily="34" charset="0"/>
              </a:rPr>
              <a:t>: esta opción irá en función de las conexiones que nosotros queramos realizar. Según los clientes y los lenguajes de programas que vayamos a utilizar. Lo mejor será instalar todos esto paquetes por si en un futuro necesitamos alguno de ellos.</a:t>
            </a:r>
          </a:p>
        </p:txBody>
      </p:sp>
      <p:sp>
        <p:nvSpPr>
          <p:cNvPr id="3" name="2 Rectángulo"/>
          <p:cNvSpPr/>
          <p:nvPr/>
        </p:nvSpPr>
        <p:spPr>
          <a:xfrm>
            <a:off x="203979" y="4663385"/>
            <a:ext cx="2651760" cy="1323439"/>
          </a:xfrm>
          <a:prstGeom prst="rect">
            <a:avLst/>
          </a:prstGeom>
        </p:spPr>
        <p:txBody>
          <a:bodyPr wrap="square">
            <a:spAutoFit/>
          </a:bodyPr>
          <a:lstStyle/>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Documentación</a:t>
            </a:r>
            <a:r>
              <a:rPr lang="es-AR" sz="1600" dirty="0">
                <a:latin typeface="Tahoma" pitchFamily="34" charset="0"/>
                <a:ea typeface="Tahoma" pitchFamily="34" charset="0"/>
                <a:cs typeface="Tahoma" pitchFamily="34" charset="0"/>
              </a:rPr>
              <a:t>: en este último apartado, podremos agregar información sobre cómo utilizar MySQL y ejemplos de ayuda.</a:t>
            </a:r>
          </a:p>
        </p:txBody>
      </p:sp>
      <p:pic>
        <p:nvPicPr>
          <p:cNvPr id="4" name="3 Imagen" descr="06 - Instalar MySQL paso 6.png"/>
          <p:cNvPicPr>
            <a:picLocks noChangeAspect="1"/>
          </p:cNvPicPr>
          <p:nvPr/>
        </p:nvPicPr>
        <p:blipFill>
          <a:blip r:embed="rId2"/>
          <a:srcRect l="548" t="1302"/>
          <a:stretch>
            <a:fillRect/>
          </a:stretch>
        </p:blipFill>
        <p:spPr>
          <a:xfrm>
            <a:off x="2883877" y="1491175"/>
            <a:ext cx="6175715" cy="4614212"/>
          </a:xfrm>
          <a:prstGeom prst="rect">
            <a:avLst/>
          </a:prstGeom>
        </p:spPr>
      </p:pic>
    </p:spTree>
    <p:extLst>
      <p:ext uri="{BB962C8B-B14F-4D97-AF65-F5344CB8AC3E}">
        <p14:creationId xmlns:p14="http://schemas.microsoft.com/office/powerpoint/2010/main" val="85291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8295" y="421588"/>
            <a:ext cx="968601"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 name="3 Rectángulo"/>
          <p:cNvSpPr/>
          <p:nvPr/>
        </p:nvSpPr>
        <p:spPr>
          <a:xfrm>
            <a:off x="133641" y="1812860"/>
            <a:ext cx="3298876" cy="3046988"/>
          </a:xfrm>
          <a:prstGeom prst="rect">
            <a:avLst/>
          </a:prstGeom>
        </p:spPr>
        <p:txBody>
          <a:bodyPr wrap="square">
            <a:spAutoFit/>
          </a:bodyPr>
          <a:lstStyle/>
          <a:p>
            <a:r>
              <a:rPr lang="es-AR" sz="1600" dirty="0">
                <a:latin typeface="Tahoma" pitchFamily="34" charset="0"/>
                <a:ea typeface="Tahoma" pitchFamily="34" charset="0"/>
                <a:cs typeface="Tahoma" pitchFamily="34" charset="0"/>
              </a:rPr>
              <a:t>Cuando tengamos los paquetes elegidos, tanto en el método anterior como en este pulsaremos “</a:t>
            </a:r>
            <a:r>
              <a:rPr lang="es-AR" sz="1600" b="1" dirty="0">
                <a:latin typeface="Tahoma" pitchFamily="34" charset="0"/>
                <a:ea typeface="Tahoma" pitchFamily="34" charset="0"/>
                <a:cs typeface="Tahoma" pitchFamily="34" charset="0"/>
              </a:rPr>
              <a:t>Next</a:t>
            </a:r>
            <a:r>
              <a:rPr lang="es-AR" sz="1600" dirty="0">
                <a:latin typeface="Tahoma" pitchFamily="34" charset="0"/>
                <a:ea typeface="Tahoma" pitchFamily="34" charset="0"/>
                <a:cs typeface="Tahoma" pitchFamily="34" charset="0"/>
              </a:rPr>
              <a:t>” y luego en la siguiente pantalla “</a:t>
            </a:r>
            <a:r>
              <a:rPr lang="es-AR" sz="1600" b="1" dirty="0">
                <a:latin typeface="Tahoma" pitchFamily="34" charset="0"/>
                <a:ea typeface="Tahoma" pitchFamily="34" charset="0"/>
                <a:cs typeface="Tahoma" pitchFamily="34" charset="0"/>
              </a:rPr>
              <a:t>Execute</a:t>
            </a:r>
            <a:r>
              <a:rPr lang="es-AR" sz="1600" dirty="0">
                <a:latin typeface="Tahoma" pitchFamily="34" charset="0"/>
                <a:ea typeface="Tahoma" pitchFamily="34" charset="0"/>
                <a:cs typeface="Tahoma" pitchFamily="34" charset="0"/>
              </a:rPr>
              <a:t>”. Para prácticamente todas las aplicaciones </a:t>
            </a:r>
            <a:r>
              <a:rPr lang="es-AR" sz="1600" b="1" dirty="0">
                <a:latin typeface="Tahoma" pitchFamily="34" charset="0"/>
                <a:ea typeface="Tahoma" pitchFamily="34" charset="0"/>
                <a:cs typeface="Tahoma" pitchFamily="34" charset="0"/>
              </a:rPr>
              <a:t>será necesario tener el paquete de</a:t>
            </a:r>
            <a:r>
              <a:rPr lang="es-AR" sz="1600" dirty="0">
                <a:latin typeface="Tahoma" pitchFamily="34" charset="0"/>
                <a:ea typeface="Tahoma" pitchFamily="34" charset="0"/>
                <a:cs typeface="Tahoma" pitchFamily="34" charset="0"/>
              </a:rPr>
              <a:t> </a:t>
            </a:r>
            <a:r>
              <a:rPr lang="es-AR" sz="1600" b="1" dirty="0">
                <a:latin typeface="Tahoma" pitchFamily="34" charset="0"/>
                <a:ea typeface="Tahoma" pitchFamily="34" charset="0"/>
                <a:cs typeface="Tahoma" pitchFamily="34" charset="0"/>
              </a:rPr>
              <a:t>Microsoft Visual C++ 2015</a:t>
            </a:r>
            <a:r>
              <a:rPr lang="es-AR" sz="1600" dirty="0">
                <a:latin typeface="Tahoma" pitchFamily="34" charset="0"/>
                <a:ea typeface="Tahoma" pitchFamily="34" charset="0"/>
                <a:cs typeface="Tahoma" pitchFamily="34" charset="0"/>
              </a:rPr>
              <a:t> instalado. Aunque esta se instalará automáticamente cuando el proceso comience.</a:t>
            </a:r>
          </a:p>
        </p:txBody>
      </p:sp>
      <p:pic>
        <p:nvPicPr>
          <p:cNvPr id="5" name="4 Imagen" descr="07 - Instalar MySQL paso 7.png"/>
          <p:cNvPicPr>
            <a:picLocks noChangeAspect="1"/>
          </p:cNvPicPr>
          <p:nvPr/>
        </p:nvPicPr>
        <p:blipFill>
          <a:blip r:embed="rId2"/>
          <a:srcRect t="949" b="2665"/>
          <a:stretch>
            <a:fillRect/>
          </a:stretch>
        </p:blipFill>
        <p:spPr>
          <a:xfrm>
            <a:off x="3702292" y="1772531"/>
            <a:ext cx="5080173" cy="3052689"/>
          </a:xfrm>
          <a:prstGeom prst="rect">
            <a:avLst/>
          </a:prstGeom>
        </p:spPr>
      </p:pic>
    </p:spTree>
    <p:extLst>
      <p:ext uri="{BB962C8B-B14F-4D97-AF65-F5344CB8AC3E}">
        <p14:creationId xmlns:p14="http://schemas.microsoft.com/office/powerpoint/2010/main" val="92677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2"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4 Rectángulo"/>
          <p:cNvSpPr/>
          <p:nvPr/>
        </p:nvSpPr>
        <p:spPr>
          <a:xfrm>
            <a:off x="147703" y="1990920"/>
            <a:ext cx="2525159" cy="3539430"/>
          </a:xfrm>
          <a:prstGeom prst="rect">
            <a:avLst/>
          </a:prstGeom>
        </p:spPr>
        <p:txBody>
          <a:bodyPr wrap="square">
            <a:spAutoFit/>
          </a:bodyPr>
          <a:lstStyle/>
          <a:p>
            <a:r>
              <a:rPr lang="es-AR" sz="1600" dirty="0">
                <a:latin typeface="Tahoma" pitchFamily="34" charset="0"/>
                <a:ea typeface="Tahoma" pitchFamily="34" charset="0"/>
                <a:cs typeface="Tahoma" pitchFamily="34" charset="0"/>
              </a:rPr>
              <a:t>En cualquier caso, la preparación para la instalación de paquetes comenzará hasta que nos aparezca todo como “</a:t>
            </a:r>
            <a:r>
              <a:rPr lang="es-AR" sz="1600" b="1" dirty="0">
                <a:latin typeface="Tahoma" pitchFamily="34" charset="0"/>
                <a:ea typeface="Tahoma" pitchFamily="34" charset="0"/>
                <a:cs typeface="Tahoma" pitchFamily="34" charset="0"/>
              </a:rPr>
              <a:t>INSTL DONE</a:t>
            </a:r>
            <a:r>
              <a:rPr lang="es-AR" sz="1600" dirty="0">
                <a:latin typeface="Tahoma" pitchFamily="34" charset="0"/>
                <a:ea typeface="Tahoma" pitchFamily="34" charset="0"/>
                <a:cs typeface="Tahoma" pitchFamily="34" charset="0"/>
              </a:rPr>
              <a:t>” Como vemos, Visual Studio no se ha instalado, y esto se debe a que también necesitamos tener el paquete de Microsoft previamente instalado en el equipo. </a:t>
            </a:r>
            <a:r>
              <a:rPr lang="es-AR" sz="1600" b="1" dirty="0">
                <a:latin typeface="Tahoma" pitchFamily="34" charset="0"/>
                <a:ea typeface="Tahoma" pitchFamily="34" charset="0"/>
                <a:cs typeface="Tahoma" pitchFamily="34" charset="0"/>
              </a:rPr>
              <a:t>Pulsamos en “Next”</a:t>
            </a:r>
            <a:endParaRPr lang="es-AR" sz="1600" dirty="0">
              <a:latin typeface="Tahoma" pitchFamily="34" charset="0"/>
              <a:ea typeface="Tahoma" pitchFamily="34" charset="0"/>
              <a:cs typeface="Tahoma" pitchFamily="34" charset="0"/>
            </a:endParaRPr>
          </a:p>
        </p:txBody>
      </p:sp>
      <p:pic>
        <p:nvPicPr>
          <p:cNvPr id="6" name="5 Imagen" descr="08 - Instalar MySQL paso 8.png"/>
          <p:cNvPicPr>
            <a:picLocks noChangeAspect="1"/>
          </p:cNvPicPr>
          <p:nvPr/>
        </p:nvPicPr>
        <p:blipFill>
          <a:blip r:embed="rId2"/>
          <a:srcRect t="573" r="931"/>
          <a:stretch>
            <a:fillRect/>
          </a:stretch>
        </p:blipFill>
        <p:spPr>
          <a:xfrm>
            <a:off x="2774560" y="1392713"/>
            <a:ext cx="6256899" cy="4725563"/>
          </a:xfrm>
          <a:prstGeom prst="rect">
            <a:avLst/>
          </a:prstGeom>
        </p:spPr>
      </p:pic>
    </p:spTree>
    <p:extLst>
      <p:ext uri="{BB962C8B-B14F-4D97-AF65-F5344CB8AC3E}">
        <p14:creationId xmlns:p14="http://schemas.microsoft.com/office/powerpoint/2010/main" val="408293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33642" y="1737697"/>
            <a:ext cx="2665828" cy="3046988"/>
          </a:xfrm>
          <a:prstGeom prst="rect">
            <a:avLst/>
          </a:prstGeom>
        </p:spPr>
        <p:txBody>
          <a:bodyPr wrap="square">
            <a:spAutoFit/>
          </a:bodyPr>
          <a:lstStyle/>
          <a:p>
            <a:r>
              <a:rPr lang="es-AR" sz="1600" dirty="0">
                <a:latin typeface="Tahoma" pitchFamily="34" charset="0"/>
                <a:ea typeface="Tahoma" pitchFamily="34" charset="0"/>
                <a:cs typeface="Tahoma" pitchFamily="34" charset="0"/>
              </a:rPr>
              <a:t>En este siguiente paso, ya sí efectuaremos en proceso de instalación. Nos aparecerá antes un mensaje emergente en el que simplemente pulsamos en “</a:t>
            </a:r>
            <a:r>
              <a:rPr lang="es-AR" sz="1600" b="1" dirty="0">
                <a:latin typeface="Tahoma" pitchFamily="34" charset="0"/>
                <a:ea typeface="Tahoma" pitchFamily="34" charset="0"/>
                <a:cs typeface="Tahoma" pitchFamily="34" charset="0"/>
              </a:rPr>
              <a:t>Yes</a:t>
            </a:r>
            <a:r>
              <a:rPr lang="es-AR" sz="1600" dirty="0">
                <a:latin typeface="Tahoma" pitchFamily="34" charset="0"/>
                <a:ea typeface="Tahoma" pitchFamily="34" charset="0"/>
                <a:cs typeface="Tahoma" pitchFamily="34" charset="0"/>
              </a:rPr>
              <a:t>” para continuar. Seguidamente aparecerá una lista de os programas que se van a instalar. Nuevamente pulsamos en “</a:t>
            </a:r>
            <a:r>
              <a:rPr lang="es-AR" sz="1600" b="1" dirty="0">
                <a:latin typeface="Tahoma" pitchFamily="34" charset="0"/>
                <a:ea typeface="Tahoma" pitchFamily="34" charset="0"/>
                <a:cs typeface="Tahoma" pitchFamily="34" charset="0"/>
              </a:rPr>
              <a:t>Execute</a:t>
            </a:r>
            <a:r>
              <a:rPr lang="es-AR" sz="1600" dirty="0">
                <a:latin typeface="Tahoma" pitchFamily="34" charset="0"/>
                <a:ea typeface="Tahoma" pitchFamily="34" charset="0"/>
                <a:cs typeface="Tahoma" pitchFamily="34" charset="0"/>
              </a:rPr>
              <a:t>”</a:t>
            </a:r>
          </a:p>
        </p:txBody>
      </p:sp>
      <p:pic>
        <p:nvPicPr>
          <p:cNvPr id="4" name="3 Imagen" descr="08 - Instalar MySQL paso 8.png"/>
          <p:cNvPicPr>
            <a:picLocks noChangeAspect="1"/>
          </p:cNvPicPr>
          <p:nvPr/>
        </p:nvPicPr>
        <p:blipFill>
          <a:blip r:embed="rId2"/>
          <a:srcRect t="781" r="946"/>
          <a:stretch>
            <a:fillRect/>
          </a:stretch>
        </p:blipFill>
        <p:spPr>
          <a:xfrm>
            <a:off x="2841504" y="1125421"/>
            <a:ext cx="6214632" cy="4684542"/>
          </a:xfrm>
          <a:prstGeom prst="rect">
            <a:avLst/>
          </a:prstGeom>
        </p:spPr>
      </p:pic>
    </p:spTree>
    <p:extLst>
      <p:ext uri="{BB962C8B-B14F-4D97-AF65-F5344CB8AC3E}">
        <p14:creationId xmlns:p14="http://schemas.microsoft.com/office/powerpoint/2010/main" val="72320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032631" y="869537"/>
            <a:ext cx="5078634" cy="584775"/>
          </a:xfrm>
          <a:prstGeom prst="rect">
            <a:avLst/>
          </a:prstGeom>
        </p:spPr>
        <p:txBody>
          <a:bodyPr wrap="none">
            <a:spAutoFit/>
          </a:bodyPr>
          <a:lstStyle/>
          <a:p>
            <a:r>
              <a:rPr lang="es-AR" sz="3200" b="1" dirty="0">
                <a:solidFill>
                  <a:schemeClr val="bg2">
                    <a:lumMod val="90000"/>
                    <a:lumOff val="10000"/>
                  </a:schemeClr>
                </a:solidFill>
                <a:effectLst>
                  <a:outerShdw blurRad="38100" dist="38100" dir="2700000" algn="tl">
                    <a:srgbClr val="000000">
                      <a:alpha val="43137"/>
                    </a:srgbClr>
                  </a:outerShdw>
                </a:effectLst>
              </a:rPr>
              <a:t>Configuración de MySQL</a:t>
            </a:r>
          </a:p>
        </p:txBody>
      </p:sp>
      <p:sp>
        <p:nvSpPr>
          <p:cNvPr id="4" name="3 Rectángulo"/>
          <p:cNvSpPr/>
          <p:nvPr/>
        </p:nvSpPr>
        <p:spPr>
          <a:xfrm>
            <a:off x="189912" y="2267450"/>
            <a:ext cx="2468881" cy="3046988"/>
          </a:xfrm>
          <a:prstGeom prst="rect">
            <a:avLst/>
          </a:prstGeom>
        </p:spPr>
        <p:txBody>
          <a:bodyPr wrap="square">
            <a:spAutoFit/>
          </a:bodyPr>
          <a:lstStyle/>
          <a:p>
            <a:r>
              <a:rPr lang="es-AR" sz="1600" dirty="0">
                <a:latin typeface="Tahoma" pitchFamily="34" charset="0"/>
                <a:ea typeface="Tahoma" pitchFamily="34" charset="0"/>
                <a:cs typeface="Tahoma" pitchFamily="34" charset="0"/>
              </a:rPr>
              <a:t>Finalizada la instalación de los módulos será turno de proceder a una configuración inicial antes de ejecutar los correspondientes servicios. Pulsamos “</a:t>
            </a:r>
            <a:r>
              <a:rPr lang="es-AR" sz="1600" b="1" dirty="0">
                <a:latin typeface="Tahoma" pitchFamily="34" charset="0"/>
                <a:ea typeface="Tahoma" pitchFamily="34" charset="0"/>
                <a:cs typeface="Tahoma" pitchFamily="34" charset="0"/>
              </a:rPr>
              <a:t>Next</a:t>
            </a:r>
            <a:r>
              <a:rPr lang="es-AR" sz="1600" dirty="0">
                <a:latin typeface="Tahoma" pitchFamily="34" charset="0"/>
                <a:ea typeface="Tahoma" pitchFamily="34" charset="0"/>
                <a:cs typeface="Tahoma" pitchFamily="34" charset="0"/>
              </a:rPr>
              <a:t>” y elegimos la primera opción “</a:t>
            </a:r>
            <a:r>
              <a:rPr lang="es-AR" sz="1600" b="1" dirty="0">
                <a:latin typeface="Tahoma" pitchFamily="34" charset="0"/>
                <a:ea typeface="Tahoma" pitchFamily="34" charset="0"/>
                <a:cs typeface="Tahoma" pitchFamily="34" charset="0"/>
              </a:rPr>
              <a:t>Standalone MySQL Server/Classic MySQL Replication</a:t>
            </a:r>
            <a:r>
              <a:rPr lang="es-AR" sz="1600" dirty="0">
                <a:latin typeface="Tahoma" pitchFamily="34" charset="0"/>
                <a:ea typeface="Tahoma" pitchFamily="34" charset="0"/>
                <a:cs typeface="Tahoma" pitchFamily="34" charset="0"/>
              </a:rPr>
              <a:t>”</a:t>
            </a:r>
          </a:p>
        </p:txBody>
      </p:sp>
      <p:pic>
        <p:nvPicPr>
          <p:cNvPr id="5" name="4 Imagen" descr="09 - Instalar MySQL paso 9.png"/>
          <p:cNvPicPr>
            <a:picLocks noChangeAspect="1"/>
          </p:cNvPicPr>
          <p:nvPr/>
        </p:nvPicPr>
        <p:blipFill>
          <a:blip r:embed="rId2"/>
          <a:srcRect l="680" r="443" b="836"/>
          <a:stretch>
            <a:fillRect/>
          </a:stretch>
        </p:blipFill>
        <p:spPr>
          <a:xfrm>
            <a:off x="2686929" y="1636540"/>
            <a:ext cx="6330464" cy="4781785"/>
          </a:xfrm>
          <a:prstGeom prst="rect">
            <a:avLst/>
          </a:prstGeom>
        </p:spPr>
      </p:pic>
    </p:spTree>
    <p:extLst>
      <p:ext uri="{BB962C8B-B14F-4D97-AF65-F5344CB8AC3E}">
        <p14:creationId xmlns:p14="http://schemas.microsoft.com/office/powerpoint/2010/main" val="158423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46185" y="1266953"/>
            <a:ext cx="8714936" cy="5262979"/>
          </a:xfrm>
          <a:prstGeom prst="rect">
            <a:avLst/>
          </a:prstGeom>
        </p:spPr>
        <p:txBody>
          <a:bodyPr wrap="square">
            <a:spAutoFit/>
          </a:bodyPr>
          <a:lstStyle/>
          <a:p>
            <a:r>
              <a:rPr lang="es-AR" sz="1600" dirty="0">
                <a:latin typeface="Tahoma" pitchFamily="34" charset="0"/>
                <a:ea typeface="Tahoma" pitchFamily="34" charset="0"/>
                <a:cs typeface="Tahoma" pitchFamily="34" charset="0"/>
              </a:rPr>
              <a:t>La siguiente pantalla es importante, ya que necesitaremos configurar algunos parámetros como el tipo de equipo que tendremos para SQL, además de protocolos y puertos TCP por donde se efectuarán las conexiones remotas al servidor SQL.</a:t>
            </a:r>
          </a:p>
          <a:p>
            <a:r>
              <a:rPr lang="es-AR" sz="1600" dirty="0">
                <a:latin typeface="Tahoma" pitchFamily="34" charset="0"/>
                <a:ea typeface="Tahoma" pitchFamily="34" charset="0"/>
                <a:cs typeface="Tahoma" pitchFamily="34" charset="0"/>
              </a:rPr>
              <a:t>Para la configuración de tipo de ordenador tendremos tres opciones distintas:</a:t>
            </a:r>
          </a:p>
          <a:p>
            <a:endParaRPr lang="es-AR" sz="1600" dirty="0">
              <a:latin typeface="Tahoma" pitchFamily="34" charset="0"/>
              <a:ea typeface="Tahoma" pitchFamily="34" charset="0"/>
              <a:cs typeface="Tahoma" pitchFamily="34" charset="0"/>
            </a:endParaRPr>
          </a:p>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Development Computer</a:t>
            </a:r>
            <a:r>
              <a:rPr lang="es-AR" sz="1600" dirty="0">
                <a:latin typeface="Tahoma" pitchFamily="34" charset="0"/>
                <a:ea typeface="Tahoma" pitchFamily="34" charset="0"/>
                <a:cs typeface="Tahoma" pitchFamily="34" charset="0"/>
              </a:rPr>
              <a:t>: Está orientado a ser un equipo en el que está instalado el servidor SQL, pero también el cliente para las consultas de bases de datos. Si nuestro equipo es doméstico y trabajamos de forma normal en él está será la opción que debemos elegir.</a:t>
            </a:r>
          </a:p>
          <a:p>
            <a:endParaRPr lang="es-AR" sz="1600" dirty="0">
              <a:latin typeface="Tahoma" pitchFamily="34" charset="0"/>
              <a:ea typeface="Tahoma" pitchFamily="34" charset="0"/>
              <a:cs typeface="Tahoma" pitchFamily="34" charset="0"/>
            </a:endParaRPr>
          </a:p>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Server Computer</a:t>
            </a:r>
            <a:r>
              <a:rPr lang="es-AR" sz="1600"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s-AR" sz="1600" dirty="0">
                <a:latin typeface="Tahoma" pitchFamily="34" charset="0"/>
                <a:ea typeface="Tahoma" pitchFamily="34" charset="0"/>
                <a:cs typeface="Tahoma" pitchFamily="34" charset="0"/>
              </a:rPr>
              <a:t>esta segunda opción será orientada a ordenadores utilizados para funciones de servidor, por ejemplo, servidor web con bases de datos.</a:t>
            </a:r>
          </a:p>
          <a:p>
            <a:endParaRPr lang="es-AR" sz="1600" dirty="0">
              <a:latin typeface="Tahoma" pitchFamily="34" charset="0"/>
              <a:ea typeface="Tahoma" pitchFamily="34" charset="0"/>
              <a:cs typeface="Tahoma" pitchFamily="34" charset="0"/>
            </a:endParaRPr>
          </a:p>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Dedicated Computer</a:t>
            </a:r>
            <a:r>
              <a:rPr lang="es-AR" sz="1600"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s-AR" sz="1600" dirty="0">
                <a:latin typeface="Tahoma" pitchFamily="34" charset="0"/>
                <a:ea typeface="Tahoma" pitchFamily="34" charset="0"/>
                <a:cs typeface="Tahoma" pitchFamily="34" charset="0"/>
              </a:rPr>
              <a:t>la tercera opción es par el caso en que queremos crear un equipo solo y exclusivamente orientado a bases de datos. Por ejemplo, una máquina virtual en la que se almacenen nuestras bases de datos.</a:t>
            </a:r>
          </a:p>
          <a:p>
            <a:endParaRPr lang="es-AR" sz="1600" dirty="0">
              <a:latin typeface="Tahoma" pitchFamily="34" charset="0"/>
              <a:ea typeface="Tahoma" pitchFamily="34" charset="0"/>
              <a:cs typeface="Tahoma" pitchFamily="34" charset="0"/>
            </a:endParaRPr>
          </a:p>
          <a:p>
            <a:r>
              <a:rPr lang="es-AR" sz="1600" dirty="0">
                <a:latin typeface="Tahoma" pitchFamily="34" charset="0"/>
                <a:ea typeface="Tahoma" pitchFamily="34" charset="0"/>
                <a:cs typeface="Tahoma" pitchFamily="34" charset="0"/>
              </a:rPr>
              <a:t>La siguiente opción que tendremos que elegir es la del puerto TCP que utilizaremos para conexiones remotas. Por defecto es el 3306. La opción que marquemos aquí será el puerto que tendremos que abrir en nuestro router para establecer las conexiones remotas.</a:t>
            </a:r>
          </a:p>
          <a:p>
            <a:endParaRPr lang="es-AR" sz="1600" dirty="0">
              <a:latin typeface="Tahoma" pitchFamily="34" charset="0"/>
              <a:ea typeface="Tahoma" pitchFamily="34" charset="0"/>
              <a:cs typeface="Tahoma" pitchFamily="34" charset="0"/>
            </a:endParaRPr>
          </a:p>
          <a:p>
            <a:r>
              <a:rPr lang="es-AR" sz="1600" dirty="0">
                <a:latin typeface="Tahoma" pitchFamily="34" charset="0"/>
                <a:ea typeface="Tahoma" pitchFamily="34" charset="0"/>
                <a:cs typeface="Tahoma" pitchFamily="34" charset="0"/>
              </a:rPr>
              <a:t>El resto de opciones recomendamos dejarlas por defectos tal y como están.</a:t>
            </a:r>
          </a:p>
        </p:txBody>
      </p:sp>
    </p:spTree>
    <p:extLst>
      <p:ext uri="{BB962C8B-B14F-4D97-AF65-F5344CB8AC3E}">
        <p14:creationId xmlns:p14="http://schemas.microsoft.com/office/powerpoint/2010/main" val="97204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2"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5 Imagen" descr="10 - Instalar MySQL paso 10.png"/>
          <p:cNvPicPr>
            <a:picLocks noChangeAspect="1"/>
          </p:cNvPicPr>
          <p:nvPr/>
        </p:nvPicPr>
        <p:blipFill>
          <a:blip r:embed="rId2"/>
          <a:srcRect l="142" t="748" r="518" b="624"/>
          <a:stretch>
            <a:fillRect/>
          </a:stretch>
        </p:blipFill>
        <p:spPr>
          <a:xfrm>
            <a:off x="1660006" y="1097289"/>
            <a:ext cx="7118235" cy="5338677"/>
          </a:xfrm>
          <a:prstGeom prst="rect">
            <a:avLst/>
          </a:prstGeom>
        </p:spPr>
      </p:pic>
    </p:spTree>
    <p:extLst>
      <p:ext uri="{BB962C8B-B14F-4D97-AF65-F5344CB8AC3E}">
        <p14:creationId xmlns:p14="http://schemas.microsoft.com/office/powerpoint/2010/main" val="394527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6271" y="1948713"/>
            <a:ext cx="2771335" cy="3046988"/>
          </a:xfrm>
          <a:prstGeom prst="rect">
            <a:avLst/>
          </a:prstGeom>
        </p:spPr>
        <p:txBody>
          <a:bodyPr wrap="square">
            <a:spAutoFit/>
          </a:bodyPr>
          <a:lstStyle/>
          <a:p>
            <a:r>
              <a:rPr lang="es-AR" sz="1600" dirty="0">
                <a:latin typeface="Tahoma" pitchFamily="34" charset="0"/>
                <a:ea typeface="Tahoma" pitchFamily="34" charset="0"/>
                <a:cs typeface="Tahoma" pitchFamily="34" charset="0"/>
              </a:rPr>
              <a:t>A continuación, debemos elegir la contraseña para conectarnos en el servidor SQL. Esta configuración la podremos modificar en cualquier momento desde el propio servidor. </a:t>
            </a:r>
            <a:r>
              <a:rPr lang="es-AR" sz="1600" b="1" dirty="0">
                <a:latin typeface="Tahoma" pitchFamily="34" charset="0"/>
                <a:ea typeface="Tahoma" pitchFamily="34" charset="0"/>
                <a:cs typeface="Tahoma" pitchFamily="34" charset="0"/>
              </a:rPr>
              <a:t>No será necesario definir un usuario específico para administrar la base de datos</a:t>
            </a:r>
            <a:r>
              <a:rPr lang="es-AR" sz="1600" dirty="0">
                <a:latin typeface="Tahoma" pitchFamily="34" charset="0"/>
                <a:ea typeface="Tahoma" pitchFamily="34" charset="0"/>
                <a:cs typeface="Tahoma" pitchFamily="34" charset="0"/>
              </a:rPr>
              <a:t>, ya que por defeco será el usuario root.</a:t>
            </a:r>
          </a:p>
        </p:txBody>
      </p:sp>
      <p:pic>
        <p:nvPicPr>
          <p:cNvPr id="4" name="3 Imagen" descr="11 - Instalar MySQL paso 11.png"/>
          <p:cNvPicPr>
            <a:picLocks noChangeAspect="1"/>
          </p:cNvPicPr>
          <p:nvPr/>
        </p:nvPicPr>
        <p:blipFill>
          <a:blip r:embed="rId2"/>
          <a:srcRect r="518"/>
          <a:stretch>
            <a:fillRect/>
          </a:stretch>
        </p:blipFill>
        <p:spPr>
          <a:xfrm>
            <a:off x="2795828" y="1172307"/>
            <a:ext cx="6266167" cy="4750192"/>
          </a:xfrm>
          <a:prstGeom prst="rect">
            <a:avLst/>
          </a:prstGeom>
        </p:spPr>
      </p:pic>
    </p:spTree>
    <p:extLst>
      <p:ext uri="{BB962C8B-B14F-4D97-AF65-F5344CB8AC3E}">
        <p14:creationId xmlns:p14="http://schemas.microsoft.com/office/powerpoint/2010/main" val="230010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91438" y="1343388"/>
            <a:ext cx="2637692" cy="4770537"/>
          </a:xfrm>
          <a:prstGeom prst="rect">
            <a:avLst/>
          </a:prstGeom>
        </p:spPr>
        <p:txBody>
          <a:bodyPr wrap="square">
            <a:spAutoFit/>
          </a:bodyPr>
          <a:lstStyle/>
          <a:p>
            <a:r>
              <a:rPr lang="es-AR" sz="1600" dirty="0">
                <a:latin typeface="Tahoma" pitchFamily="34" charset="0"/>
                <a:ea typeface="Tahoma" pitchFamily="34" charset="0"/>
                <a:cs typeface="Tahoma" pitchFamily="34" charset="0"/>
              </a:rPr>
              <a:t>Finalmente configuraremos el </a:t>
            </a:r>
            <a:r>
              <a:rPr lang="es-AR" sz="1600" b="1" dirty="0">
                <a:latin typeface="Tahoma" pitchFamily="34" charset="0"/>
                <a:ea typeface="Tahoma" pitchFamily="34" charset="0"/>
                <a:cs typeface="Tahoma" pitchFamily="34" charset="0"/>
              </a:rPr>
              <a:t>nombre del servicio para MySQL</a:t>
            </a:r>
            <a:r>
              <a:rPr lang="es-AR" sz="1600" dirty="0">
                <a:latin typeface="Tahoma" pitchFamily="34" charset="0"/>
                <a:ea typeface="Tahoma" pitchFamily="34" charset="0"/>
                <a:cs typeface="Tahoma" pitchFamily="34" charset="0"/>
              </a:rPr>
              <a:t> y las preferencias generales en cuanto al inicio del dominio y el uso de cuentas de usuario.</a:t>
            </a:r>
          </a:p>
          <a:p>
            <a:r>
              <a:rPr lang="es-AR" sz="1600" dirty="0">
                <a:latin typeface="Tahoma" pitchFamily="34" charset="0"/>
                <a:ea typeface="Tahoma" pitchFamily="34" charset="0"/>
                <a:cs typeface="Tahoma" pitchFamily="34" charset="0"/>
              </a:rPr>
              <a:t>Se recomienda no cambiar el nombre del servicio de Windows con el que se arrancará el motor de BD.</a:t>
            </a:r>
          </a:p>
          <a:p>
            <a:r>
              <a:rPr lang="es-AR" sz="1600" dirty="0">
                <a:latin typeface="Tahoma" pitchFamily="34" charset="0"/>
                <a:ea typeface="Tahoma" pitchFamily="34" charset="0"/>
                <a:cs typeface="Tahoma" pitchFamily="34" charset="0"/>
              </a:rPr>
              <a:t>Seleccionar el check de inicio del servicio, cuando arranque el sistema operativo, así de esa manera no deberemos arrancarlo manualmente cada vez que iniciamos el motor de la BD.</a:t>
            </a:r>
          </a:p>
        </p:txBody>
      </p:sp>
      <p:pic>
        <p:nvPicPr>
          <p:cNvPr id="5" name="4 Imagen" descr="12 - Instalar MySQL paso 12.png"/>
          <p:cNvPicPr>
            <a:picLocks noChangeAspect="1"/>
          </p:cNvPicPr>
          <p:nvPr/>
        </p:nvPicPr>
        <p:blipFill>
          <a:blip r:embed="rId2"/>
          <a:srcRect t="684" r="815"/>
          <a:stretch>
            <a:fillRect/>
          </a:stretch>
        </p:blipFill>
        <p:spPr>
          <a:xfrm>
            <a:off x="2727855" y="1294228"/>
            <a:ext cx="6317713" cy="4756613"/>
          </a:xfrm>
          <a:prstGeom prst="rect">
            <a:avLst/>
          </a:prstGeom>
        </p:spPr>
      </p:pic>
    </p:spTree>
    <p:extLst>
      <p:ext uri="{BB962C8B-B14F-4D97-AF65-F5344CB8AC3E}">
        <p14:creationId xmlns:p14="http://schemas.microsoft.com/office/powerpoint/2010/main" val="1446808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DFE17-CC61-452C-B3A0-A6AE9F7C2177}"/>
              </a:ext>
            </a:extLst>
          </p:cNvPr>
          <p:cNvSpPr>
            <a:spLocks noGrp="1"/>
          </p:cNvSpPr>
          <p:nvPr>
            <p:ph type="title"/>
          </p:nvPr>
        </p:nvSpPr>
        <p:spPr>
          <a:xfrm>
            <a:off x="1058377" y="4334175"/>
            <a:ext cx="7602317" cy="1159200"/>
          </a:xfrm>
        </p:spPr>
        <p:txBody>
          <a:bodyPr vert="horz" lIns="91440" tIns="45720" rIns="91440" bIns="45720" rtlCol="0" anchor="b">
            <a:normAutofit fontScale="90000"/>
          </a:bodyPr>
          <a:lstStyle/>
          <a:p>
            <a:pPr algn="ctr"/>
            <a:r>
              <a:rPr lang="en-US" sz="3700" kern="1200" dirty="0">
                <a:solidFill>
                  <a:schemeClr val="tx1"/>
                </a:solidFill>
                <a:latin typeface="+mj-lt"/>
                <a:ea typeface="+mj-ea"/>
                <a:cs typeface="+mj-cs"/>
              </a:rPr>
              <a:t>Cuando no conocemos el nro de repeticiones pero al menos debe ejecutarse una vez</a:t>
            </a:r>
          </a:p>
        </p:txBody>
      </p:sp>
      <p:sp>
        <p:nvSpPr>
          <p:cNvPr id="5" name="4 Rectángulo"/>
          <p:cNvSpPr/>
          <p:nvPr/>
        </p:nvSpPr>
        <p:spPr>
          <a:xfrm>
            <a:off x="77365" y="1545572"/>
            <a:ext cx="2665835" cy="3785652"/>
          </a:xfrm>
          <a:prstGeom prst="rect">
            <a:avLst/>
          </a:prstGeom>
        </p:spPr>
        <p:txBody>
          <a:bodyPr wrap="square">
            <a:spAutoFit/>
          </a:bodyPr>
          <a:lstStyle/>
          <a:p>
            <a:r>
              <a:rPr lang="es-AR" sz="1600" dirty="0">
                <a:latin typeface="Tahoma" pitchFamily="34" charset="0"/>
                <a:ea typeface="Tahoma" pitchFamily="34" charset="0"/>
                <a:cs typeface="Tahoma" pitchFamily="34" charset="0"/>
              </a:rPr>
              <a:t>Para finalizar, en la última pantalla pulsamos en “</a:t>
            </a:r>
            <a:r>
              <a:rPr lang="es-AR" sz="1600" b="1" dirty="0">
                <a:latin typeface="Tahoma" pitchFamily="34" charset="0"/>
                <a:ea typeface="Tahoma" pitchFamily="34" charset="0"/>
                <a:cs typeface="Tahoma" pitchFamily="34" charset="0"/>
              </a:rPr>
              <a:t>Execute</a:t>
            </a:r>
            <a:r>
              <a:rPr lang="es-AR" sz="1600" dirty="0">
                <a:latin typeface="Tahoma" pitchFamily="34" charset="0"/>
                <a:ea typeface="Tahoma" pitchFamily="34" charset="0"/>
                <a:cs typeface="Tahoma" pitchFamily="34" charset="0"/>
              </a:rPr>
              <a:t>” para ejecutar las acciones y activar los servicios correspondientes en el sistema. Todo debería de haberse completado correctamente. </a:t>
            </a:r>
            <a:r>
              <a:rPr lang="es-AR" sz="1600" b="1" dirty="0">
                <a:latin typeface="Tahoma" pitchFamily="34" charset="0"/>
                <a:ea typeface="Tahoma" pitchFamily="34" charset="0"/>
                <a:cs typeface="Tahoma" pitchFamily="34" charset="0"/>
              </a:rPr>
              <a:t>En caso de no ser así</a:t>
            </a:r>
            <a:r>
              <a:rPr lang="es-AR" sz="1600" dirty="0">
                <a:latin typeface="Tahoma" pitchFamily="34" charset="0"/>
                <a:ea typeface="Tahoma" pitchFamily="34" charset="0"/>
                <a:cs typeface="Tahoma" pitchFamily="34" charset="0"/>
              </a:rPr>
              <a:t>, veremos una x roja en el elemento de la lista y </a:t>
            </a:r>
            <a:r>
              <a:rPr lang="es-AR" sz="1600" b="1" dirty="0">
                <a:latin typeface="Tahoma" pitchFamily="34" charset="0"/>
                <a:ea typeface="Tahoma" pitchFamily="34" charset="0"/>
                <a:cs typeface="Tahoma" pitchFamily="34" charset="0"/>
              </a:rPr>
              <a:t>tendremos que ver el log de error</a:t>
            </a:r>
            <a:r>
              <a:rPr lang="es-AR" sz="1600" dirty="0">
                <a:latin typeface="Tahoma" pitchFamily="34" charset="0"/>
                <a:ea typeface="Tahoma" pitchFamily="34" charset="0"/>
                <a:cs typeface="Tahoma" pitchFamily="34" charset="0"/>
              </a:rPr>
              <a:t> para saber más información acerca de este.</a:t>
            </a:r>
          </a:p>
        </p:txBody>
      </p:sp>
      <p:pic>
        <p:nvPicPr>
          <p:cNvPr id="6" name="5 Imagen" descr="13 - Instalar MySQL paso 13.png"/>
          <p:cNvPicPr>
            <a:picLocks noChangeAspect="1"/>
          </p:cNvPicPr>
          <p:nvPr/>
        </p:nvPicPr>
        <p:blipFill>
          <a:blip r:embed="rId2"/>
          <a:stretch>
            <a:fillRect/>
          </a:stretch>
        </p:blipFill>
        <p:spPr>
          <a:xfrm>
            <a:off x="2732798" y="1186599"/>
            <a:ext cx="6312730" cy="4754729"/>
          </a:xfrm>
          <a:prstGeom prst="rect">
            <a:avLst/>
          </a:prstGeom>
        </p:spPr>
      </p:pic>
    </p:spTree>
    <p:extLst>
      <p:ext uri="{BB962C8B-B14F-4D97-AF65-F5344CB8AC3E}">
        <p14:creationId xmlns:p14="http://schemas.microsoft.com/office/powerpoint/2010/main" val="38172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61515" y="858129"/>
            <a:ext cx="6935373" cy="2166426"/>
          </a:xfrm>
        </p:spPr>
        <p:txBody>
          <a:bodyPr>
            <a:noAutofit/>
          </a:bodyPr>
          <a:lstStyle/>
          <a:p>
            <a:r>
              <a:rPr lang="es-AR" sz="3200" b="1" dirty="0">
                <a:solidFill>
                  <a:schemeClr val="accent1">
                    <a:lumMod val="75000"/>
                  </a:schemeClr>
                </a:solidFill>
                <a:effectLst>
                  <a:outerShdw blurRad="38100" dist="38100" dir="2700000" algn="tl">
                    <a:srgbClr val="000000">
                      <a:alpha val="43137"/>
                    </a:srgbClr>
                  </a:outerShdw>
                </a:effectLst>
                <a:latin typeface="+mn-lt"/>
                <a:ea typeface="Tahoma" pitchFamily="34" charset="0"/>
                <a:cs typeface="Tahoma" pitchFamily="34" charset="0"/>
              </a:rPr>
              <a:t>Cómo instalar MySQL en Windows paso a paso</a:t>
            </a:r>
            <a:br>
              <a:rPr lang="es-AR" sz="3200" b="1" dirty="0">
                <a:latin typeface="+mn-lt"/>
                <a:ea typeface="Tahoma" pitchFamily="34" charset="0"/>
                <a:cs typeface="Tahoma" pitchFamily="34" charset="0"/>
              </a:rPr>
            </a:br>
            <a:endParaRPr lang="es-AR" sz="3200" dirty="0">
              <a:latin typeface="+mn-lt"/>
              <a:ea typeface="Tahoma" pitchFamily="34" charset="0"/>
              <a:cs typeface="Tahoma" pitchFamily="34" charset="0"/>
            </a:endParaRPr>
          </a:p>
        </p:txBody>
      </p:sp>
      <p:sp>
        <p:nvSpPr>
          <p:cNvPr id="21508" name="AutoShape 4"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1510" name="AutoShape 6"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1512" name="Picture 8" descr="https://i1.wp.com/unaaldia.hispasec.com/wp-content/uploads/2019/01/oracle-logo.png?fit=1024%2C559&amp;ssl=1"/>
          <p:cNvPicPr>
            <a:picLocks noChangeAspect="1" noChangeArrowheads="1"/>
          </p:cNvPicPr>
          <p:nvPr/>
        </p:nvPicPr>
        <p:blipFill>
          <a:blip r:embed="rId2"/>
          <a:srcRect/>
          <a:stretch>
            <a:fillRect/>
          </a:stretch>
        </p:blipFill>
        <p:spPr bwMode="auto">
          <a:xfrm>
            <a:off x="7006548" y="5529241"/>
            <a:ext cx="1827969" cy="999670"/>
          </a:xfrm>
          <a:prstGeom prst="rect">
            <a:avLst/>
          </a:prstGeom>
          <a:noFill/>
        </p:spPr>
      </p:pic>
      <p:pic>
        <p:nvPicPr>
          <p:cNvPr id="7" name="6 Imagen" descr="mysql.jpg"/>
          <p:cNvPicPr>
            <a:picLocks noChangeAspect="1"/>
          </p:cNvPicPr>
          <p:nvPr/>
        </p:nvPicPr>
        <p:blipFill>
          <a:blip r:embed="rId3"/>
          <a:stretch>
            <a:fillRect/>
          </a:stretch>
        </p:blipFill>
        <p:spPr>
          <a:xfrm>
            <a:off x="2021937" y="2335237"/>
            <a:ext cx="4941570" cy="2944544"/>
          </a:xfrm>
          <a:prstGeom prst="rect">
            <a:avLst/>
          </a:prstGeom>
        </p:spPr>
      </p:pic>
    </p:spTree>
    <p:extLst>
      <p:ext uri="{BB962C8B-B14F-4D97-AF65-F5344CB8AC3E}">
        <p14:creationId xmlns:p14="http://schemas.microsoft.com/office/powerpoint/2010/main" val="34108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6271" y="1986099"/>
            <a:ext cx="2757269" cy="2800767"/>
          </a:xfrm>
          <a:prstGeom prst="rect">
            <a:avLst/>
          </a:prstGeom>
        </p:spPr>
        <p:txBody>
          <a:bodyPr wrap="square">
            <a:spAutoFit/>
          </a:bodyPr>
          <a:lstStyle/>
          <a:p>
            <a:r>
              <a:rPr lang="es-AR" sz="1600" dirty="0">
                <a:latin typeface="Tahoma" pitchFamily="34" charset="0"/>
                <a:ea typeface="Tahoma" pitchFamily="34" charset="0"/>
                <a:cs typeface="Tahoma" pitchFamily="34" charset="0"/>
              </a:rPr>
              <a:t>Si hemos instalado otros </a:t>
            </a:r>
            <a:r>
              <a:rPr lang="es-AR" sz="1600" b="1" dirty="0">
                <a:latin typeface="Tahoma" pitchFamily="34" charset="0"/>
                <a:ea typeface="Tahoma" pitchFamily="34" charset="0"/>
                <a:cs typeface="Tahoma" pitchFamily="34" charset="0"/>
              </a:rPr>
              <a:t>elementos extras como los ejemplos</a:t>
            </a:r>
            <a:r>
              <a:rPr lang="es-AR" sz="1600" dirty="0">
                <a:latin typeface="Tahoma" pitchFamily="34" charset="0"/>
                <a:ea typeface="Tahoma" pitchFamily="34" charset="0"/>
                <a:cs typeface="Tahoma" pitchFamily="34" charset="0"/>
              </a:rPr>
              <a:t>, también </a:t>
            </a:r>
            <a:r>
              <a:rPr lang="es-AR" sz="1600" b="1" dirty="0">
                <a:latin typeface="Tahoma" pitchFamily="34" charset="0"/>
                <a:ea typeface="Tahoma" pitchFamily="34" charset="0"/>
                <a:cs typeface="Tahoma" pitchFamily="34" charset="0"/>
              </a:rPr>
              <a:t>necesitaremos configurarlos.</a:t>
            </a:r>
            <a:r>
              <a:rPr lang="es-AR" sz="1600" dirty="0">
                <a:latin typeface="Tahoma" pitchFamily="34" charset="0"/>
                <a:ea typeface="Tahoma" pitchFamily="34" charset="0"/>
                <a:cs typeface="Tahoma" pitchFamily="34" charset="0"/>
              </a:rPr>
              <a:t> Lo único que tendremos que hacer será conectar con el servidor mediante el </a:t>
            </a:r>
            <a:r>
              <a:rPr lang="es-AR" sz="1600" b="1" dirty="0">
                <a:latin typeface="Tahoma" pitchFamily="34" charset="0"/>
                <a:ea typeface="Tahoma" pitchFamily="34" charset="0"/>
                <a:cs typeface="Tahoma" pitchFamily="34" charset="0"/>
              </a:rPr>
              <a:t>usuario root y la contraseña que hayamos definido anteriormente</a:t>
            </a:r>
            <a:endParaRPr lang="es-AR" sz="1600" dirty="0">
              <a:latin typeface="Tahoma" pitchFamily="34" charset="0"/>
              <a:ea typeface="Tahoma" pitchFamily="34" charset="0"/>
              <a:cs typeface="Tahoma" pitchFamily="34" charset="0"/>
            </a:endParaRPr>
          </a:p>
        </p:txBody>
      </p:sp>
      <p:pic>
        <p:nvPicPr>
          <p:cNvPr id="5" name="4 Imagen" descr="14 - Instalar MySQL paso 14.png"/>
          <p:cNvPicPr>
            <a:picLocks noChangeAspect="1"/>
          </p:cNvPicPr>
          <p:nvPr/>
        </p:nvPicPr>
        <p:blipFill>
          <a:blip r:embed="rId2"/>
          <a:srcRect t="499" b="624"/>
          <a:stretch>
            <a:fillRect/>
          </a:stretch>
        </p:blipFill>
        <p:spPr>
          <a:xfrm>
            <a:off x="2760753" y="1252037"/>
            <a:ext cx="6298843" cy="4704783"/>
          </a:xfrm>
          <a:prstGeom prst="rect">
            <a:avLst/>
          </a:prstGeom>
        </p:spPr>
      </p:pic>
      <p:sp>
        <p:nvSpPr>
          <p:cNvPr id="6" name="5 Rectángulo"/>
          <p:cNvSpPr/>
          <p:nvPr/>
        </p:nvSpPr>
        <p:spPr>
          <a:xfrm>
            <a:off x="63301" y="5150942"/>
            <a:ext cx="2764305" cy="830997"/>
          </a:xfrm>
          <a:prstGeom prst="rect">
            <a:avLst/>
          </a:prstGeom>
        </p:spPr>
        <p:txBody>
          <a:bodyPr wrap="square">
            <a:spAutoFit/>
          </a:bodyPr>
          <a:lstStyle/>
          <a:p>
            <a:r>
              <a:rPr lang="es-AR" sz="1600" dirty="0">
                <a:latin typeface="Tahoma" pitchFamily="34" charset="0"/>
                <a:ea typeface="Tahoma" pitchFamily="34" charset="0"/>
                <a:cs typeface="Tahoma" pitchFamily="34" charset="0"/>
              </a:rPr>
              <a:t>De esta forma habremos finalizado el proceso para instalar MySQL en Windows.</a:t>
            </a:r>
          </a:p>
        </p:txBody>
      </p:sp>
    </p:spTree>
    <p:extLst>
      <p:ext uri="{BB962C8B-B14F-4D97-AF65-F5344CB8AC3E}">
        <p14:creationId xmlns:p14="http://schemas.microsoft.com/office/powerpoint/2010/main" val="78116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856936" y="663335"/>
            <a:ext cx="6414867" cy="1077218"/>
          </a:xfrm>
          <a:prstGeom prst="rect">
            <a:avLst/>
          </a:prstGeom>
        </p:spPr>
        <p:txBody>
          <a:bodyPr wrap="square">
            <a:spAutoFit/>
          </a:bodyPr>
          <a:lstStyle/>
          <a:p>
            <a:r>
              <a:rPr lang="es-AR" sz="3200" b="1" dirty="0">
                <a:solidFill>
                  <a:schemeClr val="bg2">
                    <a:lumMod val="90000"/>
                    <a:lumOff val="10000"/>
                  </a:schemeClr>
                </a:solidFill>
                <a:effectLst>
                  <a:outerShdw blurRad="38100" dist="38100" dir="2700000" algn="tl">
                    <a:srgbClr val="000000">
                      <a:alpha val="43137"/>
                    </a:srgbClr>
                  </a:outerShdw>
                </a:effectLst>
                <a:latin typeface="+mn-lt"/>
              </a:rPr>
              <a:t>Conectarnos a MySQL server </a:t>
            </a:r>
          </a:p>
          <a:p>
            <a:r>
              <a:rPr lang="es-AR" sz="3200" b="1" dirty="0">
                <a:solidFill>
                  <a:schemeClr val="bg2">
                    <a:lumMod val="90000"/>
                    <a:lumOff val="10000"/>
                  </a:schemeClr>
                </a:solidFill>
                <a:effectLst>
                  <a:outerShdw blurRad="38100" dist="38100" dir="2700000" algn="tl">
                    <a:srgbClr val="000000">
                      <a:alpha val="43137"/>
                    </a:srgbClr>
                  </a:outerShdw>
                </a:effectLst>
                <a:latin typeface="+mn-lt"/>
              </a:rPr>
              <a:t>   desde MySQL Workbench</a:t>
            </a:r>
          </a:p>
        </p:txBody>
      </p:sp>
      <p:sp>
        <p:nvSpPr>
          <p:cNvPr id="4" name="3 Rectángulo"/>
          <p:cNvSpPr/>
          <p:nvPr/>
        </p:nvSpPr>
        <p:spPr>
          <a:xfrm>
            <a:off x="133641" y="1967992"/>
            <a:ext cx="2947182" cy="4524315"/>
          </a:xfrm>
          <a:prstGeom prst="rect">
            <a:avLst/>
          </a:prstGeom>
        </p:spPr>
        <p:txBody>
          <a:bodyPr wrap="square">
            <a:spAutoFit/>
          </a:bodyPr>
          <a:lstStyle/>
          <a:p>
            <a:r>
              <a:rPr lang="es-AR" sz="1600" dirty="0">
                <a:latin typeface="Tahoma" pitchFamily="34" charset="0"/>
                <a:ea typeface="Tahoma" pitchFamily="34" charset="0"/>
                <a:cs typeface="Tahoma" pitchFamily="34" charset="0"/>
              </a:rPr>
              <a:t>Si durante el proceso hemos instalado el cliente gráfico </a:t>
            </a:r>
            <a:r>
              <a:rPr lang="es-AR" sz="1600" b="1" dirty="0">
                <a:latin typeface="Tahoma" pitchFamily="34" charset="0"/>
                <a:ea typeface="Tahoma" pitchFamily="34" charset="0"/>
                <a:cs typeface="Tahoma" pitchFamily="34" charset="0"/>
              </a:rPr>
              <a:t>MySQL Workbench</a:t>
            </a:r>
            <a:r>
              <a:rPr lang="es-AR" sz="1600" dirty="0">
                <a:latin typeface="Tahoma" pitchFamily="34" charset="0"/>
                <a:ea typeface="Tahoma" pitchFamily="34" charset="0"/>
                <a:cs typeface="Tahoma" pitchFamily="34" charset="0"/>
              </a:rPr>
              <a:t>, se nos abrirá automáticamente tras la instalación para poder conectarnos a un servidor.</a:t>
            </a:r>
          </a:p>
          <a:p>
            <a:r>
              <a:rPr lang="es-AR" sz="1600" dirty="0">
                <a:latin typeface="Tahoma" pitchFamily="34" charset="0"/>
                <a:ea typeface="Tahoma" pitchFamily="34" charset="0"/>
                <a:cs typeface="Tahoma" pitchFamily="34" charset="0"/>
              </a:rPr>
              <a:t>Por defecto, nos aparecerá el enlace de conexión a nuestro propio equipo en donde tendremos instalado el server. Vamos a suponer que no tenemos creada ninguna conexión, así veremos cómo configurar una.</a:t>
            </a:r>
          </a:p>
          <a:p>
            <a:r>
              <a:rPr lang="es-AR" sz="1600" dirty="0">
                <a:latin typeface="Tahoma" pitchFamily="34" charset="0"/>
                <a:ea typeface="Tahoma" pitchFamily="34" charset="0"/>
                <a:cs typeface="Tahoma" pitchFamily="34" charset="0"/>
              </a:rPr>
              <a:t>Lo primero que tendremos que hacer es pulsar sobre el botón </a:t>
            </a:r>
            <a:r>
              <a:rPr lang="es-AR" sz="1600" b="1" dirty="0">
                <a:latin typeface="Tahoma" pitchFamily="34" charset="0"/>
                <a:ea typeface="Tahoma" pitchFamily="34" charset="0"/>
                <a:cs typeface="Tahoma" pitchFamily="34" charset="0"/>
              </a:rPr>
              <a:t>“+”</a:t>
            </a:r>
            <a:r>
              <a:rPr lang="es-AR" sz="1600" dirty="0">
                <a:latin typeface="Tahoma" pitchFamily="34" charset="0"/>
                <a:ea typeface="Tahoma" pitchFamily="34" charset="0"/>
                <a:cs typeface="Tahoma" pitchFamily="34" charset="0"/>
              </a:rPr>
              <a:t> de “</a:t>
            </a:r>
            <a:r>
              <a:rPr lang="es-AR" sz="1600" b="1" dirty="0">
                <a:latin typeface="Tahoma" pitchFamily="34" charset="0"/>
                <a:ea typeface="Tahoma" pitchFamily="34" charset="0"/>
                <a:cs typeface="Tahoma" pitchFamily="34" charset="0"/>
              </a:rPr>
              <a:t>MySQL Connections</a:t>
            </a:r>
            <a:r>
              <a:rPr lang="es-AR" sz="1600" dirty="0">
                <a:latin typeface="Tahoma" pitchFamily="34" charset="0"/>
                <a:ea typeface="Tahoma" pitchFamily="34" charset="0"/>
                <a:cs typeface="Tahoma" pitchFamily="34" charset="0"/>
              </a:rPr>
              <a:t>”</a:t>
            </a:r>
          </a:p>
        </p:txBody>
      </p:sp>
      <p:pic>
        <p:nvPicPr>
          <p:cNvPr id="6" name="5 Imagen" descr="15 - Instalar MySQL paso 15.png"/>
          <p:cNvPicPr>
            <a:picLocks noChangeAspect="1"/>
          </p:cNvPicPr>
          <p:nvPr/>
        </p:nvPicPr>
        <p:blipFill>
          <a:blip r:embed="rId2"/>
          <a:stretch>
            <a:fillRect/>
          </a:stretch>
        </p:blipFill>
        <p:spPr>
          <a:xfrm>
            <a:off x="3193364" y="2370831"/>
            <a:ext cx="5856451" cy="360794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46184" y="1471978"/>
            <a:ext cx="8700867" cy="4154984"/>
          </a:xfrm>
          <a:prstGeom prst="rect">
            <a:avLst/>
          </a:prstGeom>
        </p:spPr>
        <p:txBody>
          <a:bodyPr wrap="square">
            <a:spAutoFit/>
          </a:bodyPr>
          <a:lstStyle/>
          <a:p>
            <a:r>
              <a:rPr lang="es-AR" sz="1600" dirty="0">
                <a:latin typeface="Tahoma" pitchFamily="34" charset="0"/>
                <a:ea typeface="Tahoma" pitchFamily="34" charset="0"/>
                <a:cs typeface="Tahoma" pitchFamily="34" charset="0"/>
              </a:rPr>
              <a:t>Ahora en la ventana que se nos abre tendremos que colocar los siguientes parámetros:</a:t>
            </a:r>
          </a:p>
          <a:p>
            <a:endParaRPr lang="es-AR" sz="1600" dirty="0">
              <a:latin typeface="Tahoma" pitchFamily="34" charset="0"/>
              <a:ea typeface="Tahoma" pitchFamily="34" charset="0"/>
              <a:cs typeface="Tahoma" pitchFamily="34" charset="0"/>
            </a:endParaRPr>
          </a:p>
          <a:p>
            <a:pPr>
              <a:buFont typeface="Wingdings" pitchFamily="2" charset="2"/>
              <a:buChar char="ü"/>
            </a:pPr>
            <a:r>
              <a:rPr lang="es-AR" sz="1600" dirty="0">
                <a:solidFill>
                  <a:schemeClr val="bg1">
                    <a:lumMod val="50000"/>
                  </a:schemeClr>
                </a:solidFill>
                <a:latin typeface="Tahoma" pitchFamily="34" charset="0"/>
                <a:ea typeface="Tahoma" pitchFamily="34" charset="0"/>
                <a:cs typeface="Tahoma" pitchFamily="34" charset="0"/>
              </a:rPr>
              <a:t> Un nombre para la conexión. El que queramos.</a:t>
            </a:r>
          </a:p>
          <a:p>
            <a:endParaRPr lang="es-AR" sz="1000" dirty="0">
              <a:latin typeface="Tahoma" pitchFamily="34" charset="0"/>
              <a:ea typeface="Tahoma" pitchFamily="34" charset="0"/>
              <a:cs typeface="Tahoma" pitchFamily="34" charset="0"/>
            </a:endParaRPr>
          </a:p>
          <a:p>
            <a:pPr>
              <a:buFont typeface="Wingdings" pitchFamily="2" charset="2"/>
              <a:buChar char="ü"/>
            </a:pPr>
            <a:r>
              <a:rPr lang="es-AR" sz="1600" dirty="0">
                <a:latin typeface="Tahoma" pitchFamily="34" charset="0"/>
                <a:ea typeface="Tahoma" pitchFamily="34" charset="0"/>
                <a:cs typeface="Tahoma" pitchFamily="34" charset="0"/>
              </a:rPr>
              <a:t> Elegir como protocolo estándar, el </a:t>
            </a:r>
            <a:r>
              <a:rPr lang="es-AR" sz="1600" b="1" dirty="0">
                <a:latin typeface="Tahoma" pitchFamily="34" charset="0"/>
                <a:ea typeface="Tahoma" pitchFamily="34" charset="0"/>
                <a:cs typeface="Tahoma" pitchFamily="34" charset="0"/>
              </a:rPr>
              <a:t>TCP/IP</a:t>
            </a:r>
            <a:r>
              <a:rPr lang="es-AR" sz="1600" dirty="0">
                <a:latin typeface="Tahoma" pitchFamily="34" charset="0"/>
                <a:ea typeface="Tahoma" pitchFamily="34" charset="0"/>
                <a:cs typeface="Tahoma" pitchFamily="34" charset="0"/>
              </a:rPr>
              <a:t>.</a:t>
            </a:r>
          </a:p>
          <a:p>
            <a:endParaRPr lang="es-AR" sz="1000" dirty="0">
              <a:latin typeface="Tahoma" pitchFamily="34" charset="0"/>
              <a:ea typeface="Tahoma" pitchFamily="34" charset="0"/>
              <a:cs typeface="Tahoma" pitchFamily="34" charset="0"/>
            </a:endParaRPr>
          </a:p>
          <a:p>
            <a:pPr>
              <a:buFont typeface="Wingdings" pitchFamily="2" charset="2"/>
              <a:buChar char="ü"/>
            </a:pPr>
            <a:r>
              <a:rPr lang="es-AR" sz="1600" dirty="0">
                <a:latin typeface="Tahoma" pitchFamily="34" charset="0"/>
                <a:ea typeface="Tahoma" pitchFamily="34" charset="0"/>
                <a:cs typeface="Tahoma" pitchFamily="34" charset="0"/>
              </a:rPr>
              <a:t> En “</a:t>
            </a:r>
            <a:r>
              <a:rPr lang="es-AR" sz="1600" b="1" dirty="0">
                <a:latin typeface="Tahoma" pitchFamily="34" charset="0"/>
                <a:ea typeface="Tahoma" pitchFamily="34" charset="0"/>
                <a:cs typeface="Tahoma" pitchFamily="34" charset="0"/>
              </a:rPr>
              <a:t>hostname</a:t>
            </a:r>
            <a:r>
              <a:rPr lang="es-AR" sz="1600" dirty="0">
                <a:latin typeface="Tahoma" pitchFamily="34" charset="0"/>
                <a:ea typeface="Tahoma" pitchFamily="34" charset="0"/>
                <a:cs typeface="Tahoma" pitchFamily="34" charset="0"/>
              </a:rPr>
              <a:t>” tendremos que colocar la dirección IP del servidor. Si es nuestro propio equipo la IP debe ser </a:t>
            </a:r>
            <a:r>
              <a:rPr lang="es-AR" sz="1600" b="1" dirty="0">
                <a:latin typeface="Tahoma" pitchFamily="34" charset="0"/>
                <a:ea typeface="Tahoma" pitchFamily="34" charset="0"/>
                <a:cs typeface="Tahoma" pitchFamily="34" charset="0"/>
              </a:rPr>
              <a:t>0.0.1.</a:t>
            </a:r>
            <a:r>
              <a:rPr lang="es-AR" sz="1600" dirty="0">
                <a:latin typeface="Tahoma" pitchFamily="34" charset="0"/>
                <a:ea typeface="Tahoma" pitchFamily="34" charset="0"/>
                <a:cs typeface="Tahoma" pitchFamily="34" charset="0"/>
              </a:rPr>
              <a:t> Pero estamos en una red local, será la dirección IP que tenga asignada en su tarjeta de red. Si es una conexión remota necesitaremos saber la dirección externa del de la conexión.</a:t>
            </a:r>
          </a:p>
          <a:p>
            <a:endParaRPr lang="es-AR" sz="1000" dirty="0">
              <a:latin typeface="Tahoma" pitchFamily="34" charset="0"/>
              <a:ea typeface="Tahoma" pitchFamily="34" charset="0"/>
              <a:cs typeface="Tahoma" pitchFamily="34" charset="0"/>
            </a:endParaRPr>
          </a:p>
          <a:p>
            <a:pPr>
              <a:buFont typeface="Wingdings" pitchFamily="2" charset="2"/>
              <a:buChar char="ü"/>
            </a:pPr>
            <a:r>
              <a:rPr lang="es-AR" sz="1600" b="1" dirty="0">
                <a:latin typeface="Tahoma" pitchFamily="34" charset="0"/>
                <a:ea typeface="Tahoma" pitchFamily="34" charset="0"/>
                <a:cs typeface="Tahoma" pitchFamily="34" charset="0"/>
              </a:rPr>
              <a:t> Puerto de conexión</a:t>
            </a:r>
            <a:r>
              <a:rPr lang="es-AR" sz="1600" dirty="0">
                <a:latin typeface="Tahoma" pitchFamily="34" charset="0"/>
                <a:ea typeface="Tahoma" pitchFamily="34" charset="0"/>
                <a:cs typeface="Tahoma" pitchFamily="34" charset="0"/>
              </a:rPr>
              <a:t>: colocamos el que hayamos configurado anteriormente.</a:t>
            </a:r>
          </a:p>
          <a:p>
            <a:endParaRPr lang="es-AR" sz="1000" dirty="0">
              <a:latin typeface="Tahoma" pitchFamily="34" charset="0"/>
              <a:ea typeface="Tahoma" pitchFamily="34" charset="0"/>
              <a:cs typeface="Tahoma" pitchFamily="34" charset="0"/>
            </a:endParaRPr>
          </a:p>
          <a:p>
            <a:pPr>
              <a:buFont typeface="Wingdings" pitchFamily="2" charset="2"/>
              <a:buChar char="ü"/>
            </a:pPr>
            <a:r>
              <a:rPr lang="es-AR" sz="1600" b="1" dirty="0">
                <a:latin typeface="Tahoma" pitchFamily="34" charset="0"/>
                <a:ea typeface="Tahoma" pitchFamily="34" charset="0"/>
                <a:cs typeface="Tahoma" pitchFamily="34" charset="0"/>
              </a:rPr>
              <a:t> Nombre de usuario</a:t>
            </a:r>
            <a:r>
              <a:rPr lang="es-AR" sz="1600" dirty="0">
                <a:latin typeface="Tahoma" pitchFamily="34" charset="0"/>
                <a:ea typeface="Tahoma" pitchFamily="34" charset="0"/>
                <a:cs typeface="Tahoma" pitchFamily="34" charset="0"/>
              </a:rPr>
              <a:t>: en nuestro caso podríamos colocar root o el que configuramos anteriormente.</a:t>
            </a:r>
          </a:p>
          <a:p>
            <a:pPr>
              <a:buFont typeface="Wingdings" pitchFamily="2" charset="2"/>
              <a:buChar char="ü"/>
            </a:pPr>
            <a:endParaRPr lang="es-AR" sz="1600" dirty="0">
              <a:latin typeface="Tahoma" pitchFamily="34" charset="0"/>
              <a:ea typeface="Tahoma" pitchFamily="34" charset="0"/>
              <a:cs typeface="Tahoma" pitchFamily="34" charset="0"/>
            </a:endParaRPr>
          </a:p>
          <a:p>
            <a:r>
              <a:rPr lang="es-AR" sz="1600" dirty="0">
                <a:latin typeface="Tahoma" pitchFamily="34" charset="0"/>
                <a:ea typeface="Tahoma" pitchFamily="34" charset="0"/>
                <a:cs typeface="Tahoma" pitchFamily="34" charset="0"/>
              </a:rPr>
              <a:t>Cuando este todo, pulsamos en “</a:t>
            </a:r>
            <a:r>
              <a:rPr lang="es-AR" sz="1600" b="1" dirty="0">
                <a:latin typeface="Tahoma" pitchFamily="34" charset="0"/>
                <a:ea typeface="Tahoma" pitchFamily="34" charset="0"/>
                <a:cs typeface="Tahoma" pitchFamily="34" charset="0"/>
              </a:rPr>
              <a:t>OK</a:t>
            </a:r>
            <a:r>
              <a:rPr lang="es-AR" sz="1600" dirty="0">
                <a:latin typeface="Tahoma" pitchFamily="34" charset="0"/>
                <a:ea typeface="Tahoma" pitchFamily="34" charset="0"/>
                <a:cs typeface="Tahoma" pitchFamily="34" charset="0"/>
              </a:rPr>
              <a:t>” o en “</a:t>
            </a:r>
            <a:r>
              <a:rPr lang="es-AR" sz="1600" b="1" dirty="0">
                <a:latin typeface="Tahoma" pitchFamily="34" charset="0"/>
                <a:ea typeface="Tahoma" pitchFamily="34" charset="0"/>
                <a:cs typeface="Tahoma" pitchFamily="34" charset="0"/>
              </a:rPr>
              <a:t>Test connection</a:t>
            </a:r>
            <a:r>
              <a:rPr lang="es-AR" sz="1600" dirty="0">
                <a:latin typeface="Tahoma" pitchFamily="34" charset="0"/>
                <a:ea typeface="Tahoma" pitchFamily="34" charset="0"/>
                <a:cs typeface="Tahoma" pitchFamily="34" charset="0"/>
              </a:rPr>
              <a:t>” para comprobar si la conexión es correcta. Nos pedirá la clave y todo debería de ir correctamente.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16 - Instalar MySQL paso 16.png"/>
          <p:cNvPicPr>
            <a:picLocks noChangeAspect="1"/>
          </p:cNvPicPr>
          <p:nvPr/>
        </p:nvPicPr>
        <p:blipFill>
          <a:blip r:embed="rId2"/>
          <a:stretch>
            <a:fillRect/>
          </a:stretch>
        </p:blipFill>
        <p:spPr>
          <a:xfrm>
            <a:off x="856810" y="1399889"/>
            <a:ext cx="7710701" cy="48461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9571" y="2591017"/>
            <a:ext cx="4044466" cy="2062103"/>
          </a:xfrm>
          <a:prstGeom prst="rect">
            <a:avLst/>
          </a:prstGeom>
        </p:spPr>
        <p:txBody>
          <a:bodyPr wrap="square">
            <a:spAutoFit/>
          </a:bodyPr>
          <a:lstStyle/>
          <a:p>
            <a:r>
              <a:rPr lang="es-AR" sz="1600" dirty="0">
                <a:latin typeface="Tahoma" pitchFamily="34" charset="0"/>
                <a:ea typeface="Tahoma" pitchFamily="34" charset="0"/>
                <a:cs typeface="Tahoma" pitchFamily="34" charset="0"/>
              </a:rPr>
              <a:t>En la ventana principal de </a:t>
            </a:r>
            <a:r>
              <a:rPr lang="es-AR" sz="1600" b="1" dirty="0">
                <a:latin typeface="Tahoma" pitchFamily="34" charset="0"/>
                <a:ea typeface="Tahoma" pitchFamily="34" charset="0"/>
                <a:cs typeface="Tahoma" pitchFamily="34" charset="0"/>
              </a:rPr>
              <a:t>MySQL Workbench aparecerá la nueva conexión creada</a:t>
            </a:r>
            <a:r>
              <a:rPr lang="es-AR" sz="1600" dirty="0">
                <a:latin typeface="Tahoma" pitchFamily="34" charset="0"/>
                <a:ea typeface="Tahoma" pitchFamily="34" charset="0"/>
                <a:cs typeface="Tahoma" pitchFamily="34" charset="0"/>
              </a:rPr>
              <a:t> para poder conectarnos con un solo clic. De esta forma ya estaremos dentro del entorno de gestión de bases de datos de MySQL.</a:t>
            </a:r>
          </a:p>
          <a:p>
            <a:r>
              <a:rPr lang="es-AR" sz="1600" dirty="0">
                <a:latin typeface="Tahoma" pitchFamily="34" charset="0"/>
                <a:ea typeface="Tahoma" pitchFamily="34" charset="0"/>
                <a:cs typeface="Tahoma" pitchFamily="34" charset="0"/>
              </a:rPr>
              <a:t>Debemos ingresar el password creado para el usuario root.</a:t>
            </a:r>
          </a:p>
        </p:txBody>
      </p:sp>
      <p:pic>
        <p:nvPicPr>
          <p:cNvPr id="4" name="3 Imagen" descr="17 - Instalar MySQL paso 17.png"/>
          <p:cNvPicPr>
            <a:picLocks noChangeAspect="1"/>
          </p:cNvPicPr>
          <p:nvPr/>
        </p:nvPicPr>
        <p:blipFill>
          <a:blip r:embed="rId2"/>
          <a:srcRect l="1007" t="1849"/>
          <a:stretch>
            <a:fillRect/>
          </a:stretch>
        </p:blipFill>
        <p:spPr>
          <a:xfrm>
            <a:off x="4375090" y="2433711"/>
            <a:ext cx="4365083" cy="227896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913205" y="710360"/>
            <a:ext cx="6682154" cy="584775"/>
          </a:xfrm>
          <a:prstGeom prst="rect">
            <a:avLst/>
          </a:prstGeom>
        </p:spPr>
        <p:txBody>
          <a:bodyPr wrap="square">
            <a:spAutoFit/>
          </a:bodyPr>
          <a:lstStyle/>
          <a:p>
            <a:r>
              <a:rPr lang="es-AR" sz="1600" dirty="0">
                <a:latin typeface="Tahoma" pitchFamily="34" charset="0"/>
                <a:ea typeface="Tahoma" pitchFamily="34" charset="0"/>
                <a:cs typeface="Tahoma" pitchFamily="34" charset="0"/>
              </a:rPr>
              <a:t>Este ha sido el procedimiento de instalación y configuración de MySQL Server y MySQL Workbench en Windows.</a:t>
            </a:r>
          </a:p>
        </p:txBody>
      </p:sp>
      <p:pic>
        <p:nvPicPr>
          <p:cNvPr id="4" name="3 Imagen" descr="18 - Instalar MySQL paso 18.png"/>
          <p:cNvPicPr>
            <a:picLocks noChangeAspect="1"/>
          </p:cNvPicPr>
          <p:nvPr/>
        </p:nvPicPr>
        <p:blipFill>
          <a:blip r:embed="rId2"/>
          <a:srcRect r="669"/>
          <a:stretch>
            <a:fillRect/>
          </a:stretch>
        </p:blipFill>
        <p:spPr>
          <a:xfrm>
            <a:off x="436102" y="1348288"/>
            <a:ext cx="8356206" cy="5142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65760" y="1266092"/>
            <a:ext cx="8468751" cy="4924425"/>
          </a:xfrm>
          <a:prstGeom prst="rect">
            <a:avLst/>
          </a:prstGeom>
        </p:spPr>
        <p:txBody>
          <a:bodyPr wrap="square">
            <a:spAutoFit/>
          </a:bodyPr>
          <a:lstStyle/>
          <a:p>
            <a:r>
              <a:rPr lang="es-AR" sz="3600" b="1" dirty="0">
                <a:solidFill>
                  <a:schemeClr val="accent1">
                    <a:lumMod val="75000"/>
                  </a:schemeClr>
                </a:solidFill>
                <a:effectLst>
                  <a:outerShdw blurRad="38100" dist="38100" dir="2700000" algn="tl">
                    <a:srgbClr val="000000">
                      <a:alpha val="43137"/>
                    </a:srgbClr>
                  </a:outerShdw>
                </a:effectLst>
              </a:rPr>
              <a:t>¿Que es MySQL?</a:t>
            </a:r>
          </a:p>
          <a:p>
            <a:endParaRPr lang="es-AR" b="1" dirty="0"/>
          </a:p>
          <a:p>
            <a:r>
              <a:rPr lang="es-AR" sz="2400" dirty="0"/>
              <a:t>Los dos programas más utilizados del paquete son </a:t>
            </a:r>
            <a:r>
              <a:rPr lang="es-AR" sz="2400" b="1" dirty="0"/>
              <a:t>MySQL Server</a:t>
            </a:r>
            <a:r>
              <a:rPr lang="es-AR" sz="2400" dirty="0"/>
              <a:t> y </a:t>
            </a:r>
            <a:r>
              <a:rPr lang="es-AR" sz="2400" b="1" dirty="0"/>
              <a:t>MySQL Workbench</a:t>
            </a:r>
            <a:r>
              <a:rPr lang="es-AR" sz="2400" dirty="0"/>
              <a:t>, ya que gracias a ellos tendremos la posibilidad de trabajar en las bases de datos. MySQL es un entorno de base de datos creado por Oracle con licencia pública general y también comercial que es capaz de trabajar con </a:t>
            </a:r>
            <a:r>
              <a:rPr lang="es-AR" sz="2400" b="1" dirty="0"/>
              <a:t>estructuras de datos relacionales</a:t>
            </a:r>
            <a:r>
              <a:rPr lang="es-AR" sz="2400" dirty="0"/>
              <a:t>.</a:t>
            </a:r>
          </a:p>
          <a:p>
            <a:r>
              <a:rPr lang="es-AR" sz="2400" dirty="0"/>
              <a:t>Debemos tener en cuenta que, aún pudiendo formar parte del ecosistema Hadoop, con aplicaciones como Apache o Spark, este paquete no es de código libre y creado por la comunidad Apache, sino que </a:t>
            </a:r>
            <a:r>
              <a:rPr lang="es-AR" sz="2400" b="1" dirty="0"/>
              <a:t>está patrocinado por la propia empresa Oracle</a:t>
            </a:r>
            <a:r>
              <a:rPr lang="es-AR" sz="2400" dirty="0"/>
              <a:t>.</a:t>
            </a:r>
          </a:p>
        </p:txBody>
      </p:sp>
    </p:spTree>
    <p:extLst>
      <p:ext uri="{BB962C8B-B14F-4D97-AF65-F5344CB8AC3E}">
        <p14:creationId xmlns:p14="http://schemas.microsoft.com/office/powerpoint/2010/main" val="217699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95421" y="1266095"/>
            <a:ext cx="8623496" cy="2739211"/>
          </a:xfrm>
          <a:prstGeom prst="rect">
            <a:avLst/>
          </a:prstGeom>
        </p:spPr>
        <p:txBody>
          <a:bodyPr wrap="square">
            <a:spAutoFit/>
          </a:bodyPr>
          <a:lstStyle/>
          <a:p>
            <a:r>
              <a:rPr lang="es-AR" sz="3200" b="1" dirty="0">
                <a:solidFill>
                  <a:schemeClr val="accent1">
                    <a:lumMod val="75000"/>
                  </a:schemeClr>
                </a:solidFill>
                <a:effectLst>
                  <a:outerShdw blurRad="38100" dist="38100" dir="2700000" algn="tl">
                    <a:srgbClr val="000000">
                      <a:alpha val="43137"/>
                    </a:srgbClr>
                  </a:outerShdw>
                </a:effectLst>
              </a:rPr>
              <a:t>MySQL Server</a:t>
            </a:r>
            <a:r>
              <a:rPr lang="es-AR" sz="3200" dirty="0">
                <a:solidFill>
                  <a:schemeClr val="accent1">
                    <a:lumMod val="75000"/>
                  </a:schemeClr>
                </a:solidFill>
                <a:effectLst>
                  <a:outerShdw blurRad="38100" dist="38100" dir="2700000" algn="tl">
                    <a:srgbClr val="000000">
                      <a:alpha val="43137"/>
                    </a:srgbClr>
                  </a:outerShdw>
                </a:effectLst>
              </a:rPr>
              <a:t>: </a:t>
            </a:r>
            <a:r>
              <a:rPr lang="es-AR" sz="2800" dirty="0"/>
              <a:t>es el paquete principal y se trata de un software Gestor de Bases de Datos relacionales, potente y muy utilizado. Es capaz de crear bases de datos, son sus respectivas tablas, vistas y relaciones. Además de poder realizar su edición y consultas a dichos datos.</a:t>
            </a:r>
          </a:p>
        </p:txBody>
      </p:sp>
      <p:sp>
        <p:nvSpPr>
          <p:cNvPr id="5" name="4 Rectángulo"/>
          <p:cNvSpPr/>
          <p:nvPr/>
        </p:nvSpPr>
        <p:spPr>
          <a:xfrm>
            <a:off x="344656" y="4082184"/>
            <a:ext cx="8630532" cy="2308324"/>
          </a:xfrm>
          <a:prstGeom prst="rect">
            <a:avLst/>
          </a:prstGeom>
        </p:spPr>
        <p:txBody>
          <a:bodyPr wrap="square">
            <a:spAutoFit/>
          </a:bodyPr>
          <a:lstStyle/>
          <a:p>
            <a:r>
              <a:rPr lang="es-AR" sz="3200" b="1" dirty="0">
                <a:solidFill>
                  <a:schemeClr val="accent1">
                    <a:lumMod val="75000"/>
                  </a:schemeClr>
                </a:solidFill>
                <a:effectLst>
                  <a:outerShdw blurRad="38100" dist="38100" dir="2700000" algn="tl">
                    <a:srgbClr val="000000">
                      <a:alpha val="43137"/>
                    </a:srgbClr>
                  </a:outerShdw>
                </a:effectLst>
              </a:rPr>
              <a:t>MySQL Workbench</a:t>
            </a:r>
            <a:r>
              <a:rPr lang="es-AR" sz="3200" dirty="0">
                <a:solidFill>
                  <a:schemeClr val="accent1">
                    <a:lumMod val="75000"/>
                  </a:schemeClr>
                </a:solidFill>
                <a:effectLst>
                  <a:outerShdw blurRad="38100" dist="38100" dir="2700000" algn="tl">
                    <a:srgbClr val="000000">
                      <a:alpha val="43137"/>
                    </a:srgbClr>
                  </a:outerShdw>
                </a:effectLst>
              </a:rPr>
              <a:t>: </a:t>
            </a:r>
            <a:r>
              <a:rPr lang="es-AR" sz="2800" dirty="0"/>
              <a:t>por su parte, este software nos va a proporcionar potentes opciones de administración de bases de datos relacionales, además de utilizar consultas SQL mediante un entorno visual a golpe de clic.</a:t>
            </a:r>
          </a:p>
        </p:txBody>
      </p:sp>
    </p:spTree>
    <p:extLst>
      <p:ext uri="{BB962C8B-B14F-4D97-AF65-F5344CB8AC3E}">
        <p14:creationId xmlns:p14="http://schemas.microsoft.com/office/powerpoint/2010/main" val="296504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a:solidFill>
                  <a:schemeClr val="tx1"/>
                </a:solidFill>
              </a:rPr>
              <a:t>CONDICIÓN</a:t>
            </a:r>
            <a:endParaRPr sz="2400" b="1" dirty="0">
              <a:solidFill>
                <a:schemeClr val="tx1"/>
              </a:solidFill>
            </a:endParaRPr>
          </a:p>
        </p:txBody>
      </p:sp>
      <p:sp>
        <p:nvSpPr>
          <p:cNvPr id="4" name="3 Rectángulo"/>
          <p:cNvSpPr/>
          <p:nvPr/>
        </p:nvSpPr>
        <p:spPr>
          <a:xfrm>
            <a:off x="2566346" y="588182"/>
            <a:ext cx="5916472" cy="1077218"/>
          </a:xfrm>
          <a:prstGeom prst="rect">
            <a:avLst/>
          </a:prstGeom>
        </p:spPr>
        <p:txBody>
          <a:bodyPr wrap="square">
            <a:spAutoFit/>
          </a:bodyPr>
          <a:lstStyle/>
          <a:p>
            <a:r>
              <a:rPr lang="es-AR" sz="3200" b="1" dirty="0">
                <a:solidFill>
                  <a:schemeClr val="bg2">
                    <a:lumMod val="90000"/>
                    <a:lumOff val="10000"/>
                  </a:schemeClr>
                </a:solidFill>
                <a:effectLst>
                  <a:outerShdw blurRad="38100" dist="38100" dir="2700000" algn="tl">
                    <a:srgbClr val="000000">
                      <a:alpha val="43137"/>
                    </a:srgbClr>
                  </a:outerShdw>
                </a:effectLst>
              </a:rPr>
              <a:t>Descarga de MySQL</a:t>
            </a:r>
          </a:p>
          <a:p>
            <a:r>
              <a:rPr lang="sv-SE" sz="3200" b="1" dirty="0">
                <a:solidFill>
                  <a:schemeClr val="bg1">
                    <a:lumMod val="50000"/>
                  </a:schemeClr>
                </a:solidFill>
                <a:effectLst>
                  <a:outerShdw blurRad="38100" dist="38100" dir="2700000" algn="tl">
                    <a:srgbClr val="000000">
                      <a:alpha val="43137"/>
                    </a:srgbClr>
                  </a:outerShdw>
                </a:effectLst>
              </a:rPr>
              <a:t> </a:t>
            </a:r>
          </a:p>
        </p:txBody>
      </p:sp>
      <p:sp>
        <p:nvSpPr>
          <p:cNvPr id="5" name="4 Rectángulo"/>
          <p:cNvSpPr/>
          <p:nvPr/>
        </p:nvSpPr>
        <p:spPr>
          <a:xfrm>
            <a:off x="267286" y="1392703"/>
            <a:ext cx="3418449" cy="5078313"/>
          </a:xfrm>
          <a:prstGeom prst="rect">
            <a:avLst/>
          </a:prstGeom>
        </p:spPr>
        <p:txBody>
          <a:bodyPr wrap="square">
            <a:spAutoFit/>
          </a:bodyPr>
          <a:lstStyle/>
          <a:p>
            <a:r>
              <a:rPr lang="es-AR" sz="1600" dirty="0">
                <a:latin typeface="Tahoma" pitchFamily="34" charset="0"/>
                <a:ea typeface="Tahoma" pitchFamily="34" charset="0"/>
                <a:cs typeface="Tahoma" pitchFamily="34" charset="0"/>
              </a:rPr>
              <a:t>Lo primero que tendremos que hacer por supuesto, es instalar la herramienta principal, el motor de bases de datos y también vamos a provechar para instalar el cliente para la gestión de las bases de datos. Para descargarlo tendremos que dirigirnos a </a:t>
            </a:r>
            <a:r>
              <a:rPr lang="es-AR" sz="1600" dirty="0">
                <a:latin typeface="Tahoma" pitchFamily="34" charset="0"/>
                <a:ea typeface="Tahoma" pitchFamily="34" charset="0"/>
                <a:cs typeface="Tahoma" pitchFamily="34" charset="0"/>
                <a:hlinkClick r:id="rId4"/>
              </a:rPr>
              <a:t>su sitio web oficial</a:t>
            </a:r>
            <a:r>
              <a:rPr lang="es-AR" sz="1600" dirty="0">
                <a:latin typeface="Tahoma" pitchFamily="34" charset="0"/>
                <a:ea typeface="Tahoma" pitchFamily="34" charset="0"/>
                <a:cs typeface="Tahoma" pitchFamily="34" charset="0"/>
              </a:rPr>
              <a:t>, y en su página principal, pulsamos sobre “</a:t>
            </a:r>
            <a:r>
              <a:rPr lang="es-AR" sz="1600" b="1" dirty="0">
                <a:latin typeface="Tahoma" pitchFamily="34" charset="0"/>
                <a:ea typeface="Tahoma" pitchFamily="34" charset="0"/>
                <a:cs typeface="Tahoma" pitchFamily="34" charset="0"/>
              </a:rPr>
              <a:t>MySQL Comunnity Server</a:t>
            </a:r>
            <a:r>
              <a:rPr lang="es-AR" sz="1600" dirty="0">
                <a:latin typeface="Tahoma" pitchFamily="34" charset="0"/>
                <a:ea typeface="Tahoma" pitchFamily="34" charset="0"/>
                <a:cs typeface="Tahoma" pitchFamily="34" charset="0"/>
              </a:rPr>
              <a:t>”.</a:t>
            </a:r>
          </a:p>
          <a:p>
            <a:r>
              <a:rPr lang="es-AR" sz="1600" dirty="0">
                <a:latin typeface="Tahoma" pitchFamily="34" charset="0"/>
                <a:ea typeface="Tahoma" pitchFamily="34" charset="0"/>
                <a:cs typeface="Tahoma" pitchFamily="34" charset="0"/>
              </a:rPr>
              <a:t>En cualquier caso, tendremos que dirigirnos a la zona inferior de la nueva página y </a:t>
            </a:r>
            <a:r>
              <a:rPr lang="es-AR" sz="1600" b="1" dirty="0">
                <a:latin typeface="Tahoma" pitchFamily="34" charset="0"/>
                <a:ea typeface="Tahoma" pitchFamily="34" charset="0"/>
                <a:cs typeface="Tahoma" pitchFamily="34" charset="0"/>
              </a:rPr>
              <a:t>seleccionar la plataforma</a:t>
            </a:r>
            <a:r>
              <a:rPr lang="es-AR" sz="1600" dirty="0">
                <a:latin typeface="Tahoma" pitchFamily="34" charset="0"/>
                <a:ea typeface="Tahoma" pitchFamily="34" charset="0"/>
                <a:cs typeface="Tahoma" pitchFamily="34" charset="0"/>
              </a:rPr>
              <a:t> en la que deseamos instar MySQL. Por supuesto, será en Windows. Luego, tendremos que pulsar sobre la opción principal de “</a:t>
            </a:r>
            <a:r>
              <a:rPr lang="es-AR" sz="1600" b="1" dirty="0">
                <a:latin typeface="Tahoma" pitchFamily="34" charset="0"/>
                <a:ea typeface="Tahoma" pitchFamily="34" charset="0"/>
                <a:cs typeface="Tahoma" pitchFamily="34" charset="0"/>
              </a:rPr>
              <a:t>MySQL Installer for Windows</a:t>
            </a:r>
            <a:r>
              <a:rPr lang="es-AR" sz="1600" dirty="0">
                <a:latin typeface="Tahoma" pitchFamily="34" charset="0"/>
                <a:ea typeface="Tahoma" pitchFamily="34" charset="0"/>
                <a:cs typeface="Tahoma" pitchFamily="34" charset="0"/>
              </a:rPr>
              <a:t>”</a:t>
            </a:r>
          </a:p>
          <a:p>
            <a:endParaRPr lang="es-AR" sz="2000" dirty="0"/>
          </a:p>
        </p:txBody>
      </p:sp>
      <p:pic>
        <p:nvPicPr>
          <p:cNvPr id="6" name="5 Imagen" descr="01 - Instalar MySQL.png"/>
          <p:cNvPicPr>
            <a:picLocks noChangeAspect="1"/>
          </p:cNvPicPr>
          <p:nvPr/>
        </p:nvPicPr>
        <p:blipFill>
          <a:blip r:embed="rId5"/>
          <a:stretch>
            <a:fillRect/>
          </a:stretch>
        </p:blipFill>
        <p:spPr>
          <a:xfrm>
            <a:off x="3818083" y="1322363"/>
            <a:ext cx="5143037" cy="52050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94565"/>
            <a:ext cx="4581254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rPr>
              <a:t>Este procedimiento será idéntico en cualquiera de los sistemas operativos que tengamos. Ahora tendremos una página muy similar a la anterior en donde tendremos que seleccionar de nuevo el tipo de sistema que tenemos y pulsaremos sob</a:t>
            </a:r>
            <a:r>
              <a:rPr kumimoji="0" lang="es-AR" sz="1800" b="0" i="0" u="none" strike="noStrike" cap="none" normalizeH="0" baseline="0" dirty="0">
                <a:ln>
                  <a:noFill/>
                </a:ln>
                <a:solidFill>
                  <a:schemeClr val="tx1"/>
                </a:solidFill>
                <a:effectLst/>
                <a:latin typeface="Arial" charset="0"/>
                <a:cs typeface="Arial" charset="0"/>
                <a:hlinkClick r:id="rId2"/>
              </a:rPr>
              <a:t>re “</a:t>
            </a:r>
            <a:r>
              <a:rPr kumimoji="0" lang="es-AR" sz="1800" b="1" i="0" u="none" strike="noStrike" cap="none" normalizeH="0" baseline="0" dirty="0">
                <a:ln>
                  <a:noFill/>
                </a:ln>
                <a:solidFill>
                  <a:schemeClr val="tx1"/>
                </a:solidFill>
                <a:effectLst/>
                <a:latin typeface="Arial" charset="0"/>
                <a:cs typeface="Arial" charset="0"/>
                <a:hlinkClick r:id="rId2"/>
              </a:rPr>
              <a:t>Windows (x86, 32-bit), MSI Installer</a:t>
            </a:r>
            <a:r>
              <a:rPr kumimoji="0" lang="es-AR" sz="1800" b="0" i="0" u="none" strike="noStrike" cap="none" normalizeH="0" baseline="0" dirty="0">
                <a:ln>
                  <a:noFill/>
                </a:ln>
                <a:solidFill>
                  <a:schemeClr val="tx1"/>
                </a:solidFill>
                <a:effectLst/>
                <a:latin typeface="Arial" charset="0"/>
                <a:cs typeface="Arial" charset="0"/>
                <a:hlinkClick r:id="rId2"/>
              </a:rPr>
              <a:t>”. La diferencia entre las dos versiones que hay es que en una descargaremos los ficheros desde Internet durante la instalación, y la otra será el paquete completo.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hlinkClick r:id="rId2"/>
              </a:rPr>
              <a:t>  </a:t>
            </a:r>
            <a:endParaRPr kumimoji="0" lang="es-AR" sz="32800" b="0" i="0" u="none" strike="noStrike" cap="none" normalizeH="0" baseline="0" dirty="0">
              <a:ln>
                <a:noFill/>
              </a:ln>
              <a:solidFill>
                <a:schemeClr val="tx1"/>
              </a:solidFill>
              <a:effectLst/>
              <a:latin typeface="Arial" charset="0"/>
              <a:cs typeface="Arial" charset="0"/>
            </a:endParaRPr>
          </a:p>
        </p:txBody>
      </p:sp>
      <p:sp>
        <p:nvSpPr>
          <p:cNvPr id="33795" name="Rectangle 3"/>
          <p:cNvSpPr>
            <a:spLocks noChangeArrowheads="1"/>
          </p:cNvSpPr>
          <p:nvPr/>
        </p:nvSpPr>
        <p:spPr bwMode="auto">
          <a:xfrm>
            <a:off x="0" y="-94565"/>
            <a:ext cx="4581254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rPr>
              <a:t>Este procedimiento será idéntico en cualquiera de los sistemas operativos que tengamos. Ahora tendremos una página muy similar a la anterior en donde tendremos que seleccionar de nuevo el tipo de sistema que tenemos y pulsaremos sob</a:t>
            </a:r>
            <a:r>
              <a:rPr kumimoji="0" lang="es-AR" sz="1800" b="0" i="0" u="none" strike="noStrike" cap="none" normalizeH="0" baseline="0" dirty="0">
                <a:ln>
                  <a:noFill/>
                </a:ln>
                <a:solidFill>
                  <a:schemeClr val="tx1"/>
                </a:solidFill>
                <a:effectLst/>
                <a:latin typeface="Arial" charset="0"/>
                <a:cs typeface="Arial" charset="0"/>
                <a:hlinkClick r:id="rId2"/>
              </a:rPr>
              <a:t>re “</a:t>
            </a:r>
            <a:r>
              <a:rPr kumimoji="0" lang="es-AR" sz="1800" b="1" i="0" u="none" strike="noStrike" cap="none" normalizeH="0" baseline="0" dirty="0">
                <a:ln>
                  <a:noFill/>
                </a:ln>
                <a:solidFill>
                  <a:schemeClr val="tx1"/>
                </a:solidFill>
                <a:effectLst/>
                <a:latin typeface="Arial" charset="0"/>
                <a:cs typeface="Arial" charset="0"/>
                <a:hlinkClick r:id="rId2"/>
              </a:rPr>
              <a:t>Windows (x86, 32-bit), MSI Installer</a:t>
            </a:r>
            <a:r>
              <a:rPr kumimoji="0" lang="es-AR" sz="1800" b="0" i="0" u="none" strike="noStrike" cap="none" normalizeH="0" baseline="0" dirty="0">
                <a:ln>
                  <a:noFill/>
                </a:ln>
                <a:solidFill>
                  <a:schemeClr val="tx1"/>
                </a:solidFill>
                <a:effectLst/>
                <a:latin typeface="Arial" charset="0"/>
                <a:cs typeface="Arial" charset="0"/>
                <a:hlinkClick r:id="rId2"/>
              </a:rPr>
              <a:t>”. La diferencia entre las dos versiones que hay es que en una descargaremos los ficheros desde Internet durante la instalación, y la otra será el paquete completo.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hlinkClick r:id="rId2"/>
              </a:rPr>
              <a:t>  </a:t>
            </a:r>
            <a:endParaRPr kumimoji="0" lang="es-AR" sz="32800" b="0" i="0" u="none" strike="noStrike" cap="none" normalizeH="0" baseline="0" dirty="0">
              <a:ln>
                <a:noFill/>
              </a:ln>
              <a:solidFill>
                <a:schemeClr val="tx1"/>
              </a:solidFill>
              <a:effectLst/>
              <a:latin typeface="Arial" charset="0"/>
              <a:cs typeface="Arial" charset="0"/>
            </a:endParaRPr>
          </a:p>
        </p:txBody>
      </p:sp>
      <p:sp>
        <p:nvSpPr>
          <p:cNvPr id="33797" name="Rectangle 5"/>
          <p:cNvSpPr>
            <a:spLocks noChangeArrowheads="1"/>
          </p:cNvSpPr>
          <p:nvPr/>
        </p:nvSpPr>
        <p:spPr bwMode="auto">
          <a:xfrm>
            <a:off x="0" y="-94565"/>
            <a:ext cx="4581254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rPr>
              <a:t>Este procedimiento será idéntico en cualquiera de los sistemas operativos que tengamos. Ahora tendremos una página muy similar a la anterior en donde tendremos que seleccionar de nuevo el tipo de sistema que tenemos y pulsaremos sob</a:t>
            </a:r>
            <a:r>
              <a:rPr kumimoji="0" lang="es-AR" sz="1800" b="0" i="0" u="none" strike="noStrike" cap="none" normalizeH="0" baseline="0" dirty="0">
                <a:ln>
                  <a:noFill/>
                </a:ln>
                <a:solidFill>
                  <a:schemeClr val="tx1"/>
                </a:solidFill>
                <a:effectLst/>
                <a:latin typeface="Arial" charset="0"/>
                <a:cs typeface="Arial" charset="0"/>
                <a:hlinkClick r:id="rId2"/>
              </a:rPr>
              <a:t>re “</a:t>
            </a:r>
            <a:r>
              <a:rPr kumimoji="0" lang="es-AR" sz="1800" b="1" i="0" u="none" strike="noStrike" cap="none" normalizeH="0" baseline="0" dirty="0">
                <a:ln>
                  <a:noFill/>
                </a:ln>
                <a:solidFill>
                  <a:schemeClr val="tx1"/>
                </a:solidFill>
                <a:effectLst/>
                <a:latin typeface="Arial" charset="0"/>
                <a:cs typeface="Arial" charset="0"/>
                <a:hlinkClick r:id="rId2"/>
              </a:rPr>
              <a:t>Windows (x86, 32-bit), MSI Installer</a:t>
            </a:r>
            <a:r>
              <a:rPr kumimoji="0" lang="es-AR" sz="1800" b="0" i="0" u="none" strike="noStrike" cap="none" normalizeH="0" baseline="0" dirty="0">
                <a:ln>
                  <a:noFill/>
                </a:ln>
                <a:solidFill>
                  <a:schemeClr val="tx1"/>
                </a:solidFill>
                <a:effectLst/>
                <a:latin typeface="Arial" charset="0"/>
                <a:cs typeface="Arial" charset="0"/>
                <a:hlinkClick r:id="rId2"/>
              </a:rPr>
              <a:t>”. La diferencia entre las dos versiones que hay es que en una descargaremos los ficheros desde Internet durante la instalación, y la otra será el paquete completo.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hlinkClick r:id="rId2"/>
              </a:rPr>
              <a:t>  </a:t>
            </a:r>
            <a:endParaRPr kumimoji="0" lang="es-AR" sz="32800" b="0" i="0" u="none" strike="noStrike" cap="none" normalizeH="0" baseline="0" dirty="0">
              <a:ln>
                <a:noFill/>
              </a:ln>
              <a:solidFill>
                <a:schemeClr val="tx1"/>
              </a:solidFill>
              <a:effectLst/>
              <a:latin typeface="Arial" charset="0"/>
              <a:cs typeface="Arial" charset="0"/>
            </a:endParaRPr>
          </a:p>
        </p:txBody>
      </p:sp>
      <p:sp>
        <p:nvSpPr>
          <p:cNvPr id="3379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rPr>
              <a:t>Este procedimiento será idéntico en cualquiera de los sistemas operativos que tengamos. Ahora tendremos una página muy similar a la anterior en donde tendremos que seleccionar de nuevo el tipo de sistema que tenemos y pulsaremos sob</a:t>
            </a:r>
            <a:r>
              <a:rPr kumimoji="0" lang="es-AR" sz="1800" b="0" i="0" u="none" strike="noStrike" cap="none" normalizeH="0" baseline="0" dirty="0">
                <a:ln>
                  <a:noFill/>
                </a:ln>
                <a:solidFill>
                  <a:schemeClr val="tx1"/>
                </a:solidFill>
                <a:effectLst/>
                <a:latin typeface="Arial" charset="0"/>
                <a:cs typeface="Arial" charset="0"/>
                <a:hlinkClick r:id="rId2"/>
              </a:rPr>
              <a:t>re “</a:t>
            </a:r>
            <a:r>
              <a:rPr kumimoji="0" lang="es-AR" sz="1800" b="1" i="0" u="none" strike="noStrike" cap="none" normalizeH="0" baseline="0" dirty="0">
                <a:ln>
                  <a:noFill/>
                </a:ln>
                <a:solidFill>
                  <a:schemeClr val="tx1"/>
                </a:solidFill>
                <a:effectLst/>
                <a:latin typeface="Arial" charset="0"/>
                <a:cs typeface="Arial" charset="0"/>
                <a:hlinkClick r:id="rId2"/>
              </a:rPr>
              <a:t>Windows (x86, 32-bit), MSI </a:t>
            </a:r>
            <a:r>
              <a:rPr kumimoji="0" lang="es-AR" sz="1800" b="1" i="0" u="none" strike="noStrike" cap="none" normalizeH="0" baseline="0" dirty="0" err="1">
                <a:ln>
                  <a:noFill/>
                </a:ln>
                <a:solidFill>
                  <a:schemeClr val="tx1"/>
                </a:solidFill>
                <a:effectLst/>
                <a:latin typeface="Arial" charset="0"/>
                <a:cs typeface="Arial" charset="0"/>
                <a:hlinkClick r:id="rId2"/>
              </a:rPr>
              <a:t>Installer</a:t>
            </a:r>
            <a:r>
              <a:rPr kumimoji="0" lang="es-AR" sz="1800" b="0" i="0" u="none" strike="noStrike" cap="none" normalizeH="0" baseline="0" dirty="0">
                <a:ln>
                  <a:noFill/>
                </a:ln>
                <a:solidFill>
                  <a:schemeClr val="tx1"/>
                </a:solidFill>
                <a:effectLst/>
                <a:latin typeface="Arial" charset="0"/>
                <a:cs typeface="Arial" charset="0"/>
                <a:hlinkClick r:id="rId2"/>
              </a:rPr>
              <a:t>”. La diferencia entre las dos versiones que hay es que en una descargaremos los ficheros desde Internet durante la instalación, y la otra será el paquete completo.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dirty="0">
                <a:ln>
                  <a:noFill/>
                </a:ln>
                <a:solidFill>
                  <a:schemeClr val="tx1"/>
                </a:solidFill>
                <a:effectLst/>
                <a:latin typeface="Arial" charset="0"/>
                <a:cs typeface="Arial" charset="0"/>
                <a:hlinkClick r:id="rId2"/>
              </a:rPr>
              <a:t>  </a:t>
            </a:r>
            <a:endParaRPr kumimoji="0" lang="es-AR" sz="32800" b="0" i="0" u="none" strike="noStrike" cap="none" normalizeH="0" baseline="0" dirty="0">
              <a:ln>
                <a:noFill/>
              </a:ln>
              <a:solidFill>
                <a:schemeClr val="tx1"/>
              </a:solidFill>
              <a:effectLst/>
              <a:latin typeface="Arial" charset="0"/>
              <a:cs typeface="Arial" charset="0"/>
            </a:endParaRPr>
          </a:p>
        </p:txBody>
      </p:sp>
      <p:sp>
        <p:nvSpPr>
          <p:cNvPr id="3380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800" b="0" i="0" u="none" strike="noStrike" cap="none" normalizeH="0" baseline="0">
                <a:ln>
                  <a:noFill/>
                </a:ln>
                <a:solidFill>
                  <a:schemeClr val="tx1"/>
                </a:solidFill>
                <a:effectLst/>
                <a:latin typeface="Arial" charset="0"/>
                <a:cs typeface="Arial" charset="0"/>
              </a:rPr>
              <a:t>Este procedimiento será idéntico en cualquiera de los sistemas operativos que tengamos. Ahora tendremos una página muy similar a la anterior en donde tendremos que seleccionar de nuevo el tipo de sistema que tenemos y pulsaremos sob</a:t>
            </a:r>
            <a:r>
              <a:rPr kumimoji="0" lang="es-AR" sz="1800" b="0" i="0" u="none" strike="noStrike" cap="none" normalizeH="0" baseline="0">
                <a:ln>
                  <a:noFill/>
                </a:ln>
                <a:solidFill>
                  <a:schemeClr val="tx1"/>
                </a:solidFill>
                <a:effectLst/>
                <a:latin typeface="Arial" charset="0"/>
                <a:cs typeface="Arial" charset="0"/>
                <a:hlinkClick r:id="rId2"/>
              </a:rPr>
              <a:t>re “</a:t>
            </a:r>
            <a:r>
              <a:rPr kumimoji="0" lang="es-AR" sz="1800" b="1" i="0" u="none" strike="noStrike" cap="none" normalizeH="0" baseline="0">
                <a:ln>
                  <a:noFill/>
                </a:ln>
                <a:solidFill>
                  <a:schemeClr val="tx1"/>
                </a:solidFill>
                <a:effectLst/>
                <a:latin typeface="Arial" charset="0"/>
                <a:cs typeface="Arial" charset="0"/>
                <a:hlinkClick r:id="rId2"/>
              </a:rPr>
              <a:t>Windows (x86, 32-bit), MSI Installer</a:t>
            </a:r>
            <a:r>
              <a:rPr kumimoji="0" lang="es-AR" sz="1800" b="0" i="0" u="none" strike="noStrike" cap="none" normalizeH="0" baseline="0">
                <a:ln>
                  <a:noFill/>
                </a:ln>
                <a:solidFill>
                  <a:schemeClr val="tx1"/>
                </a:solidFill>
                <a:effectLst/>
                <a:latin typeface="Arial" charset="0"/>
                <a:cs typeface="Arial" charset="0"/>
                <a:hlinkClick r:id="rId2"/>
              </a:rPr>
              <a:t>”. La diferencia entre las dos versiones que hay es que en una descargaremos los ficheros desde Internet durante la instalación, y la otra será el paquete completo.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a:ln>
                  <a:noFill/>
                </a:ln>
                <a:solidFill>
                  <a:schemeClr val="tx1"/>
                </a:solidFill>
                <a:effectLst/>
                <a:latin typeface="Arial" charset="0"/>
                <a:cs typeface="Arial" charset="0"/>
                <a:hlinkClick r:id="rId2"/>
              </a:rPr>
              <a:t>  </a:t>
            </a:r>
            <a:endParaRPr kumimoji="0" lang="es-AR" sz="32800" b="0" i="0" u="none" strike="noStrike" cap="none" normalizeH="0" baseline="0">
              <a:ln>
                <a:noFill/>
              </a:ln>
              <a:solidFill>
                <a:schemeClr val="tx1"/>
              </a:solidFill>
              <a:effectLst/>
              <a:latin typeface="Arial" charset="0"/>
              <a:cs typeface="Arial" charset="0"/>
            </a:endParaRPr>
          </a:p>
        </p:txBody>
      </p:sp>
      <p:sp>
        <p:nvSpPr>
          <p:cNvPr id="15" name="14 Rectángulo"/>
          <p:cNvSpPr/>
          <p:nvPr/>
        </p:nvSpPr>
        <p:spPr>
          <a:xfrm>
            <a:off x="166916" y="1281220"/>
            <a:ext cx="3810000" cy="5478423"/>
          </a:xfrm>
          <a:prstGeom prst="rect">
            <a:avLst/>
          </a:prstGeom>
        </p:spPr>
        <p:txBody>
          <a:bodyPr wrap="square">
            <a:spAutoFit/>
          </a:bodyPr>
          <a:lstStyle/>
          <a:p>
            <a:r>
              <a:rPr lang="es-AR" sz="1600" dirty="0">
                <a:latin typeface="Tahoma" pitchFamily="34" charset="0"/>
                <a:ea typeface="Tahoma" pitchFamily="34" charset="0"/>
                <a:cs typeface="Tahoma" pitchFamily="34" charset="0"/>
              </a:rPr>
              <a:t>Este procedimiento será idéntico en cualquiera de los sistemas operativos que tengamos. Ahora tendremos una página muy similar a la anterior en donde tendremos que seleccionar de nuevo el tipo de sistema que tenemos y pulsaremos sobre “</a:t>
            </a:r>
            <a:r>
              <a:rPr lang="es-AR" sz="1600" b="1" dirty="0">
                <a:latin typeface="Tahoma" pitchFamily="34" charset="0"/>
                <a:ea typeface="Tahoma" pitchFamily="34" charset="0"/>
                <a:cs typeface="Tahoma" pitchFamily="34" charset="0"/>
              </a:rPr>
              <a:t>Windows (x86, 32-bit), MSI Installer</a:t>
            </a:r>
            <a:r>
              <a:rPr lang="es-AR" sz="1600" dirty="0">
                <a:latin typeface="Tahoma" pitchFamily="34" charset="0"/>
                <a:ea typeface="Tahoma" pitchFamily="34" charset="0"/>
                <a:cs typeface="Tahoma" pitchFamily="34" charset="0"/>
              </a:rPr>
              <a:t>”. La diferencia entre las dos versiones que hay es que en una descargaremos los ficheros desde Internet durante la instalación, y la otra será el paquete completo.</a:t>
            </a:r>
          </a:p>
          <a:p>
            <a:r>
              <a:rPr lang="es-AR" sz="1600" dirty="0">
                <a:latin typeface="Tahoma" pitchFamily="34" charset="0"/>
                <a:ea typeface="Tahoma" pitchFamily="34" charset="0"/>
                <a:cs typeface="Tahoma" pitchFamily="34" charset="0"/>
              </a:rPr>
              <a:t>La versión que nosotros vamos a descargar e instalar es la más actual, siendo la 8.0.13.</a:t>
            </a:r>
          </a:p>
          <a:p>
            <a:r>
              <a:rPr lang="es-AR" sz="1600" dirty="0">
                <a:latin typeface="Tahoma" pitchFamily="34" charset="0"/>
                <a:ea typeface="Tahoma" pitchFamily="34" charset="0"/>
                <a:cs typeface="Tahoma" pitchFamily="34" charset="0"/>
              </a:rPr>
              <a:t>Antes de comenzar la descarga, nos aparecerá una página para que nos suscribamos o iniciemos sesión, en principio no es necesario de hacer esto, por lo que vamos al enlace de la zona inferior y pulsamos sobre él.</a:t>
            </a:r>
          </a:p>
          <a:p>
            <a:endParaRPr lang="es-AR" dirty="0"/>
          </a:p>
        </p:txBody>
      </p:sp>
      <p:pic>
        <p:nvPicPr>
          <p:cNvPr id="16" name="15 Imagen" descr="02 - Instalar MySQL paso 2.png"/>
          <p:cNvPicPr>
            <a:picLocks noChangeAspect="1"/>
          </p:cNvPicPr>
          <p:nvPr/>
        </p:nvPicPr>
        <p:blipFill>
          <a:blip r:embed="rId3"/>
          <a:stretch>
            <a:fillRect/>
          </a:stretch>
        </p:blipFill>
        <p:spPr>
          <a:xfrm>
            <a:off x="3889830" y="1564135"/>
            <a:ext cx="5167081" cy="4764087"/>
          </a:xfrm>
          <a:prstGeom prst="rect">
            <a:avLst/>
          </a:prstGeom>
        </p:spPr>
      </p:pic>
    </p:spTree>
    <p:extLst>
      <p:ext uri="{BB962C8B-B14F-4D97-AF65-F5344CB8AC3E}">
        <p14:creationId xmlns:p14="http://schemas.microsoft.com/office/powerpoint/2010/main" val="36832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11338" y="756995"/>
            <a:ext cx="6877204" cy="1077218"/>
          </a:xfrm>
          <a:prstGeom prst="rect">
            <a:avLst/>
          </a:prstGeom>
        </p:spPr>
        <p:txBody>
          <a:bodyPr wrap="none">
            <a:spAutoFit/>
          </a:bodyPr>
          <a:lstStyle/>
          <a:p>
            <a:r>
              <a:rPr lang="es-AR" sz="3200" b="1" dirty="0">
                <a:solidFill>
                  <a:schemeClr val="bg2">
                    <a:lumMod val="90000"/>
                    <a:lumOff val="10000"/>
                  </a:schemeClr>
                </a:solidFill>
                <a:effectLst>
                  <a:outerShdw blurRad="38100" dist="38100" dir="2700000" algn="tl">
                    <a:srgbClr val="000000">
                      <a:alpha val="43137"/>
                    </a:srgbClr>
                  </a:outerShdw>
                </a:effectLst>
              </a:rPr>
              <a:t>Proceso de instalación de MySQL </a:t>
            </a:r>
          </a:p>
          <a:p>
            <a:r>
              <a:rPr lang="es-AR" sz="3200" b="1" dirty="0">
                <a:solidFill>
                  <a:schemeClr val="bg2">
                    <a:lumMod val="90000"/>
                    <a:lumOff val="10000"/>
                  </a:schemeClr>
                </a:solidFill>
                <a:effectLst>
                  <a:outerShdw blurRad="38100" dist="38100" dir="2700000" algn="tl">
                    <a:srgbClr val="000000">
                      <a:alpha val="43137"/>
                    </a:srgbClr>
                  </a:outerShdw>
                </a:effectLst>
              </a:rPr>
              <a:t>                en Windows</a:t>
            </a:r>
          </a:p>
        </p:txBody>
      </p:sp>
      <p:sp>
        <p:nvSpPr>
          <p:cNvPr id="4" name="3 Rectángulo"/>
          <p:cNvSpPr/>
          <p:nvPr/>
        </p:nvSpPr>
        <p:spPr>
          <a:xfrm>
            <a:off x="182880" y="1883585"/>
            <a:ext cx="3348112" cy="4247317"/>
          </a:xfrm>
          <a:prstGeom prst="rect">
            <a:avLst/>
          </a:prstGeom>
        </p:spPr>
        <p:txBody>
          <a:bodyPr wrap="square">
            <a:spAutoFit/>
          </a:bodyPr>
          <a:lstStyle/>
          <a:p>
            <a:r>
              <a:rPr lang="es-AR" sz="1600" dirty="0">
                <a:latin typeface="Tahoma" pitchFamily="34" charset="0"/>
                <a:ea typeface="Tahoma" pitchFamily="34" charset="0"/>
                <a:cs typeface="Tahoma" pitchFamily="34" charset="0"/>
              </a:rPr>
              <a:t>Una vez descargado el paquete, procedemos a su ejecución, para que dé comienzo el asistente de instalación. Como queremos instalar </a:t>
            </a:r>
            <a:r>
              <a:rPr lang="es-AR" sz="1600" b="1" dirty="0">
                <a:latin typeface="Tahoma" pitchFamily="34" charset="0"/>
                <a:ea typeface="Tahoma" pitchFamily="34" charset="0"/>
                <a:cs typeface="Tahoma" pitchFamily="34" charset="0"/>
              </a:rPr>
              <a:t>tanto el Server como el Workbench</a:t>
            </a:r>
            <a:r>
              <a:rPr lang="es-AR" sz="1600" dirty="0">
                <a:latin typeface="Tahoma" pitchFamily="34" charset="0"/>
                <a:ea typeface="Tahoma" pitchFamily="34" charset="0"/>
                <a:cs typeface="Tahoma" pitchFamily="34" charset="0"/>
              </a:rPr>
              <a:t>, podremos optar por dos posibilidades. Pulsar sobre “</a:t>
            </a:r>
            <a:r>
              <a:rPr lang="es-AR" sz="1600" b="1" dirty="0">
                <a:latin typeface="Tahoma" pitchFamily="34" charset="0"/>
                <a:ea typeface="Tahoma" pitchFamily="34" charset="0"/>
                <a:cs typeface="Tahoma" pitchFamily="34" charset="0"/>
              </a:rPr>
              <a:t>Developer Default</a:t>
            </a:r>
            <a:r>
              <a:rPr lang="es-AR" sz="1600" dirty="0">
                <a:latin typeface="Tahoma" pitchFamily="34" charset="0"/>
                <a:ea typeface="Tahoma" pitchFamily="34" charset="0"/>
                <a:cs typeface="Tahoma" pitchFamily="34" charset="0"/>
              </a:rPr>
              <a:t>” que </a:t>
            </a:r>
            <a:r>
              <a:rPr lang="es-AR" sz="1600" b="1" dirty="0">
                <a:latin typeface="Tahoma" pitchFamily="34" charset="0"/>
                <a:ea typeface="Tahoma" pitchFamily="34" charset="0"/>
                <a:cs typeface="Tahoma" pitchFamily="34" charset="0"/>
              </a:rPr>
              <a:t>instalará automáticamente todo</a:t>
            </a:r>
            <a:r>
              <a:rPr lang="es-AR" sz="1600" dirty="0">
                <a:latin typeface="Tahoma" pitchFamily="34" charset="0"/>
                <a:ea typeface="Tahoma" pitchFamily="34" charset="0"/>
                <a:cs typeface="Tahoma" pitchFamily="34" charset="0"/>
              </a:rPr>
              <a:t> lo necesario para la creación y gestión de bases de datos. Para usuario que estén comenzando, recomendamos esta opción, ya que instalara MySQL de forma completa con información extra y todo tipo de soporte disponible.</a:t>
            </a:r>
          </a:p>
          <a:p>
            <a:endParaRPr lang="es-AR" dirty="0"/>
          </a:p>
        </p:txBody>
      </p:sp>
      <p:pic>
        <p:nvPicPr>
          <p:cNvPr id="6" name="5 Imagen" descr="03 - Instalar MySQL paso 3.png"/>
          <p:cNvPicPr>
            <a:picLocks noChangeAspect="1"/>
          </p:cNvPicPr>
          <p:nvPr/>
        </p:nvPicPr>
        <p:blipFill>
          <a:blip r:embed="rId2"/>
          <a:srcRect r="1297" b="295"/>
          <a:stretch>
            <a:fillRect/>
          </a:stretch>
        </p:blipFill>
        <p:spPr>
          <a:xfrm>
            <a:off x="3637353" y="1978927"/>
            <a:ext cx="5425894" cy="4126449"/>
          </a:xfrm>
          <a:prstGeom prst="rect">
            <a:avLst/>
          </a:prstGeom>
        </p:spPr>
      </p:pic>
    </p:spTree>
    <p:extLst>
      <p:ext uri="{BB962C8B-B14F-4D97-AF65-F5344CB8AC3E}">
        <p14:creationId xmlns:p14="http://schemas.microsoft.com/office/powerpoint/2010/main" val="361840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33643" y="1255748"/>
            <a:ext cx="3228534" cy="5262979"/>
          </a:xfrm>
          <a:prstGeom prst="rect">
            <a:avLst/>
          </a:prstGeom>
        </p:spPr>
        <p:txBody>
          <a:bodyPr wrap="square">
            <a:spAutoFit/>
          </a:bodyPr>
          <a:lstStyle/>
          <a:p>
            <a:r>
              <a:rPr lang="es-AR" sz="1600" dirty="0">
                <a:latin typeface="Tahoma" pitchFamily="34" charset="0"/>
                <a:ea typeface="Tahoma" pitchFamily="34" charset="0"/>
                <a:cs typeface="Tahoma" pitchFamily="34" charset="0"/>
              </a:rPr>
              <a:t>Si le damos a la opción de “</a:t>
            </a:r>
            <a:r>
              <a:rPr lang="es-AR" sz="1600" b="1" dirty="0">
                <a:latin typeface="Tahoma" pitchFamily="34" charset="0"/>
                <a:ea typeface="Tahoma" pitchFamily="34" charset="0"/>
                <a:cs typeface="Tahoma" pitchFamily="34" charset="0"/>
              </a:rPr>
              <a:t>Custom</a:t>
            </a:r>
            <a:r>
              <a:rPr lang="es-AR" sz="1600" dirty="0">
                <a:latin typeface="Tahoma" pitchFamily="34" charset="0"/>
                <a:ea typeface="Tahoma" pitchFamily="34" charset="0"/>
                <a:cs typeface="Tahoma" pitchFamily="34" charset="0"/>
              </a:rPr>
              <a:t>” tendremos bastantes opciones parar elegir. Esta opción está dirigida a </a:t>
            </a:r>
            <a:r>
              <a:rPr lang="es-AR" sz="1600" b="1" dirty="0">
                <a:latin typeface="Tahoma" pitchFamily="34" charset="0"/>
                <a:ea typeface="Tahoma" pitchFamily="34" charset="0"/>
                <a:cs typeface="Tahoma" pitchFamily="34" charset="0"/>
              </a:rPr>
              <a:t>usuarios que ya cuenta con experiencia trabajando</a:t>
            </a:r>
            <a:r>
              <a:rPr lang="es-AR" sz="1600" dirty="0">
                <a:latin typeface="Tahoma" pitchFamily="34" charset="0"/>
                <a:ea typeface="Tahoma" pitchFamily="34" charset="0"/>
                <a:cs typeface="Tahoma" pitchFamily="34" charset="0"/>
              </a:rPr>
              <a:t> en otros gestores de bases de datos. Vamos a ver un poco las opciones principales de instalación:</a:t>
            </a:r>
          </a:p>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MySQL Servers</a:t>
            </a:r>
            <a:r>
              <a:rPr lang="es-AR" sz="1600" dirty="0">
                <a:latin typeface="Tahoma" pitchFamily="34" charset="0"/>
                <a:ea typeface="Tahoma" pitchFamily="34" charset="0"/>
                <a:cs typeface="Tahoma" pitchFamily="34" charset="0"/>
              </a:rPr>
              <a:t>: esta será la herramienta principal y básica si deseamos utilizar nuestro equipo para convertirlo en un servidor y gestor de bases de datos. En nuestro caso vamos a instalar este paquete, para poder realizar la conexión luego mediante el cliente. Por tanto, desplegamos toda la lista del apartado, y pulsamos en la flecha para mover la opción hacia a derecha.</a:t>
            </a:r>
          </a:p>
        </p:txBody>
      </p:sp>
      <p:pic>
        <p:nvPicPr>
          <p:cNvPr id="4" name="3 Imagen" descr="04 - Instalar MySQL paso 4.png"/>
          <p:cNvPicPr>
            <a:picLocks noChangeAspect="1"/>
          </p:cNvPicPr>
          <p:nvPr/>
        </p:nvPicPr>
        <p:blipFill>
          <a:blip r:embed="rId2"/>
          <a:srcRect l="1245" t="1188" b="801"/>
          <a:stretch>
            <a:fillRect/>
          </a:stretch>
        </p:blipFill>
        <p:spPr>
          <a:xfrm>
            <a:off x="3404382" y="1589649"/>
            <a:ext cx="5697414" cy="4253427"/>
          </a:xfrm>
          <a:prstGeom prst="rect">
            <a:avLst/>
          </a:prstGeom>
        </p:spPr>
      </p:pic>
    </p:spTree>
    <p:extLst>
      <p:ext uri="{BB962C8B-B14F-4D97-AF65-F5344CB8AC3E}">
        <p14:creationId xmlns:p14="http://schemas.microsoft.com/office/powerpoint/2010/main" val="56475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639" y="2398504"/>
            <a:ext cx="2708034" cy="1815882"/>
          </a:xfrm>
          <a:prstGeom prst="rect">
            <a:avLst/>
          </a:prstGeom>
        </p:spPr>
        <p:txBody>
          <a:bodyPr wrap="square">
            <a:spAutoFit/>
          </a:bodyPr>
          <a:lstStyle/>
          <a:p>
            <a:r>
              <a:rPr lang="es-AR" sz="1600" b="1"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MySQL Workbench</a:t>
            </a:r>
            <a:r>
              <a:rPr lang="es-AR" sz="1600" dirty="0">
                <a:solidFill>
                  <a:schemeClr val="bg2">
                    <a:lumMod val="90000"/>
                    <a:lumOff val="1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s-AR" sz="1600" dirty="0">
                <a:latin typeface="Tahoma" pitchFamily="34" charset="0"/>
                <a:ea typeface="Tahoma" pitchFamily="34" charset="0"/>
                <a:cs typeface="Tahoma" pitchFamily="34" charset="0"/>
              </a:rPr>
              <a:t>estará situada en el apartado de “</a:t>
            </a:r>
            <a:r>
              <a:rPr lang="es-AR" sz="1600" b="1" dirty="0">
                <a:latin typeface="Tahoma" pitchFamily="34" charset="0"/>
                <a:ea typeface="Tahoma" pitchFamily="34" charset="0"/>
                <a:cs typeface="Tahoma" pitchFamily="34" charset="0"/>
              </a:rPr>
              <a:t>Applications</a:t>
            </a:r>
            <a:r>
              <a:rPr lang="es-AR" sz="1600" dirty="0">
                <a:latin typeface="Tahoma" pitchFamily="34" charset="0"/>
                <a:ea typeface="Tahoma" pitchFamily="34" charset="0"/>
                <a:cs typeface="Tahoma" pitchFamily="34" charset="0"/>
              </a:rPr>
              <a:t>” y será nuestro cliente de MySQL. Procedemos igual que en el punto anterior.</a:t>
            </a:r>
          </a:p>
        </p:txBody>
      </p:sp>
      <p:pic>
        <p:nvPicPr>
          <p:cNvPr id="3" name="2 Imagen" descr="05 - Instalar MySQL paso 5.png"/>
          <p:cNvPicPr>
            <a:picLocks noChangeAspect="1"/>
          </p:cNvPicPr>
          <p:nvPr/>
        </p:nvPicPr>
        <p:blipFill>
          <a:blip r:embed="rId2"/>
          <a:stretch>
            <a:fillRect/>
          </a:stretch>
        </p:blipFill>
        <p:spPr>
          <a:xfrm>
            <a:off x="2882555" y="1294154"/>
            <a:ext cx="6120769" cy="4617833"/>
          </a:xfrm>
          <a:prstGeom prst="rect">
            <a:avLst/>
          </a:prstGeom>
        </p:spPr>
      </p:pic>
    </p:spTree>
    <p:extLst>
      <p:ext uri="{BB962C8B-B14F-4D97-AF65-F5344CB8AC3E}">
        <p14:creationId xmlns:p14="http://schemas.microsoft.com/office/powerpoint/2010/main" val="2712238327"/>
      </p:ext>
    </p:extLst>
  </p:cSld>
  <p:clrMapOvr>
    <a:masterClrMapping/>
  </p:clrMapOvr>
</p:sld>
</file>

<file path=ppt/theme/theme1.xml><?xml version="1.0" encoding="utf-8"?>
<a:theme xmlns:a="http://schemas.openxmlformats.org/drawingml/2006/main"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2157</Words>
  <Application>Microsoft Office PowerPoint</Application>
  <PresentationFormat>Presentación en pantalla (4:3)</PresentationFormat>
  <Paragraphs>81</Paragraphs>
  <Slides>25</Slides>
  <Notes>2</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marinas</vt:lpstr>
      <vt:lpstr>Fundamentos del Sistema Gestor de Bases de Datos MySQL</vt:lpstr>
      <vt:lpstr>Cómo instalar MySQL en Windows paso a paso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Cuando no conocemos el nro de repeticiones pero al menos debe ejecutarse una vez</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desi mingorance</cp:lastModifiedBy>
  <cp:revision>55</cp:revision>
  <dcterms:modified xsi:type="dcterms:W3CDTF">2022-06-14T09:05:34Z</dcterms:modified>
</cp:coreProperties>
</file>