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trictFirstAndLastChars="0" embedTrueTypeFonts="1" saveSubsetFonts="1" autoCompressPictures="0">
  <p:sldMasterIdLst>
    <p:sldMasterId id="2147483648" r:id="rId1"/>
  </p:sldMasterIdLst>
  <p:notesMasterIdLst>
    <p:notesMasterId r:id="rId4"/>
  </p:notesMasterIdLst>
  <p:sldIdLst>
    <p:sldId id="256" r:id="rId3"/>
    <p:sldId id="257" r:id="rId5"/>
    <p:sldId id="286" r:id="rId6"/>
    <p:sldId id="285" r:id="rId7"/>
    <p:sldId id="287" r:id="rId8"/>
    <p:sldId id="296" r:id="rId9"/>
    <p:sldId id="291" r:id="rId10"/>
    <p:sldId id="293" r:id="rId11"/>
    <p:sldId id="290"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Lst>
  <p:sldSz cx="9144000" cy="6858000" type="screen4x3"/>
  <p:notesSz cx="6858000" cy="9144000"/>
  <p:embeddedFontLst>
    <p:embeddedFont>
      <p:font typeface="Roboto Slab"/>
      <p:regular r:id="rId80"/>
    </p:embeddedFont>
    <p:embeddedFont>
      <p:font typeface="Roboto" panose="02000000000000000000"/>
      <p:regular r:id="rId81"/>
    </p:embeddedFont>
    <p:embeddedFont>
      <p:font typeface="Calibri" panose="020F0502020204030204"/>
      <p:regular r:id="rId82"/>
    </p:embeddedFont>
    <p:embeddedFont>
      <p:font typeface="Tahoma" panose="020B0604030504040204" pitchFamily="34" charset="0"/>
      <p:regular r:id="rId83"/>
      <p:bold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p:cViewPr varScale="1">
        <p:scale>
          <a:sx n="68" d="100"/>
          <a:sy n="68" d="100"/>
        </p:scale>
        <p:origin x="-122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font" Target="fonts/font5.fntdata"/><Relationship Id="rId83" Type="http://schemas.openxmlformats.org/officeDocument/2006/relationships/font" Target="fonts/font4.fntdata"/><Relationship Id="rId82" Type="http://schemas.openxmlformats.org/officeDocument/2006/relationships/font" Target="fonts/font3.fntdata"/><Relationship Id="rId81" Type="http://schemas.openxmlformats.org/officeDocument/2006/relationships/font" Target="fonts/font2.fntdata"/><Relationship Id="rId80" Type="http://schemas.openxmlformats.org/officeDocument/2006/relationships/font" Target="fonts/font1.fntdata"/><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4" name="Google Shape;3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dirty="0"/>
              <a:t>Encuesta, instalación de </a:t>
            </a:r>
            <a:r>
              <a:rPr lang="es-ES" dirty="0" err="1"/>
              <a:t>My</a:t>
            </a:r>
            <a:r>
              <a:rPr lang="es-ES" dirty="0"/>
              <a:t> SQL, que son los datos que es la información, encontraron quien era la persona de la foto?</a:t>
            </a: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dirty="0"/>
              <a:t>Encuesta, instalación de </a:t>
            </a:r>
            <a:r>
              <a:rPr lang="es-ES" dirty="0" err="1"/>
              <a:t>My</a:t>
            </a:r>
            <a:r>
              <a:rPr lang="es-ES" dirty="0"/>
              <a:t> SQL, que son los datos que es la información, encontraron quien era la persona de la foto?</a:t>
            </a: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1" name="Shape 9"/>
        <p:cNvGrpSpPr/>
        <p:nvPr/>
      </p:nvGrpSpPr>
      <p:grpSpPr>
        <a:xfrm>
          <a:off x="0" y="0"/>
          <a:ext cx="0" cy="0"/>
          <a:chOff x="0" y="0"/>
          <a:chExt cx="0" cy="0"/>
        </a:xfrm>
      </p:grpSpPr>
      <p:cxnSp>
        <p:nvCxnSpPr>
          <p:cNvPr id="10" name="Google Shape;10;p4"/>
          <p:cNvCxnSpPr/>
          <p:nvPr/>
        </p:nvCxnSpPr>
        <p:spPr>
          <a:xfrm>
            <a:off x="4453752" y="5352768"/>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4"/>
          <p:cNvSpPr txBox="1">
            <a:spLocks noGrp="1"/>
          </p:cNvSpPr>
          <p:nvPr>
            <p:ph type="ctrTitle"/>
          </p:nvPr>
        </p:nvSpPr>
        <p:spPr>
          <a:xfrm>
            <a:off x="3014227" y="2903484"/>
            <a:ext cx="5783400" cy="1943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FFFFFF"/>
              </a:buClr>
              <a:buSzPts val="4500"/>
              <a:buFont typeface="Roboto" panose="02000000000000000000"/>
              <a:buNone/>
              <a:defRPr sz="4500" b="1">
                <a:solidFill>
                  <a:srgbClr val="FFFFFF"/>
                </a:solidFill>
                <a:latin typeface="Roboto" panose="02000000000000000000"/>
                <a:ea typeface="Roboto" panose="02000000000000000000"/>
                <a:cs typeface="Roboto" panose="02000000000000000000"/>
                <a:sym typeface="Roboto" panose="02000000000000000000"/>
              </a:defRPr>
            </a:lvl1pPr>
            <a:lvl2pPr lvl="1" algn="ctr">
              <a:lnSpc>
                <a:spcPct val="100000"/>
              </a:lnSpc>
              <a:spcBef>
                <a:spcPts val="0"/>
              </a:spcBef>
              <a:spcAft>
                <a:spcPts val="0"/>
              </a:spcAft>
              <a:buClr>
                <a:srgbClr val="FFFFFF"/>
              </a:buClr>
              <a:buSzPts val="4500"/>
              <a:buFont typeface="Roboto" panose="02000000000000000000"/>
              <a:buNone/>
              <a:defRPr sz="4500" b="1">
                <a:solidFill>
                  <a:srgbClr val="FFFFFF"/>
                </a:solidFill>
                <a:latin typeface="Roboto" panose="02000000000000000000"/>
                <a:ea typeface="Roboto" panose="02000000000000000000"/>
                <a:cs typeface="Roboto" panose="02000000000000000000"/>
                <a:sym typeface="Roboto" panose="02000000000000000000"/>
              </a:defRPr>
            </a:lvl2pPr>
            <a:lvl3pPr lvl="2" algn="ctr">
              <a:lnSpc>
                <a:spcPct val="100000"/>
              </a:lnSpc>
              <a:spcBef>
                <a:spcPts val="0"/>
              </a:spcBef>
              <a:spcAft>
                <a:spcPts val="0"/>
              </a:spcAft>
              <a:buClr>
                <a:srgbClr val="FFFFFF"/>
              </a:buClr>
              <a:buSzPts val="4500"/>
              <a:buFont typeface="Roboto" panose="02000000000000000000"/>
              <a:buNone/>
              <a:defRPr sz="4500" b="1">
                <a:solidFill>
                  <a:srgbClr val="FFFFFF"/>
                </a:solidFill>
                <a:latin typeface="Roboto" panose="02000000000000000000"/>
                <a:ea typeface="Roboto" panose="02000000000000000000"/>
                <a:cs typeface="Roboto" panose="02000000000000000000"/>
                <a:sym typeface="Roboto" panose="02000000000000000000"/>
              </a:defRPr>
            </a:lvl3pPr>
            <a:lvl4pPr lvl="3" algn="ctr">
              <a:lnSpc>
                <a:spcPct val="100000"/>
              </a:lnSpc>
              <a:spcBef>
                <a:spcPts val="0"/>
              </a:spcBef>
              <a:spcAft>
                <a:spcPts val="0"/>
              </a:spcAft>
              <a:buClr>
                <a:srgbClr val="FFFFFF"/>
              </a:buClr>
              <a:buSzPts val="4500"/>
              <a:buFont typeface="Roboto" panose="02000000000000000000"/>
              <a:buNone/>
              <a:defRPr sz="4500" b="1">
                <a:solidFill>
                  <a:srgbClr val="FFFFFF"/>
                </a:solidFill>
                <a:latin typeface="Roboto" panose="02000000000000000000"/>
                <a:ea typeface="Roboto" panose="02000000000000000000"/>
                <a:cs typeface="Roboto" panose="02000000000000000000"/>
                <a:sym typeface="Roboto" panose="02000000000000000000"/>
              </a:defRPr>
            </a:lvl4pPr>
            <a:lvl5pPr lvl="4" algn="ctr">
              <a:lnSpc>
                <a:spcPct val="100000"/>
              </a:lnSpc>
              <a:spcBef>
                <a:spcPts val="0"/>
              </a:spcBef>
              <a:spcAft>
                <a:spcPts val="0"/>
              </a:spcAft>
              <a:buClr>
                <a:srgbClr val="FFFFFF"/>
              </a:buClr>
              <a:buSzPts val="4500"/>
              <a:buFont typeface="Roboto" panose="02000000000000000000"/>
              <a:buNone/>
              <a:defRPr sz="4500" b="1">
                <a:solidFill>
                  <a:srgbClr val="FFFFFF"/>
                </a:solidFill>
                <a:latin typeface="Roboto" panose="02000000000000000000"/>
                <a:ea typeface="Roboto" panose="02000000000000000000"/>
                <a:cs typeface="Roboto" panose="02000000000000000000"/>
                <a:sym typeface="Roboto" panose="02000000000000000000"/>
              </a:defRPr>
            </a:lvl5pPr>
            <a:lvl6pPr lvl="5" algn="ctr">
              <a:lnSpc>
                <a:spcPct val="100000"/>
              </a:lnSpc>
              <a:spcBef>
                <a:spcPts val="0"/>
              </a:spcBef>
              <a:spcAft>
                <a:spcPts val="0"/>
              </a:spcAft>
              <a:buClr>
                <a:srgbClr val="FFFFFF"/>
              </a:buClr>
              <a:buSzPts val="4500"/>
              <a:buFont typeface="Roboto" panose="02000000000000000000"/>
              <a:buNone/>
              <a:defRPr sz="4500" b="1">
                <a:solidFill>
                  <a:srgbClr val="FFFFFF"/>
                </a:solidFill>
                <a:latin typeface="Roboto" panose="02000000000000000000"/>
                <a:ea typeface="Roboto" panose="02000000000000000000"/>
                <a:cs typeface="Roboto" panose="02000000000000000000"/>
                <a:sym typeface="Roboto" panose="02000000000000000000"/>
              </a:defRPr>
            </a:lvl6pPr>
            <a:lvl7pPr lvl="6" algn="ctr">
              <a:lnSpc>
                <a:spcPct val="100000"/>
              </a:lnSpc>
              <a:spcBef>
                <a:spcPts val="0"/>
              </a:spcBef>
              <a:spcAft>
                <a:spcPts val="0"/>
              </a:spcAft>
              <a:buClr>
                <a:srgbClr val="FFFFFF"/>
              </a:buClr>
              <a:buSzPts val="4500"/>
              <a:buFont typeface="Roboto" panose="02000000000000000000"/>
              <a:buNone/>
              <a:defRPr sz="4500" b="1">
                <a:solidFill>
                  <a:srgbClr val="FFFFFF"/>
                </a:solidFill>
                <a:latin typeface="Roboto" panose="02000000000000000000"/>
                <a:ea typeface="Roboto" panose="02000000000000000000"/>
                <a:cs typeface="Roboto" panose="02000000000000000000"/>
                <a:sym typeface="Roboto" panose="02000000000000000000"/>
              </a:defRPr>
            </a:lvl7pPr>
            <a:lvl8pPr lvl="7" algn="ctr">
              <a:lnSpc>
                <a:spcPct val="100000"/>
              </a:lnSpc>
              <a:spcBef>
                <a:spcPts val="0"/>
              </a:spcBef>
              <a:spcAft>
                <a:spcPts val="0"/>
              </a:spcAft>
              <a:buClr>
                <a:srgbClr val="FFFFFF"/>
              </a:buClr>
              <a:buSzPts val="4500"/>
              <a:buFont typeface="Roboto" panose="02000000000000000000"/>
              <a:buNone/>
              <a:defRPr sz="4500" b="1">
                <a:solidFill>
                  <a:srgbClr val="FFFFFF"/>
                </a:solidFill>
                <a:latin typeface="Roboto" panose="02000000000000000000"/>
                <a:ea typeface="Roboto" panose="02000000000000000000"/>
                <a:cs typeface="Roboto" panose="02000000000000000000"/>
                <a:sym typeface="Roboto" panose="02000000000000000000"/>
              </a:defRPr>
            </a:lvl8pPr>
            <a:lvl9pPr lvl="8" algn="ctr">
              <a:lnSpc>
                <a:spcPct val="100000"/>
              </a:lnSpc>
              <a:spcBef>
                <a:spcPts val="0"/>
              </a:spcBef>
              <a:spcAft>
                <a:spcPts val="0"/>
              </a:spcAft>
              <a:buClr>
                <a:srgbClr val="FFFFFF"/>
              </a:buClr>
              <a:buSzPts val="4500"/>
              <a:buFont typeface="Roboto" panose="02000000000000000000"/>
              <a:buNone/>
              <a:defRPr sz="4500" b="1">
                <a:solidFill>
                  <a:srgbClr val="FFFFFF"/>
                </a:solidFill>
                <a:latin typeface="Roboto" panose="02000000000000000000"/>
                <a:ea typeface="Roboto" panose="02000000000000000000"/>
                <a:cs typeface="Roboto" panose="02000000000000000000"/>
                <a:sym typeface="Roboto" panose="02000000000000000000"/>
              </a:defRPr>
            </a:lvl9pPr>
          </a:lstStyle>
          <a:p/>
        </p:txBody>
      </p:sp>
      <p:sp>
        <p:nvSpPr>
          <p:cNvPr id="12" name="Google Shape;12;p4"/>
          <p:cNvSpPr txBox="1">
            <a:spLocks noGrp="1"/>
          </p:cNvSpPr>
          <p:nvPr>
            <p:ph type="subTitle" idx="1"/>
          </p:nvPr>
        </p:nvSpPr>
        <p:spPr>
          <a:xfrm>
            <a:off x="2825902" y="5352783"/>
            <a:ext cx="5783400" cy="12120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EFEFEF"/>
              </a:buClr>
              <a:buSzPts val="2500"/>
              <a:buFont typeface="Roboto" panose="02000000000000000000"/>
              <a:buNone/>
              <a:defRPr sz="2500">
                <a:solidFill>
                  <a:srgbClr val="EFEFEF"/>
                </a:solidFill>
                <a:latin typeface="Roboto" panose="02000000000000000000"/>
                <a:ea typeface="Roboto" panose="02000000000000000000"/>
                <a:cs typeface="Roboto" panose="02000000000000000000"/>
                <a:sym typeface="Roboto" panose="02000000000000000000"/>
              </a:defRPr>
            </a:lvl1pPr>
            <a:lvl2pPr lvl="1" algn="ctr">
              <a:lnSpc>
                <a:spcPct val="100000"/>
              </a:lnSpc>
              <a:spcBef>
                <a:spcPts val="0"/>
              </a:spcBef>
              <a:spcAft>
                <a:spcPts val="0"/>
              </a:spcAft>
              <a:buClr>
                <a:srgbClr val="EFEFEF"/>
              </a:buClr>
              <a:buSzPts val="2500"/>
              <a:buFont typeface="Roboto" panose="02000000000000000000"/>
              <a:buNone/>
              <a:defRPr sz="2500">
                <a:solidFill>
                  <a:srgbClr val="EFEFEF"/>
                </a:solidFill>
                <a:latin typeface="Roboto" panose="02000000000000000000"/>
                <a:ea typeface="Roboto" panose="02000000000000000000"/>
                <a:cs typeface="Roboto" panose="02000000000000000000"/>
                <a:sym typeface="Roboto" panose="02000000000000000000"/>
              </a:defRPr>
            </a:lvl2pPr>
            <a:lvl3pPr lvl="2" algn="ctr">
              <a:lnSpc>
                <a:spcPct val="100000"/>
              </a:lnSpc>
              <a:spcBef>
                <a:spcPts val="0"/>
              </a:spcBef>
              <a:spcAft>
                <a:spcPts val="0"/>
              </a:spcAft>
              <a:buClr>
                <a:srgbClr val="EFEFEF"/>
              </a:buClr>
              <a:buSzPts val="2500"/>
              <a:buFont typeface="Roboto" panose="02000000000000000000"/>
              <a:buNone/>
              <a:defRPr sz="2500">
                <a:solidFill>
                  <a:srgbClr val="EFEFEF"/>
                </a:solidFill>
                <a:latin typeface="Roboto" panose="02000000000000000000"/>
                <a:ea typeface="Roboto" panose="02000000000000000000"/>
                <a:cs typeface="Roboto" panose="02000000000000000000"/>
                <a:sym typeface="Roboto" panose="02000000000000000000"/>
              </a:defRPr>
            </a:lvl3pPr>
            <a:lvl4pPr lvl="3" algn="ctr">
              <a:lnSpc>
                <a:spcPct val="100000"/>
              </a:lnSpc>
              <a:spcBef>
                <a:spcPts val="0"/>
              </a:spcBef>
              <a:spcAft>
                <a:spcPts val="0"/>
              </a:spcAft>
              <a:buClr>
                <a:srgbClr val="EFEFEF"/>
              </a:buClr>
              <a:buSzPts val="2500"/>
              <a:buFont typeface="Roboto" panose="02000000000000000000"/>
              <a:buNone/>
              <a:defRPr sz="2500">
                <a:solidFill>
                  <a:srgbClr val="EFEFEF"/>
                </a:solidFill>
                <a:latin typeface="Roboto" panose="02000000000000000000"/>
                <a:ea typeface="Roboto" panose="02000000000000000000"/>
                <a:cs typeface="Roboto" panose="02000000000000000000"/>
                <a:sym typeface="Roboto" panose="02000000000000000000"/>
              </a:defRPr>
            </a:lvl4pPr>
            <a:lvl5pPr lvl="4" algn="ctr">
              <a:lnSpc>
                <a:spcPct val="100000"/>
              </a:lnSpc>
              <a:spcBef>
                <a:spcPts val="0"/>
              </a:spcBef>
              <a:spcAft>
                <a:spcPts val="0"/>
              </a:spcAft>
              <a:buClr>
                <a:srgbClr val="EFEFEF"/>
              </a:buClr>
              <a:buSzPts val="2500"/>
              <a:buFont typeface="Roboto" panose="02000000000000000000"/>
              <a:buNone/>
              <a:defRPr sz="2500">
                <a:solidFill>
                  <a:srgbClr val="EFEFEF"/>
                </a:solidFill>
                <a:latin typeface="Roboto" panose="02000000000000000000"/>
                <a:ea typeface="Roboto" panose="02000000000000000000"/>
                <a:cs typeface="Roboto" panose="02000000000000000000"/>
                <a:sym typeface="Roboto" panose="02000000000000000000"/>
              </a:defRPr>
            </a:lvl5pPr>
            <a:lvl6pPr lvl="5" algn="ctr">
              <a:lnSpc>
                <a:spcPct val="100000"/>
              </a:lnSpc>
              <a:spcBef>
                <a:spcPts val="0"/>
              </a:spcBef>
              <a:spcAft>
                <a:spcPts val="0"/>
              </a:spcAft>
              <a:buClr>
                <a:srgbClr val="EFEFEF"/>
              </a:buClr>
              <a:buSzPts val="2500"/>
              <a:buFont typeface="Roboto" panose="02000000000000000000"/>
              <a:buNone/>
              <a:defRPr sz="2500">
                <a:solidFill>
                  <a:srgbClr val="EFEFEF"/>
                </a:solidFill>
                <a:latin typeface="Roboto" panose="02000000000000000000"/>
                <a:ea typeface="Roboto" panose="02000000000000000000"/>
                <a:cs typeface="Roboto" panose="02000000000000000000"/>
                <a:sym typeface="Roboto" panose="02000000000000000000"/>
              </a:defRPr>
            </a:lvl6pPr>
            <a:lvl7pPr lvl="6" algn="ctr">
              <a:lnSpc>
                <a:spcPct val="100000"/>
              </a:lnSpc>
              <a:spcBef>
                <a:spcPts val="0"/>
              </a:spcBef>
              <a:spcAft>
                <a:spcPts val="0"/>
              </a:spcAft>
              <a:buClr>
                <a:srgbClr val="EFEFEF"/>
              </a:buClr>
              <a:buSzPts val="2500"/>
              <a:buFont typeface="Roboto" panose="02000000000000000000"/>
              <a:buNone/>
              <a:defRPr sz="2500">
                <a:solidFill>
                  <a:srgbClr val="EFEFEF"/>
                </a:solidFill>
                <a:latin typeface="Roboto" panose="02000000000000000000"/>
                <a:ea typeface="Roboto" panose="02000000000000000000"/>
                <a:cs typeface="Roboto" panose="02000000000000000000"/>
                <a:sym typeface="Roboto" panose="02000000000000000000"/>
              </a:defRPr>
            </a:lvl7pPr>
            <a:lvl8pPr lvl="7" algn="ctr">
              <a:lnSpc>
                <a:spcPct val="100000"/>
              </a:lnSpc>
              <a:spcBef>
                <a:spcPts val="0"/>
              </a:spcBef>
              <a:spcAft>
                <a:spcPts val="0"/>
              </a:spcAft>
              <a:buClr>
                <a:srgbClr val="EFEFEF"/>
              </a:buClr>
              <a:buSzPts val="2500"/>
              <a:buFont typeface="Roboto" panose="02000000000000000000"/>
              <a:buNone/>
              <a:defRPr sz="2500">
                <a:solidFill>
                  <a:srgbClr val="EFEFEF"/>
                </a:solidFill>
                <a:latin typeface="Roboto" panose="02000000000000000000"/>
                <a:ea typeface="Roboto" panose="02000000000000000000"/>
                <a:cs typeface="Roboto" panose="02000000000000000000"/>
                <a:sym typeface="Roboto" panose="02000000000000000000"/>
              </a:defRPr>
            </a:lvl8pPr>
            <a:lvl9pPr lvl="8" algn="ctr">
              <a:lnSpc>
                <a:spcPct val="100000"/>
              </a:lnSpc>
              <a:spcBef>
                <a:spcPts val="0"/>
              </a:spcBef>
              <a:spcAft>
                <a:spcPts val="0"/>
              </a:spcAft>
              <a:buClr>
                <a:srgbClr val="EFEFEF"/>
              </a:buClr>
              <a:buSzPts val="2500"/>
              <a:buFont typeface="Roboto" panose="02000000000000000000"/>
              <a:buNone/>
              <a:defRPr sz="2500">
                <a:solidFill>
                  <a:srgbClr val="EFEFEF"/>
                </a:solidFill>
                <a:latin typeface="Roboto" panose="02000000000000000000"/>
                <a:ea typeface="Roboto" panose="02000000000000000000"/>
                <a:cs typeface="Roboto" panose="02000000000000000000"/>
                <a:sym typeface="Roboto" panose="02000000000000000000"/>
              </a:defRPr>
            </a:lvl9pPr>
          </a:lstStyle>
          <a:p/>
        </p:txBody>
      </p:sp>
      <p:sp>
        <p:nvSpPr>
          <p:cNvPr id="13" name="Google Shape;13;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ítulo y objetos">
  <p:cSld name="OBJECT">
    <p:bg>
      <p:bgPr>
        <a:blipFill>
          <a:blip r:embed="rId2"/>
          <a:stretch>
            <a:fillRect/>
          </a:stretch>
        </a:blipFill>
        <a:effectLst/>
      </p:bgPr>
    </p:bg>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3100"/>
              <a:buNone/>
              <a:defRPr/>
            </a:lvl2pPr>
            <a:lvl3pPr lvl="2" algn="l">
              <a:lnSpc>
                <a:spcPct val="100000"/>
              </a:lnSpc>
              <a:spcBef>
                <a:spcPts val="0"/>
              </a:spcBef>
              <a:spcAft>
                <a:spcPts val="0"/>
              </a:spcAft>
              <a:buSzPts val="3100"/>
              <a:buNone/>
              <a:defRPr/>
            </a:lvl3pPr>
            <a:lvl4pPr lvl="3" algn="l">
              <a:lnSpc>
                <a:spcPct val="100000"/>
              </a:lnSpc>
              <a:spcBef>
                <a:spcPts val="0"/>
              </a:spcBef>
              <a:spcAft>
                <a:spcPts val="0"/>
              </a:spcAft>
              <a:buSzPts val="3100"/>
              <a:buNone/>
              <a:defRPr/>
            </a:lvl4pPr>
            <a:lvl5pPr lvl="4" algn="l">
              <a:lnSpc>
                <a:spcPct val="100000"/>
              </a:lnSpc>
              <a:spcBef>
                <a:spcPts val="0"/>
              </a:spcBef>
              <a:spcAft>
                <a:spcPts val="0"/>
              </a:spcAft>
              <a:buSzPts val="3100"/>
              <a:buNone/>
              <a:defRPr/>
            </a:lvl5pPr>
            <a:lvl6pPr lvl="5" algn="l">
              <a:lnSpc>
                <a:spcPct val="100000"/>
              </a:lnSpc>
              <a:spcBef>
                <a:spcPts val="0"/>
              </a:spcBef>
              <a:spcAft>
                <a:spcPts val="0"/>
              </a:spcAft>
              <a:buSzPts val="3100"/>
              <a:buNone/>
              <a:defRPr/>
            </a:lvl6pPr>
            <a:lvl7pPr lvl="6" algn="l">
              <a:lnSpc>
                <a:spcPct val="100000"/>
              </a:lnSpc>
              <a:spcBef>
                <a:spcPts val="0"/>
              </a:spcBef>
              <a:spcAft>
                <a:spcPts val="0"/>
              </a:spcAft>
              <a:buSzPts val="3100"/>
              <a:buNone/>
              <a:defRPr/>
            </a:lvl7pPr>
            <a:lvl8pPr lvl="7" algn="l">
              <a:lnSpc>
                <a:spcPct val="100000"/>
              </a:lnSpc>
              <a:spcBef>
                <a:spcPts val="0"/>
              </a:spcBef>
              <a:spcAft>
                <a:spcPts val="0"/>
              </a:spcAft>
              <a:buSzPts val="3100"/>
              <a:buNone/>
              <a:defRPr/>
            </a:lvl8pPr>
            <a:lvl9pPr lvl="8" algn="l">
              <a:lnSpc>
                <a:spcPct val="100000"/>
              </a:lnSpc>
              <a:spcBef>
                <a:spcPts val="0"/>
              </a:spcBef>
              <a:spcAft>
                <a:spcPts val="0"/>
              </a:spcAft>
              <a:buSzPts val="3100"/>
              <a:buNone/>
              <a:defRPr/>
            </a:lvl9pPr>
          </a:lstStyle>
          <a:p/>
        </p:txBody>
      </p:sp>
      <p:sp>
        <p:nvSpPr>
          <p:cNvPr id="16" name="Google Shape;16;p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lnSpc>
                <a:spcPct val="115000"/>
              </a:lnSpc>
              <a:spcBef>
                <a:spcPts val="360"/>
              </a:spcBef>
              <a:spcAft>
                <a:spcPts val="0"/>
              </a:spcAft>
              <a:buClr>
                <a:schemeClr val="dk1"/>
              </a:buClr>
              <a:buSzPts val="1800"/>
              <a:buChar char="●"/>
              <a:defRPr/>
            </a:lvl1pPr>
            <a:lvl2pPr marL="914400" lvl="1" indent="-342900" algn="l">
              <a:lnSpc>
                <a:spcPct val="115000"/>
              </a:lnSpc>
              <a:spcBef>
                <a:spcPts val="1200"/>
              </a:spcBef>
              <a:spcAft>
                <a:spcPts val="0"/>
              </a:spcAft>
              <a:buClr>
                <a:schemeClr val="dk1"/>
              </a:buClr>
              <a:buSzPts val="1800"/>
              <a:buChar char="○"/>
              <a:defRPr/>
            </a:lvl2pPr>
            <a:lvl3pPr marL="1371600" lvl="2" indent="-342900" algn="l">
              <a:lnSpc>
                <a:spcPct val="115000"/>
              </a:lnSpc>
              <a:spcBef>
                <a:spcPts val="1200"/>
              </a:spcBef>
              <a:spcAft>
                <a:spcPts val="0"/>
              </a:spcAft>
              <a:buClr>
                <a:schemeClr val="dk1"/>
              </a:buClr>
              <a:buSzPts val="1800"/>
              <a:buChar char="■"/>
              <a:defRPr/>
            </a:lvl3pPr>
            <a:lvl4pPr marL="1828800" lvl="3" indent="-342900" algn="l">
              <a:lnSpc>
                <a:spcPct val="115000"/>
              </a:lnSpc>
              <a:spcBef>
                <a:spcPts val="1200"/>
              </a:spcBef>
              <a:spcAft>
                <a:spcPts val="0"/>
              </a:spcAft>
              <a:buClr>
                <a:schemeClr val="dk1"/>
              </a:buClr>
              <a:buSzPts val="1800"/>
              <a:buChar char="●"/>
              <a:defRPr/>
            </a:lvl4pPr>
            <a:lvl5pPr marL="2286000" lvl="4" indent="-342900" algn="l">
              <a:lnSpc>
                <a:spcPct val="115000"/>
              </a:lnSpc>
              <a:spcBef>
                <a:spcPts val="1200"/>
              </a:spcBef>
              <a:spcAft>
                <a:spcPts val="0"/>
              </a:spcAft>
              <a:buClr>
                <a:schemeClr val="dk1"/>
              </a:buClr>
              <a:buSzPts val="1800"/>
              <a:buChar char="○"/>
              <a:defRPr/>
            </a:lvl5pPr>
            <a:lvl6pPr marL="2743200" lvl="5" indent="-342900" algn="l">
              <a:lnSpc>
                <a:spcPct val="115000"/>
              </a:lnSpc>
              <a:spcBef>
                <a:spcPts val="1200"/>
              </a:spcBef>
              <a:spcAft>
                <a:spcPts val="0"/>
              </a:spcAft>
              <a:buClr>
                <a:schemeClr val="dk1"/>
              </a:buClr>
              <a:buSzPts val="1800"/>
              <a:buChar char="■"/>
              <a:defRPr/>
            </a:lvl6pPr>
            <a:lvl7pPr marL="3200400" lvl="6" indent="-342900" algn="l">
              <a:lnSpc>
                <a:spcPct val="115000"/>
              </a:lnSpc>
              <a:spcBef>
                <a:spcPts val="1200"/>
              </a:spcBef>
              <a:spcAft>
                <a:spcPts val="0"/>
              </a:spcAft>
              <a:buClr>
                <a:schemeClr val="dk1"/>
              </a:buClr>
              <a:buSzPts val="1800"/>
              <a:buChar char="●"/>
              <a:defRPr/>
            </a:lvl7pPr>
            <a:lvl8pPr marL="3657600" lvl="7" indent="-342900" algn="l">
              <a:lnSpc>
                <a:spcPct val="115000"/>
              </a:lnSpc>
              <a:spcBef>
                <a:spcPts val="1200"/>
              </a:spcBef>
              <a:spcAft>
                <a:spcPts val="0"/>
              </a:spcAft>
              <a:buClr>
                <a:schemeClr val="dk1"/>
              </a:buClr>
              <a:buSzPts val="1800"/>
              <a:buChar char="○"/>
              <a:defRPr/>
            </a:lvl8pPr>
            <a:lvl9pPr marL="4114800" lvl="8" indent="-342900" algn="l">
              <a:lnSpc>
                <a:spcPct val="115000"/>
              </a:lnSpc>
              <a:spcBef>
                <a:spcPts val="1200"/>
              </a:spcBef>
              <a:spcAft>
                <a:spcPts val="1200"/>
              </a:spcAft>
              <a:buClr>
                <a:schemeClr val="dk1"/>
              </a:buClr>
              <a:buSzPts val="1800"/>
              <a:buChar char="■"/>
              <a:defRPr/>
            </a:lvl9pPr>
          </a:lstStyle>
          <a:p/>
        </p:txBody>
      </p:sp>
      <p:sp>
        <p:nvSpPr>
          <p:cNvPr id="17" name="Google Shape;17;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 name="Google Shape;18;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 name="Google Shape;19;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blipFill>
          <a:blip r:embed="rId2"/>
          <a:stretch>
            <a:fillRect/>
          </a:stretch>
        </a:blipFill>
        <a:effectLst/>
      </p:bgPr>
    </p:bg>
    <p:spTree>
      <p:nvGrpSpPr>
        <p:cNvPr id="1" name="Shape 20"/>
        <p:cNvGrpSpPr/>
        <p:nvPr/>
      </p:nvGrpSpPr>
      <p:grpSpPr>
        <a:xfrm>
          <a:off x="0" y="0"/>
          <a:ext cx="0" cy="0"/>
          <a:chOff x="0" y="0"/>
          <a:chExt cx="0" cy="0"/>
        </a:xfrm>
      </p:grpSpPr>
      <p:cxnSp>
        <p:nvCxnSpPr>
          <p:cNvPr id="21" name="Google Shape;21;p6"/>
          <p:cNvCxnSpPr/>
          <p:nvPr/>
        </p:nvCxnSpPr>
        <p:spPr>
          <a:xfrm>
            <a:off x="4359602" y="3756618"/>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6"/>
          <p:cNvSpPr txBox="1">
            <a:spLocks noGrp="1"/>
          </p:cNvSpPr>
          <p:nvPr>
            <p:ph type="title"/>
          </p:nvPr>
        </p:nvSpPr>
        <p:spPr>
          <a:xfrm>
            <a:off x="480750" y="2353267"/>
            <a:ext cx="8222100" cy="1209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3" name="Google Shape;23;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Full Stack">
  <p:cSld name="TITLE_AND_TWO_COLUMNS">
    <p:bg>
      <p:bgPr>
        <a:blipFill>
          <a:blip r:embed="rId2"/>
          <a:stretch>
            <a:fillRect/>
          </a:stretch>
        </a:blipFill>
        <a:effectLst/>
      </p:bgPr>
    </p:bg>
    <p:spTree>
      <p:nvGrpSpPr>
        <p:cNvPr id="1" name="Shape 24"/>
        <p:cNvGrpSpPr/>
        <p:nvPr/>
      </p:nvGrpSpPr>
      <p:grpSpPr>
        <a:xfrm>
          <a:off x="0" y="0"/>
          <a:ext cx="0" cy="0"/>
          <a:chOff x="0" y="0"/>
          <a:chExt cx="0" cy="0"/>
        </a:xfrm>
      </p:grpSpPr>
      <p:cxnSp>
        <p:nvCxnSpPr>
          <p:cNvPr id="25" name="Google Shape;25;p7"/>
          <p:cNvCxnSpPr/>
          <p:nvPr/>
        </p:nvCxnSpPr>
        <p:spPr>
          <a:xfrm>
            <a:off x="4411913" y="1525403"/>
            <a:ext cx="424800" cy="0"/>
          </a:xfrm>
          <a:prstGeom prst="straightConnector1">
            <a:avLst/>
          </a:prstGeom>
          <a:noFill/>
          <a:ln w="38100" cap="flat" cmpd="sng">
            <a:solidFill>
              <a:schemeClr val="accent4"/>
            </a:solidFill>
            <a:prstDash val="solid"/>
            <a:round/>
            <a:headEnd type="none" w="sm" len="sm"/>
            <a:tailEnd type="none" w="sm" len="sm"/>
          </a:ln>
        </p:spPr>
      </p:cxnSp>
      <p:sp>
        <p:nvSpPr>
          <p:cNvPr id="26" name="Google Shape;26;p7"/>
          <p:cNvSpPr txBox="1">
            <a:spLocks noGrp="1"/>
          </p:cNvSpPr>
          <p:nvPr>
            <p:ph type="title"/>
          </p:nvPr>
        </p:nvSpPr>
        <p:spPr>
          <a:xfrm>
            <a:off x="1836125" y="610700"/>
            <a:ext cx="6450000" cy="914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100"/>
              <a:buNone/>
              <a:defRPr/>
            </a:lvl2pPr>
            <a:lvl3pPr lvl="2" algn="l">
              <a:lnSpc>
                <a:spcPct val="100000"/>
              </a:lnSpc>
              <a:spcBef>
                <a:spcPts val="0"/>
              </a:spcBef>
              <a:spcAft>
                <a:spcPts val="0"/>
              </a:spcAft>
              <a:buSzPts val="3100"/>
              <a:buNone/>
              <a:defRPr/>
            </a:lvl3pPr>
            <a:lvl4pPr lvl="3" algn="l">
              <a:lnSpc>
                <a:spcPct val="100000"/>
              </a:lnSpc>
              <a:spcBef>
                <a:spcPts val="0"/>
              </a:spcBef>
              <a:spcAft>
                <a:spcPts val="0"/>
              </a:spcAft>
              <a:buSzPts val="3100"/>
              <a:buNone/>
              <a:defRPr/>
            </a:lvl4pPr>
            <a:lvl5pPr lvl="4" algn="l">
              <a:lnSpc>
                <a:spcPct val="100000"/>
              </a:lnSpc>
              <a:spcBef>
                <a:spcPts val="0"/>
              </a:spcBef>
              <a:spcAft>
                <a:spcPts val="0"/>
              </a:spcAft>
              <a:buSzPts val="3100"/>
              <a:buNone/>
              <a:defRPr/>
            </a:lvl5pPr>
            <a:lvl6pPr lvl="5" algn="l">
              <a:lnSpc>
                <a:spcPct val="100000"/>
              </a:lnSpc>
              <a:spcBef>
                <a:spcPts val="0"/>
              </a:spcBef>
              <a:spcAft>
                <a:spcPts val="0"/>
              </a:spcAft>
              <a:buSzPts val="3100"/>
              <a:buNone/>
              <a:defRPr/>
            </a:lvl6pPr>
            <a:lvl7pPr lvl="6" algn="l">
              <a:lnSpc>
                <a:spcPct val="100000"/>
              </a:lnSpc>
              <a:spcBef>
                <a:spcPts val="0"/>
              </a:spcBef>
              <a:spcAft>
                <a:spcPts val="0"/>
              </a:spcAft>
              <a:buSzPts val="3100"/>
              <a:buNone/>
              <a:defRPr/>
            </a:lvl7pPr>
            <a:lvl8pPr lvl="7" algn="l">
              <a:lnSpc>
                <a:spcPct val="100000"/>
              </a:lnSpc>
              <a:spcBef>
                <a:spcPts val="0"/>
              </a:spcBef>
              <a:spcAft>
                <a:spcPts val="0"/>
              </a:spcAft>
              <a:buSzPts val="3100"/>
              <a:buNone/>
              <a:defRPr/>
            </a:lvl8pPr>
            <a:lvl9pPr lvl="8" algn="l">
              <a:lnSpc>
                <a:spcPct val="100000"/>
              </a:lnSpc>
              <a:spcBef>
                <a:spcPts val="0"/>
              </a:spcBef>
              <a:spcAft>
                <a:spcPts val="0"/>
              </a:spcAft>
              <a:buSzPts val="3100"/>
              <a:buNone/>
              <a:defRPr/>
            </a:lvl9pPr>
          </a:lstStyle>
          <a:p/>
        </p:txBody>
      </p:sp>
      <p:sp>
        <p:nvSpPr>
          <p:cNvPr id="27" name="Google Shape;27;p7"/>
          <p:cNvSpPr txBox="1">
            <a:spLocks noGrp="1"/>
          </p:cNvSpPr>
          <p:nvPr>
            <p:ph type="body" idx="1"/>
          </p:nvPr>
        </p:nvSpPr>
        <p:spPr>
          <a:xfrm>
            <a:off x="492575" y="1986425"/>
            <a:ext cx="8263500" cy="4105200"/>
          </a:xfrm>
          <a:prstGeom prst="rect">
            <a:avLst/>
          </a:prstGeom>
          <a:noFill/>
          <a:ln>
            <a:noFill/>
          </a:ln>
        </p:spPr>
        <p:txBody>
          <a:bodyPr spcFirstLastPara="1" wrap="square" lIns="91425" tIns="91425" rIns="91425" bIns="91425" anchor="t" anchorCtr="0">
            <a:normAutofit/>
          </a:bodyPr>
          <a:lstStyle>
            <a:lvl1pPr marL="457200" lvl="0" indent="-374650" algn="l">
              <a:lnSpc>
                <a:spcPct val="115000"/>
              </a:lnSpc>
              <a:spcBef>
                <a:spcPts val="0"/>
              </a:spcBef>
              <a:spcAft>
                <a:spcPts val="0"/>
              </a:spcAft>
              <a:buSzPts val="2300"/>
              <a:buChar char="●"/>
              <a:defRPr sz="2300"/>
            </a:lvl1pPr>
            <a:lvl2pPr marL="914400" lvl="1" indent="-361950" algn="l">
              <a:lnSpc>
                <a:spcPct val="115000"/>
              </a:lnSpc>
              <a:spcBef>
                <a:spcPts val="0"/>
              </a:spcBef>
              <a:spcAft>
                <a:spcPts val="0"/>
              </a:spcAft>
              <a:buSzPts val="2100"/>
              <a:buChar char="○"/>
              <a:defRPr sz="2100"/>
            </a:lvl2pPr>
            <a:lvl3pPr marL="1371600" lvl="2" indent="-361950" algn="l">
              <a:lnSpc>
                <a:spcPct val="115000"/>
              </a:lnSpc>
              <a:spcBef>
                <a:spcPts val="0"/>
              </a:spcBef>
              <a:spcAft>
                <a:spcPts val="0"/>
              </a:spcAft>
              <a:buSzPts val="2100"/>
              <a:buChar char="■"/>
              <a:defRPr sz="2100"/>
            </a:lvl3pPr>
            <a:lvl4pPr marL="1828800" lvl="3" indent="-361950" algn="l">
              <a:lnSpc>
                <a:spcPct val="115000"/>
              </a:lnSpc>
              <a:spcBef>
                <a:spcPts val="0"/>
              </a:spcBef>
              <a:spcAft>
                <a:spcPts val="0"/>
              </a:spcAft>
              <a:buSzPts val="2100"/>
              <a:buChar char="●"/>
              <a:defRPr sz="2100"/>
            </a:lvl4pPr>
            <a:lvl5pPr marL="2286000" lvl="4" indent="-361950" algn="l">
              <a:lnSpc>
                <a:spcPct val="115000"/>
              </a:lnSpc>
              <a:spcBef>
                <a:spcPts val="0"/>
              </a:spcBef>
              <a:spcAft>
                <a:spcPts val="0"/>
              </a:spcAft>
              <a:buSzPts val="2100"/>
              <a:buChar char="○"/>
              <a:defRPr sz="2100"/>
            </a:lvl5pPr>
            <a:lvl6pPr marL="2743200" lvl="5" indent="-361950" algn="l">
              <a:lnSpc>
                <a:spcPct val="115000"/>
              </a:lnSpc>
              <a:spcBef>
                <a:spcPts val="0"/>
              </a:spcBef>
              <a:spcAft>
                <a:spcPts val="0"/>
              </a:spcAft>
              <a:buSzPts val="2100"/>
              <a:buChar char="■"/>
              <a:defRPr sz="2100"/>
            </a:lvl6pPr>
            <a:lvl7pPr marL="3200400" lvl="6" indent="-361950" algn="l">
              <a:lnSpc>
                <a:spcPct val="115000"/>
              </a:lnSpc>
              <a:spcBef>
                <a:spcPts val="0"/>
              </a:spcBef>
              <a:spcAft>
                <a:spcPts val="0"/>
              </a:spcAft>
              <a:buSzPts val="2100"/>
              <a:buChar char="●"/>
              <a:defRPr sz="2100"/>
            </a:lvl7pPr>
            <a:lvl8pPr marL="3657600" lvl="7" indent="-361950" algn="l">
              <a:lnSpc>
                <a:spcPct val="115000"/>
              </a:lnSpc>
              <a:spcBef>
                <a:spcPts val="0"/>
              </a:spcBef>
              <a:spcAft>
                <a:spcPts val="0"/>
              </a:spcAft>
              <a:buSzPts val="2100"/>
              <a:buChar char="○"/>
              <a:defRPr sz="2100"/>
            </a:lvl8pPr>
            <a:lvl9pPr marL="4114800" lvl="8" indent="-361950" algn="l">
              <a:lnSpc>
                <a:spcPct val="115000"/>
              </a:lnSpc>
              <a:spcBef>
                <a:spcPts val="0"/>
              </a:spcBef>
              <a:spcAft>
                <a:spcPts val="0"/>
              </a:spcAft>
              <a:buSzPts val="2100"/>
              <a:buChar char="■"/>
              <a:defRPr sz="2100"/>
            </a:lvl9pPr>
          </a:lstStyle>
          <a:p/>
        </p:txBody>
      </p:sp>
      <p:sp>
        <p:nvSpPr>
          <p:cNvPr id="28" name="Google Shape;28;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itulo">
  <p:cSld name="TITLE_AND_TWO_COLUMNS_1">
    <p:bg>
      <p:bgPr>
        <a:blipFill>
          <a:blip r:embed="rId2"/>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836125" y="610700"/>
            <a:ext cx="6450000" cy="914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100"/>
              <a:buNone/>
              <a:defRPr/>
            </a:lvl2pPr>
            <a:lvl3pPr lvl="2" algn="l">
              <a:lnSpc>
                <a:spcPct val="100000"/>
              </a:lnSpc>
              <a:spcBef>
                <a:spcPts val="0"/>
              </a:spcBef>
              <a:spcAft>
                <a:spcPts val="0"/>
              </a:spcAft>
              <a:buSzPts val="3100"/>
              <a:buNone/>
              <a:defRPr/>
            </a:lvl3pPr>
            <a:lvl4pPr lvl="3" algn="l">
              <a:lnSpc>
                <a:spcPct val="100000"/>
              </a:lnSpc>
              <a:spcBef>
                <a:spcPts val="0"/>
              </a:spcBef>
              <a:spcAft>
                <a:spcPts val="0"/>
              </a:spcAft>
              <a:buSzPts val="3100"/>
              <a:buNone/>
              <a:defRPr/>
            </a:lvl4pPr>
            <a:lvl5pPr lvl="4" algn="l">
              <a:lnSpc>
                <a:spcPct val="100000"/>
              </a:lnSpc>
              <a:spcBef>
                <a:spcPts val="0"/>
              </a:spcBef>
              <a:spcAft>
                <a:spcPts val="0"/>
              </a:spcAft>
              <a:buSzPts val="3100"/>
              <a:buNone/>
              <a:defRPr/>
            </a:lvl5pPr>
            <a:lvl6pPr lvl="5" algn="l">
              <a:lnSpc>
                <a:spcPct val="100000"/>
              </a:lnSpc>
              <a:spcBef>
                <a:spcPts val="0"/>
              </a:spcBef>
              <a:spcAft>
                <a:spcPts val="0"/>
              </a:spcAft>
              <a:buSzPts val="3100"/>
              <a:buNone/>
              <a:defRPr/>
            </a:lvl6pPr>
            <a:lvl7pPr lvl="6" algn="l">
              <a:lnSpc>
                <a:spcPct val="100000"/>
              </a:lnSpc>
              <a:spcBef>
                <a:spcPts val="0"/>
              </a:spcBef>
              <a:spcAft>
                <a:spcPts val="0"/>
              </a:spcAft>
              <a:buSzPts val="3100"/>
              <a:buNone/>
              <a:defRPr/>
            </a:lvl7pPr>
            <a:lvl8pPr lvl="7" algn="l">
              <a:lnSpc>
                <a:spcPct val="100000"/>
              </a:lnSpc>
              <a:spcBef>
                <a:spcPts val="0"/>
              </a:spcBef>
              <a:spcAft>
                <a:spcPts val="0"/>
              </a:spcAft>
              <a:buSzPts val="3100"/>
              <a:buNone/>
              <a:defRPr/>
            </a:lvl8pPr>
            <a:lvl9pPr lvl="8" algn="l">
              <a:lnSpc>
                <a:spcPct val="100000"/>
              </a:lnSpc>
              <a:spcBef>
                <a:spcPts val="0"/>
              </a:spcBef>
              <a:spcAft>
                <a:spcPts val="0"/>
              </a:spcAft>
              <a:buSzPts val="3100"/>
              <a:buNone/>
              <a:defRPr/>
            </a:lvl9pPr>
          </a:lstStyle>
          <a:p/>
        </p:txBody>
      </p:sp>
      <p:sp>
        <p:nvSpPr>
          <p:cNvPr id="31" name="Google Shape;31;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s-AR"/>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stretch>
            <a:fillRect/>
          </a:stretch>
        </a:blip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1836125" y="610700"/>
            <a:ext cx="6450000" cy="9147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rgbClr val="434343"/>
              </a:buClr>
              <a:buSzPts val="3100"/>
              <a:buFont typeface="Roboto Slab"/>
              <a:buNone/>
              <a:defRPr sz="3100" b="0" i="0" u="none" strike="noStrike" cap="none">
                <a:solidFill>
                  <a:srgbClr val="434343"/>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9pPr>
          </a:lstStyle>
          <a:p/>
        </p:txBody>
      </p:sp>
      <p:sp>
        <p:nvSpPr>
          <p:cNvPr id="7" name="Google Shape;7;p3"/>
          <p:cNvSpPr txBox="1">
            <a:spLocks noGrp="1"/>
          </p:cNvSpPr>
          <p:nvPr>
            <p:ph type="body" idx="1"/>
          </p:nvPr>
        </p:nvSpPr>
        <p:spPr>
          <a:xfrm>
            <a:off x="387900" y="1986432"/>
            <a:ext cx="8368200" cy="410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666666"/>
              </a:buClr>
              <a:buSzPts val="1800"/>
              <a:buFont typeface="Roboto" panose="02000000000000000000"/>
              <a:buChar char="●"/>
              <a:defRPr sz="1800" b="0" i="0" u="none" strike="noStrike" cap="none">
                <a:solidFill>
                  <a:srgbClr val="666666"/>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15000"/>
              </a:lnSpc>
              <a:spcBef>
                <a:spcPts val="0"/>
              </a:spcBef>
              <a:spcAft>
                <a:spcPts val="0"/>
              </a:spcAft>
              <a:buClr>
                <a:srgbClr val="666666"/>
              </a:buClr>
              <a:buSzPts val="1400"/>
              <a:buFont typeface="Roboto" panose="02000000000000000000"/>
              <a:buChar char="○"/>
              <a:defRPr sz="1400" b="0" i="0" u="none" strike="noStrike" cap="none">
                <a:solidFill>
                  <a:srgbClr val="666666"/>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15000"/>
              </a:lnSpc>
              <a:spcBef>
                <a:spcPts val="0"/>
              </a:spcBef>
              <a:spcAft>
                <a:spcPts val="0"/>
              </a:spcAft>
              <a:buClr>
                <a:srgbClr val="666666"/>
              </a:buClr>
              <a:buSzPts val="1400"/>
              <a:buFont typeface="Roboto" panose="02000000000000000000"/>
              <a:buChar char="■"/>
              <a:defRPr sz="1400" b="0" i="0" u="none" strike="noStrike" cap="none">
                <a:solidFill>
                  <a:srgbClr val="666666"/>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15000"/>
              </a:lnSpc>
              <a:spcBef>
                <a:spcPts val="0"/>
              </a:spcBef>
              <a:spcAft>
                <a:spcPts val="0"/>
              </a:spcAft>
              <a:buClr>
                <a:srgbClr val="666666"/>
              </a:buClr>
              <a:buSzPts val="1400"/>
              <a:buFont typeface="Roboto" panose="02000000000000000000"/>
              <a:buChar char="●"/>
              <a:defRPr sz="1400" b="0" i="0" u="none" strike="noStrike" cap="none">
                <a:solidFill>
                  <a:srgbClr val="666666"/>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15000"/>
              </a:lnSpc>
              <a:spcBef>
                <a:spcPts val="0"/>
              </a:spcBef>
              <a:spcAft>
                <a:spcPts val="0"/>
              </a:spcAft>
              <a:buClr>
                <a:srgbClr val="666666"/>
              </a:buClr>
              <a:buSzPts val="1400"/>
              <a:buFont typeface="Roboto" panose="02000000000000000000"/>
              <a:buChar char="○"/>
              <a:defRPr sz="1400" b="0" i="0" u="none" strike="noStrike" cap="none">
                <a:solidFill>
                  <a:srgbClr val="666666"/>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15000"/>
              </a:lnSpc>
              <a:spcBef>
                <a:spcPts val="0"/>
              </a:spcBef>
              <a:spcAft>
                <a:spcPts val="0"/>
              </a:spcAft>
              <a:buClr>
                <a:srgbClr val="666666"/>
              </a:buClr>
              <a:buSzPts val="1400"/>
              <a:buFont typeface="Roboto" panose="02000000000000000000"/>
              <a:buChar char="■"/>
              <a:defRPr sz="1400" b="0" i="0" u="none" strike="noStrike" cap="none">
                <a:solidFill>
                  <a:srgbClr val="666666"/>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15000"/>
              </a:lnSpc>
              <a:spcBef>
                <a:spcPts val="0"/>
              </a:spcBef>
              <a:spcAft>
                <a:spcPts val="0"/>
              </a:spcAft>
              <a:buClr>
                <a:srgbClr val="666666"/>
              </a:buClr>
              <a:buSzPts val="1400"/>
              <a:buFont typeface="Roboto" panose="02000000000000000000"/>
              <a:buChar char="●"/>
              <a:defRPr sz="1400" b="0" i="0" u="none" strike="noStrike" cap="none">
                <a:solidFill>
                  <a:srgbClr val="666666"/>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15000"/>
              </a:lnSpc>
              <a:spcBef>
                <a:spcPts val="0"/>
              </a:spcBef>
              <a:spcAft>
                <a:spcPts val="0"/>
              </a:spcAft>
              <a:buClr>
                <a:srgbClr val="666666"/>
              </a:buClr>
              <a:buSzPts val="1400"/>
              <a:buFont typeface="Roboto" panose="02000000000000000000"/>
              <a:buChar char="○"/>
              <a:defRPr sz="1400" b="0" i="0" u="none" strike="noStrike" cap="none">
                <a:solidFill>
                  <a:srgbClr val="666666"/>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15000"/>
              </a:lnSpc>
              <a:spcBef>
                <a:spcPts val="0"/>
              </a:spcBef>
              <a:spcAft>
                <a:spcPts val="0"/>
              </a:spcAft>
              <a:buClr>
                <a:srgbClr val="666666"/>
              </a:buClr>
              <a:buSzPts val="1400"/>
              <a:buFont typeface="Roboto" panose="02000000000000000000"/>
              <a:buChar char="■"/>
              <a:defRPr sz="1400" b="0" i="0" u="none" strike="noStrike" cap="none">
                <a:solidFill>
                  <a:srgbClr val="666666"/>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s-AR"/>
            </a:fld>
            <a:endParaRPr lang="es-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5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image" Target="../media/image59.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35"/>
        <p:cNvGrpSpPr/>
        <p:nvPr/>
      </p:nvGrpSpPr>
      <p:grpSpPr>
        <a:xfrm>
          <a:off x="0" y="0"/>
          <a:ext cx="0" cy="0"/>
          <a:chOff x="0" y="0"/>
          <a:chExt cx="0" cy="0"/>
        </a:xfrm>
      </p:grpSpPr>
      <p:sp>
        <p:nvSpPr>
          <p:cNvPr id="36" name="Google Shape;36;p1"/>
          <p:cNvSpPr txBox="1">
            <a:spLocks noGrp="1"/>
          </p:cNvSpPr>
          <p:nvPr>
            <p:ph type="ctrTitle"/>
          </p:nvPr>
        </p:nvSpPr>
        <p:spPr>
          <a:xfrm>
            <a:off x="2377440" y="2706536"/>
            <a:ext cx="6499273" cy="19431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4400"/>
              <a:buFont typeface="Calibri" panose="020F0502020204030204"/>
              <a:buNone/>
            </a:pPr>
            <a:r>
              <a:rPr lang="es-AR" dirty="0" smtClean="0"/>
              <a:t>SQL ANSI</a:t>
            </a:r>
            <a:br>
              <a:rPr lang="es-AR" dirty="0" smtClean="0"/>
            </a:br>
            <a:r>
              <a:rPr lang="es-AR" dirty="0" smtClean="0"/>
              <a:t>Lenguaje de Definición de Datos DML</a:t>
            </a:r>
            <a:endParaRPr dirty="0"/>
          </a:p>
        </p:txBody>
      </p:sp>
      <p:sp>
        <p:nvSpPr>
          <p:cNvPr id="3" name="Google Shape;36;p1"/>
          <p:cNvSpPr txBox="1"/>
          <p:nvPr/>
        </p:nvSpPr>
        <p:spPr>
          <a:xfrm>
            <a:off x="4149963" y="5039476"/>
            <a:ext cx="2729133" cy="1037768"/>
          </a:xfrm>
          <a:prstGeom prst="rect">
            <a:avLst/>
          </a:prstGeom>
          <a:noFill/>
          <a:ln>
            <a:noFill/>
          </a:ln>
        </p:spPr>
        <p:txBody>
          <a:bodyPr spcFirstLastPara="1" wrap="square" lIns="91425" tIns="45700" rIns="91425" bIns="45700" anchor="ctr" anchorCtr="0">
            <a:normAutofit fontScale="97500"/>
          </a:bodyPr>
          <a:lstStyle/>
          <a:p>
            <a:pPr marL="0" marR="0" lvl="0" indent="0" algn="ctr" defTabSz="914400" rtl="0" eaLnBrk="1" fontAlgn="auto" latinLnBrk="0" hangingPunct="1">
              <a:lnSpc>
                <a:spcPct val="100000"/>
              </a:lnSpc>
              <a:spcBef>
                <a:spcPts val="0"/>
              </a:spcBef>
              <a:spcAft>
                <a:spcPts val="0"/>
              </a:spcAft>
              <a:buClr>
                <a:schemeClr val="dk1"/>
              </a:buClr>
              <a:buSzPts val="4400"/>
              <a:buFont typeface="Calibri" panose="020F0502020204030204"/>
              <a:buNone/>
              <a:defRPr/>
            </a:pPr>
            <a:r>
              <a:rPr lang="es-AR" sz="2900" b="1" dirty="0" smtClean="0">
                <a:solidFill>
                  <a:srgbClr val="FFFFFF"/>
                </a:solidFill>
                <a:latin typeface="+mn-lt"/>
                <a:ea typeface="Roboto" panose="02000000000000000000"/>
                <a:cs typeface="Courier New" panose="02070309020205020404" pitchFamily="49" charset="0"/>
                <a:sym typeface="Roboto" panose="02000000000000000000"/>
              </a:rPr>
              <a:t>Sentencia</a:t>
            </a:r>
            <a:endParaRPr lang="es-AR" sz="2900" b="1" dirty="0" smtClean="0">
              <a:solidFill>
                <a:srgbClr val="FFFFFF"/>
              </a:solidFill>
              <a:latin typeface="+mn-lt"/>
              <a:ea typeface="Roboto" panose="02000000000000000000"/>
              <a:cs typeface="Courier New" panose="02070309020205020404" pitchFamily="49" charset="0"/>
              <a:sym typeface="Roboto" panose="02000000000000000000"/>
            </a:endParaRPr>
          </a:p>
          <a:p>
            <a:pPr marL="0" marR="0" lvl="0" indent="0" algn="ctr" defTabSz="914400" rtl="0" eaLnBrk="1" fontAlgn="auto" latinLnBrk="0" hangingPunct="1">
              <a:lnSpc>
                <a:spcPct val="100000"/>
              </a:lnSpc>
              <a:spcBef>
                <a:spcPts val="0"/>
              </a:spcBef>
              <a:spcAft>
                <a:spcPts val="0"/>
              </a:spcAft>
              <a:buClr>
                <a:schemeClr val="dk1"/>
              </a:buClr>
              <a:buSzPts val="4400"/>
              <a:buFont typeface="Calibri" panose="020F0502020204030204"/>
              <a:buNone/>
              <a:defRPr/>
            </a:pPr>
            <a:r>
              <a:rPr lang="es-AR" sz="3100" b="1" dirty="0" smtClean="0">
                <a:solidFill>
                  <a:srgbClr val="FFFFFF"/>
                </a:solidFill>
                <a:latin typeface="Courier New" panose="02070309020205020404" pitchFamily="49" charset="0"/>
                <a:ea typeface="Roboto" panose="02000000000000000000"/>
                <a:cs typeface="Courier New" panose="02070309020205020404" pitchFamily="49" charset="0"/>
                <a:sym typeface="Roboto" panose="02000000000000000000"/>
              </a:rPr>
              <a:t>SELECT</a:t>
            </a:r>
            <a:endParaRPr kumimoji="0" lang="es-AR" sz="3100" b="1" i="0" u="none" strike="noStrike" kern="0" cap="none" spc="0" normalizeH="0" baseline="0" noProof="0" dirty="0">
              <a:ln>
                <a:noFill/>
              </a:ln>
              <a:solidFill>
                <a:srgbClr val="FFFFFF"/>
              </a:solidFill>
              <a:effectLst/>
              <a:uLnTx/>
              <a:uFillTx/>
              <a:latin typeface="Courier New" panose="02070309020205020404" pitchFamily="49" charset="0"/>
              <a:ea typeface="Roboto" panose="02000000000000000000"/>
              <a:cs typeface="Courier New" panose="02070309020205020404" pitchFamily="49" charset="0"/>
              <a:sym typeface="Roboto" panose="0200000000000000000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43232" y="527050"/>
            <a:ext cx="6670417" cy="58477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Limitación de filas seleccionadas</a:t>
            </a:r>
            <a:endParaRPr kumimoji="0" lang="es-ES" sz="32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098" name="Rectangle 2"/>
          <p:cNvSpPr>
            <a:spLocks noChangeArrowheads="1"/>
          </p:cNvSpPr>
          <p:nvPr/>
        </p:nvSpPr>
        <p:spPr bwMode="auto">
          <a:xfrm>
            <a:off x="379828" y="1308697"/>
            <a:ext cx="6928500"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tab pos="314325" algn="l"/>
              </a:tabLst>
            </a:pPr>
            <a:r>
              <a:rPr kumimoji="0" lang="es-ES" sz="1500" b="0" i="0" u="none" strike="noStrike" cap="none" normalizeH="0" baseline="0" dirty="0" smtClean="0">
                <a:ln>
                  <a:noFill/>
                </a:ln>
                <a:solidFill>
                  <a:schemeClr val="tx2">
                    <a:lumMod val="10000"/>
                  </a:schemeClr>
                </a:solidFill>
                <a:effectLst/>
                <a:latin typeface="Arial MT"/>
                <a:ea typeface="Times New Roman" panose="02020603050405020304" pitchFamily="18" charset="0"/>
                <a:cs typeface="Arial" panose="020B0604020202020204" pitchFamily="34" charset="0"/>
              </a:rPr>
              <a:t>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Restringir las filas devueltas al utilizar la cláusula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p:txBody>
      </p:sp>
      <p:pic>
        <p:nvPicPr>
          <p:cNvPr id="4099" name="Picture 3"/>
          <p:cNvPicPr>
            <a:picLocks noChangeAspect="1" noChangeArrowheads="1"/>
          </p:cNvPicPr>
          <p:nvPr/>
        </p:nvPicPr>
        <p:blipFill>
          <a:blip r:embed="rId1"/>
          <a:srcRect/>
          <a:stretch>
            <a:fillRect/>
          </a:stretch>
        </p:blipFill>
        <p:spPr bwMode="auto">
          <a:xfrm>
            <a:off x="245595" y="1812815"/>
            <a:ext cx="8700399" cy="1141389"/>
          </a:xfrm>
          <a:prstGeom prst="rect">
            <a:avLst/>
          </a:prstGeom>
          <a:noFill/>
          <a:ln w="9525">
            <a:noFill/>
            <a:miter lim="800000"/>
            <a:headEnd/>
            <a:tailEnd/>
          </a:ln>
        </p:spPr>
      </p:pic>
      <p:sp>
        <p:nvSpPr>
          <p:cNvPr id="4100" name="Rectangle 4"/>
          <p:cNvSpPr>
            <a:spLocks noChangeArrowheads="1"/>
          </p:cNvSpPr>
          <p:nvPr/>
        </p:nvSpPr>
        <p:spPr bwMode="auto">
          <a:xfrm>
            <a:off x="422025" y="3024952"/>
            <a:ext cx="5541902"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tab pos="314325" algn="l"/>
              </a:tabLst>
            </a:pPr>
            <a:r>
              <a:rPr kumimoji="0" lang="es-ES" sz="1500" b="0" i="0" u="none" strike="noStrike" cap="none" normalizeH="0" baseline="0" dirty="0" smtClean="0">
                <a:ln>
                  <a:noFill/>
                </a:ln>
                <a:solidFill>
                  <a:schemeClr val="tx2">
                    <a:lumMod val="10000"/>
                  </a:schemeClr>
                </a:solidFill>
                <a:effectLst/>
                <a:latin typeface="Arial MT"/>
                <a:ea typeface="Times New Roman" panose="02020603050405020304" pitchFamily="18" charset="0"/>
                <a:cs typeface="Arial" panose="020B0604020202020204" pitchFamily="34" charset="0"/>
              </a:rPr>
              <a:t>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cláusula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sigue a la cláusula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FROM.</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p:txBody>
      </p:sp>
      <p:sp>
        <p:nvSpPr>
          <p:cNvPr id="4101" name="Rectangle 5"/>
          <p:cNvSpPr>
            <a:spLocks noChangeArrowheads="1"/>
          </p:cNvSpPr>
          <p:nvPr/>
        </p:nvSpPr>
        <p:spPr bwMode="auto">
          <a:xfrm>
            <a:off x="140674" y="3479103"/>
            <a:ext cx="8848578" cy="309315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restringir las filas que devuelve la consulta al utilizar 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Una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contiene una condición que se debe cumplir e, inmediatamente después, le sigue 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FROM.</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endPar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Si la condición es verdadera, se devolverá la fila que cumpla con la condición.</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la sintaxis:</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restringe la consulta a filas que cumplan con una condición.</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15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condition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está compuesto por nombres de columna, expresiones,</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constantes y un operador de comparación. Una condición especifica una combinación de una o más expresiones y operadores lógicos (booleanos) y devuelve un valor de TRUE, FALSE o UNKNOWN.</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comparar valores en columnas, literales, expresiones aritméticas o</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funciones. Consta de tres elementos:</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Nombre de la columna</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Condición de comparación</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Nombre de la columna, constante o lista de valores</a:t>
            </a:r>
            <a:endPar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877698" y="468141"/>
            <a:ext cx="5726247"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Uso de la clausula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WHERE</a:t>
            </a:r>
            <a:endParaRPr kumimoji="0" lang="es-ES" sz="3600" b="1"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endParaRPr>
          </a:p>
        </p:txBody>
      </p:sp>
      <p:pic>
        <p:nvPicPr>
          <p:cNvPr id="3073" name="Picture 1"/>
          <p:cNvPicPr>
            <a:picLocks noChangeAspect="1" noChangeArrowheads="1"/>
          </p:cNvPicPr>
          <p:nvPr/>
        </p:nvPicPr>
        <p:blipFill>
          <a:blip r:embed="rId1"/>
          <a:srcRect/>
          <a:stretch>
            <a:fillRect/>
          </a:stretch>
        </p:blipFill>
        <p:spPr bwMode="auto">
          <a:xfrm>
            <a:off x="726692" y="1491471"/>
            <a:ext cx="7943850" cy="2552700"/>
          </a:xfrm>
          <a:prstGeom prst="rect">
            <a:avLst/>
          </a:prstGeom>
          <a:noFill/>
          <a:ln w="9525">
            <a:noFill/>
            <a:miter lim="800000"/>
            <a:headEnd/>
            <a:tailEnd/>
          </a:ln>
        </p:spPr>
      </p:pic>
      <p:sp>
        <p:nvSpPr>
          <p:cNvPr id="8" name="7 Rectángulo"/>
          <p:cNvSpPr/>
          <p:nvPr/>
        </p:nvSpPr>
        <p:spPr>
          <a:xfrm>
            <a:off x="56266" y="4185477"/>
            <a:ext cx="9031462" cy="1631216"/>
          </a:xfrm>
          <a:prstGeom prst="rect">
            <a:avLst/>
          </a:prstGeom>
        </p:spPr>
        <p:txBody>
          <a:bodyPr wrap="square">
            <a:spAutoFit/>
          </a:bodyPr>
          <a:lstStyle/>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el ejemplo, la sentencia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recupera el ID de empleado, apellido, ID de cargo y número de departamento de todos los empleados del departamento 90.</a:t>
            </a:r>
            <a:endPar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endParaRPr lang="es-AR"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2000" b="1"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Nota: </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utilizar el alias de columna en la cláusula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endParaRPr lang="es-AR" sz="2000" dirty="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487650" y="538481"/>
            <a:ext cx="7237880"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Fechas y cadenas de caracteres</a:t>
            </a:r>
            <a:endParaRPr kumimoji="0" lang="es-ES" sz="3600" b="1"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2049" name="Rectangle 1"/>
          <p:cNvSpPr>
            <a:spLocks noChangeArrowheads="1"/>
          </p:cNvSpPr>
          <p:nvPr/>
        </p:nvSpPr>
        <p:spPr bwMode="auto">
          <a:xfrm>
            <a:off x="84408" y="1480950"/>
            <a:ext cx="8975188" cy="163121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tab pos="314325"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Las cadenas de caracteres y valores de fecha se incluyen entre comillas simples.</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314325"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Los valores de caracteres son sensibles a mayúsculas/minúsculas y los valores de datos son sensibles a formato.</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314325" algn="l"/>
              </a:tabLst>
            </a:pPr>
            <a:r>
              <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formato de visualización de la fecha por defecto es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DD-MON-RR.</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p:txBody>
      </p:sp>
      <p:pic>
        <p:nvPicPr>
          <p:cNvPr id="2051" name="Picture 3"/>
          <p:cNvPicPr>
            <a:picLocks noChangeAspect="1" noChangeArrowheads="1"/>
          </p:cNvPicPr>
          <p:nvPr/>
        </p:nvPicPr>
        <p:blipFill>
          <a:blip r:embed="rId1"/>
          <a:srcRect/>
          <a:stretch>
            <a:fillRect/>
          </a:stretch>
        </p:blipFill>
        <p:spPr bwMode="auto">
          <a:xfrm>
            <a:off x="250130" y="3372763"/>
            <a:ext cx="8652428" cy="11429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2"/>
          <a:srcRect/>
          <a:stretch>
            <a:fillRect/>
          </a:stretch>
        </p:blipFill>
        <p:spPr bwMode="auto">
          <a:xfrm>
            <a:off x="254904" y="4906186"/>
            <a:ext cx="8641458" cy="1142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1"/>
          <a:srcRect/>
          <a:stretch>
            <a:fillRect/>
          </a:stretch>
        </p:blipFill>
        <p:spPr bwMode="auto">
          <a:xfrm>
            <a:off x="1809970" y="1254988"/>
            <a:ext cx="5589636" cy="5144015"/>
          </a:xfrm>
          <a:prstGeom prst="rect">
            <a:avLst/>
          </a:prstGeom>
          <a:noFill/>
          <a:ln w="9525">
            <a:noFill/>
            <a:miter lim="800000"/>
            <a:headEnd/>
            <a:tailEnd/>
          </a:ln>
          <a:effectLst/>
        </p:spPr>
      </p:pic>
      <p:sp>
        <p:nvSpPr>
          <p:cNvPr id="5" name="Rectangle 1"/>
          <p:cNvSpPr>
            <a:spLocks noChangeArrowheads="1"/>
          </p:cNvSpPr>
          <p:nvPr/>
        </p:nvSpPr>
        <p:spPr bwMode="auto">
          <a:xfrm>
            <a:off x="1702310" y="482209"/>
            <a:ext cx="6442790"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Operadores de comparación</a:t>
            </a:r>
            <a:endParaRPr kumimoji="0" lang="es-ES" sz="3600" b="1"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88242" y="552549"/>
            <a:ext cx="6442790"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Operadores de comparación</a:t>
            </a:r>
            <a:endParaRPr kumimoji="0" lang="es-ES" sz="3600" b="1"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29697" name="Rectangle 1"/>
          <p:cNvSpPr>
            <a:spLocks noChangeArrowheads="1"/>
          </p:cNvSpPr>
          <p:nvPr/>
        </p:nvSpPr>
        <p:spPr bwMode="auto">
          <a:xfrm>
            <a:off x="72573" y="1334259"/>
            <a:ext cx="8969829" cy="501675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Los operadores de comparación se utilizan en condiciones que comparan una expresión con otra expresión o valor. Se utilizan en la cláusula WHERE en el siguiente formato:</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Sintaxis</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n-U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 </a:t>
            </a:r>
            <a:r>
              <a:rPr kumimoji="0" lang="en-US" sz="20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expr operator value</a:t>
            </a:r>
            <a:endParaRPr kumimoji="0" lang="en-US" sz="20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Ejemplo</a:t>
            </a:r>
            <a:endParaRPr kumimoji="0" lang="en-US" sz="2000" b="1"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n-U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 hire_date = '01-JAN-95'</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 WHERE salary &gt;= 6000</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 WHERE last_name = 'Smith'</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Recuerde, un alias no se puede utilizar en la cláusula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s-ES" sz="2000" b="1"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s-ES" sz="2000" b="1"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Nota: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los símbolos != y ^= también pueden representar la condición </a:t>
            </a:r>
            <a:r>
              <a:rPr kumimoji="0" lang="es-ES" sz="20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not equal to</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1"/>
          <a:srcRect/>
          <a:stretch>
            <a:fillRect/>
          </a:stretch>
        </p:blipFill>
        <p:spPr bwMode="auto">
          <a:xfrm>
            <a:off x="586227" y="1892534"/>
            <a:ext cx="8051335" cy="2267163"/>
          </a:xfrm>
          <a:prstGeom prst="rect">
            <a:avLst/>
          </a:prstGeom>
          <a:noFill/>
          <a:ln w="9525">
            <a:noFill/>
            <a:miter lim="800000"/>
            <a:headEnd/>
            <a:tailEnd/>
          </a:ln>
        </p:spPr>
      </p:pic>
      <p:sp>
        <p:nvSpPr>
          <p:cNvPr id="5" name="Rectangle 1"/>
          <p:cNvSpPr>
            <a:spLocks noChangeArrowheads="1"/>
          </p:cNvSpPr>
          <p:nvPr/>
        </p:nvSpPr>
        <p:spPr bwMode="auto">
          <a:xfrm>
            <a:off x="1614170" y="402174"/>
            <a:ext cx="6365845" cy="1200329"/>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Uso de los </a:t>
            </a:r>
            <a:endParaRPr lang="es-ES" sz="3600" b="1" dirty="0" smtClean="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operadores de comparación</a:t>
            </a:r>
            <a:endParaRPr kumimoji="0" lang="es-ES" sz="3600" b="1"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6" name="5 Rectángulo"/>
          <p:cNvSpPr/>
          <p:nvPr/>
        </p:nvSpPr>
        <p:spPr>
          <a:xfrm>
            <a:off x="70340" y="4373180"/>
            <a:ext cx="8961120" cy="1631216"/>
          </a:xfrm>
          <a:prstGeom prst="rect">
            <a:avLst/>
          </a:prstGeom>
        </p:spPr>
        <p:txBody>
          <a:bodyPr wrap="square">
            <a:spAutoFit/>
          </a:bodyPr>
          <a:lstStyle/>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el ejemplo, la cláusula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recupera el apellido y el salario de la tabla EMPLOYEES para cualquier empleado cuyo salario sea menor o igual que 3.000 dólares. Tenga en cuenta que existe un valor explícito proporcionado a la cláusula WHERE. El valor explícito de 3000 se compara con el valor de salario de la columna SALARY de la tabla EMPLOYEES.</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97016" y="306338"/>
            <a:ext cx="6619120" cy="1138773"/>
          </a:xfrm>
          <a:prstGeom prst="rect">
            <a:avLst/>
          </a:prstGeom>
          <a:noFill/>
          <a:ln w="9525">
            <a:noFill/>
            <a:miter lim="800000"/>
          </a:ln>
          <a:effectLst/>
        </p:spPr>
        <p:txBody>
          <a:bodyPr vert="horz" wrap="none" lIns="91440" tIns="45720" rIns="91440" bIns="45720" numCol="1" anchor="ctr" anchorCtr="0" compatLnSpc="1">
            <a:spAutoFit/>
          </a:bodyPr>
          <a:lstStyle/>
          <a:p>
            <a:pPr lvl="0" algn="ctr" fontAlgn="base">
              <a:spcBef>
                <a:spcPct val="0"/>
              </a:spcBef>
              <a:spcAft>
                <a:spcPct val="0"/>
              </a:spcAft>
              <a:buClrTx/>
            </a:pPr>
            <a:r>
              <a:rPr lang="es-ES" sz="3400" b="1" dirty="0" smtClean="0">
                <a:solidFill>
                  <a:schemeClr val="accent1">
                    <a:lumMod val="75000"/>
                  </a:schemeClr>
                </a:solidFill>
                <a:effectLst>
                  <a:outerShdw blurRad="38100" dist="38100" dir="2700000" algn="tl">
                    <a:srgbClr val="000000">
                      <a:alpha val="43137"/>
                    </a:srgbClr>
                  </a:outerShdw>
                </a:effectLst>
              </a:rPr>
              <a:t>Uso de Condiciones de Rango </a:t>
            </a:r>
            <a:endParaRPr lang="es-ES" sz="3400" b="1" dirty="0" smtClean="0">
              <a:solidFill>
                <a:schemeClr val="accent1">
                  <a:lumMod val="75000"/>
                </a:schemeClr>
              </a:solidFill>
              <a:effectLst>
                <a:outerShdw blurRad="38100" dist="38100" dir="2700000" algn="tl">
                  <a:srgbClr val="000000">
                    <a:alpha val="43137"/>
                  </a:srgbClr>
                </a:outerShdw>
              </a:effectLst>
            </a:endParaRPr>
          </a:p>
          <a:p>
            <a:pPr lvl="0" algn="ctr" fontAlgn="base">
              <a:spcBef>
                <a:spcPct val="0"/>
              </a:spcBef>
              <a:spcAft>
                <a:spcPct val="0"/>
              </a:spcAft>
              <a:buClrTx/>
            </a:pPr>
            <a:r>
              <a:rPr lang="es-ES" sz="3400" b="1" dirty="0" smtClean="0">
                <a:solidFill>
                  <a:schemeClr val="accent1">
                    <a:lumMod val="75000"/>
                  </a:schemeClr>
                </a:solidFill>
                <a:effectLst>
                  <a:outerShdw blurRad="38100" dist="38100" dir="2700000" algn="tl">
                    <a:srgbClr val="000000">
                      <a:alpha val="43137"/>
                    </a:srgbClr>
                  </a:outerShdw>
                </a:effectLst>
              </a:rPr>
              <a:t>mediante el Operador </a:t>
            </a:r>
            <a:r>
              <a:rPr lang="es-ES" sz="34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BETWEEN</a:t>
            </a:r>
            <a:endParaRPr lang="es-ES" sz="34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1025" name="Rectangle 1"/>
          <p:cNvSpPr>
            <a:spLocks noChangeArrowheads="1"/>
          </p:cNvSpPr>
          <p:nvPr/>
        </p:nvSpPr>
        <p:spPr bwMode="auto">
          <a:xfrm>
            <a:off x="211015" y="1544455"/>
            <a:ext cx="8736037" cy="70788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Utilizar el operador BETWEEN para mostrar las filas basadas en un rango de valores:</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027" name="Picture 3"/>
          <p:cNvPicPr>
            <a:picLocks noChangeAspect="1" noChangeArrowheads="1"/>
          </p:cNvPicPr>
          <p:nvPr/>
        </p:nvPicPr>
        <p:blipFill>
          <a:blip r:embed="rId1"/>
          <a:srcRect/>
          <a:stretch>
            <a:fillRect/>
          </a:stretch>
        </p:blipFill>
        <p:spPr bwMode="auto">
          <a:xfrm>
            <a:off x="785813" y="2255552"/>
            <a:ext cx="7572375" cy="3000375"/>
          </a:xfrm>
          <a:prstGeom prst="rect">
            <a:avLst/>
          </a:prstGeom>
          <a:noFill/>
          <a:ln w="9525">
            <a:noFill/>
            <a:miter lim="800000"/>
            <a:headEnd/>
            <a:tailEnd/>
          </a:ln>
          <a:effectLst/>
        </p:spPr>
      </p:pic>
      <p:sp>
        <p:nvSpPr>
          <p:cNvPr id="9" name="8 Rectángulo"/>
          <p:cNvSpPr/>
          <p:nvPr/>
        </p:nvSpPr>
        <p:spPr>
          <a:xfrm>
            <a:off x="0" y="5301659"/>
            <a:ext cx="9144000" cy="1200329"/>
          </a:xfrm>
          <a:prstGeom prst="rect">
            <a:avLst/>
          </a:prstGeom>
        </p:spPr>
        <p:txBody>
          <a:bodyPr wrap="square">
            <a:spAutoFit/>
          </a:bodyPr>
          <a:lstStyle/>
          <a:p>
            <a:pPr algn="just"/>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utilizar las filas basadas en un rango de valores utilizando la condición de rango BETWEEN. El rango que especifique contiene un límite inferior y un límite superior.</a:t>
            </a:r>
            <a:endParaRPr lang="es-AR"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sentencia SELECT de la diapositiva devuelve filas de la tabla EMPLOYEES para cualquier empleado cuyo salario esté entre 2.500 y 3.500 dólares.</a:t>
            </a:r>
            <a:endParaRPr lang="es-AR"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1915663" y="81253"/>
            <a:ext cx="5312673" cy="1138773"/>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sz="3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Condición de Miembro </a:t>
            </a:r>
            <a:endParaRPr kumimoji="0" lang="es-ES" sz="3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s-ES" sz="3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mediante el Operador </a:t>
            </a:r>
            <a:r>
              <a:rPr kumimoji="0" lang="es-ES" sz="3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IN</a:t>
            </a:r>
            <a:endParaRPr kumimoji="0" lang="es-ES" sz="34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32770" name="Rectangle 2"/>
          <p:cNvSpPr>
            <a:spLocks noChangeArrowheads="1"/>
          </p:cNvSpPr>
          <p:nvPr/>
        </p:nvSpPr>
        <p:spPr bwMode="auto">
          <a:xfrm>
            <a:off x="239151" y="1280563"/>
            <a:ext cx="6840334"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Utilizar el operador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IN</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para probar los valores de una lista:</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2771" name="Picture 3"/>
          <p:cNvPicPr>
            <a:picLocks noChangeAspect="1" noChangeArrowheads="1"/>
          </p:cNvPicPr>
          <p:nvPr/>
        </p:nvPicPr>
        <p:blipFill>
          <a:blip r:embed="rId1"/>
          <a:srcRect/>
          <a:stretch>
            <a:fillRect/>
          </a:stretch>
        </p:blipFill>
        <p:spPr bwMode="auto">
          <a:xfrm>
            <a:off x="912641" y="1731298"/>
            <a:ext cx="7543800" cy="3486150"/>
          </a:xfrm>
          <a:prstGeom prst="rect">
            <a:avLst/>
          </a:prstGeom>
          <a:noFill/>
          <a:ln w="9525">
            <a:noFill/>
            <a:miter lim="800000"/>
            <a:headEnd/>
            <a:tailEnd/>
          </a:ln>
          <a:effectLst/>
        </p:spPr>
      </p:pic>
      <p:sp>
        <p:nvSpPr>
          <p:cNvPr id="7" name="6 Rectángulo"/>
          <p:cNvSpPr/>
          <p:nvPr/>
        </p:nvSpPr>
        <p:spPr>
          <a:xfrm>
            <a:off x="0" y="5236138"/>
            <a:ext cx="9143999" cy="1323439"/>
          </a:xfrm>
          <a:prstGeom prst="rect">
            <a:avLst/>
          </a:prstGeom>
        </p:spPr>
        <p:txBody>
          <a:bodyPr wrap="square">
            <a:spAutoFit/>
          </a:bodyPr>
          <a:lstStyle/>
          <a:p>
            <a:pPr algn="just"/>
            <a:r>
              <a:rPr lang="es-ES" sz="1600" dirty="0" smtClean="0">
                <a:effectLst>
                  <a:outerShdw blurRad="38100" dist="38100" dir="2700000" algn="tl">
                    <a:srgbClr val="000000">
                      <a:alpha val="43137"/>
                    </a:srgbClr>
                  </a:outerShdw>
                </a:effectLst>
              </a:rPr>
              <a:t>Para probar valores de un juego especificado de valores, utilice el operador IN. La condición definida mediante el operador IN también se denomina </a:t>
            </a:r>
            <a:r>
              <a:rPr lang="es-ES" sz="1600" i="1" dirty="0" smtClean="0">
                <a:effectLst>
                  <a:outerShdw blurRad="38100" dist="38100" dir="2700000" algn="tl">
                    <a:srgbClr val="000000">
                      <a:alpha val="43137"/>
                    </a:srgbClr>
                  </a:outerShdw>
                </a:effectLst>
              </a:rPr>
              <a:t>condición de miembro</a:t>
            </a:r>
            <a:r>
              <a:rPr lang="es-ES" sz="1600" dirty="0" smtClean="0">
                <a:effectLst>
                  <a:outerShdw blurRad="38100" dist="38100" dir="2700000" algn="tl">
                    <a:srgbClr val="000000">
                      <a:alpha val="43137"/>
                    </a:srgbClr>
                  </a:outerShdw>
                </a:effectLst>
              </a:rPr>
              <a:t>.</a:t>
            </a:r>
            <a:endParaRPr lang="es-AR" sz="1600" dirty="0" smtClean="0">
              <a:effectLst>
                <a:outerShdw blurRad="38100" dist="38100" dir="2700000" algn="tl">
                  <a:srgbClr val="000000">
                    <a:alpha val="43137"/>
                  </a:srgbClr>
                </a:outerShdw>
              </a:effectLst>
            </a:endParaRPr>
          </a:p>
          <a:p>
            <a:pPr algn="just"/>
            <a:r>
              <a:rPr lang="es-ES" sz="1600" dirty="0" smtClean="0">
                <a:effectLst>
                  <a:outerShdw blurRad="38100" dist="38100" dir="2700000" algn="tl">
                    <a:srgbClr val="000000">
                      <a:alpha val="43137"/>
                    </a:srgbClr>
                  </a:outerShdw>
                </a:effectLst>
              </a:rPr>
              <a:t>El ejemplo de la diapositiva muestra los números de empleado, apellidos, salarios y números de empleado de los gestores de todos los empleados cuyo número de empleado del gestor sea 100, 101 o 201.</a:t>
            </a:r>
            <a:endParaRPr lang="es-AR" sz="1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779298" y="235988"/>
            <a:ext cx="5782352" cy="1138773"/>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sz="3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Coincidencia de Patrones </a:t>
            </a:r>
            <a:endParaRPr kumimoji="0" lang="es-ES" sz="3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s-ES" sz="3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mediante el Operador </a:t>
            </a:r>
            <a:r>
              <a:rPr kumimoji="0" lang="es-ES" sz="3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LIKE</a:t>
            </a:r>
            <a:endParaRPr kumimoji="0" lang="es-ES" sz="34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026" name="Rectangle 2"/>
          <p:cNvSpPr>
            <a:spLocks noChangeArrowheads="1"/>
          </p:cNvSpPr>
          <p:nvPr/>
        </p:nvSpPr>
        <p:spPr bwMode="auto">
          <a:xfrm>
            <a:off x="98470" y="1487550"/>
            <a:ext cx="8932985" cy="147732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tab pos="1115695" algn="l"/>
                <a:tab pos="1117600"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Utilizar el operador LIKE para realizar búsquedas con comodines de valores de cadena de búsqueda válidos.</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1115695" algn="l"/>
                <a:tab pos="1117600"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Las condiciones de búsqueda pueden contener caracteres literales o números:</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00000"/>
              </a:lnSpc>
              <a:spcBef>
                <a:spcPct val="0"/>
              </a:spcBef>
              <a:spcAft>
                <a:spcPct val="0"/>
              </a:spcAft>
              <a:buClr>
                <a:srgbClr val="FF0000"/>
              </a:buClr>
              <a:buSzPct val="100000"/>
              <a:buFontTx/>
              <a:buChar char="•"/>
              <a:tabLst>
                <a:tab pos="1115695" algn="l"/>
                <a:tab pos="1117600"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 indica cero o varios caracteres.</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00000"/>
              </a:lnSpc>
              <a:spcBef>
                <a:spcPct val="0"/>
              </a:spcBef>
              <a:spcAft>
                <a:spcPct val="0"/>
              </a:spcAft>
              <a:buClr>
                <a:srgbClr val="FF0000"/>
              </a:buClr>
              <a:buSzPct val="100000"/>
              <a:buFontTx/>
              <a:buChar char="•"/>
              <a:tabLst>
                <a:tab pos="1115695" algn="l"/>
                <a:tab pos="1117600"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_ indica un carácter.</a:t>
            </a:r>
            <a:endPar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027" name="Picture 3"/>
          <p:cNvPicPr>
            <a:picLocks noChangeAspect="1" noChangeArrowheads="1"/>
          </p:cNvPicPr>
          <p:nvPr/>
        </p:nvPicPr>
        <p:blipFill>
          <a:blip r:embed="rId1"/>
          <a:srcRect/>
          <a:stretch>
            <a:fillRect/>
          </a:stretch>
        </p:blipFill>
        <p:spPr bwMode="auto">
          <a:xfrm>
            <a:off x="867434" y="3109795"/>
            <a:ext cx="7528304" cy="1096450"/>
          </a:xfrm>
          <a:prstGeom prst="rect">
            <a:avLst/>
          </a:prstGeom>
          <a:noFill/>
          <a:ln w="9525">
            <a:noFill/>
            <a:miter lim="800000"/>
            <a:headEnd/>
            <a:tailEnd/>
          </a:ln>
          <a:effectLst/>
        </p:spPr>
      </p:pic>
      <p:sp>
        <p:nvSpPr>
          <p:cNvPr id="5" name="4 Rectángulo"/>
          <p:cNvSpPr/>
          <p:nvPr/>
        </p:nvSpPr>
        <p:spPr>
          <a:xfrm>
            <a:off x="0" y="4359106"/>
            <a:ext cx="9144000" cy="1923604"/>
          </a:xfrm>
          <a:prstGeom prst="rect">
            <a:avLst/>
          </a:prstGeom>
        </p:spPr>
        <p:txBody>
          <a:bodyPr wrap="square">
            <a:spAutoFit/>
          </a:bodyPr>
          <a:lstStyle/>
          <a:p>
            <a:pPr algn="just"/>
            <a:r>
              <a:rPr lang="es-ES" sz="1700" dirty="0" smtClean="0">
                <a:effectLst>
                  <a:outerShdw blurRad="38100" dist="38100" dir="2700000" algn="tl">
                    <a:srgbClr val="000000">
                      <a:alpha val="43137"/>
                    </a:srgbClr>
                  </a:outerShdw>
                </a:effectLst>
              </a:rPr>
              <a:t>Puede que no siempre conozca el valor exacto que debe buscar. Puede seleccionar filas que coincidan con un patrón de caracteres utilizando la condición LIKE. Se hace referencia a la operación de coincidencia de patrón de caracteres como búsqueda con </a:t>
            </a:r>
            <a:r>
              <a:rPr lang="es-ES" sz="1700" i="1" dirty="0" smtClean="0">
                <a:effectLst>
                  <a:outerShdw blurRad="38100" dist="38100" dir="2700000" algn="tl">
                    <a:srgbClr val="000000">
                      <a:alpha val="43137"/>
                    </a:srgbClr>
                  </a:outerShdw>
                </a:effectLst>
              </a:rPr>
              <a:t>comodines</a:t>
            </a:r>
            <a:r>
              <a:rPr lang="es-ES" sz="1700" dirty="0" smtClean="0">
                <a:effectLst>
                  <a:outerShdw blurRad="38100" dist="38100" dir="2700000" algn="tl">
                    <a:srgbClr val="000000">
                      <a:alpha val="43137"/>
                    </a:srgbClr>
                  </a:outerShdw>
                </a:effectLst>
              </a:rPr>
              <a:t>. </a:t>
            </a:r>
            <a:endParaRPr lang="es-ES" sz="1700" dirty="0" smtClean="0">
              <a:effectLst>
                <a:outerShdw blurRad="38100" dist="38100" dir="2700000" algn="tl">
                  <a:srgbClr val="000000">
                    <a:alpha val="43137"/>
                  </a:srgbClr>
                </a:outerShdw>
              </a:effectLst>
            </a:endParaRPr>
          </a:p>
          <a:p>
            <a:pPr algn="just"/>
            <a:r>
              <a:rPr lang="es-ES" sz="1700" dirty="0" smtClean="0">
                <a:effectLst>
                  <a:outerShdw blurRad="38100" dist="38100" dir="2700000" algn="tl">
                    <a:srgbClr val="000000">
                      <a:alpha val="43137"/>
                    </a:srgbClr>
                  </a:outerShdw>
                </a:effectLst>
              </a:rPr>
              <a:t>Para crear la cadena de búsqueda se pueden utilizar dos símbolos.</a:t>
            </a:r>
            <a:endParaRPr lang="es-ES" sz="1700" dirty="0" smtClean="0">
              <a:effectLst>
                <a:outerShdw blurRad="38100" dist="38100" dir="2700000" algn="tl">
                  <a:srgbClr val="000000">
                    <a:alpha val="43137"/>
                  </a:srgbClr>
                </a:outerShdw>
              </a:effectLst>
            </a:endParaRPr>
          </a:p>
          <a:p>
            <a:pPr algn="just"/>
            <a:r>
              <a:rPr lang="es-ES" sz="1700" dirty="0" smtClean="0">
                <a:effectLst>
                  <a:outerShdw blurRad="38100" dist="38100" dir="2700000" algn="tl">
                    <a:srgbClr val="000000">
                      <a:alpha val="43137"/>
                    </a:srgbClr>
                  </a:outerShdw>
                </a:effectLst>
              </a:rPr>
              <a:t>La sentencia SELECT de la diapositiva devuelve el nombre del empleado de la tabla EMPLOYEES de cualquier empleado cuyo nombre empiece por la letra “S”. Observe que se trata de la “S” mayúscula. No se devolverán los nombres que empiecen por “s” minúscula.</a:t>
            </a:r>
            <a:endParaRPr lang="es-AR" sz="17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1463072" y="639612"/>
            <a:ext cx="7494359" cy="58477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32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Combinación de Caracteres Comodín</a:t>
            </a:r>
            <a:endParaRPr kumimoji="0" lang="es-ES" sz="32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4818" name="Rectangle 2"/>
          <p:cNvSpPr>
            <a:spLocks noChangeArrowheads="1"/>
          </p:cNvSpPr>
          <p:nvPr/>
        </p:nvSpPr>
        <p:spPr bwMode="auto">
          <a:xfrm>
            <a:off x="168812" y="1562780"/>
            <a:ext cx="8813079" cy="70788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tabLst>
                <a:tab pos="314325"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combinar los dos caracteres comodín (%, _) con caracteres literales </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tabLst>
                <a:tab pos="314325"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para la coincidencia de patrones:</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4819" name="Picture 3"/>
          <p:cNvPicPr>
            <a:picLocks noChangeAspect="1" noChangeArrowheads="1"/>
          </p:cNvPicPr>
          <p:nvPr/>
        </p:nvPicPr>
        <p:blipFill>
          <a:blip r:embed="rId1"/>
          <a:srcRect/>
          <a:stretch>
            <a:fillRect/>
          </a:stretch>
        </p:blipFill>
        <p:spPr bwMode="auto">
          <a:xfrm>
            <a:off x="923925" y="2455694"/>
            <a:ext cx="7296150" cy="2171700"/>
          </a:xfrm>
          <a:prstGeom prst="rect">
            <a:avLst/>
          </a:prstGeom>
          <a:noFill/>
          <a:ln w="9525">
            <a:noFill/>
            <a:miter lim="800000"/>
            <a:headEnd/>
            <a:tailEnd/>
          </a:ln>
        </p:spPr>
      </p:pic>
      <p:sp>
        <p:nvSpPr>
          <p:cNvPr id="7" name="6 Rectángulo"/>
          <p:cNvSpPr/>
          <p:nvPr/>
        </p:nvSpPr>
        <p:spPr>
          <a:xfrm>
            <a:off x="77370" y="4785573"/>
            <a:ext cx="8954086" cy="1323439"/>
          </a:xfrm>
          <a:prstGeom prst="rect">
            <a:avLst/>
          </a:prstGeom>
        </p:spPr>
        <p:txBody>
          <a:bodyPr wrap="square">
            <a:spAutoFit/>
          </a:bodyPr>
          <a:lstStyle/>
          <a:p>
            <a:pPr algn="just"/>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Los símbolos % y _ se pueden utilizar en cualquier combinación con los caracteres literales. </a:t>
            </a:r>
            <a:endPar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ejemplo de la diapositiva muestra los nombres de todos los empleados cuyos apellidos tengan la letra “o” como segundo carácter.</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1"/>
        <p:cNvGrpSpPr/>
        <p:nvPr/>
      </p:nvGrpSpPr>
      <p:grpSpPr>
        <a:xfrm>
          <a:off x="0" y="0"/>
          <a:ext cx="0" cy="0"/>
          <a:chOff x="0" y="0"/>
          <a:chExt cx="0" cy="0"/>
        </a:xfrm>
      </p:grpSpPr>
      <p:sp>
        <p:nvSpPr>
          <p:cNvPr id="6" name="5 Rectángulo"/>
          <p:cNvSpPr/>
          <p:nvPr/>
        </p:nvSpPr>
        <p:spPr>
          <a:xfrm>
            <a:off x="1899146" y="574124"/>
            <a:ext cx="6302319" cy="646331"/>
          </a:xfrm>
          <a:prstGeom prst="rect">
            <a:avLst/>
          </a:prstGeom>
        </p:spPr>
        <p:txBody>
          <a:bodyPr wrap="square">
            <a:spAutoFit/>
          </a:bodyPr>
          <a:lstStyle/>
          <a:p>
            <a:r>
              <a:rPr lang="es-AR" sz="3600" b="1" dirty="0" smtClean="0">
                <a:solidFill>
                  <a:schemeClr val="accent1">
                    <a:lumMod val="75000"/>
                  </a:schemeClr>
                </a:solidFill>
                <a:effectLst>
                  <a:outerShdw blurRad="38100" dist="38100" dir="2700000" algn="tl">
                    <a:srgbClr val="000000">
                      <a:alpha val="43137"/>
                    </a:srgbClr>
                  </a:outerShdw>
                </a:effectLst>
              </a:rPr>
              <a:t>Consultar datos en MySQL</a:t>
            </a:r>
            <a:endParaRPr lang="es-AR" sz="3600" b="1" dirty="0" smtClean="0">
              <a:solidFill>
                <a:schemeClr val="accent1">
                  <a:lumMod val="75000"/>
                </a:schemeClr>
              </a:solidFill>
              <a:effectLst>
                <a:outerShdw blurRad="38100" dist="38100" dir="2700000" algn="tl">
                  <a:srgbClr val="000000">
                    <a:alpha val="43137"/>
                  </a:srgbClr>
                </a:outerShdw>
              </a:effectLst>
            </a:endParaRPr>
          </a:p>
        </p:txBody>
      </p:sp>
      <p:pic>
        <p:nvPicPr>
          <p:cNvPr id="18434" name="Picture 2" descr="MySql"/>
          <p:cNvPicPr>
            <a:picLocks noChangeAspect="1" noChangeArrowheads="1"/>
          </p:cNvPicPr>
          <p:nvPr/>
        </p:nvPicPr>
        <p:blipFill>
          <a:blip r:embed="rId2"/>
          <a:srcRect/>
          <a:stretch>
            <a:fillRect/>
          </a:stretch>
        </p:blipFill>
        <p:spPr bwMode="auto">
          <a:xfrm>
            <a:off x="310316" y="1577982"/>
            <a:ext cx="1757634" cy="2485936"/>
          </a:xfrm>
          <a:prstGeom prst="rect">
            <a:avLst/>
          </a:prstGeom>
          <a:noFill/>
        </p:spPr>
      </p:pic>
      <p:pic>
        <p:nvPicPr>
          <p:cNvPr id="20482" name="Picture 2" descr="crear tablas en mysql"/>
          <p:cNvPicPr>
            <a:picLocks noChangeAspect="1" noChangeArrowheads="1"/>
          </p:cNvPicPr>
          <p:nvPr/>
        </p:nvPicPr>
        <p:blipFill>
          <a:blip r:embed="rId3"/>
          <a:srcRect r="-1039" b="12279"/>
          <a:stretch>
            <a:fillRect/>
          </a:stretch>
        </p:blipFill>
        <p:spPr bwMode="auto">
          <a:xfrm>
            <a:off x="2082848" y="1665245"/>
            <a:ext cx="6698723" cy="2934872"/>
          </a:xfrm>
          <a:prstGeom prst="rect">
            <a:avLst/>
          </a:prstGeom>
          <a:noFill/>
        </p:spPr>
      </p:pic>
      <p:sp>
        <p:nvSpPr>
          <p:cNvPr id="7" name="6 Rectángulo"/>
          <p:cNvSpPr/>
          <p:nvPr/>
        </p:nvSpPr>
        <p:spPr>
          <a:xfrm>
            <a:off x="112538" y="4598261"/>
            <a:ext cx="8904850" cy="1631216"/>
          </a:xfrm>
          <a:prstGeom prst="rect">
            <a:avLst/>
          </a:prstGeom>
        </p:spPr>
        <p:txBody>
          <a:bodyPr wrap="square">
            <a:spAutoFit/>
          </a:bodyPr>
          <a:lstStyle/>
          <a:p>
            <a:r>
              <a:rPr lang="es-AR" sz="2000" dirty="0" smtClean="0">
                <a:effectLst>
                  <a:outerShdw blurRad="38100" dist="38100" dir="2700000" algn="tl">
                    <a:srgbClr val="000000">
                      <a:alpha val="43137"/>
                    </a:srgbClr>
                  </a:outerShdw>
                </a:effectLst>
              </a:rPr>
              <a:t>Para consultar registros de las tablas de nuestra base de datos debemos usar la instrucción </a:t>
            </a:r>
            <a:r>
              <a:rPr lang="es-AR" sz="2000" b="1" dirty="0" smtClean="0">
                <a:effectLst>
                  <a:outerShdw blurRad="38100" dist="38100" dir="2700000" algn="tl">
                    <a:srgbClr val="000000">
                      <a:alpha val="43137"/>
                    </a:srgbClr>
                  </a:outerShdw>
                </a:effectLst>
              </a:rPr>
              <a:t>select</a:t>
            </a:r>
            <a:r>
              <a:rPr lang="es-AR" sz="2000" dirty="0" smtClean="0">
                <a:effectLst>
                  <a:outerShdw blurRad="38100" dist="38100" dir="2700000" algn="tl">
                    <a:srgbClr val="000000">
                      <a:alpha val="43137"/>
                    </a:srgbClr>
                  </a:outerShdw>
                </a:effectLst>
              </a:rPr>
              <a:t>, este comando </a:t>
            </a:r>
            <a:r>
              <a:rPr lang="es-AR" sz="2000" b="1" dirty="0" smtClean="0">
                <a:effectLst>
                  <a:outerShdw blurRad="38100" dist="38100" dir="2700000" algn="tl">
                    <a:srgbClr val="000000">
                      <a:alpha val="43137"/>
                    </a:srgbClr>
                  </a:outerShdw>
                </a:effectLst>
              </a:rPr>
              <a:t>sql</a:t>
            </a:r>
            <a:r>
              <a:rPr lang="es-AR" sz="2000" dirty="0" smtClean="0">
                <a:effectLst>
                  <a:outerShdw blurRad="38100" dist="38100" dir="2700000" algn="tl">
                    <a:srgbClr val="000000">
                      <a:alpha val="43137"/>
                    </a:srgbClr>
                  </a:outerShdw>
                </a:effectLst>
              </a:rPr>
              <a:t> nos permite obtener registros de una o varias tablas. Para que las consultas nos devuelvan resultados debemos haber insertado datos a las tablas de nuestra base de datos y por supuesto haber creado dichas tablas.</a:t>
            </a:r>
            <a:endParaRPr lang="es-AR" sz="20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1856934" y="469461"/>
            <a:ext cx="5963492" cy="615553"/>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32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Uso de las Condiciones </a:t>
            </a:r>
            <a:r>
              <a:rPr kumimoji="0" lang="es-ES" sz="3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NULL</a:t>
            </a:r>
            <a:endParaRPr kumimoji="0" lang="es-ES" sz="34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35842" name="Picture 2"/>
          <p:cNvPicPr>
            <a:picLocks noChangeAspect="1" noChangeArrowheads="1"/>
          </p:cNvPicPr>
          <p:nvPr/>
        </p:nvPicPr>
        <p:blipFill>
          <a:blip r:embed="rId1"/>
          <a:srcRect/>
          <a:stretch>
            <a:fillRect/>
          </a:stretch>
        </p:blipFill>
        <p:spPr bwMode="auto">
          <a:xfrm>
            <a:off x="759874" y="1994328"/>
            <a:ext cx="7529474" cy="1860223"/>
          </a:xfrm>
          <a:prstGeom prst="rect">
            <a:avLst/>
          </a:prstGeom>
          <a:noFill/>
          <a:ln w="9525">
            <a:noFill/>
            <a:miter lim="800000"/>
            <a:headEnd/>
            <a:tailEnd/>
          </a:ln>
        </p:spPr>
      </p:pic>
      <p:sp>
        <p:nvSpPr>
          <p:cNvPr id="35843" name="Rectangle 3"/>
          <p:cNvSpPr>
            <a:spLocks noChangeArrowheads="1"/>
          </p:cNvSpPr>
          <p:nvPr/>
        </p:nvSpPr>
        <p:spPr bwMode="auto">
          <a:xfrm>
            <a:off x="351692" y="1421249"/>
            <a:ext cx="6152646"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Probar condiciones nulas con el operador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IS NULL.</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p:txBody>
      </p:sp>
      <p:sp>
        <p:nvSpPr>
          <p:cNvPr id="7" name="6 Rectángulo"/>
          <p:cNvSpPr/>
          <p:nvPr/>
        </p:nvSpPr>
        <p:spPr>
          <a:xfrm>
            <a:off x="84408" y="4073331"/>
            <a:ext cx="8932985" cy="2246769"/>
          </a:xfrm>
          <a:prstGeom prst="rect">
            <a:avLst/>
          </a:prstGeom>
        </p:spPr>
        <p:txBody>
          <a:bodyPr wrap="square">
            <a:spAutoFit/>
          </a:bodyPr>
          <a:lstStyle/>
          <a:p>
            <a:pPr algn="just"/>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Las condiciones NULL incluyen las condiciones IS NULL e IS NOT NULL.</a:t>
            </a:r>
            <a:endParaRPr lang="es-AR"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condición IS NULL prueba las condiciones nulas. </a:t>
            </a:r>
            <a:endPar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Un valor nulo significa que el valor no está disponible, no está asignado, se desconoce o no es aplicable. Por lo tanto, no puede probar con = porque un valor nulo no puede ser igual o desigual a cualquier valor. El ejemplo de la diapositiva recupera los apellidos y gestores de todos los empleados que no tienen un gestor.</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1688115" y="235985"/>
            <a:ext cx="7210628" cy="1138773"/>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3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Definición de Condiciones </a:t>
            </a:r>
            <a:endParaRPr kumimoji="0" lang="es-ES" sz="3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s-ES" sz="3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mediante los Operadores Lógicos</a:t>
            </a:r>
            <a:endParaRPr kumimoji="0" lang="es-ES" sz="34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36866" name="Picture 2"/>
          <p:cNvPicPr>
            <a:picLocks noChangeAspect="1" noChangeArrowheads="1"/>
          </p:cNvPicPr>
          <p:nvPr/>
        </p:nvPicPr>
        <p:blipFill>
          <a:blip r:embed="rId1"/>
          <a:srcRect/>
          <a:stretch>
            <a:fillRect/>
          </a:stretch>
        </p:blipFill>
        <p:spPr bwMode="auto">
          <a:xfrm>
            <a:off x="1561952" y="1473513"/>
            <a:ext cx="5811294" cy="2620180"/>
          </a:xfrm>
          <a:prstGeom prst="rect">
            <a:avLst/>
          </a:prstGeom>
          <a:noFill/>
          <a:ln w="9525">
            <a:noFill/>
            <a:miter lim="800000"/>
            <a:headEnd/>
            <a:tailEnd/>
          </a:ln>
        </p:spPr>
      </p:pic>
      <p:sp>
        <p:nvSpPr>
          <p:cNvPr id="7" name="6 Rectángulo"/>
          <p:cNvSpPr/>
          <p:nvPr/>
        </p:nvSpPr>
        <p:spPr>
          <a:xfrm>
            <a:off x="14068" y="4162166"/>
            <a:ext cx="9144000" cy="2354491"/>
          </a:xfrm>
          <a:prstGeom prst="rect">
            <a:avLst/>
          </a:prstGeom>
        </p:spPr>
        <p:txBody>
          <a:bodyPr wrap="square">
            <a:spAutoFit/>
          </a:bodyPr>
          <a:lstStyle/>
          <a:p>
            <a:r>
              <a:rPr lang="es-ES" sz="15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Una condición lógica combina el resultado de dos condiciones de componentes para producir un resultado único basado en dichas condiciones o invierte el resultado de una condición única. Se devuelve una fila sólo si el resultado global de la condición es verdadera.</a:t>
            </a:r>
            <a:endParaRPr lang="es-AR" sz="15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15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SQL, están disponibles tres operadores lógicos:</a:t>
            </a:r>
            <a:endParaRPr lang="es-ES" sz="15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endParaRPr lang="es-ES" sz="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lvl="0">
              <a:buFont typeface="Wingdings" panose="05000000000000000000" pitchFamily="2" charset="2"/>
              <a:buChar char="ü"/>
            </a:pPr>
            <a:r>
              <a:rPr lang="es-ES" sz="15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AND</a:t>
            </a:r>
            <a:endParaRPr lang="es-AR" sz="15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lvl="0">
              <a:buFont typeface="Wingdings" panose="05000000000000000000" pitchFamily="2" charset="2"/>
              <a:buChar char="ü"/>
            </a:pPr>
            <a:r>
              <a:rPr lang="es-ES" sz="15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OR</a:t>
            </a:r>
            <a:endParaRPr lang="es-AR" sz="15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lvl="0">
              <a:buFont typeface="Wingdings" panose="05000000000000000000" pitchFamily="2" charset="2"/>
              <a:buChar char="ü"/>
            </a:pPr>
            <a:r>
              <a:rPr lang="es-ES" sz="15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NOT</a:t>
            </a:r>
            <a:endParaRPr lang="es-ES" sz="15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lvl="0"/>
            <a:endParaRPr lang="es-AR" sz="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15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Todos los ejemplos indicados hasta ahora han especificado sólo una condición en la cláusula WHERE. Puede utilizar varias condiciones en una única cláusula WHERE mediante los operadores AND y OR.</a:t>
            </a:r>
            <a:endParaRPr lang="es-AR" sz="15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1978982" y="510358"/>
            <a:ext cx="5186036"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Uso del Operador </a:t>
            </a: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AND</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37890" name="Rectangle 2"/>
          <p:cNvSpPr>
            <a:spLocks noChangeArrowheads="1"/>
          </p:cNvSpPr>
          <p:nvPr/>
        </p:nvSpPr>
        <p:spPr bwMode="auto">
          <a:xfrm>
            <a:off x="196948" y="1435313"/>
            <a:ext cx="6423553"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AND</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necesita que ambas condiciones sean verdaderas:</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7891" name="Picture 3"/>
          <p:cNvPicPr>
            <a:picLocks noChangeAspect="1" noChangeArrowheads="1"/>
          </p:cNvPicPr>
          <p:nvPr/>
        </p:nvPicPr>
        <p:blipFill>
          <a:blip r:embed="rId1"/>
          <a:srcRect/>
          <a:stretch>
            <a:fillRect/>
          </a:stretch>
        </p:blipFill>
        <p:spPr bwMode="auto">
          <a:xfrm>
            <a:off x="937993" y="1915470"/>
            <a:ext cx="7333810" cy="2307374"/>
          </a:xfrm>
          <a:prstGeom prst="rect">
            <a:avLst/>
          </a:prstGeom>
          <a:noFill/>
          <a:ln w="9525">
            <a:noFill/>
            <a:miter lim="800000"/>
            <a:headEnd/>
            <a:tailEnd/>
          </a:ln>
        </p:spPr>
      </p:pic>
      <p:sp>
        <p:nvSpPr>
          <p:cNvPr id="7" name="6 Rectángulo"/>
          <p:cNvSpPr/>
          <p:nvPr/>
        </p:nvSpPr>
        <p:spPr>
          <a:xfrm>
            <a:off x="0" y="4401694"/>
            <a:ext cx="9144000" cy="1938992"/>
          </a:xfrm>
          <a:prstGeom prst="rect">
            <a:avLst/>
          </a:prstGeom>
        </p:spPr>
        <p:txBody>
          <a:bodyPr wrap="square">
            <a:spAutoFit/>
          </a:bodyPr>
          <a:lstStyle/>
          <a:p>
            <a:pPr algn="just"/>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el ejemplo, ambas condiciones deben ser verdaderas para poder seleccionar cualquier registro. Por lo tanto, sólo se seleccionan los empleados que tengan un puesto que contenga la cadena ‘MAN’ y que ganen 10.000 dólares o más.</a:t>
            </a:r>
            <a:endParaRPr lang="es-AR"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Todas las búsquedas de caracteres son sensibles a mayúsculas/minúsculas, es decir, no se devuelve ninguna fila si ‘MAN’ no está en mayúsculas. </a:t>
            </a:r>
            <a:endPar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Las cadenas de caracteres se deben incluir entre comillas simples.</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2082022" y="777631"/>
            <a:ext cx="4878259"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ea typeface="Arial" panose="020B0604020202020204" pitchFamily="34" charset="0"/>
                <a:cs typeface="Times New Roman" panose="02020603050405020304" pitchFamily="18" charset="0"/>
              </a:rPr>
              <a:t>Tabla de Verdad </a:t>
            </a: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Arial" panose="020B0604020202020204" pitchFamily="34" charset="0"/>
                <a:cs typeface="Courier New" panose="02070309020205020404" pitchFamily="49" charset="0"/>
              </a:rPr>
              <a:t>AND</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5" name="4 Rectángulo"/>
          <p:cNvSpPr/>
          <p:nvPr/>
        </p:nvSpPr>
        <p:spPr>
          <a:xfrm>
            <a:off x="126607" y="2013844"/>
            <a:ext cx="8707901" cy="707886"/>
          </a:xfrm>
          <a:prstGeom prst="rect">
            <a:avLst/>
          </a:prstGeom>
        </p:spPr>
        <p:txBody>
          <a:bodyPr wrap="square">
            <a:spAutoFit/>
          </a:bodyPr>
          <a:lstStyle/>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siguiente tabla muestra los resultados de combinar dos expresiones con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AND</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8914" name="Picture 2"/>
          <p:cNvPicPr>
            <a:picLocks noChangeAspect="1" noChangeArrowheads="1"/>
          </p:cNvPicPr>
          <p:nvPr/>
        </p:nvPicPr>
        <p:blipFill>
          <a:blip r:embed="rId1"/>
          <a:srcRect/>
          <a:stretch>
            <a:fillRect/>
          </a:stretch>
        </p:blipFill>
        <p:spPr bwMode="auto">
          <a:xfrm>
            <a:off x="84914" y="3090138"/>
            <a:ext cx="8912893" cy="14537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2189142" y="608819"/>
            <a:ext cx="4878259"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Uso del Operador </a:t>
            </a: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OR</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5" name="4 Rectángulo"/>
          <p:cNvSpPr/>
          <p:nvPr/>
        </p:nvSpPr>
        <p:spPr>
          <a:xfrm>
            <a:off x="613975" y="1558855"/>
            <a:ext cx="6141425" cy="400110"/>
          </a:xfrm>
          <a:prstGeom prst="rect">
            <a:avLst/>
          </a:prstGeom>
        </p:spPr>
        <p:txBody>
          <a:bodyPr wrap="none">
            <a:spAutoFit/>
          </a:bodyPr>
          <a:lstStyle/>
          <a:p>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necesita que cualquier condición sea verdadera:</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9938" name="Picture 2"/>
          <p:cNvPicPr>
            <a:picLocks noChangeAspect="1" noChangeArrowheads="1"/>
          </p:cNvPicPr>
          <p:nvPr/>
        </p:nvPicPr>
        <p:blipFill>
          <a:blip r:embed="rId1"/>
          <a:srcRect/>
          <a:stretch>
            <a:fillRect/>
          </a:stretch>
        </p:blipFill>
        <p:spPr bwMode="auto">
          <a:xfrm>
            <a:off x="755329" y="2222148"/>
            <a:ext cx="7600616" cy="385509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5166" y="1353048"/>
            <a:ext cx="9108834" cy="1323439"/>
          </a:xfrm>
          <a:prstGeom prst="rect">
            <a:avLst/>
          </a:prstGeom>
        </p:spPr>
        <p:txBody>
          <a:bodyPr wrap="square">
            <a:spAutoFit/>
          </a:bodyPr>
          <a:lstStyle/>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el ejemplo, cualquier condición de componente debe ser verdadera para poder seleccionar cualquier registro. Por lo tanto, sólo se seleccionan los empleados que tengan un ID de trabajo que contenga la cadena ‘MAN’ o que ganen 10.000 dólares o más.</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40962" name="Picture 2"/>
          <p:cNvPicPr>
            <a:picLocks noChangeAspect="1" noChangeArrowheads="1"/>
          </p:cNvPicPr>
          <p:nvPr/>
        </p:nvPicPr>
        <p:blipFill>
          <a:blip r:embed="rId1"/>
          <a:srcRect/>
          <a:stretch>
            <a:fillRect/>
          </a:stretch>
        </p:blipFill>
        <p:spPr bwMode="auto">
          <a:xfrm>
            <a:off x="128000" y="4685007"/>
            <a:ext cx="8847755" cy="1392235"/>
          </a:xfrm>
          <a:prstGeom prst="rect">
            <a:avLst/>
          </a:prstGeom>
          <a:noFill/>
          <a:ln w="9525">
            <a:noFill/>
            <a:miter lim="800000"/>
            <a:headEnd/>
            <a:tailEnd/>
          </a:ln>
        </p:spPr>
      </p:pic>
      <p:sp>
        <p:nvSpPr>
          <p:cNvPr id="6" name="Rectangle 1"/>
          <p:cNvSpPr>
            <a:spLocks noChangeArrowheads="1"/>
          </p:cNvSpPr>
          <p:nvPr/>
        </p:nvSpPr>
        <p:spPr bwMode="auto">
          <a:xfrm>
            <a:off x="2279016" y="3028462"/>
            <a:ext cx="4381328"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T</a:t>
            </a: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abla</a:t>
            </a:r>
            <a:r>
              <a:rPr kumimoji="0" lang="es-ES" sz="3600" b="1" i="0" u="none" strike="noStrike" cap="none" normalizeH="0" dirty="0" smtClean="0">
                <a:ln>
                  <a:noFill/>
                </a:ln>
                <a:solidFill>
                  <a:schemeClr val="accent1">
                    <a:lumMod val="75000"/>
                  </a:schemeClr>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 de verdad</a:t>
            </a: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 </a:t>
            </a: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OR</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7" name="6 Rectángulo"/>
          <p:cNvSpPr/>
          <p:nvPr/>
        </p:nvSpPr>
        <p:spPr>
          <a:xfrm>
            <a:off x="0" y="4025535"/>
            <a:ext cx="9143999" cy="400110"/>
          </a:xfrm>
          <a:prstGeom prst="rect">
            <a:avLst/>
          </a:prstGeom>
        </p:spPr>
        <p:txBody>
          <a:bodyPr wrap="square">
            <a:spAutoFit/>
          </a:bodyPr>
          <a:lstStyle/>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siguiente tabla muestra los resultados de combinar dos expresiones con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a:t>
            </a:r>
            <a:endParaRPr lang="es-AR" sz="2000" dirty="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2067954" y="411874"/>
            <a:ext cx="5160387"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Uso del Operador </a:t>
            </a: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NOT</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41986" name="Picture 2"/>
          <p:cNvPicPr>
            <a:picLocks noChangeAspect="1" noChangeArrowheads="1"/>
          </p:cNvPicPr>
          <p:nvPr/>
        </p:nvPicPr>
        <p:blipFill>
          <a:blip r:embed="rId1"/>
          <a:srcRect/>
          <a:stretch>
            <a:fillRect/>
          </a:stretch>
        </p:blipFill>
        <p:spPr bwMode="auto">
          <a:xfrm>
            <a:off x="1041012" y="1257249"/>
            <a:ext cx="7315200" cy="4152900"/>
          </a:xfrm>
          <a:prstGeom prst="rect">
            <a:avLst/>
          </a:prstGeom>
          <a:noFill/>
          <a:ln w="9525">
            <a:noFill/>
            <a:miter lim="800000"/>
            <a:headEnd/>
            <a:tailEnd/>
          </a:ln>
          <a:effectLst/>
        </p:spPr>
      </p:pic>
      <p:sp>
        <p:nvSpPr>
          <p:cNvPr id="6" name="5 Rectángulo"/>
          <p:cNvSpPr/>
          <p:nvPr/>
        </p:nvSpPr>
        <p:spPr>
          <a:xfrm>
            <a:off x="0" y="5605920"/>
            <a:ext cx="9144000" cy="707886"/>
          </a:xfrm>
          <a:prstGeom prst="rect">
            <a:avLst/>
          </a:prstGeom>
        </p:spPr>
        <p:txBody>
          <a:bodyPr wrap="square">
            <a:spAutoFit/>
          </a:bodyPr>
          <a:lstStyle/>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el ejemplo de la diapositiva se muestra el apellido y el ID de trabajo de todos los empleados cuyo ID de trabajo </a:t>
            </a:r>
            <a:r>
              <a:rPr lang="es-ES" sz="2000" i="1"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 sea </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IT_PROG, ST_CLERK o SA_REP.</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2138289" y="454074"/>
            <a:ext cx="4852610"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ea typeface="Arial" panose="020B0604020202020204" pitchFamily="34" charset="0"/>
                <a:cs typeface="Times New Roman" panose="02020603050405020304" pitchFamily="18" charset="0"/>
              </a:rPr>
              <a:t>Tabla de Verdad </a:t>
            </a: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Arial" panose="020B0604020202020204" pitchFamily="34" charset="0"/>
                <a:cs typeface="Courier New" panose="02070309020205020404" pitchFamily="49" charset="0"/>
              </a:rPr>
              <a:t>NOT</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5" name="4 Rectángulo"/>
          <p:cNvSpPr/>
          <p:nvPr/>
        </p:nvSpPr>
        <p:spPr>
          <a:xfrm>
            <a:off x="91437" y="1422997"/>
            <a:ext cx="9052563" cy="707886"/>
          </a:xfrm>
          <a:prstGeom prst="rect">
            <a:avLst/>
          </a:prstGeom>
        </p:spPr>
        <p:txBody>
          <a:bodyPr wrap="square">
            <a:spAutoFit/>
          </a:bodyPr>
          <a:lstStyle/>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siguiente tabla muestra el resultado de aplicar el operador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NOT</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 una condición:</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43010" name="Picture 2"/>
          <p:cNvPicPr>
            <a:picLocks noChangeAspect="1" noChangeArrowheads="1"/>
          </p:cNvPicPr>
          <p:nvPr/>
        </p:nvPicPr>
        <p:blipFill>
          <a:blip r:embed="rId1"/>
          <a:srcRect/>
          <a:stretch>
            <a:fillRect/>
          </a:stretch>
        </p:blipFill>
        <p:spPr bwMode="auto">
          <a:xfrm>
            <a:off x="273221" y="2368209"/>
            <a:ext cx="8448748" cy="749718"/>
          </a:xfrm>
          <a:prstGeom prst="rect">
            <a:avLst/>
          </a:prstGeom>
          <a:noFill/>
          <a:ln w="9525">
            <a:noFill/>
            <a:miter lim="800000"/>
            <a:headEnd/>
            <a:tailEnd/>
          </a:ln>
        </p:spPr>
      </p:pic>
      <p:sp>
        <p:nvSpPr>
          <p:cNvPr id="43011" name="Rectangle 3"/>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19500" algn="l"/>
              </a:tabLst>
            </a:pPr>
            <a:r>
              <a:rPr kumimoji="0" lang="es-E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Nota: </a:t>
            </a:r>
            <a:r>
              <a:rPr kumimoji="0" lang="es-E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el operador </a:t>
            </a:r>
            <a:r>
              <a:rPr kumimoji="0" lang="es-ES" sz="12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NOT </a:t>
            </a:r>
            <a:r>
              <a:rPr kumimoji="0" lang="es-E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también se puede utilizar con otros operadores SQL, como </a:t>
            </a:r>
            <a:r>
              <a:rPr kumimoji="0" lang="es-ES" sz="12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BETWEEN</a:t>
            </a:r>
            <a:r>
              <a:rPr kumimoji="0" lang="es-E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s-ES" sz="12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LIKE</a:t>
            </a:r>
            <a:endParaRPr kumimoji="0" lang="es-AR"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19500" algn="l"/>
              </a:tabLst>
            </a:pPr>
            <a:r>
              <a:rPr kumimoji="0" lang="es-E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y </a:t>
            </a:r>
            <a:r>
              <a:rPr kumimoji="0" lang="es-ES" sz="12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NULL</a:t>
            </a:r>
            <a:r>
              <a:rPr kumimoji="0" lang="es-E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AR"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19500" algn="l"/>
              </a:tabLst>
            </a:pPr>
            <a:r>
              <a:rPr kumimoji="0" lang="en-US" sz="11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WHERE </a:t>
            </a:r>
            <a:r>
              <a:rPr kumimoji="0" lang="en-US" sz="11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commission_pct</a:t>
            </a:r>
            <a:r>
              <a:rPr kumimoji="0" lang="en-US" sz="11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IS	NOT NULL</a:t>
            </a: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43012" name="Rectangle 4"/>
          <p:cNvSpPr>
            <a:spLocks noChangeArrowheads="1"/>
          </p:cNvSpPr>
          <p:nvPr/>
        </p:nvSpPr>
        <p:spPr bwMode="auto">
          <a:xfrm>
            <a:off x="56268" y="3515555"/>
            <a:ext cx="9038052" cy="76944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24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Nota:</a:t>
            </a:r>
            <a:r>
              <a:rPr kumimoji="0" lang="es-ES" sz="20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operador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NOT</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también se puede utilizar con otros operadores SQL, </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como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BETWEEN,</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LIKE</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y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NULL</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43013" name="Rectangle 5"/>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19500" algn="l"/>
              </a:tabLst>
            </a:pPr>
            <a:r>
              <a:rPr kumimoji="0" lang="en-US" sz="11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WHERE commission_pct IS	NOT NULL</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12" name="11 CuadroTexto"/>
          <p:cNvSpPr txBox="1"/>
          <p:nvPr/>
        </p:nvSpPr>
        <p:spPr>
          <a:xfrm>
            <a:off x="492369" y="4543865"/>
            <a:ext cx="8271803" cy="1661993"/>
          </a:xfrm>
          <a:prstGeom prst="rect">
            <a:avLst/>
          </a:prstGeom>
          <a:noFill/>
        </p:spPr>
        <p:txBody>
          <a:bodyPr wrap="square" rtlCol="0">
            <a:spAutoFit/>
          </a:bodyPr>
          <a:lstStyle/>
          <a:p>
            <a:r>
              <a:rPr lang="es-AR" sz="2100" dirty="0" smtClean="0">
                <a:latin typeface="Courier New" panose="02070309020205020404" pitchFamily="49" charset="0"/>
                <a:cs typeface="Courier New" panose="02070309020205020404" pitchFamily="49" charset="0"/>
              </a:rPr>
              <a:t>… where job_id   NOT IN (‘AC ACOUNT’ , ‘AD VP’)</a:t>
            </a:r>
            <a:endParaRPr lang="es-AR" sz="2100" dirty="0" smtClean="0">
              <a:latin typeface="Courier New" panose="02070309020205020404" pitchFamily="49" charset="0"/>
              <a:cs typeface="Courier New" panose="02070309020205020404" pitchFamily="49" charset="0"/>
            </a:endParaRPr>
          </a:p>
          <a:p>
            <a:r>
              <a:rPr lang="es-AR" sz="2100" dirty="0" smtClean="0">
                <a:latin typeface="Courier New" panose="02070309020205020404" pitchFamily="49" charset="0"/>
                <a:cs typeface="Courier New" panose="02070309020205020404" pitchFamily="49" charset="0"/>
              </a:rPr>
              <a:t>… where salary    NOT BETWEEN  10000 AND  15000</a:t>
            </a:r>
            <a:endParaRPr lang="es-AR" sz="2100" dirty="0" smtClean="0">
              <a:latin typeface="Courier New" panose="02070309020205020404" pitchFamily="49" charset="0"/>
              <a:cs typeface="Courier New" panose="02070309020205020404" pitchFamily="49" charset="0"/>
            </a:endParaRPr>
          </a:p>
          <a:p>
            <a:r>
              <a:rPr lang="es-AR" sz="2100" dirty="0" smtClean="0">
                <a:latin typeface="Courier New" panose="02070309020205020404" pitchFamily="49" charset="0"/>
                <a:cs typeface="Courier New" panose="02070309020205020404" pitchFamily="49" charset="0"/>
              </a:rPr>
              <a:t>… where last_name  NOT LIKE  ‘%A%’</a:t>
            </a:r>
            <a:endParaRPr lang="es-AR" sz="2100" dirty="0" smtClean="0">
              <a:latin typeface="Courier New" panose="02070309020205020404" pitchFamily="49" charset="0"/>
              <a:cs typeface="Courier New" panose="02070309020205020404" pitchFamily="49" charset="0"/>
            </a:endParaRPr>
          </a:p>
          <a:p>
            <a:r>
              <a:rPr lang="es-AR" sz="2100" dirty="0" smtClean="0">
                <a:latin typeface="Courier New" panose="02070309020205020404" pitchFamily="49" charset="0"/>
                <a:cs typeface="Courier New" panose="02070309020205020404" pitchFamily="49" charset="0"/>
              </a:rPr>
              <a:t>… where commission_pct  IS NOT NULL </a:t>
            </a:r>
            <a:endParaRPr lang="es-AR" sz="2100" dirty="0" smtClean="0">
              <a:latin typeface="Courier New" panose="02070309020205020404" pitchFamily="49" charset="0"/>
              <a:cs typeface="Courier New" panose="02070309020205020404" pitchFamily="49" charset="0"/>
            </a:endParaRPr>
          </a:p>
          <a:p>
            <a:endParaRPr lang="es-A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1786600" y="679156"/>
            <a:ext cx="6853158"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Uso de la Cláusula </a:t>
            </a: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ORDER BY</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4034" name="Rectangle 2"/>
          <p:cNvSpPr>
            <a:spLocks noChangeArrowheads="1"/>
          </p:cNvSpPr>
          <p:nvPr/>
        </p:nvSpPr>
        <p:spPr bwMode="auto">
          <a:xfrm>
            <a:off x="0" y="1564498"/>
            <a:ext cx="9144000" cy="132343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tab pos="314325" algn="l"/>
              </a:tabLst>
            </a:pP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Ordenar las filas recuperadas con la cláusula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00000"/>
              </a:lnSpc>
              <a:spcBef>
                <a:spcPct val="0"/>
              </a:spcBef>
              <a:spcAft>
                <a:spcPct val="0"/>
              </a:spcAft>
              <a:buClr>
                <a:srgbClr val="FF0000"/>
              </a:buClr>
              <a:buSzPct val="100000"/>
              <a:buFontTx/>
              <a:buChar char="•"/>
              <a:tabLst>
                <a:tab pos="314325"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ASC: orden ascendente, valor por defecto</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00000"/>
              </a:lnSpc>
              <a:spcBef>
                <a:spcPct val="0"/>
              </a:spcBef>
              <a:spcAft>
                <a:spcPct val="0"/>
              </a:spcAft>
              <a:buClr>
                <a:srgbClr val="FF0000"/>
              </a:buClr>
              <a:buSzPct val="100000"/>
              <a:buFontTx/>
              <a:buChar char="•"/>
              <a:tabLst>
                <a:tab pos="314325"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DESC: orden descendente</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314325"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cláusula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es la última en una sentencia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44035" name="Picture 3"/>
          <p:cNvPicPr>
            <a:picLocks noChangeAspect="1" noChangeArrowheads="1"/>
          </p:cNvPicPr>
          <p:nvPr/>
        </p:nvPicPr>
        <p:blipFill>
          <a:blip r:embed="rId1"/>
          <a:srcRect/>
          <a:stretch>
            <a:fillRect/>
          </a:stretch>
        </p:blipFill>
        <p:spPr bwMode="auto">
          <a:xfrm>
            <a:off x="834978" y="3166950"/>
            <a:ext cx="7467378" cy="285402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16260" y="425932"/>
            <a:ext cx="6853158"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Uso de la Cláusula </a:t>
            </a: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ORDER BY</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5057" name="Rectangle 1"/>
          <p:cNvSpPr>
            <a:spLocks noChangeArrowheads="1"/>
          </p:cNvSpPr>
          <p:nvPr/>
        </p:nvSpPr>
        <p:spPr bwMode="auto">
          <a:xfrm>
            <a:off x="0" y="1179456"/>
            <a:ext cx="9144000" cy="517064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899920"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orden de las filas devueltas en un resultado de consulta no está definido. </a:t>
            </a:r>
            <a:endPar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tab pos="1899920"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cláusula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se puede utilizar para ordenar las filas. Sin embargo, si utiliza la cláusula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debe ser la última cláusula de la sentencia SQL. Además, puede especificar una expresión, un alias o una posición de columna como la condición de ordenación.</a:t>
            </a:r>
            <a:endPar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tab pos="1899920" algn="l"/>
              </a:tabLst>
            </a:pPr>
            <a:endParaRPr kumimoji="0" lang="es-AR" sz="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r>
              <a:rPr kumimoji="0" lang="en-US" sz="1800" b="1"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Sintaxis</a:t>
            </a:r>
            <a:endParaRPr kumimoji="0" lang="en-US" sz="1800" b="1"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endParaRPr kumimoji="0" lang="es-AR" sz="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n-US" sz="18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expr</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FROM</a:t>
            </a: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n-US" sz="18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Tabla</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n-US" sz="18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condition(s)</a:t>
            </a: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     </a:t>
            </a: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r>
              <a:rPr kumimoji="0" lang="en-US" sz="18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column</a:t>
            </a: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n-US" sz="18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expr, numeric_position</a:t>
            </a:r>
            <a:r>
              <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[ASC|DESC]];</a:t>
            </a:r>
            <a:endParaRPr kumimoji="0" lang="en-U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endParaRPr kumimoji="0" lang="es-AR" sz="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la sintaxis:</a:t>
            </a:r>
            <a:endPar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endParaRPr kumimoji="0" lang="es-AR" sz="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especifica el orden en el que aparecen las filas recuperadas.</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ASC	ordena las filas en orden ascendente (orden por defecto).</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DESC	ordena las filas en orden descendente.</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99920"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Si la cláusula ORDER BY no se utiliza, el orden no está definido y puede que el servidor de Oracle no recupere dos veces las filas en el mismo orden para la misma consulta. Utilice la cláusula ORDER BY para mostrar las filas en un orden específico.</a:t>
            </a:r>
            <a:endPar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1"/>
        <p:cNvGrpSpPr/>
        <p:nvPr/>
      </p:nvGrpSpPr>
      <p:grpSpPr>
        <a:xfrm>
          <a:off x="0" y="0"/>
          <a:ext cx="0" cy="0"/>
          <a:chOff x="0" y="0"/>
          <a:chExt cx="0" cy="0"/>
        </a:xfrm>
      </p:grpSpPr>
      <p:sp>
        <p:nvSpPr>
          <p:cNvPr id="4" name="3 Rectángulo"/>
          <p:cNvSpPr/>
          <p:nvPr/>
        </p:nvSpPr>
        <p:spPr>
          <a:xfrm>
            <a:off x="1777640" y="250553"/>
            <a:ext cx="5790779" cy="954107"/>
          </a:xfrm>
          <a:prstGeom prst="rect">
            <a:avLst/>
          </a:prstGeom>
        </p:spPr>
        <p:txBody>
          <a:bodyPr wrap="square">
            <a:spAutoFit/>
          </a:bodyPr>
          <a:lstStyle/>
          <a:p>
            <a:r>
              <a:rPr lang="es-ES" sz="2800" b="1" dirty="0" smtClean="0">
                <a:solidFill>
                  <a:schemeClr val="accent1">
                    <a:lumMod val="75000"/>
                  </a:schemeClr>
                </a:solidFill>
                <a:effectLst>
                  <a:outerShdw blurRad="38100" dist="38100" dir="2700000" algn="tl">
                    <a:srgbClr val="000000">
                      <a:alpha val="43137"/>
                    </a:srgbClr>
                  </a:outerShdw>
                </a:effectLst>
              </a:rPr>
              <a:t>Capacidades de las Sentencias </a:t>
            </a:r>
            <a:endParaRPr lang="es-ES" sz="2800" b="1" dirty="0" smtClean="0">
              <a:solidFill>
                <a:schemeClr val="accent1">
                  <a:lumMod val="75000"/>
                </a:schemeClr>
              </a:solidFill>
              <a:effectLst>
                <a:outerShdw blurRad="38100" dist="38100" dir="2700000" algn="tl">
                  <a:srgbClr val="000000">
                    <a:alpha val="43137"/>
                  </a:srgbClr>
                </a:outerShdw>
              </a:effectLst>
            </a:endParaRPr>
          </a:p>
          <a:p>
            <a:r>
              <a:rPr lang="es-ES" sz="2800" b="1" dirty="0" smtClean="0">
                <a:solidFill>
                  <a:schemeClr val="accent1">
                    <a:lumMod val="75000"/>
                  </a:schemeClr>
                </a:solidFill>
                <a:effectLst>
                  <a:outerShdw blurRad="38100" dist="38100" dir="2700000" algn="tl">
                    <a:srgbClr val="000000">
                      <a:alpha val="43137"/>
                    </a:srgbClr>
                  </a:outerShdw>
                </a:effectLst>
              </a:rPr>
              <a:t>               SQL SELECT</a:t>
            </a:r>
            <a:endParaRPr lang="es-AR" sz="2800" b="1" dirty="0">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4341"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s-AR"/>
          </a:p>
        </p:txBody>
      </p:sp>
      <p:pic>
        <p:nvPicPr>
          <p:cNvPr id="1054" name="Picture 30"/>
          <p:cNvPicPr>
            <a:picLocks noChangeAspect="1" noChangeArrowheads="1"/>
          </p:cNvPicPr>
          <p:nvPr/>
        </p:nvPicPr>
        <p:blipFill>
          <a:blip r:embed="rId2"/>
          <a:srcRect/>
          <a:stretch>
            <a:fillRect/>
          </a:stretch>
        </p:blipFill>
        <p:spPr bwMode="auto">
          <a:xfrm>
            <a:off x="2335167" y="1188811"/>
            <a:ext cx="4515800" cy="3339297"/>
          </a:xfrm>
          <a:prstGeom prst="rect">
            <a:avLst/>
          </a:prstGeom>
          <a:noFill/>
          <a:ln w="9525">
            <a:noFill/>
            <a:miter lim="800000"/>
            <a:headEnd/>
            <a:tailEnd/>
          </a:ln>
          <a:effectLst/>
        </p:spPr>
      </p:pic>
      <p:sp>
        <p:nvSpPr>
          <p:cNvPr id="1055" name="Rectangle 31"/>
          <p:cNvSpPr>
            <a:spLocks noChangeArrowheads="1"/>
          </p:cNvSpPr>
          <p:nvPr/>
        </p:nvSpPr>
        <p:spPr bwMode="auto">
          <a:xfrm>
            <a:off x="28129" y="4447207"/>
            <a:ext cx="9059599" cy="216982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Una sentencia SELECT recupera información de la base de datos. Con una sentencia SELECT, se puede hacer lo siguiente:</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tab pos="471170" algn="l"/>
              </a:tabLst>
            </a:pPr>
            <a:r>
              <a:rPr kumimoji="0" lang="es-ES" sz="15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Proyección: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seleccione las columnas de una tabla devueltas por una consulta. Seleccione tantas columnas como sea necesario.</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tab pos="471170" algn="l"/>
              </a:tabLst>
            </a:pPr>
            <a:r>
              <a:rPr kumimoji="0" lang="es-ES" sz="15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Selección: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seleccione las filas de una tabla devueltas por una consulta. Se pueden utilizar diferentes criterios para restringir las filas recuperadas.</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tab pos="471170" algn="l"/>
              </a:tabLst>
            </a:pPr>
            <a:r>
              <a:rPr kumimoji="0" lang="es-ES" sz="15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Uniones: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reúna los datos almacenados en diferentes tablas especificando el enlace entre ellas. Las uniones SQL se tratan de forma más detallada en la lección titulada “Visualización de Datos de Varias Tablas mediante Uniones”.</a:t>
            </a:r>
            <a:endPar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2968287" y="411872"/>
            <a:ext cx="2749471"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Ordenación</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cs typeface="Arial" panose="020B0604020202020204" pitchFamily="34" charset="0"/>
            </a:endParaRPr>
          </a:p>
        </p:txBody>
      </p:sp>
      <p:sp>
        <p:nvSpPr>
          <p:cNvPr id="46082" name="Rectangle 2"/>
          <p:cNvSpPr>
            <a:spLocks noChangeArrowheads="1"/>
          </p:cNvSpPr>
          <p:nvPr/>
        </p:nvSpPr>
        <p:spPr bwMode="auto">
          <a:xfrm>
            <a:off x="281354" y="1336838"/>
            <a:ext cx="4071949"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tab pos="314325"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Ordenar en orden descendente:</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46083" name="Picture 3"/>
          <p:cNvPicPr>
            <a:picLocks noChangeAspect="1" noChangeArrowheads="1"/>
          </p:cNvPicPr>
          <p:nvPr/>
        </p:nvPicPr>
        <p:blipFill>
          <a:blip r:embed="rId1"/>
          <a:srcRect/>
          <a:stretch>
            <a:fillRect/>
          </a:stretch>
        </p:blipFill>
        <p:spPr bwMode="auto">
          <a:xfrm>
            <a:off x="483065" y="1845726"/>
            <a:ext cx="7305675" cy="1000125"/>
          </a:xfrm>
          <a:prstGeom prst="rect">
            <a:avLst/>
          </a:prstGeom>
          <a:noFill/>
          <a:ln w="9525">
            <a:noFill/>
            <a:miter lim="800000"/>
            <a:headEnd/>
            <a:tailEnd/>
          </a:ln>
        </p:spPr>
      </p:pic>
      <p:sp>
        <p:nvSpPr>
          <p:cNvPr id="7" name="Rectangle 2"/>
          <p:cNvSpPr>
            <a:spLocks noChangeArrowheads="1"/>
          </p:cNvSpPr>
          <p:nvPr/>
        </p:nvSpPr>
        <p:spPr bwMode="auto">
          <a:xfrm>
            <a:off x="307142" y="2938242"/>
            <a:ext cx="3902030"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tab pos="314325"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Ordenar por</a:t>
            </a:r>
            <a:r>
              <a:rPr kumimoji="0" lang="es-ES" sz="2000" b="0" i="0" u="none" strike="noStrike" cap="none" normalizeH="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alias de columna</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46084" name="Picture 4"/>
          <p:cNvPicPr>
            <a:picLocks noChangeAspect="1" noChangeArrowheads="1"/>
          </p:cNvPicPr>
          <p:nvPr/>
        </p:nvPicPr>
        <p:blipFill>
          <a:blip r:embed="rId2"/>
          <a:srcRect/>
          <a:stretch>
            <a:fillRect/>
          </a:stretch>
        </p:blipFill>
        <p:spPr bwMode="auto">
          <a:xfrm>
            <a:off x="478512" y="3453997"/>
            <a:ext cx="7286625" cy="1019175"/>
          </a:xfrm>
          <a:prstGeom prst="rect">
            <a:avLst/>
          </a:prstGeom>
          <a:noFill/>
          <a:ln w="9525">
            <a:noFill/>
            <a:miter lim="800000"/>
            <a:headEnd/>
            <a:tailEnd/>
          </a:ln>
        </p:spPr>
      </p:pic>
      <p:sp>
        <p:nvSpPr>
          <p:cNvPr id="46085" name="Rectangle 5"/>
          <p:cNvSpPr>
            <a:spLocks noChangeArrowheads="1"/>
          </p:cNvSpPr>
          <p:nvPr/>
        </p:nvSpPr>
        <p:spPr bwMode="auto">
          <a:xfrm>
            <a:off x="0" y="4538457"/>
            <a:ext cx="9143999" cy="184665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73075" algn="l"/>
              </a:tabLst>
            </a:pPr>
            <a:r>
              <a:rPr kumimoji="0" lang="es-ES" sz="18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Ejemplos</a:t>
            </a:r>
            <a:endParaRPr kumimoji="0" lang="es-ES" sz="18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73075" algn="l"/>
              </a:tabLst>
            </a:pPr>
            <a:endParaRPr kumimoji="0" lang="es-AR" sz="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307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Para invertir el orden en el que se muestran las filas, especifique la palabra clave DESC después del nombre de columna en la cláusula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El ejemplo de la diapositiva ordena el resultado por el empleado contratado más recientemente.</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307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También puede utilizar un alias de columna en la cláusula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El ejemplo de la diapositiva ordena los datos por salario anual.</a:t>
            </a:r>
            <a:endPar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52695" y="369668"/>
            <a:ext cx="2749471"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Ordenación</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cs typeface="Arial" panose="020B0604020202020204" pitchFamily="34" charset="0"/>
            </a:endParaRPr>
          </a:p>
        </p:txBody>
      </p:sp>
      <p:sp>
        <p:nvSpPr>
          <p:cNvPr id="47105" name="Rectangle 1"/>
          <p:cNvSpPr>
            <a:spLocks noChangeArrowheads="1"/>
          </p:cNvSpPr>
          <p:nvPr/>
        </p:nvSpPr>
        <p:spPr bwMode="auto">
          <a:xfrm>
            <a:off x="42198" y="1216483"/>
            <a:ext cx="9045530" cy="517064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71170" algn="l"/>
              </a:tabLst>
            </a:pP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orden por defecto es el orden ascendente:</a:t>
            </a:r>
            <a:endPar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71170" algn="l"/>
              </a:tabLst>
            </a:pP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Los valores numéricos se muestran con los valores más bajos primero (por ejemplo, de </a:t>
            </a:r>
            <a:r>
              <a:rPr kumimoji="0" lang="es-ES" sz="24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 </a:t>
            </a:r>
            <a:r>
              <a:rPr kumimoji="0" lang="es-ES" sz="24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999</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endParaRPr kumimoji="0" lang="es-AR" sz="1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Los valores de fecha se muestran con el primer valor en primer lugar (por ejemplo, </a:t>
            </a:r>
            <a:r>
              <a:rPr kumimoji="0" lang="es-ES" sz="24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01-ENE-92</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antes de </a:t>
            </a:r>
            <a:r>
              <a:rPr kumimoji="0" lang="es-ES" sz="24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01-ENE-95</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endParaRPr kumimoji="0" lang="es-AR" sz="1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Los valores de caracteres se muestran en orden alfabético (por ejemplo, primero la </a:t>
            </a:r>
            <a:r>
              <a:rPr kumimoji="0" lang="es-ES" sz="24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 </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y por último la </a:t>
            </a:r>
            <a:r>
              <a:rPr kumimoji="0" lang="es-ES" sz="24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“Z”</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endParaRPr kumimoji="0" lang="es-AR" sz="1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Los valores nulos se muestran al final para las secuencias ascendentes y al principio para las secuencias descendentes.</a:t>
            </a:r>
            <a:endPar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tab pos="471170"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Puede ordenar por una columna que no esté en la lista </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80831" y="355600"/>
            <a:ext cx="2749471"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Ordenación</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cs typeface="Arial" panose="020B0604020202020204" pitchFamily="34" charset="0"/>
            </a:endParaRPr>
          </a:p>
        </p:txBody>
      </p:sp>
      <p:sp>
        <p:nvSpPr>
          <p:cNvPr id="48129" name="Rectangle 1"/>
          <p:cNvSpPr>
            <a:spLocks noChangeArrowheads="1"/>
          </p:cNvSpPr>
          <p:nvPr/>
        </p:nvSpPr>
        <p:spPr bwMode="auto">
          <a:xfrm>
            <a:off x="393901" y="1139886"/>
            <a:ext cx="5708614"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tab pos="314325"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Ordenar por posición numérica de la columna:</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48130" name="Picture 2"/>
          <p:cNvPicPr>
            <a:picLocks noChangeAspect="1" noChangeArrowheads="1"/>
          </p:cNvPicPr>
          <p:nvPr/>
        </p:nvPicPr>
        <p:blipFill>
          <a:blip r:embed="rId1"/>
          <a:srcRect/>
          <a:stretch>
            <a:fillRect/>
          </a:stretch>
        </p:blipFill>
        <p:spPr bwMode="auto">
          <a:xfrm>
            <a:off x="745811" y="1667601"/>
            <a:ext cx="7286625" cy="990600"/>
          </a:xfrm>
          <a:prstGeom prst="rect">
            <a:avLst/>
          </a:prstGeom>
          <a:noFill/>
          <a:ln w="9525">
            <a:noFill/>
            <a:miter lim="800000"/>
            <a:headEnd/>
            <a:tailEnd/>
          </a:ln>
        </p:spPr>
      </p:pic>
      <p:sp>
        <p:nvSpPr>
          <p:cNvPr id="7" name="Rectangle 1"/>
          <p:cNvSpPr>
            <a:spLocks noChangeArrowheads="1"/>
          </p:cNvSpPr>
          <p:nvPr/>
        </p:nvSpPr>
        <p:spPr bwMode="auto">
          <a:xfrm>
            <a:off x="405621" y="2783494"/>
            <a:ext cx="3821880"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tab pos="314325"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Ordenar por </a:t>
            </a:r>
            <a:r>
              <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varias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columnas:</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48131" name="Picture 3"/>
          <p:cNvPicPr>
            <a:picLocks noChangeAspect="1" noChangeArrowheads="1"/>
          </p:cNvPicPr>
          <p:nvPr/>
        </p:nvPicPr>
        <p:blipFill>
          <a:blip r:embed="rId2"/>
          <a:srcRect/>
          <a:stretch>
            <a:fillRect/>
          </a:stretch>
        </p:blipFill>
        <p:spPr bwMode="auto">
          <a:xfrm>
            <a:off x="726760" y="3270876"/>
            <a:ext cx="7324725" cy="1047750"/>
          </a:xfrm>
          <a:prstGeom prst="rect">
            <a:avLst/>
          </a:prstGeom>
          <a:noFill/>
          <a:ln w="9525">
            <a:noFill/>
            <a:miter lim="800000"/>
            <a:headEnd/>
            <a:tailEnd/>
          </a:ln>
        </p:spPr>
      </p:pic>
      <p:sp>
        <p:nvSpPr>
          <p:cNvPr id="48132" name="Rectangle 4"/>
          <p:cNvSpPr>
            <a:spLocks noChangeArrowheads="1"/>
          </p:cNvSpPr>
          <p:nvPr/>
        </p:nvSpPr>
        <p:spPr bwMode="auto">
          <a:xfrm>
            <a:off x="0" y="4316634"/>
            <a:ext cx="9144000" cy="226215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71170" algn="l"/>
              </a:tabLst>
            </a:pPr>
            <a:r>
              <a:rPr kumimoji="0" lang="es-ES" sz="15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Ejemplos</a:t>
            </a:r>
            <a:endParaRPr kumimoji="0" lang="es-ES" sz="15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tab pos="471170" algn="l"/>
              </a:tabLst>
            </a:pPr>
            <a:endParaRPr kumimoji="0" lang="es-AR" sz="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Puede ordenar los resultados de la consulta especificando la posición numérica de la columna en 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El ejemplo de la diapositiva ordena el resultado por department_id, ya que esta columna está en la tercera posición en 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Puede ordenar los resultados de la consulta por más de una columna. El límite de ordenación es el número de columnas de la tabla determinada. En 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especifique las columnas y separe los nombres de columna con comas. Si desea invertir el orden de una columna, especifique DESC después del nombre. El resultado del ejemplo de consulta que se muestra en la diapositiva está ordenado por department_id en orden ascendente y por salary en orden descendente.</a:t>
            </a:r>
            <a:endPar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19797" y="232187"/>
            <a:ext cx="6386685" cy="1138773"/>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4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Informes de datos agregados </a:t>
            </a:r>
            <a:endParaRPr lang="es-ES" sz="34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4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con funciones de grupos</a:t>
            </a:r>
            <a:endParaRPr kumimoji="0" lang="es-ES" sz="34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cs typeface="Arial" panose="020B0604020202020204" pitchFamily="34" charset="0"/>
            </a:endParaRPr>
          </a:p>
        </p:txBody>
      </p:sp>
      <p:sp>
        <p:nvSpPr>
          <p:cNvPr id="1040" name="Rectangle 16"/>
          <p:cNvSpPr>
            <a:spLocks noChangeArrowheads="1"/>
          </p:cNvSpPr>
          <p:nvPr/>
        </p:nvSpPr>
        <p:spPr bwMode="auto">
          <a:xfrm>
            <a:off x="1505239" y="1432664"/>
            <a:ext cx="5498621" cy="46166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2400" b="1"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¿Qué Son las Funciones de Grupo?</a:t>
            </a:r>
            <a:endParaRPr kumimoji="0" lang="es-ES" sz="24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041" name="Picture 17"/>
          <p:cNvPicPr>
            <a:picLocks noChangeAspect="1" noChangeArrowheads="1"/>
          </p:cNvPicPr>
          <p:nvPr/>
        </p:nvPicPr>
        <p:blipFill>
          <a:blip r:embed="rId1"/>
          <a:srcRect/>
          <a:stretch>
            <a:fillRect/>
          </a:stretch>
        </p:blipFill>
        <p:spPr bwMode="auto">
          <a:xfrm>
            <a:off x="1038006" y="2520121"/>
            <a:ext cx="7096125" cy="3962400"/>
          </a:xfrm>
          <a:prstGeom prst="rect">
            <a:avLst/>
          </a:prstGeom>
          <a:noFill/>
        </p:spPr>
      </p:pic>
      <p:sp>
        <p:nvSpPr>
          <p:cNvPr id="1042" name="Rectangle 18"/>
          <p:cNvSpPr>
            <a:spLocks noChangeArrowheads="1"/>
          </p:cNvSpPr>
          <p:nvPr/>
        </p:nvSpPr>
        <p:spPr bwMode="auto">
          <a:xfrm>
            <a:off x="42204" y="2014775"/>
            <a:ext cx="8771953" cy="338554"/>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16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Arial MT"/>
                <a:ea typeface="Times New Roman" panose="02020603050405020304" pitchFamily="18" charset="0"/>
                <a:cs typeface="Arial" panose="020B0604020202020204" pitchFamily="34" charset="0"/>
              </a:rPr>
              <a:t>Las funciones de grupo funcionan en juegos de filas para proporcionar un resultado por grupo.</a:t>
            </a:r>
            <a:endParaRPr kumimoji="0" lang="es-ES" sz="16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1"/>
          <a:srcRect/>
          <a:stretch>
            <a:fillRect/>
          </a:stretch>
        </p:blipFill>
        <p:spPr bwMode="auto">
          <a:xfrm>
            <a:off x="705152" y="1586423"/>
            <a:ext cx="7459909" cy="3168456"/>
          </a:xfrm>
          <a:prstGeom prst="rect">
            <a:avLst/>
          </a:prstGeom>
          <a:noFill/>
          <a:ln w="9525">
            <a:noFill/>
            <a:miter lim="800000"/>
            <a:headEnd/>
            <a:tailEnd/>
          </a:ln>
        </p:spPr>
      </p:pic>
      <p:sp>
        <p:nvSpPr>
          <p:cNvPr id="44" name="43 Rectángulo"/>
          <p:cNvSpPr/>
          <p:nvPr/>
        </p:nvSpPr>
        <p:spPr>
          <a:xfrm>
            <a:off x="112539" y="5010651"/>
            <a:ext cx="8904849" cy="1015663"/>
          </a:xfrm>
          <a:prstGeom prst="rect">
            <a:avLst/>
          </a:prstGeom>
        </p:spPr>
        <p:txBody>
          <a:bodyPr wrap="square">
            <a:spAutoFit/>
          </a:bodyPr>
          <a:lstStyle/>
          <a:p>
            <a:pPr algn="just"/>
            <a:r>
              <a:rPr lang="es-ES" sz="2000" dirty="0" smtClean="0">
                <a:effectLst>
                  <a:outerShdw blurRad="38100" dist="38100" dir="2700000" algn="tl">
                    <a:srgbClr val="000000">
                      <a:alpha val="43137"/>
                    </a:srgbClr>
                  </a:outerShdw>
                </a:effectLst>
              </a:rPr>
              <a:t>A diferencia de las funciones de una sola fila, las funciones de grupo funcionan en juegos de filas para proporcionar un resultado por grupo. </a:t>
            </a:r>
            <a:endParaRPr lang="es-ES" sz="2000" dirty="0" smtClean="0">
              <a:effectLst>
                <a:outerShdw blurRad="38100" dist="38100" dir="2700000" algn="tl">
                  <a:srgbClr val="000000">
                    <a:alpha val="43137"/>
                  </a:srgbClr>
                </a:outerShdw>
              </a:effectLst>
            </a:endParaRPr>
          </a:p>
          <a:p>
            <a:pPr algn="just"/>
            <a:r>
              <a:rPr lang="es-ES" sz="2000" dirty="0" smtClean="0">
                <a:effectLst>
                  <a:outerShdw blurRad="38100" dist="38100" dir="2700000" algn="tl">
                    <a:srgbClr val="000000">
                      <a:alpha val="43137"/>
                    </a:srgbClr>
                  </a:outerShdw>
                </a:effectLst>
              </a:rPr>
              <a:t>Estos juegos pueden formar la tabla completa o la tabla dividida en grupos.</a:t>
            </a:r>
            <a:endParaRPr lang="es-AR" sz="2000" dirty="0">
              <a:effectLst>
                <a:outerShdw blurRad="38100" dist="38100" dir="2700000" algn="tl">
                  <a:srgbClr val="000000">
                    <a:alpha val="43137"/>
                  </a:srgbClr>
                </a:outerShdw>
              </a:effectLst>
            </a:endParaRPr>
          </a:p>
        </p:txBody>
      </p:sp>
      <p:sp>
        <p:nvSpPr>
          <p:cNvPr id="45" name="Rectangle 1"/>
          <p:cNvSpPr>
            <a:spLocks noChangeArrowheads="1"/>
          </p:cNvSpPr>
          <p:nvPr/>
        </p:nvSpPr>
        <p:spPr bwMode="auto">
          <a:xfrm>
            <a:off x="1716267" y="679156"/>
            <a:ext cx="6955750"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Tipos de Funciones de Grupos</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1"/>
          <a:srcRect/>
          <a:stretch>
            <a:fillRect/>
          </a:stretch>
        </p:blipFill>
        <p:spPr bwMode="auto">
          <a:xfrm>
            <a:off x="171231" y="2384884"/>
            <a:ext cx="8829675" cy="3867150"/>
          </a:xfrm>
          <a:prstGeom prst="rect">
            <a:avLst/>
          </a:prstGeom>
          <a:noFill/>
        </p:spPr>
      </p:pic>
      <p:sp>
        <p:nvSpPr>
          <p:cNvPr id="5" name="4 Rectángulo"/>
          <p:cNvSpPr/>
          <p:nvPr/>
        </p:nvSpPr>
        <p:spPr>
          <a:xfrm>
            <a:off x="84408" y="1484089"/>
            <a:ext cx="8975187" cy="707886"/>
          </a:xfrm>
          <a:prstGeom prst="rect">
            <a:avLst/>
          </a:prstGeom>
        </p:spPr>
        <p:txBody>
          <a:bodyPr wrap="square">
            <a:spAutoFit/>
          </a:bodyPr>
          <a:lstStyle/>
          <a:p>
            <a:r>
              <a:rPr lang="es-ES" sz="2000" dirty="0" smtClean="0">
                <a:effectLst>
                  <a:outerShdw blurRad="38100" dist="38100" dir="2700000" algn="tl">
                    <a:srgbClr val="000000">
                      <a:alpha val="43137"/>
                    </a:srgbClr>
                  </a:outerShdw>
                </a:effectLst>
              </a:rPr>
              <a:t>Cada una de las funciones acepta un argumento. La siguiente tabla identifica las opciones que se pueden utilizar en la sintaxis:</a:t>
            </a:r>
            <a:endParaRPr lang="es-AR" sz="2000" dirty="0">
              <a:effectLst>
                <a:outerShdw blurRad="38100" dist="38100" dir="2700000" algn="tl">
                  <a:srgbClr val="000000">
                    <a:alpha val="43137"/>
                  </a:srgbClr>
                </a:outerShdw>
              </a:effectLst>
            </a:endParaRPr>
          </a:p>
        </p:txBody>
      </p:sp>
      <p:sp>
        <p:nvSpPr>
          <p:cNvPr id="6" name="Rectangle 1"/>
          <p:cNvSpPr>
            <a:spLocks noChangeArrowheads="1"/>
          </p:cNvSpPr>
          <p:nvPr/>
        </p:nvSpPr>
        <p:spPr bwMode="auto">
          <a:xfrm>
            <a:off x="1702199" y="566612"/>
            <a:ext cx="6955750"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Tipos de Funciones de Grupos</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1"/>
          <a:srcRect/>
          <a:stretch>
            <a:fillRect/>
          </a:stretch>
        </p:blipFill>
        <p:spPr bwMode="auto">
          <a:xfrm>
            <a:off x="828235" y="1587448"/>
            <a:ext cx="7543800" cy="1657350"/>
          </a:xfrm>
          <a:prstGeom prst="rect">
            <a:avLst/>
          </a:prstGeom>
          <a:noFill/>
          <a:ln w="9525">
            <a:noFill/>
            <a:miter lim="800000"/>
            <a:headEnd/>
            <a:tailEnd/>
          </a:ln>
        </p:spPr>
      </p:pic>
      <p:sp>
        <p:nvSpPr>
          <p:cNvPr id="5" name="Rectangle 1"/>
          <p:cNvSpPr>
            <a:spLocks noChangeArrowheads="1"/>
          </p:cNvSpPr>
          <p:nvPr/>
        </p:nvSpPr>
        <p:spPr bwMode="auto">
          <a:xfrm>
            <a:off x="2264919" y="289613"/>
            <a:ext cx="4929555" cy="1200329"/>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Funciones de Grupos</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        </a:t>
            </a:r>
            <a:r>
              <a:rPr kumimoji="0" lang="es-ES" sz="3600" b="1" i="0" u="none" strike="noStrike" cap="none" normalizeH="0" dirty="0" smtClean="0">
                <a:ln>
                  <a:noFill/>
                </a:ln>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 </a:t>
            </a:r>
            <a:r>
              <a:rPr kumimoji="0" lang="es-ES" sz="3600" b="1"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Sintaxis</a:t>
            </a:r>
            <a:endParaRPr kumimoji="0" lang="es-ES" sz="36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mj-lt"/>
              <a:cs typeface="Arial" panose="020B0604020202020204" pitchFamily="34" charset="0"/>
            </a:endParaRPr>
          </a:p>
        </p:txBody>
      </p:sp>
      <p:sp>
        <p:nvSpPr>
          <p:cNvPr id="52227" name="Rectangle 3"/>
          <p:cNvSpPr>
            <a:spLocks noChangeArrowheads="1"/>
          </p:cNvSpPr>
          <p:nvPr/>
        </p:nvSpPr>
        <p:spPr bwMode="auto">
          <a:xfrm>
            <a:off x="126606" y="3314037"/>
            <a:ext cx="8904849" cy="317009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71170" algn="l"/>
              </a:tabLst>
            </a:pP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función de grupo se coloca después de la palabra clave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Puede que tenga varias funciones de grupo separadas por comas.</a:t>
            </a:r>
            <a:endParaRPr kumimoji="0" lang="es-AR"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Instrucciones para utilizar las funciones de grupo:</a:t>
            </a:r>
            <a:endPar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endParaRPr kumimoji="0" lang="es-AR"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 DISTINCT</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hace que la función considere sólo los valores no duplicados;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ALL</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hace</a:t>
            </a:r>
            <a:r>
              <a:rPr lang="es-ES" sz="2000" dirty="0" smtClean="0">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que considere cada valor, incluyendo los duplicados. El valor por defecto es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ALL</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y,</a:t>
            </a:r>
            <a:r>
              <a:rPr lang="es-ES" sz="2000" dirty="0" smtClean="0">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por lo tanto, no es necesario especificarlo.</a:t>
            </a:r>
            <a:endParaRPr kumimoji="0" lang="es-AR"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Los tipos de datos para las funciones con el argumento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expr</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pueden ser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CHAR</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VARCHAR2</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NUMBER</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o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DATE</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lang="es-AR" sz="2000" dirty="0" smtClean="0">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Todas las funciones de grupo ignoran los valores nulos.</a:t>
            </a:r>
            <a:endPar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03723" y="693224"/>
            <a:ext cx="7362913"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las Funciones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AVG</a:t>
            </a: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 y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SUM</a:t>
            </a: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 </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sp>
        <p:nvSpPr>
          <p:cNvPr id="53249" name="Rectangle 1"/>
          <p:cNvSpPr>
            <a:spLocks noChangeArrowheads="1"/>
          </p:cNvSpPr>
          <p:nvPr/>
        </p:nvSpPr>
        <p:spPr bwMode="auto">
          <a:xfrm>
            <a:off x="337625" y="1618194"/>
            <a:ext cx="5657318"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utilizar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AVG</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y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SUM</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para datos numéricos.</a:t>
            </a:r>
            <a:endPar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53250" name="Picture 2"/>
          <p:cNvPicPr>
            <a:picLocks noChangeAspect="1" noChangeArrowheads="1"/>
          </p:cNvPicPr>
          <p:nvPr/>
        </p:nvPicPr>
        <p:blipFill>
          <a:blip r:embed="rId1"/>
          <a:srcRect/>
          <a:stretch>
            <a:fillRect/>
          </a:stretch>
        </p:blipFill>
        <p:spPr bwMode="auto">
          <a:xfrm>
            <a:off x="758116" y="2221740"/>
            <a:ext cx="7737830" cy="2167377"/>
          </a:xfrm>
          <a:prstGeom prst="rect">
            <a:avLst/>
          </a:prstGeom>
          <a:noFill/>
          <a:ln w="9525">
            <a:noFill/>
            <a:miter lim="800000"/>
            <a:headEnd/>
            <a:tailEnd/>
          </a:ln>
        </p:spPr>
      </p:pic>
      <p:sp>
        <p:nvSpPr>
          <p:cNvPr id="7" name="6 Rectángulo"/>
          <p:cNvSpPr/>
          <p:nvPr/>
        </p:nvSpPr>
        <p:spPr>
          <a:xfrm>
            <a:off x="49230" y="4518282"/>
            <a:ext cx="9052566" cy="1323439"/>
          </a:xfrm>
          <a:prstGeom prst="rect">
            <a:avLst/>
          </a:prstGeom>
        </p:spPr>
        <p:txBody>
          <a:bodyPr wrap="square">
            <a:spAutoFit/>
          </a:bodyPr>
          <a:lstStyle/>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utilizar las funciones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AVG</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SUM</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MIN</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y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MAX</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en las columnas que pueden almacenar datos numéricos. El ejemplo de la diapositiva muestra la media, el valor más alto, más bajo y la suma de los salarios mensuales de todos los vendedores.</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8" name="7 Rectángulo"/>
          <p:cNvSpPr/>
          <p:nvPr/>
        </p:nvSpPr>
        <p:spPr>
          <a:xfrm>
            <a:off x="0" y="5863969"/>
            <a:ext cx="9143999" cy="615553"/>
          </a:xfrm>
          <a:prstGeom prst="rect">
            <a:avLst/>
          </a:prstGeom>
        </p:spPr>
        <p:txBody>
          <a:bodyPr wrap="square">
            <a:spAutoFit/>
          </a:bodyPr>
          <a:lstStyle/>
          <a:p>
            <a:r>
              <a:rPr lang="es-ES" sz="1700" b="1" dirty="0" smtClean="0">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Nota: </a:t>
            </a:r>
            <a:r>
              <a:rPr lang="es-ES" sz="17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las funciones </a:t>
            </a:r>
            <a:r>
              <a:rPr lang="es-ES" sz="17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AVG</a:t>
            </a:r>
            <a:r>
              <a:rPr lang="es-ES" sz="17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ES" sz="17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SUM</a:t>
            </a:r>
            <a:r>
              <a:rPr lang="es-ES" sz="17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ES" sz="17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VARIANC</a:t>
            </a:r>
            <a:r>
              <a:rPr lang="es-ES" sz="17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 y </a:t>
            </a:r>
            <a:r>
              <a:rPr lang="es-ES" sz="17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STDDEV</a:t>
            </a:r>
            <a:r>
              <a:rPr lang="es-ES" sz="17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se pueden utilizar sólo con los tipos de dato numéricos. </a:t>
            </a:r>
            <a:r>
              <a:rPr lang="es-ES" sz="17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MAX</a:t>
            </a:r>
            <a:r>
              <a:rPr lang="es-ES" sz="17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and </a:t>
            </a:r>
            <a:r>
              <a:rPr lang="es-ES" sz="17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MIN</a:t>
            </a:r>
            <a:r>
              <a:rPr lang="es-ES" sz="17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no se pueden utilizar con tipos de dato LOB o LONG.</a:t>
            </a:r>
            <a:endParaRPr lang="es-AR" sz="17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561519" y="454068"/>
            <a:ext cx="7362913"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las Funciones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MIN</a:t>
            </a: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 y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MAX</a:t>
            </a: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 </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sp>
        <p:nvSpPr>
          <p:cNvPr id="54274" name="Rectangle 2"/>
          <p:cNvSpPr>
            <a:spLocks noChangeArrowheads="1"/>
          </p:cNvSpPr>
          <p:nvPr/>
        </p:nvSpPr>
        <p:spPr bwMode="auto">
          <a:xfrm>
            <a:off x="351693" y="1253286"/>
            <a:ext cx="6499274" cy="70788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utilizar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MIN</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y </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MAX</a:t>
            </a: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para tipos de dato numéricos, </a:t>
            </a:r>
            <a:endPar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 caracteres y de fecha.</a:t>
            </a:r>
            <a:endParaRPr kumimoji="0" lang="es-ES" sz="2000" b="0" i="0" u="none" strike="noStrike" cap="none" normalizeH="0" baseline="0" dirty="0" smtClean="0">
              <a:ln>
                <a:noFill/>
              </a:ln>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54275" name="Picture 3"/>
          <p:cNvPicPr>
            <a:picLocks noChangeAspect="1" noChangeArrowheads="1"/>
          </p:cNvPicPr>
          <p:nvPr/>
        </p:nvPicPr>
        <p:blipFill>
          <a:blip r:embed="rId1"/>
          <a:srcRect/>
          <a:stretch>
            <a:fillRect/>
          </a:stretch>
        </p:blipFill>
        <p:spPr bwMode="auto">
          <a:xfrm>
            <a:off x="654658" y="1996278"/>
            <a:ext cx="7719047" cy="1576905"/>
          </a:xfrm>
          <a:prstGeom prst="rect">
            <a:avLst/>
          </a:prstGeom>
          <a:noFill/>
          <a:ln w="9525">
            <a:noFill/>
            <a:miter lim="800000"/>
            <a:headEnd/>
            <a:tailEnd/>
          </a:ln>
        </p:spPr>
      </p:pic>
      <p:sp>
        <p:nvSpPr>
          <p:cNvPr id="8" name="7 Rectángulo"/>
          <p:cNvSpPr/>
          <p:nvPr/>
        </p:nvSpPr>
        <p:spPr>
          <a:xfrm>
            <a:off x="0" y="3562091"/>
            <a:ext cx="9144000" cy="1477328"/>
          </a:xfrm>
          <a:prstGeom prst="rect">
            <a:avLst/>
          </a:prstGeom>
        </p:spPr>
        <p:txBody>
          <a:bodyPr wrap="square">
            <a:spAutoFit/>
          </a:bodyPr>
          <a:lstStyle/>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utilizar las funciones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MAX</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y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MIN</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para tipos de dato numéricos, de caracteres y de fecha. El ejemplo de la diapositiva muestra los empleados más y menos experimentados.</a:t>
            </a:r>
            <a:endParaRPr lang="es-AR"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siguiente ejemplo muestra el apellido del empleado que está en primer lugar y del que está en último lugar en una lista de todos los empleados ordenada alfabéticamente:</a:t>
            </a:r>
            <a:endParaRPr lang="es-AR"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54276" name="Picture 4"/>
          <p:cNvPicPr>
            <a:picLocks noChangeAspect="1" noChangeArrowheads="1"/>
          </p:cNvPicPr>
          <p:nvPr/>
        </p:nvPicPr>
        <p:blipFill>
          <a:blip r:embed="rId2"/>
          <a:srcRect/>
          <a:stretch>
            <a:fillRect/>
          </a:stretch>
        </p:blipFill>
        <p:spPr bwMode="auto">
          <a:xfrm>
            <a:off x="1916504" y="5111112"/>
            <a:ext cx="4821922" cy="1325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997617" y="524405"/>
            <a:ext cx="5803192"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 Función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COUNT</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pic>
        <p:nvPicPr>
          <p:cNvPr id="55298" name="Picture 2"/>
          <p:cNvPicPr>
            <a:picLocks noChangeAspect="1" noChangeArrowheads="1"/>
          </p:cNvPicPr>
          <p:nvPr/>
        </p:nvPicPr>
        <p:blipFill>
          <a:blip r:embed="rId1"/>
          <a:srcRect/>
          <a:stretch>
            <a:fillRect/>
          </a:stretch>
        </p:blipFill>
        <p:spPr bwMode="auto">
          <a:xfrm>
            <a:off x="273876" y="1483587"/>
            <a:ext cx="8546565" cy="474481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1"/>
        <p:cNvGrpSpPr/>
        <p:nvPr/>
      </p:nvGrpSpPr>
      <p:grpSpPr>
        <a:xfrm>
          <a:off x="0" y="0"/>
          <a:ext cx="0" cy="0"/>
          <a:chOff x="0" y="0"/>
          <a:chExt cx="0" cy="0"/>
        </a:xfrm>
      </p:grpSpPr>
      <p:sp>
        <p:nvSpPr>
          <p:cNvPr id="5" name="4 Rectángulo"/>
          <p:cNvSpPr/>
          <p:nvPr/>
        </p:nvSpPr>
        <p:spPr>
          <a:xfrm>
            <a:off x="1831400" y="602252"/>
            <a:ext cx="5929828" cy="646331"/>
          </a:xfrm>
          <a:prstGeom prst="rect">
            <a:avLst/>
          </a:prstGeom>
        </p:spPr>
        <p:txBody>
          <a:bodyPr wrap="none">
            <a:spAutoFit/>
          </a:bodyPr>
          <a:lstStyle/>
          <a:p>
            <a:r>
              <a:rPr lang="es-ES" sz="3600" b="1" dirty="0" smtClean="0">
                <a:solidFill>
                  <a:schemeClr val="accent1">
                    <a:lumMod val="75000"/>
                  </a:schemeClr>
                </a:solidFill>
                <a:effectLst>
                  <a:outerShdw blurRad="38100" dist="38100" dir="2700000" algn="tl">
                    <a:srgbClr val="000000">
                      <a:alpha val="43137"/>
                    </a:srgbClr>
                  </a:outerShdw>
                </a:effectLst>
              </a:rPr>
              <a:t>Sentencia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SELECT </a:t>
            </a:r>
            <a:r>
              <a:rPr lang="es-ES" sz="3600" b="1" dirty="0" smtClean="0">
                <a:solidFill>
                  <a:schemeClr val="accent1">
                    <a:lumMod val="75000"/>
                  </a:schemeClr>
                </a:solidFill>
                <a:effectLst>
                  <a:outerShdw blurRad="38100" dist="38100" dir="2700000" algn="tl">
                    <a:srgbClr val="000000">
                      <a:alpha val="43137"/>
                    </a:srgbClr>
                  </a:outerShdw>
                </a:effectLst>
              </a:rPr>
              <a:t>Básica</a:t>
            </a:r>
            <a:endParaRPr lang="es-AR" sz="3600" dirty="0">
              <a:solidFill>
                <a:schemeClr val="accent1">
                  <a:lumMod val="75000"/>
                </a:schemeClr>
              </a:solidFill>
              <a:effectLst>
                <a:outerShdw blurRad="38100" dist="38100" dir="2700000" algn="tl">
                  <a:srgbClr val="000000">
                    <a:alpha val="43137"/>
                  </a:srgbClr>
                </a:outerShdw>
              </a:effectLst>
            </a:endParaRPr>
          </a:p>
        </p:txBody>
      </p:sp>
      <p:pic>
        <p:nvPicPr>
          <p:cNvPr id="15361" name="Picture 1"/>
          <p:cNvPicPr>
            <a:picLocks noChangeAspect="1" noChangeArrowheads="1"/>
          </p:cNvPicPr>
          <p:nvPr/>
        </p:nvPicPr>
        <p:blipFill>
          <a:blip r:embed="rId2"/>
          <a:srcRect/>
          <a:stretch>
            <a:fillRect/>
          </a:stretch>
        </p:blipFill>
        <p:spPr bwMode="auto">
          <a:xfrm>
            <a:off x="165734" y="1645552"/>
            <a:ext cx="8851251" cy="928835"/>
          </a:xfrm>
          <a:prstGeom prst="rect">
            <a:avLst/>
          </a:prstGeom>
          <a:noFill/>
          <a:ln w="9525">
            <a:noFill/>
            <a:miter lim="800000"/>
            <a:headEnd/>
            <a:tailEnd/>
          </a:ln>
        </p:spPr>
      </p:pic>
      <p:sp>
        <p:nvSpPr>
          <p:cNvPr id="15363" name="Rectangle 3"/>
          <p:cNvSpPr>
            <a:spLocks noChangeArrowheads="1"/>
          </p:cNvSpPr>
          <p:nvPr/>
        </p:nvSpPr>
        <p:spPr bwMode="auto">
          <a:xfrm>
            <a:off x="211015" y="2828872"/>
            <a:ext cx="8750105" cy="70788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tab pos="812800"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 SELECT</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identifica las columas que se van a mostrar.</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812800"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 FROM</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identifica la tabla que contiene estas columnas.</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5364" name="Rectangle 4"/>
          <p:cNvSpPr>
            <a:spLocks noChangeArrowheads="1"/>
          </p:cNvSpPr>
          <p:nvPr/>
        </p:nvSpPr>
        <p:spPr bwMode="auto">
          <a:xfrm>
            <a:off x="182880" y="3679169"/>
            <a:ext cx="8764172" cy="255454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357120"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la sintaxis:</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357120" algn="l"/>
              </a:tabLst>
            </a:pP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57120"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SELECT       </a:t>
            </a:r>
            <a:r>
              <a:rPr kumimoji="0" lang="es-ES" sz="2000" b="0" i="0" u="none" strike="noStrike" cap="none" normalizeH="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 una lista de una o más columnas.</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57120"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selecciona todas las columnas.</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57120"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DISTINCT</a:t>
            </a:r>
            <a:r>
              <a:rPr lang="es-ES" sz="1200" dirty="0" smtClean="0">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suprime los duplicados.</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57120" algn="l"/>
              </a:tabLst>
            </a:pPr>
            <a:r>
              <a:rPr kumimoji="0" lang="es-ES" sz="20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column|expression</a:t>
            </a:r>
            <a:r>
              <a:rPr lang="es-ES" sz="2000" i="1" dirty="0" smtClean="0">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selecciona la columna o expresión especificada.</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57120" algn="l"/>
              </a:tabLst>
            </a:pPr>
            <a:r>
              <a:rPr kumimoji="0" lang="es-ES" sz="20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Alias  </a:t>
            </a:r>
            <a:r>
              <a:rPr kumimoji="0" lang="es-ES" sz="12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proporciona diferentes cabeceras de las columnas seleccionadas.</a:t>
            </a:r>
            <a:endParaRPr kumimoji="0" lang="es-AR"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57120" algn="l"/>
              </a:tabLst>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FROM </a:t>
            </a:r>
            <a:r>
              <a:rPr kumimoji="0" lang="es-ES" sz="20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table</a:t>
            </a:r>
            <a:r>
              <a:rPr lang="es-ES" sz="1200" i="1" dirty="0" smtClean="0">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especifica la tabla que contiene las columnas.</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997617" y="524405"/>
            <a:ext cx="5803192"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 Función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COUNT</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sp>
        <p:nvSpPr>
          <p:cNvPr id="56328" name="Rectangle 8"/>
          <p:cNvSpPr>
            <a:spLocks noChangeArrowheads="1"/>
          </p:cNvSpPr>
          <p:nvPr/>
        </p:nvSpPr>
        <p:spPr bwMode="auto">
          <a:xfrm>
            <a:off x="0" y="1232725"/>
            <a:ext cx="9144000" cy="530875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7307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función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COUNT</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tiene tres formatos:</a:t>
            </a:r>
            <a:endPar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73075"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307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 COUNT(*)</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307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 COUNT(</a:t>
            </a:r>
            <a:r>
              <a:rPr kumimoji="0" lang="es-ES" sz="18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expr</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307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 COUNT(DISTINCT </a:t>
            </a:r>
            <a:r>
              <a:rPr kumimoji="0" lang="es-ES" sz="18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expr</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a:t>
            </a:r>
            <a:endPar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tabLst>
                <a:tab pos="473075"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307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COUNT(*)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devuelve el número de filas en una tabla que cumplan con el criterio de la sentencia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incluyendo las filas duplicadas y las filas que contengan valores nulos en cualquiera de las columnas. Si se incluye una cláusula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en la sentencia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 COUNT(*)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devuelve el número de filas que cumpla con la condición de la cláusula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307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Por el contrario,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COUNT(</a:t>
            </a:r>
            <a:r>
              <a:rPr kumimoji="0" lang="es-ES" sz="18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expr)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devuelve el número de valores no nulos que están en la columna identificada con </a:t>
            </a:r>
            <a:r>
              <a:rPr kumimoji="0" lang="es-ES" sz="18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expr</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307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COUNT(DISTINCT </a:t>
            </a:r>
            <a:r>
              <a:rPr kumimoji="0" lang="es-ES" sz="18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expr</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devuelve el número de valores únicos no nulos que están en la columna identificada con </a:t>
            </a:r>
            <a:r>
              <a:rPr kumimoji="0" lang="es-ES" sz="18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expr</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3075"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3075" algn="l"/>
              </a:tabLst>
            </a:pPr>
            <a:r>
              <a:rPr kumimoji="0" lang="es-ES" sz="1800" b="1" i="0" u="none" strike="noStrike" cap="none" normalizeH="0" baseline="0" dirty="0" smtClean="0">
                <a:ln>
                  <a:noFill/>
                </a:ln>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Ejemplos:</a:t>
            </a:r>
            <a:endParaRPr kumimoji="0" lang="es-ES" sz="1800" b="1" i="0" u="none" strike="noStrike" cap="none" normalizeH="0" baseline="0" dirty="0" smtClean="0">
              <a:ln>
                <a:noFill/>
              </a:ln>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3075"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307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El ejemplo de la diapositiva muestra el número de empleados del departamento 50.</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307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También muestra el número de empleados del departamento 80 que pueden percibir una comisión.</a:t>
            </a:r>
            <a:endPar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997617" y="247406"/>
            <a:ext cx="5288627" cy="1200329"/>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 palabra clave</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DISTINCT</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pic>
        <p:nvPicPr>
          <p:cNvPr id="57346" name="Picture 2"/>
          <p:cNvPicPr>
            <a:picLocks noChangeAspect="1" noChangeArrowheads="1"/>
          </p:cNvPicPr>
          <p:nvPr/>
        </p:nvPicPr>
        <p:blipFill>
          <a:blip r:embed="rId1"/>
          <a:srcRect/>
          <a:stretch>
            <a:fillRect/>
          </a:stretch>
        </p:blipFill>
        <p:spPr bwMode="auto">
          <a:xfrm>
            <a:off x="407008" y="1601686"/>
            <a:ext cx="8322568" cy="3378273"/>
          </a:xfrm>
          <a:prstGeom prst="rect">
            <a:avLst/>
          </a:prstGeom>
          <a:noFill/>
          <a:ln w="9525">
            <a:noFill/>
            <a:miter lim="800000"/>
            <a:headEnd/>
            <a:tailEnd/>
          </a:ln>
          <a:effectLst/>
        </p:spPr>
      </p:pic>
      <p:sp>
        <p:nvSpPr>
          <p:cNvPr id="6" name="5 Rectángulo"/>
          <p:cNvSpPr/>
          <p:nvPr/>
        </p:nvSpPr>
        <p:spPr>
          <a:xfrm>
            <a:off x="84408" y="5137258"/>
            <a:ext cx="8961120" cy="1323439"/>
          </a:xfrm>
          <a:prstGeom prst="rect">
            <a:avLst/>
          </a:prstGeom>
        </p:spPr>
        <p:txBody>
          <a:bodyPr wrap="square">
            <a:spAutoFit/>
          </a:bodyPr>
          <a:lstStyle/>
          <a:p>
            <a:pPr algn="just"/>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Utilice la palabra clave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DISTINCT</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para suprimir el recuento de cualquier valor duplicado en una columna.</a:t>
            </a:r>
            <a:endParaRPr lang="es-AR"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ejemplo de la diapositiva muestra el número de valores de departamento distintos que están en la tabla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981594" y="374013"/>
            <a:ext cx="4801314" cy="1200329"/>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Funciones de Grupo </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Valores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NULL</a:t>
            </a:r>
            <a:endPar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58370" name="Picture 2"/>
          <p:cNvPicPr>
            <a:picLocks noChangeAspect="1" noChangeArrowheads="1"/>
          </p:cNvPicPr>
          <p:nvPr/>
        </p:nvPicPr>
        <p:blipFill>
          <a:blip r:embed="rId1"/>
          <a:srcRect/>
          <a:stretch>
            <a:fillRect/>
          </a:stretch>
        </p:blipFill>
        <p:spPr bwMode="auto">
          <a:xfrm>
            <a:off x="302012" y="1689943"/>
            <a:ext cx="8565745" cy="2431884"/>
          </a:xfrm>
          <a:prstGeom prst="rect">
            <a:avLst/>
          </a:prstGeom>
          <a:noFill/>
          <a:ln w="9525">
            <a:noFill/>
            <a:miter lim="800000"/>
            <a:headEnd/>
            <a:tailEnd/>
          </a:ln>
        </p:spPr>
      </p:pic>
      <p:sp>
        <p:nvSpPr>
          <p:cNvPr id="6" name="5 Rectángulo"/>
          <p:cNvSpPr/>
          <p:nvPr/>
        </p:nvSpPr>
        <p:spPr>
          <a:xfrm>
            <a:off x="105502" y="4278737"/>
            <a:ext cx="8771206" cy="400110"/>
          </a:xfrm>
          <a:prstGeom prst="rect">
            <a:avLst/>
          </a:prstGeom>
        </p:spPr>
        <p:txBody>
          <a:bodyPr wrap="square">
            <a:spAutoFit/>
          </a:bodyPr>
          <a:lstStyle/>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Todas las funciones de grupo ignoran los valores nulos de la columna.</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8371" name="Rectangle 3"/>
          <p:cNvSpPr>
            <a:spLocks noChangeArrowheads="1"/>
          </p:cNvSpPr>
          <p:nvPr/>
        </p:nvSpPr>
        <p:spPr bwMode="auto">
          <a:xfrm>
            <a:off x="0" y="4825302"/>
            <a:ext cx="9144000" cy="132343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tabLst>
                <a:tab pos="473075" algn="l"/>
              </a:tabLst>
            </a:pPr>
            <a:r>
              <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media se calcula </a:t>
            </a:r>
            <a:r>
              <a:rPr kumimoji="0" lang="es-ES" sz="20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únicamente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base a las filas de la tabla en las que se almacena un valor válido en la columna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COMMISSION_PCT.</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media se calcula con la comisión total pagada a todos los empleados dividida entre el número de empleados que perciben una comisión.</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6511" y="468128"/>
            <a:ext cx="6673622"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Creación de Grupos de Datos</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pic>
        <p:nvPicPr>
          <p:cNvPr id="1026" name="Picture 2"/>
          <p:cNvPicPr>
            <a:picLocks noChangeAspect="1" noChangeArrowheads="1"/>
          </p:cNvPicPr>
          <p:nvPr/>
        </p:nvPicPr>
        <p:blipFill>
          <a:blip r:embed="rId1"/>
          <a:srcRect/>
          <a:stretch>
            <a:fillRect/>
          </a:stretch>
        </p:blipFill>
        <p:spPr bwMode="auto">
          <a:xfrm>
            <a:off x="1114359" y="1188818"/>
            <a:ext cx="7241857" cy="4339621"/>
          </a:xfrm>
          <a:prstGeom prst="rect">
            <a:avLst/>
          </a:prstGeom>
          <a:noFill/>
          <a:ln w="9525">
            <a:noFill/>
            <a:miter lim="800000"/>
            <a:headEnd/>
            <a:tailEnd/>
          </a:ln>
          <a:effectLst/>
        </p:spPr>
      </p:pic>
      <p:sp>
        <p:nvSpPr>
          <p:cNvPr id="6" name="5 Rectángulo"/>
          <p:cNvSpPr/>
          <p:nvPr/>
        </p:nvSpPr>
        <p:spPr>
          <a:xfrm>
            <a:off x="0" y="5451574"/>
            <a:ext cx="9144000" cy="1077218"/>
          </a:xfrm>
          <a:prstGeom prst="rect">
            <a:avLst/>
          </a:prstGeom>
        </p:spPr>
        <p:txBody>
          <a:bodyPr wrap="square">
            <a:spAutoFit/>
          </a:bodyPr>
          <a:lstStyle/>
          <a:p>
            <a:pPr algn="just"/>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Hasta este punto, todas las funciones de grupo han considerado la tabla como un grupo de información de gran tamaño. Sin embargo, en ocasiones es necesario dividir la tabla de información en grupos más pequeños. </a:t>
            </a:r>
            <a:endPar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Para </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ello, hay que utilizar la cláusula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endParaRPr lang="es-AR" sz="1600" dirty="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45491" y="261469"/>
            <a:ext cx="7455887" cy="1200329"/>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Creación de Grupos de Datos</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Sintaxis de la cláusula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By</a:t>
            </a:r>
            <a:endPar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049" name="Rectangle 1"/>
          <p:cNvSpPr>
            <a:spLocks noChangeArrowheads="1"/>
          </p:cNvSpPr>
          <p:nvPr/>
        </p:nvSpPr>
        <p:spPr bwMode="auto">
          <a:xfrm>
            <a:off x="0" y="1422105"/>
            <a:ext cx="8130752" cy="707886"/>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dividir las filas de una tabla en grupos más pequeños utilizando</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cláusula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p:cNvPicPr>
            <a:picLocks noChangeAspect="1" noChangeArrowheads="1"/>
          </p:cNvPicPr>
          <p:nvPr/>
        </p:nvPicPr>
        <p:blipFill>
          <a:blip r:embed="rId1"/>
          <a:srcRect/>
          <a:stretch>
            <a:fillRect/>
          </a:stretch>
        </p:blipFill>
        <p:spPr bwMode="auto">
          <a:xfrm>
            <a:off x="558159" y="2282630"/>
            <a:ext cx="8030019" cy="1656323"/>
          </a:xfrm>
          <a:prstGeom prst="rect">
            <a:avLst/>
          </a:prstGeom>
          <a:noFill/>
          <a:ln w="9525">
            <a:noFill/>
            <a:miter lim="800000"/>
            <a:headEnd/>
            <a:tailEnd/>
          </a:ln>
        </p:spPr>
      </p:pic>
      <p:sp>
        <p:nvSpPr>
          <p:cNvPr id="9" name="8 Rectángulo"/>
          <p:cNvSpPr/>
          <p:nvPr/>
        </p:nvSpPr>
        <p:spPr>
          <a:xfrm>
            <a:off x="0" y="4058177"/>
            <a:ext cx="9144000" cy="2246769"/>
          </a:xfrm>
          <a:prstGeom prst="rect">
            <a:avLst/>
          </a:prstGeom>
        </p:spPr>
        <p:txBody>
          <a:bodyPr wrap="square">
            <a:spAutoFit/>
          </a:bodyPr>
          <a:lstStyle/>
          <a:p>
            <a:pPr lvl="0" fontAlgn="base">
              <a:spcBef>
                <a:spcPct val="0"/>
              </a:spcBef>
              <a:spcAft>
                <a:spcPct val="0"/>
              </a:spcAft>
              <a:buClrTx/>
              <a:tabLst>
                <a:tab pos="471170" algn="l"/>
              </a:tabLst>
            </a:pPr>
            <a:r>
              <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utilizar la cláusula GROUP BY para dividir las filas de la tabla en grupos. A continuación puede utilizar las funciones de grupo para devolver información de resumen de cada grupo.</a:t>
            </a:r>
            <a:endParaRPr lang="es-AR"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lvl="0" eaLnBrk="0" fontAlgn="base" hangingPunct="0">
              <a:spcBef>
                <a:spcPct val="0"/>
              </a:spcBef>
              <a:spcAft>
                <a:spcPct val="0"/>
              </a:spcAft>
              <a:buClrTx/>
              <a:tabLst>
                <a:tab pos="471170" algn="l"/>
              </a:tabLst>
            </a:pPr>
            <a:r>
              <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la sintaxis:</a:t>
            </a:r>
            <a:endPar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lvl="0" eaLnBrk="0" fontAlgn="base" hangingPunct="0">
              <a:spcBef>
                <a:spcPct val="0"/>
              </a:spcBef>
              <a:spcAft>
                <a:spcPct val="0"/>
              </a:spcAft>
              <a:buClrTx/>
              <a:tabLst>
                <a:tab pos="471170" algn="l"/>
              </a:tabLst>
            </a:pPr>
            <a:endParaRPr lang="es-AR"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lvl="0" eaLnBrk="0" fontAlgn="base" hangingPunct="0">
              <a:spcBef>
                <a:spcPct val="0"/>
              </a:spcBef>
              <a:spcAft>
                <a:spcPct val="0"/>
              </a:spcAft>
              <a:buClrTx/>
              <a:tabLst>
                <a:tab pos="471170" algn="l"/>
              </a:tabLst>
            </a:pPr>
            <a:r>
              <a:rPr lang="es-ES" sz="2000" i="1"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ES" sz="2000" i="1" dirty="0" smtClean="0">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group_by_expression</a:t>
            </a:r>
            <a:r>
              <a:rPr lang="es-ES" sz="2000" i="1"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Especifica columnas cuyos valores </a:t>
            </a:r>
            <a:r>
              <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determinan</a:t>
            </a:r>
            <a:endPar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lvl="0" eaLnBrk="0" fontAlgn="base" hangingPunct="0">
              <a:spcBef>
                <a:spcPct val="0"/>
              </a:spcBef>
              <a:spcAft>
                <a:spcPct val="0"/>
              </a:spcAft>
              <a:buClrTx/>
              <a:tabLst>
                <a:tab pos="471170" algn="l"/>
              </a:tabLst>
            </a:pPr>
            <a:r>
              <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a:t>
            </a:r>
            <a:r>
              <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base </a:t>
            </a:r>
            <a:r>
              <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para agrupar </a:t>
            </a:r>
            <a:r>
              <a:rPr lang="es-ES"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filas</a:t>
            </a:r>
            <a:endParaRPr lang="es-AR" sz="20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2544" y="1611799"/>
            <a:ext cx="8918917" cy="464742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71170" algn="l"/>
              </a:tabLst>
            </a:pPr>
            <a:endParaRPr kumimoji="0" lang="es-ES" sz="800" b="1"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471170" algn="l"/>
              </a:tabLst>
            </a:pPr>
            <a:r>
              <a:rPr kumimoji="0" lang="es-ES" sz="2400" b="1" i="0" u="none" strike="noStrike" cap="none" normalizeH="0" baseline="0" dirty="0" smtClean="0">
                <a:ln>
                  <a:noFill/>
                </a:ln>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Instrucciones</a:t>
            </a:r>
            <a:endParaRPr kumimoji="0" lang="es-ES" sz="2400" b="1" i="0" u="none" strike="noStrike" cap="none" normalizeH="0" baseline="0" dirty="0" smtClean="0">
              <a:ln>
                <a:noFill/>
              </a:ln>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tab pos="471170" algn="l"/>
              </a:tabLst>
            </a:pPr>
            <a:endPar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Si incluye una función de grupo en una cláusula </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no puede seleccionar también resultados individuales </a:t>
            </a:r>
            <a:r>
              <a:rPr kumimoji="0" lang="es-ES" sz="2400" i="1" u="none" strike="noStrike" cap="none" normalizeH="0" baseline="0" dirty="0" smtClean="0">
                <a:ln>
                  <a:noFill/>
                </a:ln>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 menos que  </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columna individual aparezca en la cláusula </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lang="es-ES" sz="24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R</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ecibirá un mensaje de error si no puede incluir la lista de columnas en la cláusula </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eaLnBrk="0" fontAlgn="base" hangingPunct="0">
              <a:spcBef>
                <a:spcPct val="0"/>
              </a:spcBef>
              <a:spcAft>
                <a:spcPct val="0"/>
              </a:spcAft>
              <a:buClrTx/>
              <a:buFont typeface="Wingdings" panose="05000000000000000000" pitchFamily="2" charset="2"/>
              <a:buChar char="ü"/>
              <a:tabLst>
                <a:tab pos="471170" algn="l"/>
              </a:tabLst>
            </a:pPr>
            <a:r>
              <a:rPr lang="es-ES" sz="24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Al </a:t>
            </a:r>
            <a:r>
              <a:rPr lang="es-ES" sz="24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utilizar la cláusula </a:t>
            </a:r>
            <a:r>
              <a:rPr lang="es-ES" sz="24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lang="es-ES" sz="24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a:t>
            </a:r>
            <a:r>
              <a:rPr lang="es-ES" sz="24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excluir las filas antes de dividirlas en grupos.</a:t>
            </a:r>
            <a:endParaRPr lang="es-AR" sz="24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Debe incluir las </a:t>
            </a:r>
            <a:r>
              <a:rPr kumimoji="0" lang="es-ES" sz="2400" b="0" i="1" u="none" strike="noStrike" cap="none" normalizeH="0" baseline="0" dirty="0" smtClean="0">
                <a:ln>
                  <a:noFill/>
                </a:ln>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columnas </a:t>
            </a:r>
            <a:r>
              <a:rPr kumimoji="0" lang="es-ES" sz="24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la cláusula </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AR"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No puede utilizar un alias de columna en la cláusula </a:t>
            </a:r>
            <a:endPar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tab pos="471170" algn="l"/>
              </a:tabLst>
            </a:pP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4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Rectangle 1"/>
          <p:cNvSpPr>
            <a:spLocks noChangeArrowheads="1"/>
          </p:cNvSpPr>
          <p:nvPr/>
        </p:nvSpPr>
        <p:spPr bwMode="auto">
          <a:xfrm>
            <a:off x="1545491" y="261469"/>
            <a:ext cx="7455887" cy="1200329"/>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Creación de Grupos de Datos</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Sintaxis de la cláusula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By</a:t>
            </a:r>
            <a:endPar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14307" y="538468"/>
            <a:ext cx="6558206"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 cláusula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By</a:t>
            </a:r>
            <a:endPar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61442" name="Picture 2"/>
          <p:cNvPicPr>
            <a:picLocks noChangeAspect="1" noChangeArrowheads="1"/>
          </p:cNvPicPr>
          <p:nvPr/>
        </p:nvPicPr>
        <p:blipFill>
          <a:blip r:embed="rId1"/>
          <a:srcRect/>
          <a:stretch>
            <a:fillRect/>
          </a:stretch>
        </p:blipFill>
        <p:spPr bwMode="auto">
          <a:xfrm>
            <a:off x="365243" y="2311589"/>
            <a:ext cx="8366848" cy="4018879"/>
          </a:xfrm>
          <a:prstGeom prst="rect">
            <a:avLst/>
          </a:prstGeom>
          <a:noFill/>
          <a:ln w="9525">
            <a:noFill/>
            <a:miter lim="800000"/>
            <a:headEnd/>
            <a:tailEnd/>
          </a:ln>
        </p:spPr>
      </p:pic>
      <p:sp>
        <p:nvSpPr>
          <p:cNvPr id="61443" name="Rectangle 3"/>
          <p:cNvSpPr>
            <a:spLocks noChangeArrowheads="1"/>
          </p:cNvSpPr>
          <p:nvPr/>
        </p:nvSpPr>
        <p:spPr bwMode="auto">
          <a:xfrm>
            <a:off x="393904" y="1408069"/>
            <a:ext cx="7489551" cy="707886"/>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Todas las columnas de la lista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que no están incluidas </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las funciones de grupo deben estar en la cláusula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14307" y="538468"/>
            <a:ext cx="6558206"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 cláusula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By</a:t>
            </a:r>
            <a:endPar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63489" name="Rectangle 1"/>
          <p:cNvSpPr>
            <a:spLocks noChangeArrowheads="1"/>
          </p:cNvSpPr>
          <p:nvPr/>
        </p:nvSpPr>
        <p:spPr bwMode="auto">
          <a:xfrm>
            <a:off x="98476" y="1211203"/>
            <a:ext cx="8947052" cy="529375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71170" algn="l"/>
              </a:tabLst>
            </a:pP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Al utilizar la cláusula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asegúrese de que todas las columnas de la lista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que no están en las funciones de grupo están incluidas en la cláusula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endPar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71170" algn="l"/>
              </a:tabLst>
            </a:pP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ejemplo de la diapositiva muestra el número de departamento y el salario medio de cada departamento. A continuación se muestra cómo se evalúa esta sentencia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que contiene una cláusula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71170"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cláusula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especifica las columnas que se van a recuperar de la siguiente forma:</a:t>
            </a:r>
            <a:endPar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471170" algn="l"/>
              </a:tabLst>
            </a:pP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Columna del número de departamento de la tabla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endParaRPr kumimoji="0" lang="es-AR"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471170" algn="l"/>
              </a:tabLst>
            </a:pP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Media de todos los salarios del grupo especificada en la cláusula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endPar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457200" marR="0" lvl="1" indent="0" algn="l" defTabSz="914400" rtl="0" eaLnBrk="0" fontAlgn="base" latinLnBrk="0" hangingPunct="0">
              <a:lnSpc>
                <a:spcPct val="100000"/>
              </a:lnSpc>
              <a:spcBef>
                <a:spcPct val="0"/>
              </a:spcBef>
              <a:spcAft>
                <a:spcPct val="0"/>
              </a:spcAft>
              <a:buClrTx/>
              <a:buSzPct val="100000"/>
              <a:tabLst>
                <a:tab pos="471170"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cláusula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FROM</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especifica las dos tablas a las que la base de datos debe acceder: </a:t>
            </a:r>
            <a:endPar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tab pos="471170" algn="l"/>
              </a:tabLst>
            </a:pP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Tabla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AR"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cláusula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especifica las filas que se van a recuperar. </a:t>
            </a:r>
            <a:endPar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tab pos="471170" algn="l"/>
              </a:tabLst>
            </a:pPr>
            <a:r>
              <a:rPr lang="es-ES" sz="17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ES" sz="17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Ya que no existe ninguna cláusula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por defecto se recuperarán todas las filas.</a:t>
            </a:r>
            <a:endParaRPr kumimoji="0" lang="es-AR"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cláusula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especifica cómo se deben agrupar las filas. </a:t>
            </a:r>
            <a:endPar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tab pos="471170" algn="l"/>
              </a:tabLst>
            </a:pPr>
            <a:r>
              <a:rPr lang="es-ES" sz="17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Las filas se agrupan por número de departamento, por lo tanto, la función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AVG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aplicada</a:t>
            </a:r>
            <a:endPar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tab pos="471170" algn="l"/>
              </a:tabLst>
            </a:pPr>
            <a:r>
              <a:rPr lang="es-ES" sz="17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ES" sz="17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 la columna de salario calcula el salario medio de cada departamento.</a:t>
            </a:r>
            <a:endPar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1700" b="1" i="0" u="none" strike="noStrike" cap="none" normalizeH="0" baseline="0" dirty="0" smtClean="0">
                <a:ln>
                  <a:noFill/>
                </a:ln>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Nota: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para ordenar los resultados de las consultas en orden ascendente o descendente, incluya la cláusula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 </a:t>
            </a:r>
            <a:r>
              <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la consulta.</a:t>
            </a:r>
            <a:endParaRPr kumimoji="0" lang="es-ES" sz="17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14307" y="538468"/>
            <a:ext cx="6558206"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 cláusula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By</a:t>
            </a:r>
            <a:endPar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64514" name="Picture 2"/>
          <p:cNvPicPr>
            <a:picLocks noChangeAspect="1" noChangeArrowheads="1"/>
          </p:cNvPicPr>
          <p:nvPr/>
        </p:nvPicPr>
        <p:blipFill>
          <a:blip r:embed="rId1"/>
          <a:srcRect/>
          <a:stretch>
            <a:fillRect/>
          </a:stretch>
        </p:blipFill>
        <p:spPr bwMode="auto">
          <a:xfrm>
            <a:off x="489068" y="2095148"/>
            <a:ext cx="8035953" cy="4082225"/>
          </a:xfrm>
          <a:prstGeom prst="rect">
            <a:avLst/>
          </a:prstGeom>
          <a:noFill/>
          <a:ln w="9525">
            <a:noFill/>
            <a:miter lim="800000"/>
            <a:headEnd/>
            <a:tailEnd/>
          </a:ln>
        </p:spPr>
      </p:pic>
      <p:sp>
        <p:nvSpPr>
          <p:cNvPr id="64515" name="Rectangle 3"/>
          <p:cNvSpPr>
            <a:spLocks noChangeArrowheads="1"/>
          </p:cNvSpPr>
          <p:nvPr/>
        </p:nvSpPr>
        <p:spPr bwMode="auto">
          <a:xfrm>
            <a:off x="281356" y="1590059"/>
            <a:ext cx="7899920"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 es necesario que la columna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esté en la lista </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20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14307" y="538468"/>
            <a:ext cx="6558206"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 cláusula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By</a:t>
            </a:r>
            <a:endPar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5" name="4 Rectángulo"/>
          <p:cNvSpPr/>
          <p:nvPr/>
        </p:nvSpPr>
        <p:spPr>
          <a:xfrm>
            <a:off x="0" y="1423777"/>
            <a:ext cx="9144000" cy="1477328"/>
          </a:xfrm>
          <a:prstGeom prst="rect">
            <a:avLst/>
          </a:prstGeom>
        </p:spPr>
        <p:txBody>
          <a:bodyPr wrap="square">
            <a:spAutoFit/>
          </a:bodyPr>
          <a:lstStyle/>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 es necesario que la columna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 </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esté en la cláusula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endPar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Por </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ejemplo, la sentencia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 la diapositiva muestra los salarios medios de cada departamento sin mostrar los respectivos números de departamento. </a:t>
            </a:r>
            <a:endPar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Sin </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embargo, sin los números de departamento, los resultados no parecen significativos.</a:t>
            </a:r>
            <a:endParaRPr lang="es-AR"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También puede utilizar la función de grupo en la cláusula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lang="es-AR"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65538" name="Picture 2"/>
          <p:cNvPicPr>
            <a:picLocks noChangeAspect="1" noChangeArrowheads="1"/>
          </p:cNvPicPr>
          <p:nvPr/>
        </p:nvPicPr>
        <p:blipFill>
          <a:blip r:embed="rId1"/>
          <a:srcRect/>
          <a:stretch>
            <a:fillRect/>
          </a:stretch>
        </p:blipFill>
        <p:spPr bwMode="auto">
          <a:xfrm>
            <a:off x="889929" y="2936192"/>
            <a:ext cx="7283401" cy="363238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1"/>
        <p:cNvGrpSpPr/>
        <p:nvPr/>
      </p:nvGrpSpPr>
      <p:grpSpPr>
        <a:xfrm>
          <a:off x="0" y="0"/>
          <a:ext cx="0" cy="0"/>
          <a:chOff x="0" y="0"/>
          <a:chExt cx="0" cy="0"/>
        </a:xfrm>
      </p:grpSpPr>
      <p:sp>
        <p:nvSpPr>
          <p:cNvPr id="6" name="5 Rectángulo"/>
          <p:cNvSpPr/>
          <p:nvPr/>
        </p:nvSpPr>
        <p:spPr>
          <a:xfrm>
            <a:off x="1694039" y="588180"/>
            <a:ext cx="6795450" cy="584775"/>
          </a:xfrm>
          <a:prstGeom prst="rect">
            <a:avLst/>
          </a:prstGeom>
        </p:spPr>
        <p:txBody>
          <a:bodyPr wrap="none">
            <a:spAutoFit/>
          </a:bodyPr>
          <a:lstStyle/>
          <a:p>
            <a:r>
              <a:rPr lang="es-AR" sz="3200" b="1" dirty="0" smtClean="0">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Selección de todas las columnas</a:t>
            </a:r>
            <a:endParaRPr lang="es-AR" sz="3200" b="1" dirty="0">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3313" name="Picture 1"/>
          <p:cNvPicPr>
            <a:picLocks noChangeAspect="1" noChangeArrowheads="1"/>
          </p:cNvPicPr>
          <p:nvPr/>
        </p:nvPicPr>
        <p:blipFill>
          <a:blip r:embed="rId2"/>
          <a:srcRect t="27894" r="1206"/>
          <a:stretch>
            <a:fillRect/>
          </a:stretch>
        </p:blipFill>
        <p:spPr bwMode="auto">
          <a:xfrm>
            <a:off x="290293" y="1336430"/>
            <a:ext cx="8487948" cy="3715655"/>
          </a:xfrm>
          <a:prstGeom prst="rect">
            <a:avLst/>
          </a:prstGeom>
          <a:noFill/>
          <a:ln w="9525">
            <a:noFill/>
            <a:miter lim="800000"/>
            <a:headEnd/>
            <a:tailEnd/>
          </a:ln>
          <a:effectLst/>
        </p:spPr>
      </p:pic>
      <p:sp>
        <p:nvSpPr>
          <p:cNvPr id="10" name="9 Rectángulo"/>
          <p:cNvSpPr/>
          <p:nvPr/>
        </p:nvSpPr>
        <p:spPr>
          <a:xfrm>
            <a:off x="42194" y="5048431"/>
            <a:ext cx="9059602" cy="1477328"/>
          </a:xfrm>
          <a:prstGeom prst="rect">
            <a:avLst/>
          </a:prstGeom>
        </p:spPr>
        <p:txBody>
          <a:bodyPr wrap="square">
            <a:spAutoFit/>
          </a:bodyPr>
          <a:lstStyle/>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mostrar todas las columnas de datos en una tabla insertando la siguiente palabra clave </a:t>
            </a:r>
            <a:r>
              <a:rPr lang="es-ES" sz="1800" b="1"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con un asterisco (*). En el ejemplo de la diapositiva, la tabla DEPARTMENTS contiene cuatro columnas: DEPARTMENT_ID, DEPARTMENT_NAME, MANAGER_ID y LOCATION_ID. La</a:t>
            </a:r>
            <a:endParaRPr lang="es-AR"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tabla contiene ocho filas, una por cada departamento.</a:t>
            </a:r>
            <a:endParaRPr lang="es-AR"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01758" y="666401"/>
            <a:ext cx="7471902" cy="615553"/>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3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Agrupación de más de una columna</a:t>
            </a:r>
            <a:endParaRPr lang="es-ES" sz="33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66562" name="Picture 2"/>
          <p:cNvPicPr>
            <a:picLocks noChangeAspect="1" noChangeArrowheads="1"/>
          </p:cNvPicPr>
          <p:nvPr/>
        </p:nvPicPr>
        <p:blipFill>
          <a:blip r:embed="rId1"/>
          <a:srcRect/>
          <a:stretch>
            <a:fillRect/>
          </a:stretch>
        </p:blipFill>
        <p:spPr bwMode="auto">
          <a:xfrm>
            <a:off x="414559" y="1415365"/>
            <a:ext cx="8467728" cy="50417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70340" y="1490070"/>
            <a:ext cx="8975188" cy="3170099"/>
          </a:xfrm>
          <a:prstGeom prst="rect">
            <a:avLst/>
          </a:prstGeom>
        </p:spPr>
        <p:txBody>
          <a:bodyPr wrap="square">
            <a:spAutoFit/>
          </a:bodyPr>
          <a:lstStyle/>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ocasiones necesitará ver los resultados de grupos dentro de grupos. La diapositiva muestra un informe que muestra el salario total pagado a cada puesto de cada departamento.</a:t>
            </a:r>
            <a:endParaRPr lang="es-AR"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Según ese agrupamiento, la tabla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se agrupa en primer lugar por número de departamento y, a continuación, por puesto. Por ejemplo, los cuatro oficinistas en el departamento de stock del departamento 50 se agrupan conjuntamente y se produce un resultado único (salario total) para todos los oficinistas en el departamento de stock del grupo.</a:t>
            </a:r>
            <a:endParaRPr lang="es-AR"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siguiente sentencia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devuelve el resultado mostrado en la diapositiva:</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67589" name="Picture 5"/>
          <p:cNvPicPr>
            <a:picLocks noChangeAspect="1" noChangeArrowheads="1"/>
          </p:cNvPicPr>
          <p:nvPr/>
        </p:nvPicPr>
        <p:blipFill>
          <a:blip r:embed="rId1"/>
          <a:srcRect/>
          <a:stretch>
            <a:fillRect/>
          </a:stretch>
        </p:blipFill>
        <p:spPr bwMode="auto">
          <a:xfrm>
            <a:off x="1398783" y="4911602"/>
            <a:ext cx="5616212" cy="1179707"/>
          </a:xfrm>
          <a:prstGeom prst="rect">
            <a:avLst/>
          </a:prstGeom>
          <a:noFill/>
          <a:ln w="9525">
            <a:noFill/>
            <a:miter lim="800000"/>
            <a:headEnd/>
            <a:tailEnd/>
          </a:ln>
        </p:spPr>
      </p:pic>
      <p:sp>
        <p:nvSpPr>
          <p:cNvPr id="10" name="Rectangle 1"/>
          <p:cNvSpPr>
            <a:spLocks noChangeArrowheads="1"/>
          </p:cNvSpPr>
          <p:nvPr/>
        </p:nvSpPr>
        <p:spPr bwMode="auto">
          <a:xfrm>
            <a:off x="1601758" y="666401"/>
            <a:ext cx="7471902" cy="615553"/>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3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Agrupación de más de una columna</a:t>
            </a:r>
            <a:endParaRPr lang="es-ES" sz="33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14307" y="345877"/>
            <a:ext cx="6558206" cy="1200329"/>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 cláusula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By</a:t>
            </a:r>
            <a:endPar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Courier New" panose="02070309020205020404" pitchFamily="49" charset="0"/>
              </a:rPr>
              <a:t>e</a:t>
            </a:r>
            <a:r>
              <a:rPr lang="es-ES" sz="3600" b="1" dirty="0" smtClean="0">
                <a:solidFill>
                  <a:schemeClr val="accent1">
                    <a:lumMod val="75000"/>
                  </a:schemeClr>
                </a:solidFill>
                <a:effectLst>
                  <a:outerShdw blurRad="38100" dist="38100" dir="2700000" algn="tl">
                    <a:srgbClr val="000000">
                      <a:alpha val="43137"/>
                    </a:srgbClr>
                  </a:outerShdw>
                </a:effectLst>
                <a:latin typeface="+mj-lt"/>
                <a:cs typeface="Courier New" panose="02070309020205020404" pitchFamily="49" charset="0"/>
              </a:rPr>
              <a:t>n varias columnas</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Courier New" panose="02070309020205020404" pitchFamily="49" charset="0"/>
            </a:endParaRPr>
          </a:p>
        </p:txBody>
      </p:sp>
      <p:pic>
        <p:nvPicPr>
          <p:cNvPr id="68610" name="Picture 2"/>
          <p:cNvPicPr>
            <a:picLocks noChangeAspect="1" noChangeArrowheads="1"/>
          </p:cNvPicPr>
          <p:nvPr/>
        </p:nvPicPr>
        <p:blipFill>
          <a:blip r:embed="rId1"/>
          <a:srcRect/>
          <a:stretch>
            <a:fillRect/>
          </a:stretch>
        </p:blipFill>
        <p:spPr bwMode="auto">
          <a:xfrm>
            <a:off x="524313" y="1640133"/>
            <a:ext cx="8140443" cy="46199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14307" y="247401"/>
            <a:ext cx="6558206" cy="1200329"/>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 cláusula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By</a:t>
            </a:r>
            <a:endPar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Courier New" panose="02070309020205020404" pitchFamily="49" charset="0"/>
              </a:rPr>
              <a:t>e</a:t>
            </a:r>
            <a:r>
              <a:rPr lang="es-ES" sz="3600" b="1" dirty="0" smtClean="0">
                <a:solidFill>
                  <a:schemeClr val="accent1">
                    <a:lumMod val="75000"/>
                  </a:schemeClr>
                </a:solidFill>
                <a:effectLst>
                  <a:outerShdw blurRad="38100" dist="38100" dir="2700000" algn="tl">
                    <a:srgbClr val="000000">
                      <a:alpha val="43137"/>
                    </a:srgbClr>
                  </a:outerShdw>
                </a:effectLst>
                <a:latin typeface="+mj-lt"/>
                <a:cs typeface="Courier New" panose="02070309020205020404" pitchFamily="49" charset="0"/>
              </a:rPr>
              <a:t>n varias columnas</a:t>
            </a:r>
            <a:endParaRPr lang="es-ES" sz="3600" b="1" dirty="0" smtClean="0">
              <a:solidFill>
                <a:schemeClr val="accent1">
                  <a:lumMod val="75000"/>
                </a:schemeClr>
              </a:solidFill>
              <a:effectLst>
                <a:outerShdw blurRad="38100" dist="38100" dir="2700000" algn="tl">
                  <a:srgbClr val="000000">
                    <a:alpha val="43137"/>
                  </a:srgbClr>
                </a:outerShdw>
              </a:effectLst>
              <a:latin typeface="+mj-lt"/>
              <a:cs typeface="Courier New" panose="02070309020205020404" pitchFamily="49" charset="0"/>
            </a:endParaRPr>
          </a:p>
        </p:txBody>
      </p:sp>
      <p:sp>
        <p:nvSpPr>
          <p:cNvPr id="69633" name="Rectangle 1"/>
          <p:cNvSpPr>
            <a:spLocks noChangeArrowheads="1"/>
          </p:cNvSpPr>
          <p:nvPr/>
        </p:nvSpPr>
        <p:spPr bwMode="auto">
          <a:xfrm>
            <a:off x="98476" y="1398042"/>
            <a:ext cx="8947052" cy="52014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devolver resultados de resumen para grupos y subgrupos mostrando varias columnas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agrupa filas pero no garantiza el orden del juego de resultados. Para ordenar los agrupamientos, utilice 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el ejemplo de la diapositiva, la sentencia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que contiene una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se evalúa de la siguiente forma:</a:t>
            </a:r>
            <a:endPar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especifica la columna que se van a recuperar:</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 departamento en la tabla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 cargo de la tabla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Suma de todos los salarios del grupo especificada en 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endPar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457200" marR="0" lvl="1" indent="0" algn="l" defTabSz="914400" rtl="0" eaLnBrk="0" fontAlgn="base" latinLnBrk="0" hangingPunct="0">
              <a:lnSpc>
                <a:spcPct val="100000"/>
              </a:lnSpc>
              <a:spcBef>
                <a:spcPct val="0"/>
              </a:spcBef>
              <a:spcAft>
                <a:spcPct val="0"/>
              </a:spcAft>
              <a:buClrTx/>
              <a:buSzPct val="100000"/>
              <a:tabLst>
                <a:tab pos="471170" algn="l"/>
              </a:tabLst>
            </a:pPr>
            <a:r>
              <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FROM</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especifica las dos tablas a las que la base de datos debe acceder: </a:t>
            </a:r>
            <a:endPar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tab pos="471170" algn="l"/>
              </a:tabLst>
            </a:pPr>
            <a:r>
              <a:rPr lang="es-ES" sz="15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tabla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lang="es-ES" sz="1500" dirty="0" smtClean="0">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reduce el juego de resultados a aquellas filas en las que el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 departamento es mayor de 40.</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especifica cómo debe agrupar las filas resultantes:</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En primer lugar, las filas se agrupan por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 departamento.</a:t>
            </a:r>
            <a:endParaRPr kumimoji="0" lang="es-AR"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En segundo lugar, las filas se agrupan por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 cargo en los grupos de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 departamento.</a:t>
            </a:r>
            <a:endPar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471170"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cláusula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ORDER BY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ordena los resultados por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 departamento.</a:t>
            </a:r>
            <a:endPar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tab pos="471170" algn="l"/>
              </a:tabLst>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1500" b="1" i="0" u="none" strike="noStrike" cap="none" normalizeH="0" baseline="0" dirty="0" smtClean="0">
                <a:ln>
                  <a:noFill/>
                </a:ln>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Nota: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función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SUM</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se aplica a la columna de salario de todos los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 cargo en el juego de resultados de cada grupo de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 departamento. Además, tenga en cuenta que la fila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SA_REP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 se devuelve. El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 departamento para esta fila es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NULL</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y, por lo tanto, no cumple la condición </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1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58035" y="487878"/>
            <a:ext cx="6976590" cy="116955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Consultas no válidas realizadas</a:t>
            </a:r>
            <a:endPar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a:t>
            </a:r>
            <a:r>
              <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on las Funciones de Grupo</a:t>
            </a:r>
            <a:endParaRPr lang="es-ES" sz="35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70658" name="Picture 2"/>
          <p:cNvPicPr>
            <a:picLocks noChangeAspect="1" noChangeArrowheads="1"/>
          </p:cNvPicPr>
          <p:nvPr/>
        </p:nvPicPr>
        <p:blipFill>
          <a:blip r:embed="rId1"/>
          <a:srcRect/>
          <a:stretch>
            <a:fillRect/>
          </a:stretch>
        </p:blipFill>
        <p:spPr bwMode="auto">
          <a:xfrm>
            <a:off x="300259" y="1951774"/>
            <a:ext cx="8604591" cy="4129049"/>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58035" y="459742"/>
            <a:ext cx="6976590" cy="116955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Consultas no válidas realizadas</a:t>
            </a:r>
            <a:endPar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a:t>
            </a:r>
            <a:r>
              <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on las Funciones de Grupo</a:t>
            </a:r>
            <a:endParaRPr lang="es-ES" sz="35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5" name="4 Rectángulo"/>
          <p:cNvSpPr/>
          <p:nvPr/>
        </p:nvSpPr>
        <p:spPr>
          <a:xfrm>
            <a:off x="70340" y="1714760"/>
            <a:ext cx="8975188" cy="1569660"/>
          </a:xfrm>
          <a:prstGeom prst="rect">
            <a:avLst/>
          </a:prstGeom>
        </p:spPr>
        <p:txBody>
          <a:bodyPr wrap="square">
            <a:spAutoFit/>
          </a:bodyPr>
          <a:lstStyle/>
          <a:p>
            <a:pPr algn="just"/>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Cuando utilice una mezcla de elementos individual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(DEPARTMENT_ID) </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y funciones de grupo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(COUNT) </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la misma sentencia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debe incluir una cláusula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 </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que especifique los elementos individuales (en este caso,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DEPARTMENT_ID</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Si falta la cláusula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aparecerá el mensaje de error </a:t>
            </a:r>
            <a:r>
              <a:rPr lang="es-ES" sz="1600" b="1"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“not a single-group group function” </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y la columna incorrecta estará indicada con un asterisco (*). Puede corregir el error del primer ejemplo de la diapositiva agregando la cláusula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lang="es-AR" sz="16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71682" name="Picture 2"/>
          <p:cNvPicPr>
            <a:picLocks noChangeAspect="1" noChangeArrowheads="1"/>
          </p:cNvPicPr>
          <p:nvPr/>
        </p:nvPicPr>
        <p:blipFill>
          <a:blip r:embed="rId1"/>
          <a:srcRect/>
          <a:stretch>
            <a:fillRect/>
          </a:stretch>
        </p:blipFill>
        <p:spPr bwMode="auto">
          <a:xfrm>
            <a:off x="2081213" y="3305328"/>
            <a:ext cx="4981575" cy="838200"/>
          </a:xfrm>
          <a:prstGeom prst="rect">
            <a:avLst/>
          </a:prstGeom>
          <a:noFill/>
          <a:ln w="9525">
            <a:noFill/>
            <a:miter lim="800000"/>
            <a:headEnd/>
            <a:tailEnd/>
          </a:ln>
        </p:spPr>
      </p:pic>
      <p:sp>
        <p:nvSpPr>
          <p:cNvPr id="7" name="6 Rectángulo"/>
          <p:cNvSpPr/>
          <p:nvPr/>
        </p:nvSpPr>
        <p:spPr>
          <a:xfrm>
            <a:off x="98472" y="4195118"/>
            <a:ext cx="8947052" cy="1323439"/>
          </a:xfrm>
          <a:prstGeom prst="rect">
            <a:avLst/>
          </a:prstGeom>
        </p:spPr>
        <p:txBody>
          <a:bodyPr wrap="square">
            <a:spAutoFit/>
          </a:bodyPr>
          <a:lstStyle/>
          <a:p>
            <a:pPr algn="just"/>
            <a:r>
              <a:rPr lang="es-ES" sz="1600" dirty="0" smtClean="0">
                <a:effectLst>
                  <a:outerShdw blurRad="38100" dist="38100" dir="2700000" algn="tl">
                    <a:srgbClr val="000000">
                      <a:alpha val="43137"/>
                    </a:srgbClr>
                  </a:outerShdw>
                </a:effectLst>
              </a:rPr>
              <a:t>Cualquier columna o expresión de la lista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SELECT </a:t>
            </a:r>
            <a:r>
              <a:rPr lang="es-ES" sz="1600" dirty="0" smtClean="0">
                <a:effectLst>
                  <a:outerShdw blurRad="38100" dist="38100" dir="2700000" algn="tl">
                    <a:srgbClr val="000000">
                      <a:alpha val="43137"/>
                    </a:srgbClr>
                  </a:outerShdw>
                </a:effectLst>
              </a:rPr>
              <a:t>que no sea una función de agregación debe estar en la cláusula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BY. </a:t>
            </a:r>
            <a:r>
              <a:rPr lang="es-ES" sz="1600" dirty="0" smtClean="0">
                <a:effectLst>
                  <a:outerShdw blurRad="38100" dist="38100" dir="2700000" algn="tl">
                    <a:srgbClr val="000000">
                      <a:alpha val="43137"/>
                    </a:srgbClr>
                  </a:outerShdw>
                </a:effectLst>
              </a:rPr>
              <a:t>En el segundo ejemplo de la diapositiva,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job_id</a:t>
            </a:r>
            <a:r>
              <a:rPr lang="es-ES" sz="1600" dirty="0" smtClean="0">
                <a:effectLst>
                  <a:outerShdw blurRad="38100" dist="38100" dir="2700000" algn="tl">
                    <a:srgbClr val="000000">
                      <a:alpha val="43137"/>
                    </a:srgbClr>
                  </a:outerShdw>
                </a:effectLst>
              </a:rPr>
              <a:t> no está en la cláusula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BY </a:t>
            </a:r>
            <a:r>
              <a:rPr lang="es-ES" sz="1600" dirty="0" smtClean="0">
                <a:effectLst>
                  <a:outerShdw blurRad="38100" dist="38100" dir="2700000" algn="tl">
                    <a:srgbClr val="000000">
                      <a:alpha val="43137"/>
                    </a:srgbClr>
                  </a:outerShdw>
                </a:effectLst>
              </a:rPr>
              <a:t>ni la utiliza una función de grupo, por lo que se produce un error </a:t>
            </a:r>
            <a:r>
              <a:rPr lang="es-ES" sz="1600" b="1" dirty="0" smtClean="0">
                <a:effectLst>
                  <a:outerShdw blurRad="38100" dist="38100" dir="2700000" algn="tl">
                    <a:srgbClr val="000000">
                      <a:alpha val="43137"/>
                    </a:srgbClr>
                  </a:outerShdw>
                </a:effectLst>
              </a:rPr>
              <a:t>“not a </a:t>
            </a:r>
            <a:r>
              <a:rPr lang="es-ES" sz="16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BY </a:t>
            </a:r>
            <a:r>
              <a:rPr lang="es-ES" sz="1600" b="1" dirty="0" smtClean="0">
                <a:effectLst>
                  <a:outerShdw blurRad="38100" dist="38100" dir="2700000" algn="tl">
                    <a:srgbClr val="000000">
                      <a:alpha val="43137"/>
                    </a:srgbClr>
                  </a:outerShdw>
                </a:effectLst>
              </a:rPr>
              <a:t>expression”</a:t>
            </a:r>
            <a:r>
              <a:rPr lang="es-ES" sz="1600" dirty="0" smtClean="0">
                <a:effectLst>
                  <a:outerShdw blurRad="38100" dist="38100" dir="2700000" algn="tl">
                    <a:srgbClr val="000000">
                      <a:alpha val="43137"/>
                    </a:srgbClr>
                  </a:outerShdw>
                </a:effectLst>
              </a:rPr>
              <a:t>. Puede corregir el error del segundo ejemplo de la diapositiva agregando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job_id</a:t>
            </a:r>
            <a:r>
              <a:rPr lang="es-ES" sz="1600" dirty="0" smtClean="0">
                <a:effectLst>
                  <a:outerShdw blurRad="38100" dist="38100" dir="2700000" algn="tl">
                    <a:srgbClr val="000000">
                      <a:alpha val="43137"/>
                    </a:srgbClr>
                  </a:outerShdw>
                </a:effectLst>
              </a:rPr>
              <a:t> en la cláusula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GROUP BY.</a:t>
            </a:r>
            <a:endParaRPr lang="es-AR" sz="16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71683" name="Picture 3"/>
          <p:cNvPicPr>
            <a:picLocks noChangeAspect="1" noChangeArrowheads="1"/>
          </p:cNvPicPr>
          <p:nvPr/>
        </p:nvPicPr>
        <p:blipFill>
          <a:blip r:embed="rId2"/>
          <a:srcRect/>
          <a:stretch>
            <a:fillRect/>
          </a:stretch>
        </p:blipFill>
        <p:spPr bwMode="auto">
          <a:xfrm>
            <a:off x="1640058" y="5668917"/>
            <a:ext cx="5638800" cy="80962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1"/>
          <a:srcRect/>
          <a:stretch>
            <a:fillRect/>
          </a:stretch>
        </p:blipFill>
        <p:spPr bwMode="auto">
          <a:xfrm>
            <a:off x="628650" y="1533122"/>
            <a:ext cx="8051116" cy="4968744"/>
          </a:xfrm>
          <a:prstGeom prst="rect">
            <a:avLst/>
          </a:prstGeom>
          <a:noFill/>
          <a:ln w="9525">
            <a:noFill/>
            <a:miter lim="800000"/>
            <a:headEnd/>
            <a:tailEnd/>
          </a:ln>
          <a:effectLst/>
        </p:spPr>
      </p:pic>
      <p:sp>
        <p:nvSpPr>
          <p:cNvPr id="5" name="Rectangle 1"/>
          <p:cNvSpPr>
            <a:spLocks noChangeArrowheads="1"/>
          </p:cNvSpPr>
          <p:nvPr/>
        </p:nvSpPr>
        <p:spPr bwMode="auto">
          <a:xfrm>
            <a:off x="1629899" y="375334"/>
            <a:ext cx="6976590" cy="116955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Consultas no válidas realizadas</a:t>
            </a:r>
            <a:endPar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a:t>
            </a:r>
            <a:r>
              <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on las Funciones de Grupo</a:t>
            </a:r>
            <a:endParaRPr lang="es-ES" sz="35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58035" y="459742"/>
            <a:ext cx="6976590" cy="116955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Consultas no válidas realizadas</a:t>
            </a:r>
            <a:endPar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a:t>
            </a:r>
            <a:r>
              <a:rPr lang="es-ES" sz="35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on las Funciones de Grupo</a:t>
            </a:r>
            <a:endParaRPr lang="es-ES" sz="35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73729" name="Rectangle 1"/>
          <p:cNvSpPr>
            <a:spLocks noChangeArrowheads="1"/>
          </p:cNvSpPr>
          <p:nvPr/>
        </p:nvSpPr>
        <p:spPr bwMode="auto">
          <a:xfrm>
            <a:off x="70340" y="1672610"/>
            <a:ext cx="8975188" cy="175432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6832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 se puede utilizar la cláusula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para restringir grupos. </a:t>
            </a:r>
            <a:endPar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tab pos="56832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sentencia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del ejemplo de la diapositiva muestra un error porque se está utilizando la cláusula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para restringir la visualización de los salarios medios de los departamentos que tienen un salario medio superior </a:t>
            </a:r>
            <a:r>
              <a:rPr kumimoji="0" lang="es-ES" sz="1800" b="0" i="0" u="none" strike="noStrike" cap="none" normalizeH="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8.000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dólares.</a:t>
            </a:r>
            <a:endParaRPr kumimoji="0" lang="es-AR"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68325" algn="l"/>
              </a:tabLst>
            </a:pP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corregir el error del ejemplo utilizando la cláusula </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HAVING</a:t>
            </a:r>
            <a:r>
              <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para restringir grupos:</a:t>
            </a:r>
            <a:endParaRPr kumimoji="0" lang="es-ES" sz="1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73730" name="Picture 2"/>
          <p:cNvPicPr>
            <a:picLocks noChangeAspect="1" noChangeArrowheads="1"/>
          </p:cNvPicPr>
          <p:nvPr/>
        </p:nvPicPr>
        <p:blipFill>
          <a:blip r:embed="rId1"/>
          <a:srcRect/>
          <a:stretch>
            <a:fillRect/>
          </a:stretch>
        </p:blipFill>
        <p:spPr bwMode="auto">
          <a:xfrm>
            <a:off x="2158951" y="3489666"/>
            <a:ext cx="4629150" cy="30861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03287" y="498905"/>
            <a:ext cx="7468711" cy="58477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Restricción de resultados por grupos</a:t>
            </a:r>
            <a:endParaRPr lang="es-ES" sz="32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74754" name="Picture 2"/>
          <p:cNvPicPr>
            <a:picLocks noChangeAspect="1" noChangeArrowheads="1"/>
          </p:cNvPicPr>
          <p:nvPr/>
        </p:nvPicPr>
        <p:blipFill>
          <a:blip r:embed="rId1"/>
          <a:srcRect/>
          <a:stretch>
            <a:fillRect/>
          </a:stretch>
        </p:blipFill>
        <p:spPr bwMode="auto">
          <a:xfrm>
            <a:off x="1511267" y="1253129"/>
            <a:ext cx="6014948" cy="3790747"/>
          </a:xfrm>
          <a:prstGeom prst="rect">
            <a:avLst/>
          </a:prstGeom>
          <a:noFill/>
          <a:ln w="9525">
            <a:noFill/>
            <a:miter lim="800000"/>
            <a:headEnd/>
            <a:tailEnd/>
          </a:ln>
        </p:spPr>
      </p:pic>
      <p:sp>
        <p:nvSpPr>
          <p:cNvPr id="74755" name="Rectangle 3"/>
          <p:cNvSpPr>
            <a:spLocks noChangeArrowheads="1"/>
          </p:cNvSpPr>
          <p:nvPr/>
        </p:nvSpPr>
        <p:spPr bwMode="auto">
          <a:xfrm>
            <a:off x="0" y="5073510"/>
            <a:ext cx="9144000" cy="150810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71170" algn="l"/>
              </a:tabLst>
            </a:pP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Utilice la cláusula HAVING para restringir grupos de la misma forma que utiliza la cláusula WHERE para restringir las filas seleccionadas. Para buscar el salario máximo de cada uno de los departamentos que tienen un salario máximo superior a 10.000 dólares, necesitará realizar las siguientes acciones:</a:t>
            </a:r>
            <a:endPar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71170" algn="l"/>
              </a:tabLst>
            </a:pPr>
            <a:endParaRPr kumimoji="0" lang="es-AR" sz="5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1257300" marR="0" lvl="2" indent="-342900" algn="l" defTabSz="914400" rtl="0" eaLnBrk="0" fontAlgn="base" latinLnBrk="0" hangingPunct="0">
              <a:lnSpc>
                <a:spcPct val="100000"/>
              </a:lnSpc>
              <a:spcBef>
                <a:spcPct val="0"/>
              </a:spcBef>
              <a:spcAft>
                <a:spcPct val="0"/>
              </a:spcAft>
              <a:buClrTx/>
              <a:buSzPct val="100000"/>
              <a:buFont typeface="+mj-lt"/>
              <a:buAutoNum type="arabicParenR"/>
              <a:tabLst>
                <a:tab pos="471170" algn="l"/>
              </a:tabLst>
            </a:pP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Buscar el salario medio de cada departamento realizando una agrupación por número de departamento.</a:t>
            </a:r>
            <a:endParaRPr kumimoji="0" lang="es-AR"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1257300" marR="0" lvl="2" indent="-342900" algn="l" defTabSz="914400" rtl="0" eaLnBrk="0" fontAlgn="base" latinLnBrk="0" hangingPunct="0">
              <a:lnSpc>
                <a:spcPct val="100000"/>
              </a:lnSpc>
              <a:spcBef>
                <a:spcPct val="0"/>
              </a:spcBef>
              <a:spcAft>
                <a:spcPct val="0"/>
              </a:spcAft>
              <a:buClrTx/>
              <a:buSzPct val="100000"/>
              <a:buFont typeface="+mj-lt"/>
              <a:buAutoNum type="arabicParenR"/>
              <a:tabLst>
                <a:tab pos="471170" algn="l"/>
              </a:tabLst>
            </a:pP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Restringir los grupos a los departamentos con un salario máximo superior a 10.000 dólares.</a:t>
            </a:r>
            <a:endPar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17355" y="449636"/>
            <a:ext cx="7468711" cy="1077218"/>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Restricción de resultados por grupos</a:t>
            </a:r>
            <a:endPar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Con la cláusula </a:t>
            </a:r>
            <a:r>
              <a:rPr lang="es-ES" sz="32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HAVING</a:t>
            </a:r>
            <a:endParaRPr lang="es-ES" sz="32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75777" name="Picture 1"/>
          <p:cNvPicPr>
            <a:picLocks noChangeAspect="1" noChangeArrowheads="1"/>
          </p:cNvPicPr>
          <p:nvPr/>
        </p:nvPicPr>
        <p:blipFill>
          <a:blip r:embed="rId1"/>
          <a:srcRect/>
          <a:stretch>
            <a:fillRect/>
          </a:stretch>
        </p:blipFill>
        <p:spPr bwMode="auto">
          <a:xfrm>
            <a:off x="787802" y="1426732"/>
            <a:ext cx="7535496" cy="3904923"/>
          </a:xfrm>
          <a:prstGeom prst="rect">
            <a:avLst/>
          </a:prstGeom>
          <a:noFill/>
          <a:ln w="9525">
            <a:noFill/>
            <a:miter lim="800000"/>
            <a:headEnd/>
            <a:tailEnd/>
          </a:ln>
          <a:effectLst/>
        </p:spPr>
      </p:pic>
      <p:sp>
        <p:nvSpPr>
          <p:cNvPr id="6" name="5 Rectángulo"/>
          <p:cNvSpPr/>
          <p:nvPr/>
        </p:nvSpPr>
        <p:spPr>
          <a:xfrm>
            <a:off x="0" y="5348674"/>
            <a:ext cx="9144000" cy="1200329"/>
          </a:xfrm>
          <a:prstGeom prst="rect">
            <a:avLst/>
          </a:prstGeom>
        </p:spPr>
        <p:txBody>
          <a:bodyPr wrap="square">
            <a:spAutoFit/>
          </a:bodyPr>
          <a:lstStyle/>
          <a:p>
            <a:pPr algn="just"/>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cláusula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HAVING</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puede preceder a la cláusula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 </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pero se recomienda que coloque la cláusula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 </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primero porque es más lógico. Los grupos están formados y las funciones de grupo se calculan antes de aplicar la cláusula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HAVING</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 los grupos de la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lista SELECT</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endParaRPr lang="es-AR" sz="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s-ES" sz="1600" b="1" dirty="0" smtClean="0">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Nota: </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cláusula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restringe filas, mientras que la cláusula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HAVING</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restringe grupos.</a:t>
            </a:r>
            <a:endParaRPr lang="es-AR" sz="16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658277" y="602247"/>
            <a:ext cx="6954148" cy="584775"/>
          </a:xfrm>
          <a:prstGeom prst="rect">
            <a:avLst/>
          </a:prstGeom>
        </p:spPr>
        <p:txBody>
          <a:bodyPr wrap="none">
            <a:spAutoFit/>
          </a:bodyPr>
          <a:lstStyle/>
          <a:p>
            <a:r>
              <a:rPr lang="pt-BR" sz="3200" b="1" dirty="0" smtClean="0">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Selección de columnas concretas</a:t>
            </a:r>
            <a:endParaRPr lang="pt-BR" sz="3200" b="1" dirty="0" smtClean="0">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1265" name="Picture 1"/>
          <p:cNvPicPr>
            <a:picLocks noChangeAspect="1" noChangeArrowheads="1"/>
          </p:cNvPicPr>
          <p:nvPr/>
        </p:nvPicPr>
        <p:blipFill>
          <a:blip r:embed="rId1"/>
          <a:srcRect/>
          <a:stretch>
            <a:fillRect/>
          </a:stretch>
        </p:blipFill>
        <p:spPr bwMode="auto">
          <a:xfrm>
            <a:off x="434707" y="1304069"/>
            <a:ext cx="8105775" cy="3552825"/>
          </a:xfrm>
          <a:prstGeom prst="rect">
            <a:avLst/>
          </a:prstGeom>
          <a:noFill/>
          <a:ln w="9525">
            <a:noFill/>
            <a:miter lim="800000"/>
            <a:headEnd/>
            <a:tailEnd/>
          </a:ln>
          <a:effectLst/>
        </p:spPr>
      </p:pic>
      <p:sp>
        <p:nvSpPr>
          <p:cNvPr id="8" name="7 Rectángulo"/>
          <p:cNvSpPr/>
          <p:nvPr/>
        </p:nvSpPr>
        <p:spPr>
          <a:xfrm>
            <a:off x="98478" y="4790771"/>
            <a:ext cx="8932984" cy="1754326"/>
          </a:xfrm>
          <a:prstGeom prst="rect">
            <a:avLst/>
          </a:prstGeom>
        </p:spPr>
        <p:txBody>
          <a:bodyPr wrap="square">
            <a:spAutoFit/>
          </a:bodyPr>
          <a:lstStyle/>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También puede utilizar la sentencia </a:t>
            </a:r>
            <a:r>
              <a:rPr lang="es-ES" sz="1800" b="1"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para mostrar las columnas concretas de la tabla especificando los nombres de columna, separados por comas. El ejemplo de la diapositiva muestra todos los números de departamento y ubicación de la tabla </a:t>
            </a:r>
            <a:r>
              <a:rPr lang="es-ES" sz="1800" b="1"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DEPARTMENTS.</a:t>
            </a:r>
            <a:endParaRPr lang="es-AR" sz="1800" b="1"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la cláusula </a:t>
            </a:r>
            <a:r>
              <a:rPr lang="es-ES" sz="1800" b="1"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especifique las columnas que desee, en el orden en el que desee que aparezcan en la salida.</a:t>
            </a:r>
            <a:endParaRPr lang="es-AR"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883123" y="496263"/>
            <a:ext cx="6003567"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 cláusula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HAVING</a:t>
            </a:r>
            <a:endPar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76802" name="Picture 2"/>
          <p:cNvPicPr>
            <a:picLocks noChangeAspect="1" noChangeArrowheads="1"/>
          </p:cNvPicPr>
          <p:nvPr/>
        </p:nvPicPr>
        <p:blipFill>
          <a:blip r:embed="rId1"/>
          <a:srcRect l="5111" t="5711" r="1415" b="16234"/>
          <a:stretch>
            <a:fillRect/>
          </a:stretch>
        </p:blipFill>
        <p:spPr bwMode="auto">
          <a:xfrm>
            <a:off x="1069158" y="1195751"/>
            <a:ext cx="7469945" cy="2869809"/>
          </a:xfrm>
          <a:prstGeom prst="rect">
            <a:avLst/>
          </a:prstGeom>
          <a:noFill/>
          <a:ln w="9525">
            <a:noFill/>
            <a:miter lim="800000"/>
            <a:headEnd/>
            <a:tailEnd/>
          </a:ln>
        </p:spPr>
      </p:pic>
      <p:sp>
        <p:nvSpPr>
          <p:cNvPr id="6" name="5 Rectángulo"/>
          <p:cNvSpPr/>
          <p:nvPr/>
        </p:nvSpPr>
        <p:spPr>
          <a:xfrm>
            <a:off x="28135" y="4092607"/>
            <a:ext cx="5064370" cy="2246769"/>
          </a:xfrm>
          <a:prstGeom prst="rect">
            <a:avLst/>
          </a:prstGeom>
        </p:spPr>
        <p:txBody>
          <a:bodyPr wrap="square">
            <a:spAutoFit/>
          </a:bodyPr>
          <a:lstStyle/>
          <a:p>
            <a:r>
              <a:rPr lang="es-ES"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ejemplo de la diapositiva muestra los número de departamento y los salarios máximos de los departamentos cuyo salario máximo sea superior a 10.000 dólares.</a:t>
            </a:r>
            <a:endParaRPr lang="es-AR"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utilizar la cláusula </a:t>
            </a:r>
            <a:r>
              <a:rPr lang="es-ES"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 </a:t>
            </a:r>
            <a:r>
              <a:rPr lang="es-ES"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sin utilizar una función de grupo en la lista </a:t>
            </a:r>
            <a:r>
              <a:rPr lang="es-ES"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r>
              <a:rPr lang="es-ES"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Si restringe las filas según el resultado de una función de grupo, debe tener una cláusula </a:t>
            </a:r>
            <a:r>
              <a:rPr lang="es-ES"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a:t>
            </a:r>
            <a:r>
              <a:rPr lang="es-ES"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y una cláusula </a:t>
            </a:r>
            <a:r>
              <a:rPr lang="es-ES"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HAVING.</a:t>
            </a:r>
            <a:endParaRPr lang="es-AR"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r>
              <a:rPr lang="es-ES"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siguiente ejemplo muestra los números de departamento y los salarios medios de los departamentos cuyo salario máximo sea superior a 10.000 dólares:</a:t>
            </a:r>
            <a:endParaRPr lang="es-AR"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76803" name="Picture 3"/>
          <p:cNvPicPr>
            <a:picLocks noChangeAspect="1" noChangeArrowheads="1"/>
          </p:cNvPicPr>
          <p:nvPr/>
        </p:nvPicPr>
        <p:blipFill>
          <a:blip r:embed="rId2"/>
          <a:srcRect/>
          <a:stretch>
            <a:fillRect/>
          </a:stretch>
        </p:blipFill>
        <p:spPr bwMode="auto">
          <a:xfrm>
            <a:off x="5077051" y="3969074"/>
            <a:ext cx="3926278" cy="25979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883123" y="496263"/>
            <a:ext cx="6003567"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Uso de la cláusula </a:t>
            </a:r>
            <a:r>
              <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HAVING</a:t>
            </a:r>
            <a:endPar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77826" name="Picture 2"/>
          <p:cNvPicPr>
            <a:picLocks noChangeAspect="1" noChangeArrowheads="1"/>
          </p:cNvPicPr>
          <p:nvPr/>
        </p:nvPicPr>
        <p:blipFill>
          <a:blip r:embed="rId1"/>
          <a:srcRect l="1800" t="5200" r="1618" b="9335"/>
          <a:stretch>
            <a:fillRect/>
          </a:stretch>
        </p:blipFill>
        <p:spPr bwMode="auto">
          <a:xfrm>
            <a:off x="661186" y="1505254"/>
            <a:ext cx="7835704" cy="3202162"/>
          </a:xfrm>
          <a:prstGeom prst="rect">
            <a:avLst/>
          </a:prstGeom>
          <a:noFill/>
          <a:ln w="9525">
            <a:noFill/>
            <a:miter lim="800000"/>
            <a:headEnd/>
            <a:tailEnd/>
          </a:ln>
        </p:spPr>
      </p:pic>
      <p:sp>
        <p:nvSpPr>
          <p:cNvPr id="6" name="5 Rectángulo"/>
          <p:cNvSpPr/>
          <p:nvPr/>
        </p:nvSpPr>
        <p:spPr>
          <a:xfrm>
            <a:off x="70340" y="5052864"/>
            <a:ext cx="8975188" cy="923330"/>
          </a:xfrm>
          <a:prstGeom prst="rect">
            <a:avLst/>
          </a:prstGeom>
        </p:spPr>
        <p:txBody>
          <a:bodyPr wrap="square">
            <a:spAutoFit/>
          </a:bodyPr>
          <a:lstStyle/>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ejemplo de la diapositiva muestra el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 cargo y el salario mensual total de cada cargo que tiene una nómina total excedente de 13.000 dólares. </a:t>
            </a:r>
            <a:endPar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ejemplo excluye a los vendedores y ordena la lista por el salario mensual total.</a:t>
            </a:r>
            <a:endParaRPr lang="es-AR"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1"/>
          <a:srcRect/>
          <a:stretch>
            <a:fillRect/>
          </a:stretch>
        </p:blipFill>
        <p:spPr bwMode="auto">
          <a:xfrm>
            <a:off x="260102" y="1501219"/>
            <a:ext cx="8634869" cy="2831634"/>
          </a:xfrm>
          <a:prstGeom prst="rect">
            <a:avLst/>
          </a:prstGeom>
          <a:noFill/>
          <a:ln w="9525">
            <a:noFill/>
            <a:miter lim="800000"/>
            <a:headEnd/>
            <a:tailEnd/>
          </a:ln>
        </p:spPr>
      </p:pic>
      <p:sp>
        <p:nvSpPr>
          <p:cNvPr id="5" name="Rectangle 1"/>
          <p:cNvSpPr>
            <a:spLocks noChangeArrowheads="1"/>
          </p:cNvSpPr>
          <p:nvPr/>
        </p:nvSpPr>
        <p:spPr bwMode="auto">
          <a:xfrm>
            <a:off x="1883123" y="496263"/>
            <a:ext cx="6083717"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6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Anidamiento de Funciones</a:t>
            </a:r>
            <a:endParaRPr lang="es-ES" sz="36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6" name="5 Rectángulo"/>
          <p:cNvSpPr/>
          <p:nvPr/>
        </p:nvSpPr>
        <p:spPr>
          <a:xfrm>
            <a:off x="84408" y="4691926"/>
            <a:ext cx="8961120" cy="1477328"/>
          </a:xfrm>
          <a:prstGeom prst="rect">
            <a:avLst/>
          </a:prstGeom>
        </p:spPr>
        <p:txBody>
          <a:bodyPr wrap="square">
            <a:spAutoFit/>
          </a:bodyPr>
          <a:lstStyle/>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Las funciones de grupo se pueden anidar en una profundidad de dos. </a:t>
            </a:r>
            <a:endPar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ejemplo de la diapositiva calcula el salario medio para cada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department_id </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y, a continuación, muestra el salario máximo medio.</a:t>
            </a:r>
            <a:endParaRPr lang="es-AR"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Tenga en cuenta que la cláusula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GROUP BY </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 obligatoria al anidar funciones de grupo.</a:t>
            </a:r>
            <a:endParaRPr lang="es-AR"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29899" y="555177"/>
            <a:ext cx="7192995" cy="58477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Obtención de datos de varias tablas</a:t>
            </a:r>
            <a:endParaRPr lang="es-ES" sz="32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79874" name="Picture 2"/>
          <p:cNvPicPr>
            <a:picLocks noChangeAspect="1" noChangeArrowheads="1"/>
          </p:cNvPicPr>
          <p:nvPr/>
        </p:nvPicPr>
        <p:blipFill>
          <a:blip r:embed="rId1"/>
          <a:srcRect/>
          <a:stretch>
            <a:fillRect/>
          </a:stretch>
        </p:blipFill>
        <p:spPr bwMode="auto">
          <a:xfrm>
            <a:off x="590043" y="1163760"/>
            <a:ext cx="7906851" cy="3765997"/>
          </a:xfrm>
          <a:prstGeom prst="rect">
            <a:avLst/>
          </a:prstGeom>
          <a:noFill/>
          <a:ln w="9525">
            <a:noFill/>
            <a:miter lim="800000"/>
            <a:headEnd/>
            <a:tailEnd/>
          </a:ln>
          <a:effectLst/>
        </p:spPr>
      </p:pic>
      <p:sp>
        <p:nvSpPr>
          <p:cNvPr id="79875" name="Rectangle 3"/>
          <p:cNvSpPr>
            <a:spLocks noChangeArrowheads="1"/>
          </p:cNvSpPr>
          <p:nvPr/>
        </p:nvSpPr>
        <p:spPr bwMode="auto">
          <a:xfrm>
            <a:off x="0" y="4839163"/>
            <a:ext cx="9144000" cy="172354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71170" algn="l"/>
              </a:tabLst>
            </a:pP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 veces necesita utilizar datos de más de una tabla. En el ejemplo de la diapositiva, el informe muestra datos de dos tablas independientes:</a:t>
            </a:r>
            <a:endPar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71170" algn="l"/>
              </a:tabLst>
            </a:pPr>
            <a:endParaRPr kumimoji="0" lang="es-AR" sz="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tabla </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contiene los </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 </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 empleado.</a:t>
            </a:r>
            <a:endParaRPr kumimoji="0" lang="es-AR"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Las tablas </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y </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DEPARTMENTS</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contienen los </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ID</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 departamento.</a:t>
            </a:r>
            <a:endParaRPr kumimoji="0" lang="es-AR"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tabla </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DEPARTMENTS</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contiene los nombres de departamento.</a:t>
            </a:r>
            <a:endParaRPr kumimoji="0" lang="es-AR"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Para producir el informe, necesita enlazar las tablas </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y </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DEPARTMENTS </a:t>
            </a:r>
            <a:r>
              <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y acceder a los datos de ambas.</a:t>
            </a:r>
            <a:endParaRPr kumimoji="0" lang="es-ES"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080065" y="294888"/>
            <a:ext cx="5283819" cy="1077218"/>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Cualificación de nombres </a:t>
            </a:r>
            <a:endPar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de columnas ambiguas</a:t>
            </a:r>
            <a:endParaRPr lang="es-ES" sz="32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80898" name="Rectangle 2"/>
          <p:cNvSpPr>
            <a:spLocks noChangeArrowheads="1"/>
          </p:cNvSpPr>
          <p:nvPr/>
        </p:nvSpPr>
        <p:spPr bwMode="auto">
          <a:xfrm>
            <a:off x="0" y="3716459"/>
            <a:ext cx="9144000" cy="67710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tabLst>
                <a:tab pos="1238250" algn="l"/>
              </a:tabLst>
            </a:pPr>
            <a:endParaRPr kumimoji="0" lang="es-AR" sz="2000" b="0" i="0" u="none" strike="noStrike" cap="none" normalizeH="0" baseline="0" dirty="0" smtClean="0">
              <a:ln>
                <a:noFill/>
              </a:ln>
              <a:solidFill>
                <a:schemeClr val="tx2">
                  <a:lumMod val="1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38250" algn="l"/>
              </a:tabLst>
            </a:pPr>
            <a:endParaRPr kumimoji="0" lang="es-AR" sz="1800" b="0" i="0" u="none" strike="noStrike" cap="none" normalizeH="0" baseline="0" dirty="0" smtClean="0">
              <a:ln>
                <a:noFill/>
              </a:ln>
              <a:solidFill>
                <a:schemeClr val="tx2">
                  <a:lumMod val="10000"/>
                </a:schemeClr>
              </a:solidFill>
              <a:effectLst/>
              <a:latin typeface="Arial" panose="020B0604020202020204" pitchFamily="34" charset="0"/>
              <a:cs typeface="Arial" panose="020B0604020202020204" pitchFamily="34" charset="0"/>
            </a:endParaRPr>
          </a:p>
        </p:txBody>
      </p:sp>
      <p:sp>
        <p:nvSpPr>
          <p:cNvPr id="80897" name="WordArt 1"/>
          <p:cNvSpPr>
            <a:spLocks noChangeArrowheads="1" noChangeShapeType="1" noTextEdit="1"/>
          </p:cNvSpPr>
          <p:nvPr/>
        </p:nvSpPr>
        <p:spPr bwMode="auto">
          <a:xfrm rot="20100000">
            <a:off x="552450" y="1362075"/>
            <a:ext cx="6754813" cy="254000"/>
          </a:xfrm>
          <a:prstGeom prst="rect">
            <a:avLst/>
          </a:prstGeom>
        </p:spPr>
        <p:txBody>
          <a:bodyPr wrap="none" fromWordArt="1">
            <a:prstTxWarp prst="textPlain">
              <a:avLst>
                <a:gd name="adj" fmla="val 50000"/>
              </a:avLst>
            </a:prstTxWarp>
          </a:bodyPr>
          <a:lstStyle/>
          <a:p>
            <a:pPr algn="ctr" rtl="0"/>
            <a:endParaRPr lang="es-AR" sz="2000" kern="10" spc="0" dirty="0">
              <a:ln w="9525">
                <a:noFill/>
                <a:round/>
              </a:ln>
              <a:solidFill>
                <a:srgbClr val="000000"/>
              </a:solidFill>
              <a:latin typeface="Microsoft Sans Serif" panose="020B0604020202020204"/>
              <a:ea typeface="Microsoft Sans Serif" panose="020B0604020202020204"/>
              <a:cs typeface="Microsoft Sans Serif" panose="020B0604020202020204"/>
            </a:endParaRPr>
          </a:p>
        </p:txBody>
      </p:sp>
      <p:sp>
        <p:nvSpPr>
          <p:cNvPr id="80901" name="Rectangle 5"/>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457200" marR="0" lvl="1" indent="0" algn="l" defTabSz="914400" rtl="0" eaLnBrk="1" fontAlgn="base" latinLnBrk="0" hangingPunct="1">
              <a:lnSpc>
                <a:spcPct val="100000"/>
              </a:lnSpc>
              <a:spcBef>
                <a:spcPct val="0"/>
              </a:spcBef>
              <a:spcAft>
                <a:spcPct val="0"/>
              </a:spcAft>
              <a:buClrTx/>
              <a:buSzTx/>
              <a:buFontTx/>
              <a:buChar char="•"/>
              <a:tabLst>
                <a:tab pos="934720" algn="l"/>
              </a:tabLst>
            </a:pPr>
            <a:r>
              <a:rPr kumimoji="0" lang="es-ES" sz="1500" b="0" i="0" u="none" strike="noStrike" cap="none" normalizeH="0" baseline="0" smtClean="0">
                <a:ln>
                  <a:noFill/>
                </a:ln>
                <a:solidFill>
                  <a:schemeClr val="tx1"/>
                </a:solidFill>
                <a:effectLst/>
                <a:latin typeface="Arial MT"/>
                <a:ea typeface="Times New Roman" panose="02020603050405020304" pitchFamily="18" charset="0"/>
                <a:cs typeface="Arial" panose="020B0604020202020204" pitchFamily="34" charset="0"/>
              </a:rPr>
              <a:t>Utilizar prefijos de tabla para mejorar el rendimiento.</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80904" name="Rectangle 8"/>
          <p:cNvSpPr>
            <a:spLocks noChangeArrowheads="1"/>
          </p:cNvSpPr>
          <p:nvPr/>
        </p:nvSpPr>
        <p:spPr bwMode="auto">
          <a:xfrm>
            <a:off x="0" y="1756487"/>
            <a:ext cx="9144000" cy="3077766"/>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1" indent="0" defTabSz="914400" rtl="0" eaLnBrk="1" fontAlgn="base" latinLnBrk="0" hangingPunct="1">
              <a:lnSpc>
                <a:spcPct val="100000"/>
              </a:lnSpc>
              <a:spcBef>
                <a:spcPct val="0"/>
              </a:spcBef>
              <a:spcAft>
                <a:spcPct val="0"/>
              </a:spcAft>
              <a:buClrTx/>
              <a:buSzTx/>
              <a:buFont typeface="Wingdings" panose="05000000000000000000" pitchFamily="2" charset="2"/>
              <a:buChar char="ü"/>
              <a:tabLst>
                <a:tab pos="1238250" algn="l"/>
              </a:tabLst>
            </a:pP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s-ES" sz="22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Utilizar prefijos de tabla para cualificar los nombres de columna que están en varias tablas.</a:t>
            </a:r>
            <a:endParaRPr kumimoji="0" lang="es-AR" sz="22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457200" marR="0" lvl="1" indent="0"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1238250" algn="l"/>
              </a:tabLst>
            </a:pPr>
            <a:r>
              <a:rPr kumimoji="0" lang="es-ES" sz="22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Utilizar prefijos de tabla para mejorar el rendimiento.</a:t>
            </a:r>
            <a:endParaRPr kumimoji="0" lang="es-AR" sz="22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457200" marR="0" lvl="1" indent="0"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1238250" algn="l"/>
              </a:tabLst>
            </a:pPr>
            <a:r>
              <a:rPr kumimoji="0" lang="es-ES" sz="22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En lugar de prefijos de nombre de tabla completos, utilizar alias de tabla.</a:t>
            </a:r>
            <a:endParaRPr kumimoji="0" lang="es-ES" sz="22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457200" marR="0" lvl="1" indent="0"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1238250" algn="l"/>
              </a:tabLst>
            </a:pPr>
            <a:r>
              <a:rPr kumimoji="0" lang="es-ES" sz="22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Los alias de tablas proporciona un nombre más corto de una tabla:</a:t>
            </a:r>
            <a:endParaRPr kumimoji="0" lang="es-AR" sz="22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1238250" algn="l"/>
              </a:tabLst>
            </a:pPr>
            <a:r>
              <a:rPr kumimoji="0" lang="es-ES" sz="22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 Mantiene el código SQL más pequeño, utiliza menos memoria</a:t>
            </a:r>
            <a:endParaRPr kumimoji="0" lang="es-AR" sz="22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38250" algn="l"/>
              </a:tabLst>
            </a:pPr>
            <a:endParaRPr kumimoji="0" lang="es-AR" sz="1800" b="0" i="0" u="none" strike="noStrike" cap="none" normalizeH="0" baseline="0" dirty="0" smtClean="0">
              <a:ln>
                <a:noFill/>
              </a:ln>
              <a:solidFill>
                <a:schemeClr val="tx2">
                  <a:lumMod val="10000"/>
                </a:schemeClr>
              </a:solidFill>
              <a:effectLst/>
              <a:latin typeface="Arial" panose="020B0604020202020204" pitchFamily="34" charset="0"/>
              <a:cs typeface="Arial" panose="020B0604020202020204" pitchFamily="34" charset="0"/>
            </a:endParaRPr>
          </a:p>
        </p:txBody>
      </p:sp>
      <p:sp>
        <p:nvSpPr>
          <p:cNvPr id="80905" name="Rectangle 9"/>
          <p:cNvSpPr>
            <a:spLocks noChangeArrowheads="1"/>
          </p:cNvSpPr>
          <p:nvPr/>
        </p:nvSpPr>
        <p:spPr bwMode="auto">
          <a:xfrm>
            <a:off x="42204" y="4957809"/>
            <a:ext cx="9017388" cy="769441"/>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tabLst>
                <a:tab pos="934720" algn="l"/>
              </a:tabLst>
            </a:pPr>
            <a:r>
              <a:rPr kumimoji="0" lang="es-ES" sz="22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Utilizar alias de columna para distinguir columnas que tienen nombres idénticos, pero que residen en diferentes tablas.</a:t>
            </a:r>
            <a:endParaRPr kumimoji="0" lang="es-ES" sz="22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080065" y="168276"/>
            <a:ext cx="5283819" cy="1077218"/>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Cualificación de nombres </a:t>
            </a:r>
            <a:endPar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de columnas ambiguas</a:t>
            </a:r>
            <a:endParaRPr lang="es-ES" sz="32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81921" name="Rectangle 1"/>
          <p:cNvSpPr>
            <a:spLocks noChangeArrowheads="1"/>
          </p:cNvSpPr>
          <p:nvPr/>
        </p:nvSpPr>
        <p:spPr bwMode="auto">
          <a:xfrm>
            <a:off x="0" y="1131607"/>
            <a:ext cx="9144000" cy="550920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71170" algn="l"/>
              </a:tabLst>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Al unir dos o más tablas, debe cualificar los nombres de las columnas con el nombre de la tabla para evitar ambigüedad. Sin los prefijos de tabla, la columna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DEPARTMENT_ID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 la lista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provenir de la tabla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DEPARTMENTS</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o de la tabla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Es necesario agregar el prefijo de tabla para ejecutar la consulta. Si no existen nombres de columna comunes entre las dos tablas, no es necesario cualificar las columnas. Sin embargo, el uso del prefijo de tabla mejora el rendimiento, ya que indica al servidor de Oracle dónde encontrar exactamente las columnas.</a:t>
            </a:r>
            <a:endParaRPr kumimoji="0" lang="es-AR"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Sin embargo, la cualificación de nombres de columna con nombres de tabla puede llevar bastante tiempo, especialmente si los nombres de tabla son largos. En su lugar, puede utilizar </a:t>
            </a:r>
            <a:r>
              <a:rPr kumimoji="0" lang="es-ES" sz="1600" b="0" i="1"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alias de tabla</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Igual que un alias de columna proporciona otro nombre a una columna, un alias de tabla proporciona otro nombre a una tabla. Los alias de tabla ayudan a mantener el código SQL más pequeño y, por lo tanto, menos uso de memoria</a:t>
            </a:r>
            <a:endParaRPr kumimoji="0" lang="es-AR"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nombre de tabla se especifica por completo, seguido de un espacio y del alias de tabla. Por ejemplo, a la tabla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se le puede proporcionar el alias e y, a la tabla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DEPARTMENTS</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el </a:t>
            </a:r>
            <a:r>
              <a:rPr kumimoji="0" lang="es-ES" sz="1600" b="1"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alias d</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endParaRPr kumimoji="0" lang="es-AR" sz="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1600" b="1" i="0" u="none" strike="noStrike" cap="none" normalizeH="0" baseline="0" dirty="0" smtClean="0">
                <a:ln>
                  <a:noFill/>
                </a:ln>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Instrucciones</a:t>
            </a:r>
            <a:endParaRPr kumimoji="0" lang="es-ES" sz="1600" b="1" i="0" u="none" strike="noStrike" cap="none" normalizeH="0" baseline="0" dirty="0" smtClean="0">
              <a:ln>
                <a:noFill/>
              </a:ln>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endParaRPr kumimoji="0" lang="es-AR" sz="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Los alias de tabla pueden tener hasta 30 caracteres de longitud, pero los alias más cortos son mejores que los largos.</a:t>
            </a:r>
            <a:endParaRPr kumimoji="0" lang="es-AR"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Si se utiliza un alias de tabla para un nombre de tabla determinado en la cláusula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FROM,</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el alias de tabla se deberá sustituir por el nombre de tabla mediante la sentencia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endParaRPr kumimoji="0" lang="es-AR"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Los alias de tabla deben ser significativos.</a:t>
            </a:r>
            <a:endParaRPr kumimoji="0" lang="es-AR"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71170" algn="l"/>
              </a:tabLst>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El alias de tabla es válido sólo para la sentencia actual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endPar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59549" y="639585"/>
            <a:ext cx="7536037" cy="58477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Creación de uniones con cláusula </a:t>
            </a:r>
            <a:r>
              <a:rPr lang="es-ES" sz="32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a:t>
            </a:r>
            <a:endParaRPr lang="es-ES" sz="32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82946" name="Picture 2"/>
          <p:cNvPicPr>
            <a:picLocks noChangeAspect="1" noChangeArrowheads="1"/>
          </p:cNvPicPr>
          <p:nvPr/>
        </p:nvPicPr>
        <p:blipFill>
          <a:blip r:embed="rId1"/>
          <a:srcRect/>
          <a:stretch>
            <a:fillRect/>
          </a:stretch>
        </p:blipFill>
        <p:spPr bwMode="auto">
          <a:xfrm>
            <a:off x="288170" y="1376220"/>
            <a:ext cx="8419735" cy="3583486"/>
          </a:xfrm>
          <a:prstGeom prst="rect">
            <a:avLst/>
          </a:prstGeom>
          <a:noFill/>
          <a:ln w="9525">
            <a:noFill/>
            <a:miter lim="800000"/>
            <a:headEnd/>
            <a:tailEnd/>
          </a:ln>
        </p:spPr>
      </p:pic>
      <p:sp>
        <p:nvSpPr>
          <p:cNvPr id="6" name="5 Rectángulo"/>
          <p:cNvSpPr/>
          <p:nvPr/>
        </p:nvSpPr>
        <p:spPr>
          <a:xfrm>
            <a:off x="84409" y="5160574"/>
            <a:ext cx="8975188" cy="1015663"/>
          </a:xfrm>
          <a:prstGeom prst="rect">
            <a:avLst/>
          </a:prstGeom>
        </p:spPr>
        <p:txBody>
          <a:bodyPr wrap="square">
            <a:spAutoFit/>
          </a:bodyPr>
          <a:lstStyle/>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Utilice la sentencia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ON</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para especificar una condición de unión. </a:t>
            </a:r>
            <a:endPar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Esto </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permite especificar condiciones de unión independientes de cualquier condición de filtro o de búsqueda en la cláusula </a:t>
            </a:r>
            <a:r>
              <a:rPr lang="es-ES" sz="20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WHERE</a:t>
            </a:r>
            <a:r>
              <a:rPr lang="es-ES" sz="20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lang="es-AR"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094121" y="196412"/>
            <a:ext cx="5466561" cy="1077218"/>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Recuperación de registros </a:t>
            </a:r>
            <a:endPar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con cláusula </a:t>
            </a:r>
            <a:r>
              <a:rPr lang="es-ES" sz="32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a:t>
            </a:r>
            <a:endParaRPr lang="es-ES" sz="32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83970" name="Picture 2"/>
          <p:cNvPicPr>
            <a:picLocks noChangeAspect="1" noChangeArrowheads="1"/>
          </p:cNvPicPr>
          <p:nvPr/>
        </p:nvPicPr>
        <p:blipFill>
          <a:blip r:embed="rId1"/>
          <a:srcRect/>
          <a:stretch>
            <a:fillRect/>
          </a:stretch>
        </p:blipFill>
        <p:spPr bwMode="auto">
          <a:xfrm>
            <a:off x="1435728" y="1226699"/>
            <a:ext cx="5823231" cy="3326547"/>
          </a:xfrm>
          <a:prstGeom prst="rect">
            <a:avLst/>
          </a:prstGeom>
          <a:noFill/>
          <a:ln w="9525">
            <a:noFill/>
            <a:miter lim="800000"/>
            <a:headEnd/>
            <a:tailEnd/>
          </a:ln>
          <a:effectLst/>
        </p:spPr>
      </p:pic>
      <p:sp>
        <p:nvSpPr>
          <p:cNvPr id="6" name="5 Rectángulo"/>
          <p:cNvSpPr/>
          <p:nvPr/>
        </p:nvSpPr>
        <p:spPr>
          <a:xfrm>
            <a:off x="0" y="4486890"/>
            <a:ext cx="9144000" cy="2062103"/>
          </a:xfrm>
          <a:prstGeom prst="rect">
            <a:avLst/>
          </a:prstGeom>
        </p:spPr>
        <p:txBody>
          <a:bodyPr wrap="square">
            <a:spAutoFit/>
          </a:bodyPr>
          <a:lstStyle/>
          <a:p>
            <a:r>
              <a:rPr lang="es-ES" sz="1600" dirty="0" smtClean="0">
                <a:effectLst>
                  <a:outerShdw blurRad="38100" dist="38100" dir="2700000" algn="tl">
                    <a:srgbClr val="000000">
                      <a:alpha val="43137"/>
                    </a:srgbClr>
                  </a:outerShdw>
                </a:effectLst>
              </a:rPr>
              <a:t>En este ejemplo, las columnas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DEPARTMENT_ID</a:t>
            </a:r>
            <a:r>
              <a:rPr lang="es-ES" sz="1600" dirty="0" smtClean="0">
                <a:effectLst>
                  <a:outerShdw blurRad="38100" dist="38100" dir="2700000" algn="tl">
                    <a:srgbClr val="000000">
                      <a:alpha val="43137"/>
                    </a:srgbClr>
                  </a:outerShdw>
                </a:effectLst>
              </a:rPr>
              <a:t> en la tabla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EMPLOYEES</a:t>
            </a:r>
            <a:r>
              <a:rPr lang="es-ES" sz="1600" dirty="0" smtClean="0">
                <a:effectLst>
                  <a:outerShdw blurRad="38100" dist="38100" dir="2700000" algn="tl">
                    <a:srgbClr val="000000">
                      <a:alpha val="43137"/>
                    </a:srgbClr>
                  </a:outerShdw>
                </a:effectLst>
              </a:rPr>
              <a:t> y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DEPARTMENTS </a:t>
            </a:r>
            <a:r>
              <a:rPr lang="es-ES" sz="1600" dirty="0" smtClean="0">
                <a:effectLst>
                  <a:outerShdw blurRad="38100" dist="38100" dir="2700000" algn="tl">
                    <a:srgbClr val="000000">
                      <a:alpha val="43137"/>
                    </a:srgbClr>
                  </a:outerShdw>
                </a:effectLst>
              </a:rPr>
              <a:t>se unen con la cláusula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a:t>
            </a:r>
            <a:r>
              <a:rPr lang="es-ES" sz="1600" dirty="0" smtClean="0">
                <a:effectLst>
                  <a:outerShdw blurRad="38100" dist="38100" dir="2700000" algn="tl">
                    <a:srgbClr val="000000">
                      <a:alpha val="43137"/>
                    </a:srgbClr>
                  </a:outerShdw>
                </a:effectLst>
              </a:rPr>
              <a:t>. Cuando un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ID </a:t>
            </a:r>
            <a:r>
              <a:rPr lang="es-ES" sz="1600" dirty="0" smtClean="0">
                <a:effectLst>
                  <a:outerShdw blurRad="38100" dist="38100" dir="2700000" algn="tl">
                    <a:srgbClr val="000000">
                      <a:alpha val="43137"/>
                    </a:srgbClr>
                  </a:outerShdw>
                </a:effectLst>
              </a:rPr>
              <a:t>de departamento de la tabla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EMPLOYEES</a:t>
            </a:r>
            <a:r>
              <a:rPr lang="es-ES" sz="1600" dirty="0" smtClean="0">
                <a:effectLst>
                  <a:outerShdw blurRad="38100" dist="38100" dir="2700000" algn="tl">
                    <a:srgbClr val="000000">
                      <a:alpha val="43137"/>
                    </a:srgbClr>
                  </a:outerShdw>
                </a:effectLst>
              </a:rPr>
              <a:t> sea igual al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ID</a:t>
            </a:r>
            <a:r>
              <a:rPr lang="es-ES" sz="1600" dirty="0" smtClean="0">
                <a:effectLst>
                  <a:outerShdw blurRad="38100" dist="38100" dir="2700000" algn="tl">
                    <a:srgbClr val="000000">
                      <a:alpha val="43137"/>
                    </a:srgbClr>
                  </a:outerShdw>
                </a:effectLst>
              </a:rPr>
              <a:t> de departamento de la tabla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DEPARTMENTS,</a:t>
            </a:r>
            <a:r>
              <a:rPr lang="es-ES" sz="1600" dirty="0" smtClean="0">
                <a:effectLst>
                  <a:outerShdw blurRad="38100" dist="38100" dir="2700000" algn="tl">
                    <a:srgbClr val="000000">
                      <a:alpha val="43137"/>
                    </a:srgbClr>
                  </a:outerShdw>
                </a:effectLst>
              </a:rPr>
              <a:t> se devolverá una fila. El alias de tabla es necesario para cualificar los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column_names </a:t>
            </a:r>
            <a:r>
              <a:rPr lang="es-ES" sz="1600" dirty="0" smtClean="0">
                <a:effectLst>
                  <a:outerShdw blurRad="38100" dist="38100" dir="2700000" algn="tl">
                    <a:srgbClr val="000000">
                      <a:alpha val="43137"/>
                    </a:srgbClr>
                  </a:outerShdw>
                </a:effectLst>
              </a:rPr>
              <a:t>coincidentes.</a:t>
            </a:r>
            <a:endParaRPr lang="es-AR" sz="1600" dirty="0" smtClean="0">
              <a:effectLst>
                <a:outerShdw blurRad="38100" dist="38100" dir="2700000" algn="tl">
                  <a:srgbClr val="000000">
                    <a:alpha val="43137"/>
                  </a:srgbClr>
                </a:outerShdw>
              </a:effectLst>
            </a:endParaRPr>
          </a:p>
          <a:p>
            <a:r>
              <a:rPr lang="es-ES" sz="1600" dirty="0" smtClean="0">
                <a:effectLst>
                  <a:outerShdw blurRad="38100" dist="38100" dir="2700000" algn="tl">
                    <a:srgbClr val="000000">
                      <a:alpha val="43137"/>
                    </a:srgbClr>
                  </a:outerShdw>
                </a:effectLst>
              </a:rPr>
              <a:t>También puede utilizar la cláusula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 </a:t>
            </a:r>
            <a:r>
              <a:rPr lang="es-ES" sz="1600" dirty="0" smtClean="0">
                <a:effectLst>
                  <a:outerShdw blurRad="38100" dist="38100" dir="2700000" algn="tl">
                    <a:srgbClr val="000000">
                      <a:alpha val="43137"/>
                    </a:srgbClr>
                  </a:outerShdw>
                </a:effectLst>
              </a:rPr>
              <a:t>para unir columnas que tienen nombres diferentes. Los paréntesis de las columnas unidas, como se muestra en el ejemplo de la diapositiva,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e.department_id = d.department_id)</a:t>
            </a:r>
            <a:r>
              <a:rPr lang="es-ES" sz="1600" dirty="0" smtClean="0">
                <a:effectLst>
                  <a:outerShdw blurRad="38100" dist="38100" dir="2700000" algn="tl">
                    <a:srgbClr val="000000">
                      <a:alpha val="43137"/>
                    </a:srgbClr>
                  </a:outerShdw>
                </a:effectLst>
              </a:rPr>
              <a:t> son opcionales. </a:t>
            </a:r>
            <a:endParaRPr lang="es-ES" sz="1600" dirty="0" smtClean="0">
              <a:effectLst>
                <a:outerShdw blurRad="38100" dist="38100" dir="2700000" algn="tl">
                  <a:srgbClr val="000000">
                    <a:alpha val="43137"/>
                  </a:srgbClr>
                </a:outerShdw>
              </a:effectLst>
            </a:endParaRPr>
          </a:p>
          <a:p>
            <a:r>
              <a:rPr lang="es-ES" sz="1600" dirty="0" smtClean="0">
                <a:effectLst>
                  <a:outerShdw blurRad="38100" dist="38100" dir="2700000" algn="tl">
                    <a:srgbClr val="000000">
                      <a:alpha val="43137"/>
                    </a:srgbClr>
                  </a:outerShdw>
                </a:effectLst>
              </a:rPr>
              <a:t>Incluso</a:t>
            </a:r>
            <a:r>
              <a:rPr lang="es-ES" sz="1600" dirty="0" smtClean="0">
                <a:effectLst>
                  <a:outerShdw blurRad="38100" dist="38100" dir="2700000" algn="tl">
                    <a:srgbClr val="000000">
                      <a:alpha val="43137"/>
                    </a:srgbClr>
                  </a:outerShdw>
                </a:effectLst>
              </a:rPr>
              <a:t>, </a:t>
            </a:r>
            <a:r>
              <a:rPr lang="es-ES" sz="16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 e.department_id = d.department_id </a:t>
            </a:r>
            <a:r>
              <a:rPr lang="es-ES" sz="1600" dirty="0" smtClean="0">
                <a:effectLst>
                  <a:outerShdw blurRad="38100" dist="38100" dir="2700000" algn="tl">
                    <a:srgbClr val="000000">
                      <a:alpha val="43137"/>
                    </a:srgbClr>
                  </a:outerShdw>
                </a:effectLst>
              </a:rPr>
              <a:t>funcionará</a:t>
            </a:r>
            <a:r>
              <a:rPr lang="es-ES" sz="1600" dirty="0" smtClean="0">
                <a:effectLst>
                  <a:outerShdw blurRad="38100" dist="38100" dir="2700000" algn="tl">
                    <a:srgbClr val="000000">
                      <a:alpha val="43137"/>
                    </a:srgbClr>
                  </a:outerShdw>
                </a:effectLst>
              </a:rPr>
              <a:t>.</a:t>
            </a:r>
            <a:endParaRPr lang="es-AR" sz="1600"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453215" y="393356"/>
            <a:ext cx="7536037" cy="1077218"/>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Creación de uniones en 3 direcciones</a:t>
            </a:r>
            <a:endPar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a:t>
            </a:r>
            <a:r>
              <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on la cláusula </a:t>
            </a:r>
            <a:r>
              <a:rPr lang="es-ES" sz="31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a:t>
            </a:r>
            <a:endParaRPr lang="es-ES" sz="31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84994" name="Picture 2"/>
          <p:cNvPicPr>
            <a:picLocks noChangeAspect="1" noChangeArrowheads="1"/>
          </p:cNvPicPr>
          <p:nvPr/>
        </p:nvPicPr>
        <p:blipFill>
          <a:blip r:embed="rId1"/>
          <a:srcRect l="1268" t="8117" r="5535"/>
          <a:stretch>
            <a:fillRect/>
          </a:stretch>
        </p:blipFill>
        <p:spPr bwMode="auto">
          <a:xfrm>
            <a:off x="1420840" y="1392706"/>
            <a:ext cx="6033168" cy="3629463"/>
          </a:xfrm>
          <a:prstGeom prst="rect">
            <a:avLst/>
          </a:prstGeom>
          <a:noFill/>
          <a:ln w="9525">
            <a:noFill/>
            <a:miter lim="800000"/>
            <a:headEnd/>
            <a:tailEnd/>
          </a:ln>
          <a:effectLst/>
        </p:spPr>
      </p:pic>
      <p:sp>
        <p:nvSpPr>
          <p:cNvPr id="6" name="5 Rectángulo"/>
          <p:cNvSpPr/>
          <p:nvPr/>
        </p:nvSpPr>
        <p:spPr>
          <a:xfrm>
            <a:off x="0" y="4974056"/>
            <a:ext cx="9144000" cy="1569660"/>
          </a:xfrm>
          <a:prstGeom prst="rect">
            <a:avLst/>
          </a:prstGeom>
        </p:spPr>
        <p:txBody>
          <a:bodyPr wrap="square">
            <a:spAutoFit/>
          </a:bodyPr>
          <a:lstStyle/>
          <a:p>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Una unión en tres direcciones es una unión de tres tablas. En la sintaxis compatible con SQL:1999, las uniones se realizan de izquierda a derecha. Por lo tanto, la primera unión que se realiza es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 JOIN DEPARTMENTS</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primera condición de unión puede hacer referencia a las columnas de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y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DEPARTMENTS</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pero no puede hacer referencia a las columnas de </a:t>
            </a:r>
            <a:r>
              <a:rPr lang="es-ES" sz="16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LOCATIONS</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 segunda condición de unión puede hacer referencia a las columnas de las tres tablas</a:t>
            </a:r>
            <a:r>
              <a:rPr lang="es-ES" sz="1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lang="es-AR" sz="6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467283" y="535357"/>
            <a:ext cx="7468711" cy="104644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Aplicación de condiciones adicionales</a:t>
            </a:r>
            <a:endPar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a</a:t>
            </a:r>
            <a:r>
              <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 una Unión</a:t>
            </a:r>
            <a:endPar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pic>
        <p:nvPicPr>
          <p:cNvPr id="86018" name="Picture 2"/>
          <p:cNvPicPr>
            <a:picLocks noChangeAspect="1" noChangeArrowheads="1"/>
          </p:cNvPicPr>
          <p:nvPr/>
        </p:nvPicPr>
        <p:blipFill>
          <a:blip r:embed="rId1"/>
          <a:srcRect/>
          <a:stretch>
            <a:fillRect/>
          </a:stretch>
        </p:blipFill>
        <p:spPr bwMode="auto">
          <a:xfrm>
            <a:off x="563080" y="1570553"/>
            <a:ext cx="8006489" cy="495685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1"/>
        <p:cNvGrpSpPr/>
        <p:nvPr/>
      </p:nvGrpSpPr>
      <p:grpSpPr>
        <a:xfrm>
          <a:off x="0" y="0"/>
          <a:ext cx="0" cy="0"/>
          <a:chOff x="0" y="0"/>
          <a:chExt cx="0" cy="0"/>
        </a:xfrm>
      </p:grpSpPr>
      <p:sp>
        <p:nvSpPr>
          <p:cNvPr id="10244"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s-AR"/>
          </a:p>
        </p:txBody>
      </p:sp>
      <p:sp>
        <p:nvSpPr>
          <p:cNvPr id="10245" name="Rectangle 5"/>
          <p:cNvSpPr>
            <a:spLocks noChangeArrowheads="1"/>
          </p:cNvSpPr>
          <p:nvPr/>
        </p:nvSpPr>
        <p:spPr bwMode="auto">
          <a:xfrm>
            <a:off x="1682750" y="517525"/>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sz="1700" b="1" i="0" u="none" strike="noStrike" cap="none" normalizeH="0" baseline="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Escritura de Sentencias SQL</a:t>
            </a:r>
            <a:endParaRPr kumimoji="0" 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10250" name="Rectangle 10"/>
          <p:cNvSpPr>
            <a:spLocks noChangeArrowheads="1"/>
          </p:cNvSpPr>
          <p:nvPr/>
        </p:nvSpPr>
        <p:spPr bwMode="auto">
          <a:xfrm>
            <a:off x="1682750" y="517525"/>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sz="1700" b="1"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Escritura de Sentencias SQL</a:t>
            </a:r>
            <a:endParaRPr kumimoji="0" 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0251" name="Rectangle 11"/>
          <p:cNvSpPr>
            <a:spLocks noChangeArrowheads="1"/>
          </p:cNvSpPr>
          <p:nvPr/>
        </p:nvSpPr>
        <p:spPr bwMode="auto">
          <a:xfrm>
            <a:off x="154740" y="1484709"/>
            <a:ext cx="8862647" cy="449353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tab pos="934720" algn="l"/>
              </a:tabLst>
            </a:pPr>
            <a:r>
              <a:rPr kumimoji="0" lang="es-ES" sz="26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s-ES"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Las sentencias SQL no son sensibles a mayúsculas/ minúsculas.</a:t>
            </a:r>
            <a:endParaRPr kumimoji="0" lang="es-AR"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934720" algn="l"/>
              </a:tabLst>
            </a:pPr>
            <a:r>
              <a:rPr kumimoji="0" lang="es-ES"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Las sentencias SQL se pueden introducir en una o más líneas.</a:t>
            </a:r>
            <a:endParaRPr kumimoji="0" lang="es-AR"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934720" algn="l"/>
              </a:tabLst>
            </a:pPr>
            <a:r>
              <a:rPr kumimoji="0" lang="es-ES"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Las palabras clave no se pueden abreviar o dividir entre líneas.</a:t>
            </a:r>
            <a:endParaRPr kumimoji="0" lang="es-AR"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934720" algn="l"/>
              </a:tabLst>
            </a:pPr>
            <a:r>
              <a:rPr kumimoji="0" lang="es-ES"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Las cláusulas se suelen colocar en líneas independientes.</a:t>
            </a:r>
            <a:endParaRPr kumimoji="0" lang="es-AR"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934720" algn="l"/>
              </a:tabLst>
            </a:pPr>
            <a:r>
              <a:rPr kumimoji="0" lang="es-ES"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El sangrado se utiliza para mejorar la legibilidad.</a:t>
            </a:r>
            <a:endParaRPr kumimoji="0" lang="es-AR"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934720" algn="l"/>
              </a:tabLst>
            </a:pPr>
            <a:r>
              <a:rPr kumimoji="0" lang="es-ES"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En MySql</a:t>
            </a:r>
            <a:r>
              <a:rPr kumimoji="0" lang="es-ES" sz="2600" b="0" i="0" u="none" strike="noStrike" cap="none" normalizeH="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Workbench</a:t>
            </a:r>
            <a:r>
              <a:rPr kumimoji="0" lang="es-ES"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las sentencias SQL también pueden terminar con un punto y coma (;). Los puntos y comas son necesarios si ejecuta varias sentencias SQL.</a:t>
            </a:r>
            <a:endParaRPr kumimoji="0" lang="es-ES" sz="2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0255" name="Rectangle 15"/>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s-AR"/>
          </a:p>
        </p:txBody>
      </p:sp>
      <p:sp>
        <p:nvSpPr>
          <p:cNvPr id="10256" name="Rectangle 16"/>
          <p:cNvSpPr>
            <a:spLocks noChangeArrowheads="1"/>
          </p:cNvSpPr>
          <p:nvPr/>
        </p:nvSpPr>
        <p:spPr bwMode="auto">
          <a:xfrm>
            <a:off x="1682750" y="517525"/>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sz="1700" b="1"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Escritura de Sentencias SQL</a:t>
            </a:r>
            <a:endParaRPr kumimoji="0" lang="es-E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1" name="20 Rectángulo"/>
          <p:cNvSpPr/>
          <p:nvPr/>
        </p:nvSpPr>
        <p:spPr>
          <a:xfrm>
            <a:off x="1658277" y="602247"/>
            <a:ext cx="6952544" cy="615553"/>
          </a:xfrm>
          <a:prstGeom prst="rect">
            <a:avLst/>
          </a:prstGeom>
        </p:spPr>
        <p:txBody>
          <a:bodyPr wrap="none">
            <a:spAutoFit/>
          </a:bodyPr>
          <a:lstStyle/>
          <a:p>
            <a:r>
              <a:rPr lang="pt-BR" sz="3400" b="1" dirty="0" smtClean="0">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Escritura de sentencias </a:t>
            </a:r>
            <a:r>
              <a:rPr lang="pt-BR" sz="34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Select</a:t>
            </a:r>
            <a:endParaRPr lang="pt-BR" sz="34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23555" y="676037"/>
            <a:ext cx="7468711" cy="104644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Aplicación de condiciones adicionales</a:t>
            </a:r>
            <a:endPar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a</a:t>
            </a:r>
            <a:r>
              <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 una Unión</a:t>
            </a:r>
            <a:endParaRPr lang="es-ES" sz="31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sp>
        <p:nvSpPr>
          <p:cNvPr id="5" name="4 Rectángulo"/>
          <p:cNvSpPr/>
          <p:nvPr/>
        </p:nvSpPr>
        <p:spPr>
          <a:xfrm>
            <a:off x="70340" y="2056815"/>
            <a:ext cx="8975188" cy="2246769"/>
          </a:xfrm>
          <a:prstGeom prst="rect">
            <a:avLst/>
          </a:prstGeom>
        </p:spPr>
        <p:txBody>
          <a:bodyPr wrap="square">
            <a:spAutoFit/>
          </a:bodyPr>
          <a:lstStyle/>
          <a:p>
            <a:r>
              <a:rPr lang="es-ES" sz="2000" dirty="0" smtClean="0">
                <a:effectLst>
                  <a:outerShdw blurRad="38100" dist="38100" dir="2700000" algn="tl">
                    <a:srgbClr val="000000">
                      <a:alpha val="43137"/>
                    </a:srgbClr>
                  </a:outerShdw>
                </a:effectLst>
              </a:rPr>
              <a:t>Puede aplicar condiciones adicionales a la unión.</a:t>
            </a:r>
            <a:endParaRPr lang="es-AR" sz="2000" dirty="0" smtClean="0">
              <a:effectLst>
                <a:outerShdw blurRad="38100" dist="38100" dir="2700000" algn="tl">
                  <a:srgbClr val="000000">
                    <a:alpha val="43137"/>
                  </a:srgbClr>
                </a:outerShdw>
              </a:effectLst>
            </a:endParaRPr>
          </a:p>
          <a:p>
            <a:r>
              <a:rPr lang="es-ES" sz="2000" dirty="0" smtClean="0">
                <a:effectLst>
                  <a:outerShdw blurRad="38100" dist="38100" dir="2700000" algn="tl">
                    <a:srgbClr val="000000">
                      <a:alpha val="43137"/>
                    </a:srgbClr>
                  </a:outerShdw>
                </a:effectLst>
              </a:rPr>
              <a:t>El ejemplo realiza una unión en las tablas </a:t>
            </a:r>
            <a:r>
              <a:rPr lang="es-ES" sz="20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EMPLOYEES</a:t>
            </a:r>
            <a:r>
              <a:rPr lang="es-ES" sz="2000" dirty="0" smtClean="0">
                <a:effectLst>
                  <a:outerShdw blurRad="38100" dist="38100" dir="2700000" algn="tl">
                    <a:srgbClr val="000000">
                      <a:alpha val="43137"/>
                    </a:srgbClr>
                  </a:outerShdw>
                </a:effectLst>
              </a:rPr>
              <a:t> y </a:t>
            </a:r>
            <a:r>
              <a:rPr lang="es-ES" sz="20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DEPARTMENTS</a:t>
            </a:r>
            <a:r>
              <a:rPr lang="es-ES" sz="2000" dirty="0" smtClean="0">
                <a:effectLst>
                  <a:outerShdw blurRad="38100" dist="38100" dir="2700000" algn="tl">
                    <a:srgbClr val="000000">
                      <a:alpha val="43137"/>
                    </a:srgbClr>
                  </a:outerShdw>
                </a:effectLst>
              </a:rPr>
              <a:t> y, además, muestra sólo los empleados que tienen un </a:t>
            </a:r>
            <a:r>
              <a:rPr lang="es-ES" sz="20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ID</a:t>
            </a:r>
            <a:r>
              <a:rPr lang="es-ES" sz="2000" dirty="0" smtClean="0">
                <a:effectLst>
                  <a:outerShdw blurRad="38100" dist="38100" dir="2700000" algn="tl">
                    <a:srgbClr val="000000">
                      <a:alpha val="43137"/>
                    </a:srgbClr>
                  </a:outerShdw>
                </a:effectLst>
              </a:rPr>
              <a:t> de gestor de 149. </a:t>
            </a:r>
            <a:endParaRPr lang="es-ES" sz="2000" dirty="0" smtClean="0">
              <a:effectLst>
                <a:outerShdw blurRad="38100" dist="38100" dir="2700000" algn="tl">
                  <a:srgbClr val="000000">
                    <a:alpha val="43137"/>
                  </a:srgbClr>
                </a:outerShdw>
              </a:effectLst>
            </a:endParaRPr>
          </a:p>
          <a:p>
            <a:r>
              <a:rPr lang="es-ES" sz="2000" dirty="0" smtClean="0">
                <a:effectLst>
                  <a:outerShdw blurRad="38100" dist="38100" dir="2700000" algn="tl">
                    <a:srgbClr val="000000">
                      <a:alpha val="43137"/>
                    </a:srgbClr>
                  </a:outerShdw>
                </a:effectLst>
              </a:rPr>
              <a:t>Para </a:t>
            </a:r>
            <a:r>
              <a:rPr lang="es-ES" sz="2000" dirty="0" smtClean="0">
                <a:effectLst>
                  <a:outerShdw blurRad="38100" dist="38100" dir="2700000" algn="tl">
                    <a:srgbClr val="000000">
                      <a:alpha val="43137"/>
                    </a:srgbClr>
                  </a:outerShdw>
                </a:effectLst>
              </a:rPr>
              <a:t>agregar condiciones adicionales a la cláusula </a:t>
            </a:r>
            <a:r>
              <a:rPr lang="es-ES" sz="20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a:t>
            </a:r>
            <a:r>
              <a:rPr lang="es-ES" sz="2000" dirty="0" smtClean="0">
                <a:effectLst>
                  <a:outerShdw blurRad="38100" dist="38100" dir="2700000" algn="tl">
                    <a:srgbClr val="000000">
                      <a:alpha val="43137"/>
                    </a:srgbClr>
                  </a:outerShdw>
                </a:effectLst>
              </a:rPr>
              <a:t>, puede agregar cláusulas </a:t>
            </a:r>
            <a:r>
              <a:rPr lang="es-ES" sz="20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AND</a:t>
            </a:r>
            <a:r>
              <a:rPr lang="es-ES" sz="2000" dirty="0" smtClean="0">
                <a:effectLst>
                  <a:outerShdw blurRad="38100" dist="38100" dir="2700000" algn="tl">
                    <a:srgbClr val="000000">
                      <a:alpha val="43137"/>
                    </a:srgbClr>
                  </a:outerShdw>
                </a:effectLst>
              </a:rPr>
              <a:t>. </a:t>
            </a:r>
            <a:endParaRPr lang="es-ES" sz="2000" dirty="0" smtClean="0">
              <a:effectLst>
                <a:outerShdw blurRad="38100" dist="38100" dir="2700000" algn="tl">
                  <a:srgbClr val="000000">
                    <a:alpha val="43137"/>
                  </a:srgbClr>
                </a:outerShdw>
              </a:effectLst>
            </a:endParaRPr>
          </a:p>
          <a:p>
            <a:r>
              <a:rPr lang="es-ES" sz="2000" dirty="0" smtClean="0">
                <a:effectLst>
                  <a:outerShdw blurRad="38100" dist="38100" dir="2700000" algn="tl">
                    <a:srgbClr val="000000">
                      <a:alpha val="43137"/>
                    </a:srgbClr>
                  </a:outerShdw>
                </a:effectLst>
              </a:rPr>
              <a:t>Por </a:t>
            </a:r>
            <a:r>
              <a:rPr lang="es-ES" sz="2000" dirty="0" smtClean="0">
                <a:effectLst>
                  <a:outerShdw blurRad="38100" dist="38100" dir="2700000" algn="tl">
                    <a:srgbClr val="000000">
                      <a:alpha val="43137"/>
                    </a:srgbClr>
                  </a:outerShdw>
                </a:effectLst>
              </a:rPr>
              <a:t>otro lado, puede utilizar una cláusula </a:t>
            </a:r>
            <a:r>
              <a:rPr lang="es-ES" sz="20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WHERE</a:t>
            </a:r>
            <a:r>
              <a:rPr lang="es-ES" sz="2000" dirty="0" smtClean="0">
                <a:effectLst>
                  <a:outerShdw blurRad="38100" dist="38100" dir="2700000" algn="tl">
                    <a:srgbClr val="000000">
                      <a:alpha val="43137"/>
                    </a:srgbClr>
                  </a:outerShdw>
                </a:effectLst>
              </a:rPr>
              <a:t> para aplicar condiciones adicionales.</a:t>
            </a:r>
            <a:endParaRPr lang="es-AR" sz="2000" dirty="0">
              <a:effectLst>
                <a:outerShdw blurRad="38100" dist="38100" dir="2700000" algn="tl">
                  <a:srgbClr val="000000">
                    <a:alpha val="43137"/>
                  </a:srgbClr>
                </a:outerShdw>
              </a:effectLst>
            </a:endParaRPr>
          </a:p>
        </p:txBody>
      </p:sp>
      <p:pic>
        <p:nvPicPr>
          <p:cNvPr id="87042" name="Picture 2"/>
          <p:cNvPicPr>
            <a:picLocks noChangeAspect="1" noChangeArrowheads="1"/>
          </p:cNvPicPr>
          <p:nvPr/>
        </p:nvPicPr>
        <p:blipFill>
          <a:blip r:embed="rId1"/>
          <a:srcRect/>
          <a:stretch>
            <a:fillRect/>
          </a:stretch>
        </p:blipFill>
        <p:spPr bwMode="auto">
          <a:xfrm>
            <a:off x="251166" y="4587608"/>
            <a:ext cx="8546512" cy="122235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1"/>
          <a:srcRect l="4346" t="3580" r="3255"/>
          <a:stretch>
            <a:fillRect/>
          </a:stretch>
        </p:blipFill>
        <p:spPr bwMode="auto">
          <a:xfrm>
            <a:off x="914394" y="1448975"/>
            <a:ext cx="7329269" cy="3918322"/>
          </a:xfrm>
          <a:prstGeom prst="rect">
            <a:avLst/>
          </a:prstGeom>
          <a:noFill/>
          <a:ln w="9525">
            <a:noFill/>
            <a:miter lim="800000"/>
            <a:headEnd/>
            <a:tailEnd/>
          </a:ln>
        </p:spPr>
      </p:pic>
      <p:sp>
        <p:nvSpPr>
          <p:cNvPr id="88067" name="Rectangle 3"/>
          <p:cNvSpPr>
            <a:spLocks noChangeArrowheads="1"/>
          </p:cNvSpPr>
          <p:nvPr/>
        </p:nvSpPr>
        <p:spPr bwMode="auto">
          <a:xfrm>
            <a:off x="2410793" y="5445468"/>
            <a:ext cx="5279009" cy="707886"/>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sz="200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MANAGER_ID</a:t>
            </a:r>
            <a:r>
              <a:rPr kumimoji="0" lang="es-ES" sz="200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en la tabla </a:t>
            </a:r>
            <a:r>
              <a:rPr kumimoji="0" lang="es-ES" sz="200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WORKER</a:t>
            </a:r>
            <a:r>
              <a:rPr kumimoji="0" lang="es-ES" sz="200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es igual a</a:t>
            </a:r>
            <a:endParaRPr kumimoji="0" lang="es-AR" sz="200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s-ES" sz="200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EMPLOYEE_ID</a:t>
            </a:r>
            <a:r>
              <a:rPr kumimoji="0" lang="es-ES" sz="200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en la tabla </a:t>
            </a:r>
            <a:r>
              <a:rPr kumimoji="0" lang="es-ES" sz="200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MANAGER</a:t>
            </a:r>
            <a:r>
              <a:rPr kumimoji="0" lang="es-ES" sz="200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a:t>
            </a:r>
            <a:endParaRPr kumimoji="0" lang="es-ES" sz="200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a:spLocks noChangeArrowheads="1"/>
          </p:cNvSpPr>
          <p:nvPr/>
        </p:nvSpPr>
        <p:spPr bwMode="auto">
          <a:xfrm>
            <a:off x="1537623" y="652324"/>
            <a:ext cx="7380547" cy="615553"/>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4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Unión de una tabla consigo misma</a:t>
            </a:r>
            <a:endParaRPr lang="es-ES" sz="34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ChangeArrowheads="1"/>
          </p:cNvSpPr>
          <p:nvPr/>
        </p:nvSpPr>
        <p:spPr bwMode="auto">
          <a:xfrm>
            <a:off x="196948" y="1111407"/>
            <a:ext cx="8737600" cy="53245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471170" algn="l"/>
              </a:tabLst>
            </a:pP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Puede que a veces necesite unir una tabla consigo misma. Para buscar el nombre de cada gestor del empleado, necesita unir la tabla </a:t>
            </a:r>
            <a:r>
              <a:rPr kumimoji="0" lang="es-ES" sz="2000" b="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EMPLOYEES </a:t>
            </a: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consigo misma o realizar una autounión. Por ejemplo, para buscar el nombre del gestor de Lorentz, necesita:</a:t>
            </a:r>
            <a:endPar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71170" algn="l"/>
              </a:tabLst>
            </a:pPr>
            <a:endParaRPr kumimoji="0" lang="es-AR" sz="8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Buscar a Lorentz en la tabla </a:t>
            </a:r>
            <a:r>
              <a:rPr kumimoji="0" lang="es-ES" sz="2000" b="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EMPLOYEES</a:t>
            </a: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buscando en la columna </a:t>
            </a:r>
            <a:r>
              <a:rPr kumimoji="0" lang="es-ES" sz="2000" b="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LAST_NAME.</a:t>
            </a:r>
            <a:endParaRPr kumimoji="0" lang="es-AR" sz="2000" b="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Busque el número de gestor de Lorentz consultando la columna </a:t>
            </a:r>
            <a:r>
              <a:rPr kumimoji="0" lang="es-ES" sz="2000" b="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MANAGER_ID.</a:t>
            </a: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El número de gestor de Lorentz es 103.</a:t>
            </a:r>
            <a:endParaRPr kumimoji="0" lang="es-AR"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471170" algn="l"/>
              </a:tabLst>
            </a:pP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Busque el nombre del gestor con un </a:t>
            </a:r>
            <a:r>
              <a:rPr kumimoji="0" lang="es-ES" sz="2000" b="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EMPLOYEE_ID</a:t>
            </a: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de 103 consultando la columna </a:t>
            </a:r>
            <a:r>
              <a:rPr kumimoji="0" lang="es-ES" sz="2000" b="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LAST_NAME.</a:t>
            </a: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El número de empleado de Hunold es 103, por lo que Hunold en el gestor de Lorentz.</a:t>
            </a:r>
            <a:endParaRPr kumimoji="0" lang="es-AR"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1170" algn="l"/>
              </a:tabLst>
            </a:pP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Durante este proceso, busca dos veces en la tabla. La primera vez, cuando consulta la tabla para buscar a Lorentz en la columna </a:t>
            </a:r>
            <a:r>
              <a:rPr kumimoji="0" lang="es-ES" sz="2000" b="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LAST_NAME</a:t>
            </a: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y el valor de </a:t>
            </a:r>
            <a:r>
              <a:rPr kumimoji="0" lang="es-ES" sz="2000" b="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MANAGER_ID</a:t>
            </a: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de 103. La segunda vez, cuando busca en la columna </a:t>
            </a:r>
            <a:r>
              <a:rPr kumimoji="0" lang="es-ES" sz="2000" b="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EMPLOYEE_ID</a:t>
            </a: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para buscar 103 y en la columna </a:t>
            </a:r>
            <a:r>
              <a:rPr kumimoji="0" lang="es-ES" sz="2000" b="0" i="0" u="none" strike="noStrike" cap="none" normalizeH="0" baseline="0" dirty="0" smtClean="0">
                <a:ln>
                  <a:noFill/>
                </a:ln>
                <a:solidFill>
                  <a:schemeClr val="tx2">
                    <a:lumMod val="10000"/>
                  </a:schemeClr>
                </a:solidFill>
                <a:effectLst/>
                <a:latin typeface="Courier New" panose="02070309020205020404" pitchFamily="49" charset="0"/>
                <a:ea typeface="Tahoma" panose="020B0604030504040204" pitchFamily="34" charset="0"/>
                <a:cs typeface="Courier New" panose="02070309020205020404" pitchFamily="49" charset="0"/>
              </a:rPr>
              <a:t>LAST_NAME</a:t>
            </a:r>
            <a:r>
              <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rPr>
              <a:t> para buscar a Hunold.</a:t>
            </a:r>
            <a:endParaRPr kumimoji="0" lang="es-ES" sz="2000" b="0" i="0" u="none" strike="noStrike" cap="none" normalizeH="0" baseline="0" dirty="0" smtClean="0">
              <a:ln>
                <a:noFill/>
              </a:ln>
              <a:solidFill>
                <a:schemeClr val="tx2">
                  <a:lumMod val="1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5" name="Rectangle 1"/>
          <p:cNvSpPr>
            <a:spLocks noChangeArrowheads="1"/>
          </p:cNvSpPr>
          <p:nvPr/>
        </p:nvSpPr>
        <p:spPr bwMode="auto">
          <a:xfrm>
            <a:off x="1551691" y="525712"/>
            <a:ext cx="7380547" cy="615553"/>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4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Unión de una tabla consigo misma</a:t>
            </a:r>
            <a:endParaRPr lang="es-ES" sz="34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044071" y="250034"/>
            <a:ext cx="5490606" cy="1138773"/>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s-ES" sz="34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Autouniones que utilizan </a:t>
            </a:r>
            <a:endParaRPr lang="es-ES" sz="34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s-ES" sz="3400" b="1" dirty="0" smtClean="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la cláusula </a:t>
            </a:r>
            <a:r>
              <a:rPr lang="es-ES" sz="34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a:t>
            </a:r>
            <a:endParaRPr lang="es-ES" sz="34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90114" name="Picture 2"/>
          <p:cNvPicPr>
            <a:picLocks noChangeAspect="1" noChangeArrowheads="1"/>
          </p:cNvPicPr>
          <p:nvPr/>
        </p:nvPicPr>
        <p:blipFill>
          <a:blip r:embed="rId1"/>
          <a:srcRect l="1943" t="5947" r="4583" b="10530"/>
          <a:stretch>
            <a:fillRect/>
          </a:stretch>
        </p:blipFill>
        <p:spPr bwMode="auto">
          <a:xfrm>
            <a:off x="1069164" y="1336432"/>
            <a:ext cx="7166289" cy="3319975"/>
          </a:xfrm>
          <a:prstGeom prst="rect">
            <a:avLst/>
          </a:prstGeom>
          <a:noFill/>
          <a:ln w="9525">
            <a:noFill/>
            <a:miter lim="800000"/>
            <a:headEnd/>
            <a:tailEnd/>
          </a:ln>
        </p:spPr>
      </p:pic>
      <p:sp>
        <p:nvSpPr>
          <p:cNvPr id="90115" name="Rectangle 3"/>
          <p:cNvSpPr>
            <a:spLocks noChangeArrowheads="1"/>
          </p:cNvSpPr>
          <p:nvPr/>
        </p:nvSpPr>
        <p:spPr bwMode="auto">
          <a:xfrm>
            <a:off x="84408" y="4604829"/>
            <a:ext cx="8975188" cy="193899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cláusula ON también se puede utilizar para unir columnas con nombres diferentes, ya sea en la misma tabla o en otra diferente.</a:t>
            </a:r>
            <a:endParaRPr kumimoji="0" lang="es-AR"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el ejemplo se muestra una autounión de la tabla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basada en las columnas</a:t>
            </a:r>
            <a:endParaRPr kumimoji="0" lang="es-AR"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EMPLOYEE_ID</a:t>
            </a:r>
            <a:r>
              <a:rPr kumimoji="0" lang="en-U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y </a:t>
            </a:r>
            <a:r>
              <a:rPr kumimoji="0" lang="en-U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MANAGER_ID.</a:t>
            </a:r>
            <a:endParaRPr kumimoji="0" lang="en-U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s-AR" sz="8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s-ES" sz="1600" b="1" i="0" u="none" strike="noStrike" cap="none" normalizeH="0" baseline="0" dirty="0" smtClean="0">
                <a:ln>
                  <a:noFill/>
                </a:ln>
                <a:solidFill>
                  <a:schemeClr val="bg2">
                    <a:lumMod val="90000"/>
                    <a:lumOff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Nota: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los paréntesis de las columnas unidas, como se muestra en la diapositiva </a:t>
            </a:r>
            <a:endPar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e.manager_id = m.employee_id</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son </a:t>
            </a:r>
            <a:r>
              <a:rPr kumimoji="0" lang="es-ES" sz="1600" b="1"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opcionales</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endPar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Incluso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ON e.manager_id = m.employee_id</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funcionará.</a:t>
            </a:r>
            <a:endPar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1"/>
        <p:cNvGrpSpPr/>
        <p:nvPr/>
      </p:nvGrpSpPr>
      <p:grpSpPr>
        <a:xfrm>
          <a:off x="0" y="0"/>
          <a:ext cx="0" cy="0"/>
          <a:chOff x="0" y="0"/>
          <a:chExt cx="0" cy="0"/>
        </a:xfrm>
      </p:grpSpPr>
      <p:sp>
        <p:nvSpPr>
          <p:cNvPr id="7" name="6 Rectángulo"/>
          <p:cNvSpPr/>
          <p:nvPr/>
        </p:nvSpPr>
        <p:spPr>
          <a:xfrm>
            <a:off x="2136589" y="531907"/>
            <a:ext cx="5456943" cy="615553"/>
          </a:xfrm>
          <a:prstGeom prst="rect">
            <a:avLst/>
          </a:prstGeom>
        </p:spPr>
        <p:txBody>
          <a:bodyPr wrap="none">
            <a:spAutoFit/>
          </a:bodyPr>
          <a:lstStyle/>
          <a:p>
            <a:r>
              <a:rPr lang="pt-BR" sz="3400" b="1" dirty="0" smtClean="0">
                <a:solidFill>
                  <a:schemeClr val="accent1">
                    <a:lumMod val="7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Expresiones Aritméticas</a:t>
            </a:r>
            <a:endParaRPr lang="pt-BR" sz="3400" b="1" dirty="0" smtClean="0">
              <a:solidFill>
                <a:schemeClr val="accent1">
                  <a:lumMod val="75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endParaRPr>
          </a:p>
        </p:txBody>
      </p:sp>
      <p:pic>
        <p:nvPicPr>
          <p:cNvPr id="8193" name="Picture 1"/>
          <p:cNvPicPr>
            <a:picLocks noChangeAspect="1" noChangeArrowheads="1"/>
          </p:cNvPicPr>
          <p:nvPr/>
        </p:nvPicPr>
        <p:blipFill>
          <a:blip r:embed="rId2"/>
          <a:srcRect/>
          <a:stretch>
            <a:fillRect/>
          </a:stretch>
        </p:blipFill>
        <p:spPr bwMode="auto">
          <a:xfrm>
            <a:off x="778637" y="1329909"/>
            <a:ext cx="7788592" cy="3391655"/>
          </a:xfrm>
          <a:prstGeom prst="rect">
            <a:avLst/>
          </a:prstGeom>
          <a:noFill/>
          <a:ln w="9525">
            <a:noFill/>
            <a:miter lim="800000"/>
            <a:headEnd/>
            <a:tailEnd/>
          </a:ln>
        </p:spPr>
      </p:pic>
      <p:sp>
        <p:nvSpPr>
          <p:cNvPr id="8194" name="Rectangle 2"/>
          <p:cNvSpPr>
            <a:spLocks noChangeArrowheads="1"/>
          </p:cNvSpPr>
          <p:nvPr/>
        </p:nvSpPr>
        <p:spPr bwMode="auto">
          <a:xfrm>
            <a:off x="84409" y="4803562"/>
            <a:ext cx="8975188" cy="15696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Puede que necesite modificar la forma en la que se muestran los datos, realizar cálculos o consultar casos de posibilidades. Todo esto es posible mediante las expresiones aritméticas. Una expresión aritmética puede contener nombres de columna, valores numéricos constantes y operadores aritméticos.</a:t>
            </a:r>
            <a:endParaRPr kumimoji="0" lang="es-AR"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diapositiva muestra los operadores aritméticos disponibles en SQL. Puede utilizar operadores aritméticos en cualquier cláusula de una sentencia SQL (excepto en la cláusula </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FROM</a:t>
            </a:r>
            <a:r>
              <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kumimoji="0" lang="es-ES" sz="1600" b="0" i="0" u="none" strike="noStrike" cap="none" normalizeH="0" baseline="0" dirty="0" smtClean="0">
              <a:ln>
                <a:noFill/>
              </a:ln>
              <a:solidFill>
                <a:schemeClr val="tx2">
                  <a:lumMod val="1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1"/>
        <p:cNvGrpSpPr/>
        <p:nvPr/>
      </p:nvGrpSpPr>
      <p:grpSpPr>
        <a:xfrm>
          <a:off x="0" y="0"/>
          <a:ext cx="0" cy="0"/>
          <a:chOff x="0" y="0"/>
          <a:chExt cx="0" cy="0"/>
        </a:xfrm>
      </p:grpSpPr>
      <p:sp>
        <p:nvSpPr>
          <p:cNvPr id="3073" name="Rectangle 1"/>
          <p:cNvSpPr>
            <a:spLocks noChangeArrowheads="1"/>
          </p:cNvSpPr>
          <p:nvPr/>
        </p:nvSpPr>
        <p:spPr bwMode="auto">
          <a:xfrm>
            <a:off x="1896061" y="498914"/>
            <a:ext cx="6195928" cy="58477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s-ES" sz="3200" b="1" dirty="0" smtClean="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Times New Roman" panose="02020603050405020304" pitchFamily="18" charset="0"/>
              </a:rPr>
              <a:t>Uso de operadores aritméticos</a:t>
            </a:r>
            <a:endParaRPr kumimoji="0" lang="es-ES" sz="3200" b="0" i="0" u="none" strike="noStrike" cap="none" normalizeH="0" baseline="0" dirty="0" smtClean="0">
              <a:ln>
                <a:noFill/>
              </a:ln>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145" name="Picture 1"/>
          <p:cNvPicPr>
            <a:picLocks noChangeAspect="1" noChangeArrowheads="1"/>
          </p:cNvPicPr>
          <p:nvPr/>
        </p:nvPicPr>
        <p:blipFill>
          <a:blip r:embed="rId2"/>
          <a:srcRect/>
          <a:stretch>
            <a:fillRect/>
          </a:stretch>
        </p:blipFill>
        <p:spPr bwMode="auto">
          <a:xfrm>
            <a:off x="1482036" y="1252267"/>
            <a:ext cx="6466229" cy="3432016"/>
          </a:xfrm>
          <a:prstGeom prst="rect">
            <a:avLst/>
          </a:prstGeom>
          <a:noFill/>
          <a:ln w="9525">
            <a:noFill/>
            <a:miter lim="800000"/>
            <a:headEnd/>
            <a:tailEnd/>
          </a:ln>
          <a:effectLst/>
        </p:spPr>
      </p:pic>
      <p:sp>
        <p:nvSpPr>
          <p:cNvPr id="9" name="8 Rectángulo"/>
          <p:cNvSpPr/>
          <p:nvPr/>
        </p:nvSpPr>
        <p:spPr>
          <a:xfrm>
            <a:off x="98476" y="4720449"/>
            <a:ext cx="8947052" cy="1754326"/>
          </a:xfrm>
          <a:prstGeom prst="rect">
            <a:avLst/>
          </a:prstGeom>
        </p:spPr>
        <p:txBody>
          <a:bodyPr wrap="square">
            <a:spAutoFit/>
          </a:bodyPr>
          <a:lstStyle/>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ejemplo de la diapositiva utiliza el operador de suma para calcular un aumento de salario de 300 dólares para todos los empleados. La diapositiva también muestra una columna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SALARY+300</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en la salida.</a:t>
            </a:r>
            <a:endParaRPr lang="es-AR"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Tenga en cuenta que la columna calculada resultante,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SALARY+300</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no es una nueva columna en la tabla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EMPLOYEES</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es sólo para visualización. Por defecto, el nombre de la nueva columna procede del cálculo que lo genera, en este caso, </a:t>
            </a:r>
            <a:r>
              <a:rPr lang="es-ES" sz="1800" dirty="0" smtClean="0">
                <a:effectLst>
                  <a:outerShdw blurRad="38100" dist="38100" dir="2700000" algn="tl">
                    <a:srgbClr val="000000">
                      <a:alpha val="43137"/>
                    </a:srgbClr>
                  </a:outerShdw>
                </a:effectLst>
                <a:latin typeface="Courier New" panose="02070309020205020404" pitchFamily="49" charset="0"/>
                <a:ea typeface="Tahoma" panose="020B0604030504040204" pitchFamily="34" charset="0"/>
                <a:cs typeface="Courier New" panose="02070309020205020404" pitchFamily="49" charset="0"/>
              </a:rPr>
              <a:t>salary+300</a:t>
            </a:r>
            <a:r>
              <a:rPr lang="es-ES" sz="1800"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lang="es-AR"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rinas">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32739</Words>
  <Application>WPS Presentation</Application>
  <PresentationFormat>Presentación en pantalla (4:3)</PresentationFormat>
  <Paragraphs>598</Paragraphs>
  <Slides>73</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73</vt:i4>
      </vt:variant>
    </vt:vector>
  </HeadingPairs>
  <TitlesOfParts>
    <vt:vector size="88" baseType="lpstr">
      <vt:lpstr>Arial</vt:lpstr>
      <vt:lpstr>SimSun</vt:lpstr>
      <vt:lpstr>Wingdings</vt:lpstr>
      <vt:lpstr>Arial</vt:lpstr>
      <vt:lpstr>Roboto Slab</vt:lpstr>
      <vt:lpstr>Roboto</vt:lpstr>
      <vt:lpstr>Calibri</vt:lpstr>
      <vt:lpstr>Courier New</vt:lpstr>
      <vt:lpstr>Tahoma</vt:lpstr>
      <vt:lpstr>Times New Roman</vt:lpstr>
      <vt:lpstr>Arial MT</vt:lpstr>
      <vt:lpstr>Microsoft YaHei</vt:lpstr>
      <vt:lpstr>Arial Unicode MS</vt:lpstr>
      <vt:lpstr>Microsoft Sans Serif</vt:lpstr>
      <vt:lpstr>marinas</vt:lpstr>
      <vt:lpstr>SQL ANSI Lenguaje de Definición de Datos DML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Entidad - Relación</dc:title>
  <dc:creator>ALEMAIN</dc:creator>
  <cp:lastModifiedBy>ezegi</cp:lastModifiedBy>
  <cp:revision>199</cp:revision>
  <cp:lastPrinted>2021-08-24T17:17:00Z</cp:lastPrinted>
  <dcterms:created xsi:type="dcterms:W3CDTF">2022-07-28T17:29:37Z</dcterms:created>
  <dcterms:modified xsi:type="dcterms:W3CDTF">2022-07-28T17:30:15Z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8D8D3009C8C24325B51A29477E876F72</vt:lpwstr>
  </property>
  <property fmtid="{D5CDD505-2E9C-101B-9397-08002B2CF9AE}" pid="3" name="KSOProductBuildVer">
    <vt:lpwstr>1033-11.2.0.11191</vt:lpwstr>
  </property>
</Properties>
</file>