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75" r:id="rId14"/>
  </p:sldIdLst>
  <p:sldSz cx="12192000" cy="6858000"/>
  <p:notesSz cx="6858000" cy="9144000"/>
  <p:embeddedFontLst>
    <p:embeddedFont>
      <p:font typeface="Poppins SemiBold" charset="0"/>
      <p:regular r:id="rId16"/>
      <p:bold r:id="rId17"/>
      <p:italic r:id="rId18"/>
      <p:boldItalic r:id="rId19"/>
    </p:embeddedFont>
    <p:embeddedFont>
      <p:font typeface="Poppins" charset="0"/>
      <p:regular r:id="rId20"/>
      <p:bold r:id="rId21"/>
      <p:italic r:id="rId22"/>
      <p:boldItalic r:id="rId23"/>
    </p:embeddedFont>
    <p:embeddedFont>
      <p:font typeface="Poppins Medium" charset="0"/>
      <p:regular r:id="rId24"/>
      <p:bold r:id="rId25"/>
      <p:italic r:id="rId26"/>
      <p:boldItalic r:id="rId27"/>
    </p:embeddedFont>
    <p:embeddedFont>
      <p:font typeface="Roboto Medium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Roboto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PCG9miRZMTwjP6E5J92/SyEsj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756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73ae6b3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dd73ae6b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d74a20ee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dd74a20ee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dd74a20ee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8f0d6af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2e8f0d6af6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2e8f0d6af6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73ae6b36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1dd73ae6b3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dd74a20ee9_0_11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dd74a20ee9_0_11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dd74a20ee9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d74a20ee9_0_15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1dd74a20ee9_0_1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74a20ee9_0_15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1dd74a20ee9_0_15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dd74a20ee9_0_1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d74a20ee9_0_1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dd74a20ee9_0_12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g1dd74a20ee9_0_1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d74a20ee9_0_1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dd74a20ee9_0_1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d74a20ee9_0_1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dd74a20ee9_0_1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1dd74a20ee9_0_1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d74a20ee9_0_1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dd74a20ee9_0_1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dd74a20ee9_0_12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1dd74a20ee9_0_1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d74a20ee9_0_13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1dd74a20ee9_0_13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1dd74a20ee9_0_1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dd74a20ee9_0_14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1dd74a20ee9_0_1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dd74a20ee9_0_14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dd74a20ee9_0_14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1dd74a20ee9_0_14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1dd74a20ee9_0_14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1dd74a20ee9_0_1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d74a20ee9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3700"/>
              <a:buFont typeface="Poppins SemiBold"/>
              <a:buNone/>
              <a:defRPr sz="3700" b="0" i="0" u="none" strike="noStrike" cap="none">
                <a:solidFill>
                  <a:srgbClr val="008DDB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dd74a20ee9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rgbClr val="008DD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rgbClr val="008DD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DDB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rgbClr val="008DD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1dd74a20ee9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5610583" y="3144365"/>
            <a:ext cx="72780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91"/>
              <a:buFont typeface="Montserrat SemiBold"/>
              <a:buNone/>
            </a:pPr>
            <a:r>
              <a:rPr lang="es-AR" sz="3677" b="0">
                <a:solidFill>
                  <a:srgbClr val="008DD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Ciclo Lectivo 202</a:t>
            </a:r>
            <a:r>
              <a:rPr lang="es-AR" sz="3677"/>
              <a:t>4</a:t>
            </a:r>
            <a:endParaRPr sz="2300" b="0">
              <a:solidFill>
                <a:srgbClr val="008DD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64150" y="1422650"/>
            <a:ext cx="60960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s-AR" sz="3800" b="1" i="0" u="none" strike="noStrike" cap="none">
                <a:solidFill>
                  <a:srgbClr val="F5C300"/>
                </a:solidFill>
                <a:latin typeface="Poppins"/>
                <a:ea typeface="Poppins"/>
                <a:cs typeface="Poppins"/>
                <a:sym typeface="Poppins"/>
              </a:rPr>
              <a:t>MÓDULO</a:t>
            </a:r>
            <a:endParaRPr sz="3800" b="1" i="0" u="none" strike="noStrike" cap="none">
              <a:solidFill>
                <a:srgbClr val="F5C3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1">
              <a:solidFill>
                <a:srgbClr val="F5C3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s-AR" sz="3800" b="1">
                <a:solidFill>
                  <a:srgbClr val="F5C300"/>
                </a:solidFill>
                <a:latin typeface="Poppins"/>
                <a:ea typeface="Poppins"/>
                <a:cs typeface="Poppins"/>
                <a:sym typeface="Poppins"/>
              </a:rPr>
              <a:t>Tecnologia y Desarrollo</a:t>
            </a:r>
            <a:endParaRPr sz="3800" b="1">
              <a:solidFill>
                <a:srgbClr val="F5C3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7101228" y="3026749"/>
            <a:ext cx="4296600" cy="0"/>
          </a:xfrm>
          <a:prstGeom prst="straightConnector1">
            <a:avLst/>
          </a:prstGeom>
          <a:noFill/>
          <a:ln w="19050" cap="flat" cmpd="sng">
            <a:solidFill>
              <a:srgbClr val="F5C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>
            <a:off x="7101228" y="3948333"/>
            <a:ext cx="4296600" cy="0"/>
          </a:xfrm>
          <a:prstGeom prst="straightConnector1">
            <a:avLst/>
          </a:prstGeom>
          <a:noFill/>
          <a:ln w="19050" cap="flat" cmpd="sng">
            <a:solidFill>
              <a:srgbClr val="F5C3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375" y="5357900"/>
            <a:ext cx="2076925" cy="12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3850" y="5866075"/>
            <a:ext cx="5978998" cy="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       LAS NECESIDADES HUMANAS SEGÚN MASLOW</a:t>
            </a:r>
            <a:endParaRPr lang="es-AR" dirty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227137"/>
            <a:ext cx="9217025" cy="51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2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                 DESARROLLO ECONOMICO LOCAL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292100" y="1511300"/>
            <a:ext cx="11722100" cy="5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smtClean="0">
                <a:solidFill>
                  <a:schemeClr val="tx1"/>
                </a:solidFill>
              </a:rPr>
              <a:t>Implica: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Esfuerzo, movilización y participación  de actores locales para impulsar el territorio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Se requiere de actividades de fortalecimientos de gobiernos locales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Cooperación publica / privada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Coordinación de instituciones publicas, provincial, mun</a:t>
            </a:r>
            <a:r>
              <a:rPr lang="es-AR" sz="2800" dirty="0">
                <a:solidFill>
                  <a:schemeClr val="tx1"/>
                </a:solidFill>
              </a:rPr>
              <a:t>i</a:t>
            </a:r>
            <a:r>
              <a:rPr lang="es-AR" sz="2800" dirty="0" smtClean="0">
                <a:solidFill>
                  <a:schemeClr val="tx1"/>
                </a:solidFill>
              </a:rPr>
              <a:t>cipal,  con los distintos departamentos sectoriales como económica,  industria turismo, trabajo etc.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Fomento de cultura emprendedora local con el fin  con el fin de sentar bases solidas  para los procesos de innovación social y cultural que busca el desarrollo local.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                    </a:t>
            </a:r>
            <a:r>
              <a:rPr lang="es-AR" sz="2800" b="1" dirty="0" smtClean="0">
                <a:solidFill>
                  <a:schemeClr val="tx1"/>
                </a:solidFill>
              </a:rPr>
              <a:t>CONTINUAMOS CON EL DESARROLLO LOCAL…</a:t>
            </a:r>
            <a:endParaRPr lang="es-AR" sz="2800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3400" y="1079500"/>
            <a:ext cx="11404600" cy="552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s-A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AR" sz="2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Se valora el patrimonio natural y cultural como activos del desarrollo local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Fomento de energías renovables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Buen uso de recursos naturales (agua, energía, materiales)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Fomento a la producción ecológica</a:t>
            </a:r>
          </a:p>
          <a:p>
            <a:pPr marL="285750" indent="-285750">
              <a:buFont typeface="Arial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Eficiente gestión de residíos urbanos y rurales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>
                <a:solidFill>
                  <a:schemeClr val="tx1"/>
                </a:solidFill>
              </a:rPr>
              <a:t>educación ambiental entre la ciudadanía, </a:t>
            </a:r>
            <a:r>
              <a:rPr lang="es-MX" sz="2400" dirty="0" smtClean="0">
                <a:solidFill>
                  <a:schemeClr val="tx1"/>
                </a:solidFill>
              </a:rPr>
              <a:t>las empresas </a:t>
            </a:r>
            <a:r>
              <a:rPr lang="es-MX" sz="2400" dirty="0">
                <a:solidFill>
                  <a:schemeClr val="tx1"/>
                </a:solidFill>
              </a:rPr>
              <a:t>y los hogares en dicho </a:t>
            </a:r>
            <a:r>
              <a:rPr lang="es-MX" sz="2400" dirty="0" smtClean="0">
                <a:solidFill>
                  <a:schemeClr val="tx1"/>
                </a:solidFill>
              </a:rPr>
              <a:t>territorio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Mejora en el acceso a la educación, la nutrición, la salud. 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Mejora en la distribución de ingresos para igualdad social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Fortalecimiento del papel de la mujer en la sociedad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Fortalecer el mercado interno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Atender a colectivos vulnerables</a:t>
            </a:r>
          </a:p>
          <a:p>
            <a:pPr marL="285750" indent="-285750">
              <a:buFont typeface="Arial" charset="0"/>
              <a:buChar char="•"/>
            </a:pPr>
            <a:r>
              <a:rPr lang="es-MX" sz="2400" dirty="0" smtClean="0">
                <a:solidFill>
                  <a:schemeClr val="tx1"/>
                </a:solidFill>
              </a:rPr>
              <a:t>Fomentar la economía social, popular y solidaria</a:t>
            </a:r>
            <a:r>
              <a:rPr lang="es-MX" sz="2400" dirty="0">
                <a:solidFill>
                  <a:schemeClr val="tx1"/>
                </a:solidFill>
              </a:rPr>
              <a:t/>
            </a:r>
            <a:br>
              <a:rPr lang="es-MX" sz="2400" dirty="0">
                <a:solidFill>
                  <a:schemeClr val="tx1"/>
                </a:solidFill>
              </a:rPr>
            </a:br>
            <a:endParaRPr lang="es-AR" sz="24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es-AR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es-AR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73ae6b36_0_25"/>
          <p:cNvSpPr txBox="1">
            <a:spLocks noGrp="1"/>
          </p:cNvSpPr>
          <p:nvPr>
            <p:ph type="ctrTitle"/>
          </p:nvPr>
        </p:nvSpPr>
        <p:spPr>
          <a:xfrm>
            <a:off x="2457008" y="3144365"/>
            <a:ext cx="72780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47242"/>
              <a:buFont typeface="Montserrat SemiBold"/>
              <a:buNone/>
            </a:pPr>
            <a:r>
              <a:rPr lang="es-AR" sz="3677" b="0">
                <a:solidFill>
                  <a:srgbClr val="008DD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¡Muchas gracias!</a:t>
            </a:r>
            <a:endParaRPr sz="2300" b="0">
              <a:solidFill>
                <a:srgbClr val="008DD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95" name="Google Shape;195;g1dd73ae6b36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375" y="5357900"/>
            <a:ext cx="2076925" cy="12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dd73ae6b36_0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3850" y="5866075"/>
            <a:ext cx="5978998" cy="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dd73ae6b36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375" y="5357900"/>
            <a:ext cx="2076925" cy="12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dd73ae6b36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3850" y="5866075"/>
            <a:ext cx="5978998" cy="6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dd73ae6b36_0_6"/>
          <p:cNvSpPr/>
          <p:nvPr/>
        </p:nvSpPr>
        <p:spPr>
          <a:xfrm>
            <a:off x="1208667" y="1583253"/>
            <a:ext cx="2703900" cy="2703900"/>
          </a:xfrm>
          <a:prstGeom prst="ellipse">
            <a:avLst/>
          </a:prstGeom>
          <a:noFill/>
          <a:ln w="9525" cap="flat" cmpd="sng">
            <a:solidFill>
              <a:srgbClr val="00A8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dd73ae6b36_0_6"/>
          <p:cNvSpPr txBox="1">
            <a:spLocks noGrp="1"/>
          </p:cNvSpPr>
          <p:nvPr>
            <p:ph type="ctrTitle"/>
          </p:nvPr>
        </p:nvSpPr>
        <p:spPr>
          <a:xfrm>
            <a:off x="4243808" y="2721428"/>
            <a:ext cx="65880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es-AR" sz="3500" b="0">
                <a:solidFill>
                  <a:srgbClr val="00A8E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Desarrollo Web y Aplicaciones Digitales</a:t>
            </a:r>
            <a:endParaRPr sz="3500" b="0">
              <a:solidFill>
                <a:srgbClr val="00A8E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" name="Google Shape;72;g1dd73ae6b36_0_6"/>
          <p:cNvSpPr txBox="1"/>
          <p:nvPr/>
        </p:nvSpPr>
        <p:spPr>
          <a:xfrm>
            <a:off x="4243808" y="2061078"/>
            <a:ext cx="6530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8"/>
              <a:buFont typeface="Arial"/>
              <a:buNone/>
            </a:pPr>
            <a:r>
              <a:rPr lang="es-AR" sz="2888" b="0" i="0" u="none" strike="noStrike" cap="none">
                <a:solidFill>
                  <a:srgbClr val="00A8E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TECNICATURA SUPERIOR EN</a:t>
            </a:r>
            <a:endParaRPr sz="100" b="0" i="0" u="none" strike="noStrike" cap="non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" name="Google Shape;73;g1dd73ae6b36_0_6"/>
          <p:cNvSpPr txBox="1"/>
          <p:nvPr/>
        </p:nvSpPr>
        <p:spPr>
          <a:xfrm>
            <a:off x="7275125" y="438530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 b="0" i="0" u="none" strike="noStrike" cap="none">
                <a:solidFill>
                  <a:srgbClr val="00A8E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Resolución Ministerial </a:t>
            </a:r>
            <a:endParaRPr sz="1900" b="0" i="0" u="none" strike="noStrike" cap="none">
              <a:solidFill>
                <a:srgbClr val="00A8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 b="0" i="0" u="none" strike="noStrike" cap="none">
                <a:solidFill>
                  <a:srgbClr val="00A8E1"/>
                </a:solidFill>
                <a:latin typeface="Roboto Medium"/>
                <a:ea typeface="Roboto Medium"/>
                <a:cs typeface="Roboto Medium"/>
                <a:sym typeface="Roboto Medium"/>
              </a:rPr>
              <a:t>N° 214-22</a:t>
            </a:r>
            <a:endParaRPr sz="1900" b="0" i="0" u="none" strike="noStrike" cap="none">
              <a:solidFill>
                <a:srgbClr val="00A8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4" name="Google Shape;74;g1dd73ae6b36_0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6882" y="1681454"/>
            <a:ext cx="2507499" cy="25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74a20ee9_0_12"/>
          <p:cNvSpPr txBox="1">
            <a:spLocks noGrp="1"/>
          </p:cNvSpPr>
          <p:nvPr>
            <p:ph type="ctrTitle"/>
          </p:nvPr>
        </p:nvSpPr>
        <p:spPr>
          <a:xfrm>
            <a:off x="225111" y="165100"/>
            <a:ext cx="11360700" cy="6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AR" sz="2700" dirty="0"/>
              <a:t/>
            </a:r>
            <a:br>
              <a:rPr lang="es-AR" sz="2700" dirty="0"/>
            </a:br>
            <a:r>
              <a:rPr lang="es-AR" sz="2700" dirty="0" smtClean="0"/>
              <a:t/>
            </a:r>
            <a:br>
              <a:rPr lang="es-AR" sz="2700" dirty="0" smtClean="0"/>
            </a:br>
            <a:r>
              <a:rPr lang="es-AR" sz="2700" dirty="0"/>
              <a:t/>
            </a:r>
            <a:br>
              <a:rPr lang="es-AR" sz="2700" dirty="0"/>
            </a:br>
            <a:r>
              <a:rPr lang="es-AR" sz="2700" dirty="0"/>
              <a:t/>
            </a:r>
            <a:br>
              <a:rPr lang="es-AR" sz="2700" dirty="0"/>
            </a:br>
            <a:r>
              <a:rPr lang="es-AR" sz="2700" dirty="0" smtClean="0"/>
              <a:t/>
            </a:r>
            <a:br>
              <a:rPr lang="es-AR" sz="2700" dirty="0" smtClean="0"/>
            </a:br>
            <a:r>
              <a:rPr lang="es-AR" sz="2700" dirty="0"/>
              <a:t/>
            </a:r>
            <a:br>
              <a:rPr lang="es-AR" sz="2700" dirty="0"/>
            </a:br>
            <a:r>
              <a:rPr lang="es-AR" sz="2700" dirty="0" smtClean="0"/>
              <a:t/>
            </a:r>
            <a:br>
              <a:rPr lang="es-AR" sz="2700" dirty="0" smtClean="0"/>
            </a:br>
            <a:r>
              <a:rPr lang="es-AR" sz="2700" dirty="0"/>
              <a:t/>
            </a:r>
            <a:br>
              <a:rPr lang="es-AR" sz="2700" dirty="0"/>
            </a:br>
            <a:endParaRPr sz="1300" dirty="0"/>
          </a:p>
        </p:txBody>
      </p:sp>
      <p:sp>
        <p:nvSpPr>
          <p:cNvPr id="2" name="1 Rectángulo"/>
          <p:cNvSpPr/>
          <p:nvPr/>
        </p:nvSpPr>
        <p:spPr>
          <a:xfrm>
            <a:off x="1155700" y="749300"/>
            <a:ext cx="1018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90"/>
            </a:pPr>
            <a:r>
              <a:rPr lang="es-MX" sz="2800" dirty="0" smtClean="0"/>
              <a:t>                           </a:t>
            </a:r>
            <a:r>
              <a:rPr lang="es-MX" sz="4400" dirty="0" smtClean="0"/>
              <a:t>Microeconomía</a:t>
            </a:r>
            <a:r>
              <a:rPr lang="es-MX" sz="4400" dirty="0"/>
              <a:t/>
            </a:r>
            <a:br>
              <a:rPr lang="es-MX" sz="4400" dirty="0"/>
            </a:br>
            <a:endParaRPr lang="es-AR" sz="4400" dirty="0"/>
          </a:p>
        </p:txBody>
      </p:sp>
      <p:sp>
        <p:nvSpPr>
          <p:cNvPr id="3" name="2 Rectángulo"/>
          <p:cNvSpPr/>
          <p:nvPr/>
        </p:nvSpPr>
        <p:spPr>
          <a:xfrm>
            <a:off x="622300" y="2298700"/>
            <a:ext cx="10820400" cy="353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Clr>
                <a:schemeClr val="dk1"/>
              </a:buClr>
              <a:buSzPts val="990"/>
            </a:pPr>
            <a:r>
              <a:rPr lang="es-MX" sz="2400" dirty="0" smtClean="0">
                <a:solidFill>
                  <a:schemeClr val="tx1"/>
                </a:solidFill>
              </a:rPr>
              <a:t>               Estudia </a:t>
            </a:r>
            <a:r>
              <a:rPr lang="es-MX" sz="2400" dirty="0">
                <a:solidFill>
                  <a:schemeClr val="tx1"/>
                </a:solidFill>
              </a:rPr>
              <a:t>fenómenos económicos referentes a agentes individuales o </a:t>
            </a:r>
            <a:r>
              <a:rPr lang="es-MX" sz="2400" dirty="0" smtClean="0">
                <a:solidFill>
                  <a:schemeClr val="tx1"/>
                </a:solidFill>
              </a:rPr>
              <a:t>unidades económicas </a:t>
            </a:r>
            <a:r>
              <a:rPr lang="es-MX" sz="2400" dirty="0">
                <a:solidFill>
                  <a:schemeClr val="tx1"/>
                </a:solidFill>
              </a:rPr>
              <a:t>tales como: personas, familias y empresas, y de sus relaciones </a:t>
            </a:r>
            <a:r>
              <a:rPr lang="es-MX" sz="2400" dirty="0" smtClean="0">
                <a:solidFill>
                  <a:schemeClr val="tx1"/>
                </a:solidFill>
              </a:rPr>
              <a:t>recíprocas en </a:t>
            </a:r>
            <a:r>
              <a:rPr lang="es-MX" sz="2400" dirty="0">
                <a:solidFill>
                  <a:schemeClr val="tx1"/>
                </a:solidFill>
              </a:rPr>
              <a:t>el proceso económico. Así por ejemplo cuando hablamos de un aumento del </a:t>
            </a:r>
            <a:r>
              <a:rPr lang="es-MX" sz="2400" dirty="0" smtClean="0">
                <a:solidFill>
                  <a:schemeClr val="tx1"/>
                </a:solidFill>
              </a:rPr>
              <a:t>precio de </a:t>
            </a:r>
            <a:r>
              <a:rPr lang="es-MX" sz="2400" dirty="0">
                <a:solidFill>
                  <a:schemeClr val="tx1"/>
                </a:solidFill>
              </a:rPr>
              <a:t>las tarifas de luz, como consecuencia de un incremento de la demanda de este </a:t>
            </a:r>
            <a:r>
              <a:rPr lang="es-MX" sz="2400" dirty="0" smtClean="0">
                <a:solidFill>
                  <a:schemeClr val="tx1"/>
                </a:solidFill>
              </a:rPr>
              <a:t>tipo de </a:t>
            </a:r>
            <a:r>
              <a:rPr lang="es-MX" sz="2400" dirty="0">
                <a:solidFill>
                  <a:schemeClr val="tx1"/>
                </a:solidFill>
              </a:rPr>
              <a:t>energía, se está realizando un planteamiento </a:t>
            </a:r>
            <a:r>
              <a:rPr lang="es-MX" sz="2400" dirty="0" smtClean="0">
                <a:solidFill>
                  <a:schemeClr val="tx1"/>
                </a:solidFill>
              </a:rPr>
              <a:t>microeconómico.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00200" y="544374"/>
            <a:ext cx="828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/>
              <a:t>                                                                                             Macroeconomía</a:t>
            </a:r>
            <a:r>
              <a:rPr lang="es-MX" sz="3600" dirty="0"/>
              <a:t/>
            </a:r>
            <a:br>
              <a:rPr lang="es-MX" sz="3600" dirty="0"/>
            </a:br>
            <a:endParaRPr lang="es-AR" sz="3600" dirty="0"/>
          </a:p>
        </p:txBody>
      </p:sp>
      <p:sp>
        <p:nvSpPr>
          <p:cNvPr id="3" name="2 Rectángulo"/>
          <p:cNvSpPr/>
          <p:nvPr/>
        </p:nvSpPr>
        <p:spPr>
          <a:xfrm>
            <a:off x="863600" y="2298700"/>
            <a:ext cx="10464800" cy="383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       Estudia </a:t>
            </a:r>
            <a:r>
              <a:rPr lang="es-MX" sz="2400" dirty="0">
                <a:solidFill>
                  <a:schemeClr val="tx1"/>
                </a:solidFill>
              </a:rPr>
              <a:t>el funcionamiento de la economía en su conjunto, obteniendo una </a:t>
            </a:r>
            <a:r>
              <a:rPr lang="es-MX" sz="2400" dirty="0" smtClean="0">
                <a:solidFill>
                  <a:schemeClr val="tx1"/>
                </a:solidFill>
              </a:rPr>
              <a:t>visión simplificada </a:t>
            </a:r>
            <a:r>
              <a:rPr lang="es-MX" sz="2400" dirty="0">
                <a:solidFill>
                  <a:schemeClr val="tx1"/>
                </a:solidFill>
              </a:rPr>
              <a:t>de la actividad económica de un país determinado o de un conjunto </a:t>
            </a:r>
            <a:r>
              <a:rPr lang="es-MX" sz="2400" dirty="0" smtClean="0">
                <a:solidFill>
                  <a:schemeClr val="tx1"/>
                </a:solidFill>
              </a:rPr>
              <a:t>de países</a:t>
            </a:r>
            <a:r>
              <a:rPr lang="es-MX" sz="2400" dirty="0">
                <a:solidFill>
                  <a:schemeClr val="tx1"/>
                </a:solidFill>
              </a:rPr>
              <a:t>. Algunos temas de estudio de esta rama son: el empleo, la inflación, </a:t>
            </a:r>
            <a:r>
              <a:rPr lang="es-MX" sz="2400" dirty="0" smtClean="0">
                <a:solidFill>
                  <a:schemeClr val="tx1"/>
                </a:solidFill>
              </a:rPr>
              <a:t>el producto </a:t>
            </a:r>
            <a:r>
              <a:rPr lang="es-MX" sz="2400" dirty="0">
                <a:solidFill>
                  <a:schemeClr val="tx1"/>
                </a:solidFill>
              </a:rPr>
              <a:t>total de una economía, el presupuesto público, balanza comercial del </a:t>
            </a:r>
            <a:r>
              <a:rPr lang="es-MX" sz="2400" dirty="0" smtClean="0">
                <a:solidFill>
                  <a:schemeClr val="tx1"/>
                </a:solidFill>
              </a:rPr>
              <a:t>país  (importaciones </a:t>
            </a:r>
            <a:r>
              <a:rPr lang="es-MX" sz="2400" dirty="0">
                <a:solidFill>
                  <a:schemeClr val="tx1"/>
                </a:solidFill>
              </a:rPr>
              <a:t>y exportaciones). </a:t>
            </a:r>
            <a:br>
              <a:rPr lang="es-MX" sz="2400" dirty="0">
                <a:solidFill>
                  <a:schemeClr val="tx1"/>
                </a:solidFill>
              </a:rPr>
            </a:br>
            <a:endParaRPr lang="es-A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5600" y="139700"/>
            <a:ext cx="10595300" cy="9779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Circuito </a:t>
            </a:r>
            <a:r>
              <a:rPr lang="es-AR" b="1" dirty="0"/>
              <a:t>económico</a:t>
            </a:r>
            <a:r>
              <a:rPr lang="es-AR" dirty="0"/>
              <a:t> </a:t>
            </a:r>
            <a:br>
              <a:rPr lang="es-AR" dirty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977900" y="1320800"/>
            <a:ext cx="816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                        Representación </a:t>
            </a:r>
            <a:r>
              <a:rPr lang="es-AR" dirty="0"/>
              <a:t>gráfica</a:t>
            </a:r>
            <a:r>
              <a:rPr lang="es-AR" dirty="0"/>
              <a:t> </a:t>
            </a:r>
            <a:r>
              <a:rPr lang="es-AR" dirty="0" smtClean="0"/>
              <a:t> de transacciones de bienes  con los agentes  económicos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04800" y="1689100"/>
            <a:ext cx="11684000" cy="482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Circuito económico - Qué es, definición y concep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844020"/>
            <a:ext cx="9664699" cy="453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15600" y="1778000"/>
            <a:ext cx="11303649" cy="471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 sz="4800" dirty="0" smtClean="0"/>
              <a:t>.</a:t>
            </a:r>
            <a:endParaRPr sz="4800" dirty="0"/>
          </a:p>
        </p:txBody>
      </p:sp>
      <p:sp>
        <p:nvSpPr>
          <p:cNvPr id="3" name="2 Rectángulo"/>
          <p:cNvSpPr/>
          <p:nvPr/>
        </p:nvSpPr>
        <p:spPr>
          <a:xfrm>
            <a:off x="508000" y="584200"/>
            <a:ext cx="11417300" cy="5867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>
                <a:solidFill>
                  <a:schemeClr val="tx1"/>
                </a:solidFill>
              </a:rPr>
              <a:t>                           EL PROGRESO SOCIAL</a:t>
            </a:r>
          </a:p>
          <a:p>
            <a:endParaRPr lang="es-MX" sz="3200" dirty="0">
              <a:solidFill>
                <a:schemeClr val="tx1"/>
              </a:solidFill>
            </a:endParaRPr>
          </a:p>
          <a:p>
            <a:r>
              <a:rPr lang="es-MX" sz="3200" dirty="0" smtClean="0">
                <a:solidFill>
                  <a:schemeClr val="tx1"/>
                </a:solidFill>
              </a:rPr>
              <a:t>Es </a:t>
            </a:r>
            <a:r>
              <a:rPr lang="es-MX" sz="3200" dirty="0">
                <a:solidFill>
                  <a:schemeClr val="tx1"/>
                </a:solidFill>
              </a:rPr>
              <a:t>la evolución de la sociedad hacia un escenario ideal </a:t>
            </a:r>
            <a:r>
              <a:rPr lang="es-MX" sz="3200" dirty="0" smtClean="0">
                <a:solidFill>
                  <a:schemeClr val="tx1"/>
                </a:solidFill>
              </a:rPr>
              <a:t>que repercute </a:t>
            </a:r>
            <a:r>
              <a:rPr lang="es-MX" sz="3200" dirty="0">
                <a:solidFill>
                  <a:schemeClr val="tx1"/>
                </a:solidFill>
              </a:rPr>
              <a:t>positivamente en el bienestar de los miembros de ese grupo social. Por tanto,</a:t>
            </a:r>
            <a:br>
              <a:rPr lang="es-MX" sz="3200" dirty="0">
                <a:solidFill>
                  <a:schemeClr val="tx1"/>
                </a:solidFill>
              </a:rPr>
            </a:br>
            <a:r>
              <a:rPr lang="es-MX" sz="3200" dirty="0">
                <a:solidFill>
                  <a:schemeClr val="tx1"/>
                </a:solidFill>
              </a:rPr>
              <a:t>gracias a este progreso, las personas pueden tener un mejor nivel de vida. </a:t>
            </a:r>
            <a:r>
              <a:rPr lang="es-MX" sz="3200" dirty="0">
                <a:solidFill>
                  <a:schemeClr val="tx1"/>
                </a:solidFill>
              </a:rPr>
              <a:t/>
            </a:r>
            <a:br>
              <a:rPr lang="es-MX" sz="3200" dirty="0">
                <a:solidFill>
                  <a:schemeClr val="tx1"/>
                </a:solidFill>
              </a:rPr>
            </a:br>
            <a:endParaRPr lang="es-A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700" cy="1248133"/>
          </a:xfrm>
        </p:spPr>
        <p:txBody>
          <a:bodyPr>
            <a:normAutofit/>
          </a:bodyPr>
          <a:lstStyle/>
          <a:p>
            <a:r>
              <a:rPr lang="es-AR" dirty="0" smtClean="0"/>
              <a:t>                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857250" y="88900"/>
            <a:ext cx="9988550" cy="328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LA IDEA DE  PROGRESO EN LA SOCIEDAD </a:t>
            </a:r>
            <a:r>
              <a:rPr lang="es-AR" sz="2800" dirty="0" smtClean="0">
                <a:solidFill>
                  <a:schemeClr val="tx1"/>
                </a:solidFill>
              </a:rPr>
              <a:t>IMPLICA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Mejora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Avance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Adelanto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Se presenta en lo material como cuantitativo</a:t>
            </a:r>
          </a:p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 </a:t>
            </a:r>
            <a:endParaRPr lang="es-AR" sz="280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5876925" y="33782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strella de 6 puntas"/>
          <p:cNvSpPr/>
          <p:nvPr/>
        </p:nvSpPr>
        <p:spPr>
          <a:xfrm>
            <a:off x="3260725" y="4025900"/>
            <a:ext cx="5232400" cy="1778000"/>
          </a:xfrm>
          <a:prstGeom prst="star6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Pero debe complementarse con lo inmaterial como la moral, el respeto y la cultura de  normas de convivencia social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2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700" cy="5489933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chemeClr val="tx1"/>
                </a:solidFill>
              </a:rPr>
              <a:t>¿Cómo afecta el crecimiento económico en el </a:t>
            </a:r>
            <a:r>
              <a:rPr lang="es-MX" sz="3600" b="1" dirty="0" smtClean="0">
                <a:solidFill>
                  <a:schemeClr val="tx1"/>
                </a:solidFill>
              </a:rPr>
              <a:t>progreso  social?</a:t>
            </a:r>
            <a:br>
              <a:rPr lang="es-MX" sz="3600" b="1" dirty="0" smtClean="0">
                <a:solidFill>
                  <a:schemeClr val="tx1"/>
                </a:solidFill>
              </a:rPr>
            </a:br>
            <a:r>
              <a:rPr lang="es-MX" sz="3600" b="1" dirty="0">
                <a:solidFill>
                  <a:schemeClr val="tx1"/>
                </a:solidFill>
              </a:rPr>
              <a:t/>
            </a:r>
            <a:br>
              <a:rPr lang="es-MX" sz="3600" b="1" dirty="0">
                <a:solidFill>
                  <a:schemeClr val="tx1"/>
                </a:solidFill>
              </a:rPr>
            </a:br>
            <a:r>
              <a:rPr lang="es-MX" sz="3600" dirty="0">
                <a:solidFill>
                  <a:schemeClr val="tx1"/>
                </a:solidFill>
              </a:rPr>
              <a:t>El crecimiento económico repercute de manera constructiva en el desarrollo social </a:t>
            </a:r>
            <a:r>
              <a:rPr lang="es-MX" sz="3600" dirty="0" smtClean="0">
                <a:solidFill>
                  <a:schemeClr val="tx1"/>
                </a:solidFill>
              </a:rPr>
              <a:t>de un </a:t>
            </a:r>
            <a:r>
              <a:rPr lang="es-MX" sz="3600" dirty="0">
                <a:solidFill>
                  <a:schemeClr val="tx1"/>
                </a:solidFill>
              </a:rPr>
              <a:t>pueblo. El factor financiero y la estabilidad económica aportan un estilo de vida a </a:t>
            </a:r>
            <a:r>
              <a:rPr lang="es-MX" sz="3600" dirty="0" smtClean="0">
                <a:solidFill>
                  <a:schemeClr val="tx1"/>
                </a:solidFill>
              </a:rPr>
              <a:t>las familias </a:t>
            </a:r>
            <a:r>
              <a:rPr lang="es-MX" sz="3600" dirty="0">
                <a:solidFill>
                  <a:schemeClr val="tx1"/>
                </a:solidFill>
              </a:rPr>
              <a:t>e incrementa la tranquilidad emocional en relación con el futuro. Por</a:t>
            </a:r>
            <a:br>
              <a:rPr lang="es-MX" sz="3600" dirty="0">
                <a:solidFill>
                  <a:schemeClr val="tx1"/>
                </a:solidFill>
              </a:rPr>
            </a:br>
            <a:r>
              <a:rPr lang="es-MX" sz="3600" dirty="0">
                <a:solidFill>
                  <a:schemeClr val="tx1"/>
                </a:solidFill>
              </a:rPr>
              <a:t>ejemplo, el crecimiento económico crea mejores oportunidades para el ahorro.</a:t>
            </a:r>
            <a:r>
              <a:rPr lang="es-MX" sz="3600" dirty="0">
                <a:solidFill>
                  <a:schemeClr val="tx1"/>
                </a:solidFill>
              </a:rPr>
              <a:t> </a:t>
            </a:r>
            <a:r>
              <a:rPr lang="es-MX" dirty="0"/>
              <a:t/>
            </a:r>
            <a:br>
              <a:rPr lang="es-MX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25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700" cy="5807434"/>
          </a:xfrm>
        </p:spPr>
        <p:txBody>
          <a:bodyPr>
            <a:noAutofit/>
          </a:bodyPr>
          <a:lstStyle/>
          <a:p>
            <a:pPr algn="just"/>
            <a:r>
              <a:rPr lang="es-MX" sz="4800" dirty="0" smtClean="0">
                <a:solidFill>
                  <a:schemeClr val="tx1"/>
                </a:solidFill>
              </a:rPr>
              <a:t>	Si </a:t>
            </a:r>
            <a:r>
              <a:rPr lang="es-MX" sz="4800" dirty="0">
                <a:solidFill>
                  <a:schemeClr val="tx1"/>
                </a:solidFill>
              </a:rPr>
              <a:t>un ser humano puede llegar a ser su mejor versión a nivel personal, esta </a:t>
            </a:r>
            <a:r>
              <a:rPr lang="es-MX" sz="4800" dirty="0" smtClean="0">
                <a:solidFill>
                  <a:schemeClr val="tx1"/>
                </a:solidFill>
              </a:rPr>
              <a:t>evolución es </a:t>
            </a:r>
            <a:r>
              <a:rPr lang="es-MX" sz="4800" dirty="0">
                <a:solidFill>
                  <a:schemeClr val="tx1"/>
                </a:solidFill>
              </a:rPr>
              <a:t>más realista cuando forma parte de una sociedad que también reúne esta </a:t>
            </a:r>
            <a:r>
              <a:rPr lang="es-MX" sz="4800" dirty="0" smtClean="0">
                <a:solidFill>
                  <a:schemeClr val="tx1"/>
                </a:solidFill>
              </a:rPr>
              <a:t>excelencia y </a:t>
            </a:r>
            <a:r>
              <a:rPr lang="es-MX" sz="4800" dirty="0">
                <a:solidFill>
                  <a:schemeClr val="tx1"/>
                </a:solidFill>
              </a:rPr>
              <a:t>que produce un efecto nutritivo en el estado de </a:t>
            </a:r>
            <a:r>
              <a:rPr lang="es-MX" sz="4800" dirty="0" smtClean="0">
                <a:solidFill>
                  <a:schemeClr val="tx1"/>
                </a:solidFill>
              </a:rPr>
              <a:t>ánimo. </a:t>
            </a:r>
            <a:r>
              <a:rPr lang="es-MX" sz="4800" dirty="0">
                <a:solidFill>
                  <a:schemeClr val="tx1"/>
                </a:solidFill>
              </a:rPr>
              <a:t/>
            </a:r>
            <a:br>
              <a:rPr lang="es-MX" sz="4800" dirty="0">
                <a:solidFill>
                  <a:schemeClr val="tx1"/>
                </a:solidFill>
              </a:rPr>
            </a:br>
            <a:endParaRPr lang="es-A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08862"/>
      </p:ext>
    </p:extLst>
  </p:cSld>
  <p:clrMapOvr>
    <a:masterClrMapping/>
  </p:clrMapOvr>
</p:sld>
</file>

<file path=ppt/theme/theme1.xml><?xml version="1.0" encoding="utf-8"?>
<a:theme xmlns:a="http://schemas.openxmlformats.org/drawingml/2006/main" name="Ser Tecnico 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454</Words>
  <Application>Microsoft Office PowerPoint</Application>
  <PresentationFormat>Personalizado</PresentationFormat>
  <Paragraphs>56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Poppins SemiBold</vt:lpstr>
      <vt:lpstr>Poppins</vt:lpstr>
      <vt:lpstr>Montserrat SemiBold</vt:lpstr>
      <vt:lpstr>Poppins Medium</vt:lpstr>
      <vt:lpstr>Roboto Medium</vt:lpstr>
      <vt:lpstr>Helvetica Neue</vt:lpstr>
      <vt:lpstr>Calibri</vt:lpstr>
      <vt:lpstr>Roboto</vt:lpstr>
      <vt:lpstr>Ser Tecnico 2023</vt:lpstr>
      <vt:lpstr>Ciclo Lectivo 2024</vt:lpstr>
      <vt:lpstr>Desarrollo Web y Aplicaciones Digitales</vt:lpstr>
      <vt:lpstr>        </vt:lpstr>
      <vt:lpstr>Presentación de PowerPoint</vt:lpstr>
      <vt:lpstr> Circuito económico  </vt:lpstr>
      <vt:lpstr>.</vt:lpstr>
      <vt:lpstr>                </vt:lpstr>
      <vt:lpstr>¿Cómo afecta el crecimiento económico en el progreso  social?  El crecimiento económico repercute de manera constructiva en el desarrollo social de un pueblo. El factor financiero y la estabilidad económica aportan un estilo de vida a las familias e incrementa la tranquilidad emocional en relación con el futuro. Por ejemplo, el crecimiento económico crea mejores oportunidades para el ahorro.  </vt:lpstr>
      <vt:lpstr> Si un ser humano puede llegar a ser su mejor versión a nivel personal, esta evolución es más realista cuando forma parte de una sociedad que también reúne esta excelencia y que produce un efecto nutritivo en el estado de ánimo.  </vt:lpstr>
      <vt:lpstr>       LAS NECESIDADES HUMANAS SEGÚN MASLOW</vt:lpstr>
      <vt:lpstr>                 DESARROLLO ECONOMICO LOCAL</vt:lpstr>
      <vt:lpstr>                    CONTINUAMOS CON EL DESARROLLO LOCAL…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Lectivo 2024</dc:title>
  <dc:creator>Jorge M. Finochietto</dc:creator>
  <cp:lastModifiedBy>AMY YAN</cp:lastModifiedBy>
  <cp:revision>12</cp:revision>
  <dcterms:created xsi:type="dcterms:W3CDTF">2020-09-17T17:40:45Z</dcterms:created>
  <dcterms:modified xsi:type="dcterms:W3CDTF">2024-04-17T02:39:09Z</dcterms:modified>
</cp:coreProperties>
</file>