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2"/>
  </p:notesMasterIdLst>
  <p:sldIdLst>
    <p:sldId id="256" r:id="rId2"/>
    <p:sldId id="266" r:id="rId3"/>
    <p:sldId id="258" r:id="rId4"/>
    <p:sldId id="261" r:id="rId5"/>
    <p:sldId id="257" r:id="rId6"/>
    <p:sldId id="285" r:id="rId7"/>
    <p:sldId id="286" r:id="rId8"/>
    <p:sldId id="287" r:id="rId9"/>
    <p:sldId id="260" r:id="rId10"/>
    <p:sldId id="288" r:id="rId11"/>
    <p:sldId id="289" r:id="rId12"/>
    <p:sldId id="290" r:id="rId13"/>
    <p:sldId id="263" r:id="rId14"/>
    <p:sldId id="264" r:id="rId15"/>
    <p:sldId id="291" r:id="rId16"/>
    <p:sldId id="292" r:id="rId17"/>
    <p:sldId id="293" r:id="rId18"/>
    <p:sldId id="284" r:id="rId19"/>
    <p:sldId id="294" r:id="rId20"/>
    <p:sldId id="295" r:id="rId21"/>
  </p:sldIdLst>
  <p:sldSz cx="9144000" cy="6858000" type="screen4x3"/>
  <p:notesSz cx="6858000" cy="9144000"/>
  <p:embeddedFontLst>
    <p:embeddedFont>
      <p:font typeface="Roboto Slab Regular" panose="020B0604020202020204" charset="0"/>
      <p:regular r:id="rId23"/>
      <p:bold r:id="rId24"/>
    </p:embeddedFont>
    <p:embeddedFont>
      <p:font typeface="Roboto" panose="020B0604020202020204" charset="0"/>
      <p:regular r:id="rId25"/>
      <p:bold r:id="rId26"/>
      <p:italic r:id="rId27"/>
      <p:boldItalic r:id="rId28"/>
    </p:embeddedFont>
    <p:embeddedFont>
      <p:font typeface="Cooper Black" panose="0208090404030B020404" pitchFamily="18" charset="0"/>
      <p:regular r:id="rId29"/>
    </p:embeddedFont>
    <p:embeddedFont>
      <p:font typeface="Calibri" panose="020F0502020204030204" pitchFamily="34" charset="0"/>
      <p:regular r:id="rId30"/>
      <p:bold r:id="rId31"/>
      <p:italic r:id="rId32"/>
      <p:boldItalic r:id="rId33"/>
    </p:embeddedFont>
    <p:embeddedFont>
      <p:font typeface="Roboto Medium" panose="020B0604020202020204"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62085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 name="Google Shape;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45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19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3051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27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45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cxnSp>
        <p:nvCxnSpPr>
          <p:cNvPr id="10" name="Google Shape;10;p2"/>
          <p:cNvCxnSpPr/>
          <p:nvPr/>
        </p:nvCxnSpPr>
        <p:spPr>
          <a:xfrm>
            <a:off x="4453752" y="5352768"/>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ctrTitle"/>
          </p:nvPr>
        </p:nvSpPr>
        <p:spPr>
          <a:xfrm>
            <a:off x="3014227" y="2903484"/>
            <a:ext cx="5783400" cy="19431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1pPr>
            <a:lvl2pPr lvl="1"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2pPr>
            <a:lvl3pPr lvl="2"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3pPr>
            <a:lvl4pPr lvl="3"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4pPr>
            <a:lvl5pPr lvl="4"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5pPr>
            <a:lvl6pPr lvl="5"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6pPr>
            <a:lvl7pPr lvl="6"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7pPr>
            <a:lvl8pPr lvl="7"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8pPr>
            <a:lvl9pPr lvl="8"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9pPr>
          </a:lstStyle>
          <a:p>
            <a:endParaRPr/>
          </a:p>
        </p:txBody>
      </p:sp>
      <p:sp>
        <p:nvSpPr>
          <p:cNvPr id="12" name="Google Shape;12;p2"/>
          <p:cNvSpPr txBox="1">
            <a:spLocks noGrp="1"/>
          </p:cNvSpPr>
          <p:nvPr>
            <p:ph type="subTitle" idx="1"/>
          </p:nvPr>
        </p:nvSpPr>
        <p:spPr>
          <a:xfrm>
            <a:off x="2825902" y="5352783"/>
            <a:ext cx="5783400" cy="1212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1pPr>
            <a:lvl2pPr lvl="1"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2pPr>
            <a:lvl3pPr lvl="2"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3pPr>
            <a:lvl4pPr lvl="3"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4pPr>
            <a:lvl5pPr lvl="4"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5pPr>
            <a:lvl6pPr lvl="5"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6pPr>
            <a:lvl7pPr lvl="6"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7pPr>
            <a:lvl8pPr lvl="7"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8pPr>
            <a:lvl9pPr lvl="8"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4"/>
        <p:cNvGrpSpPr/>
        <p:nvPr/>
      </p:nvGrpSpPr>
      <p:grpSpPr>
        <a:xfrm>
          <a:off x="0" y="0"/>
          <a:ext cx="0" cy="0"/>
          <a:chOff x="0" y="0"/>
          <a:chExt cx="0" cy="0"/>
        </a:xfrm>
      </p:grpSpPr>
      <p:cxnSp>
        <p:nvCxnSpPr>
          <p:cNvPr id="15" name="Google Shape;15;p3"/>
          <p:cNvCxnSpPr/>
          <p:nvPr/>
        </p:nvCxnSpPr>
        <p:spPr>
          <a:xfrm>
            <a:off x="4359602" y="3756618"/>
            <a:ext cx="424800" cy="0"/>
          </a:xfrm>
          <a:prstGeom prst="straightConnector1">
            <a:avLst/>
          </a:prstGeom>
          <a:noFill/>
          <a:ln w="38100" cap="flat" cmpd="sng">
            <a:solidFill>
              <a:schemeClr val="accent4"/>
            </a:solidFill>
            <a:prstDash val="solid"/>
            <a:round/>
            <a:headEnd type="none" w="sm" len="sm"/>
            <a:tailEnd type="none" w="sm" len="sm"/>
          </a:ln>
        </p:spPr>
      </p:cxnSp>
      <p:sp>
        <p:nvSpPr>
          <p:cNvPr id="16" name="Google Shape;16;p3"/>
          <p:cNvSpPr txBox="1">
            <a:spLocks noGrp="1"/>
          </p:cNvSpPr>
          <p:nvPr>
            <p:ph type="title"/>
          </p:nvPr>
        </p:nvSpPr>
        <p:spPr>
          <a:xfrm>
            <a:off x="480750" y="2353267"/>
            <a:ext cx="8222100" cy="12099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ull Stack"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cxnSp>
        <p:nvCxnSpPr>
          <p:cNvPr id="19" name="Google Shape;19;p4"/>
          <p:cNvCxnSpPr/>
          <p:nvPr/>
        </p:nvCxnSpPr>
        <p:spPr>
          <a:xfrm>
            <a:off x="4411913" y="1525403"/>
            <a:ext cx="424800" cy="0"/>
          </a:xfrm>
          <a:prstGeom prst="straightConnector1">
            <a:avLst/>
          </a:prstGeom>
          <a:noFill/>
          <a:ln w="38100" cap="flat" cmpd="sng">
            <a:solidFill>
              <a:schemeClr val="accent4"/>
            </a:solidFill>
            <a:prstDash val="solid"/>
            <a:round/>
            <a:headEnd type="none" w="sm" len="sm"/>
            <a:tailEnd type="none" w="sm" len="sm"/>
          </a:ln>
        </p:spPr>
      </p:cxnSp>
      <p:sp>
        <p:nvSpPr>
          <p:cNvPr id="20" name="Google Shape;20;p4"/>
          <p:cNvSpPr txBox="1">
            <a:spLocks noGrp="1"/>
          </p:cNvSpPr>
          <p:nvPr>
            <p:ph type="title"/>
          </p:nvPr>
        </p:nvSpPr>
        <p:spPr>
          <a:xfrm>
            <a:off x="1836125" y="610700"/>
            <a:ext cx="6450000" cy="914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sz="3200"/>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1" name="Google Shape;21;p4"/>
          <p:cNvSpPr txBox="1">
            <a:spLocks noGrp="1"/>
          </p:cNvSpPr>
          <p:nvPr>
            <p:ph type="body" idx="1"/>
          </p:nvPr>
        </p:nvSpPr>
        <p:spPr>
          <a:xfrm>
            <a:off x="492575" y="1986425"/>
            <a:ext cx="8263500" cy="4105200"/>
          </a:xfrm>
          <a:prstGeom prst="rect">
            <a:avLst/>
          </a:prstGeom>
        </p:spPr>
        <p:txBody>
          <a:bodyPr spcFirstLastPara="1" wrap="square" lIns="91425" tIns="91425" rIns="91425" bIns="91425" anchor="t" anchorCtr="0">
            <a:normAutofit/>
          </a:bodyPr>
          <a:lstStyle>
            <a:lvl1pPr marL="457200" lvl="0" indent="-374650">
              <a:spcBef>
                <a:spcPts val="0"/>
              </a:spcBef>
              <a:spcAft>
                <a:spcPts val="0"/>
              </a:spcAft>
              <a:buSzPts val="2300"/>
              <a:buChar char="●"/>
              <a:defRPr sz="2300"/>
            </a:lvl1pPr>
            <a:lvl2pPr marL="914400" lvl="1" indent="-361950">
              <a:spcBef>
                <a:spcPts val="0"/>
              </a:spcBef>
              <a:spcAft>
                <a:spcPts val="0"/>
              </a:spcAft>
              <a:buSzPts val="2100"/>
              <a:buChar char="○"/>
              <a:defRPr sz="2100"/>
            </a:lvl2pPr>
            <a:lvl3pPr marL="1371600" lvl="2" indent="-361950">
              <a:spcBef>
                <a:spcPts val="0"/>
              </a:spcBef>
              <a:spcAft>
                <a:spcPts val="0"/>
              </a:spcAft>
              <a:buSzPts val="2100"/>
              <a:buChar char="■"/>
              <a:defRPr sz="2100"/>
            </a:lvl3pPr>
            <a:lvl4pPr marL="1828800" lvl="3" indent="-361950">
              <a:spcBef>
                <a:spcPts val="0"/>
              </a:spcBef>
              <a:spcAft>
                <a:spcPts val="0"/>
              </a:spcAft>
              <a:buSzPts val="2100"/>
              <a:buChar char="●"/>
              <a:defRPr sz="2100"/>
            </a:lvl4pPr>
            <a:lvl5pPr marL="2286000" lvl="4" indent="-361950">
              <a:spcBef>
                <a:spcPts val="0"/>
              </a:spcBef>
              <a:spcAft>
                <a:spcPts val="0"/>
              </a:spcAft>
              <a:buSzPts val="2100"/>
              <a:buChar char="○"/>
              <a:defRPr sz="2100"/>
            </a:lvl5pPr>
            <a:lvl6pPr marL="2743200" lvl="5" indent="-361950">
              <a:spcBef>
                <a:spcPts val="0"/>
              </a:spcBef>
              <a:spcAft>
                <a:spcPts val="0"/>
              </a:spcAft>
              <a:buSzPts val="2100"/>
              <a:buChar char="■"/>
              <a:defRPr sz="2100"/>
            </a:lvl6pPr>
            <a:lvl7pPr marL="3200400" lvl="6" indent="-361950">
              <a:spcBef>
                <a:spcPts val="0"/>
              </a:spcBef>
              <a:spcAft>
                <a:spcPts val="0"/>
              </a:spcAft>
              <a:buSzPts val="2100"/>
              <a:buChar char="●"/>
              <a:defRPr sz="2100"/>
            </a:lvl7pPr>
            <a:lvl8pPr marL="3657600" lvl="7" indent="-361950">
              <a:spcBef>
                <a:spcPts val="0"/>
              </a:spcBef>
              <a:spcAft>
                <a:spcPts val="0"/>
              </a:spcAft>
              <a:buSzPts val="2100"/>
              <a:buChar char="○"/>
              <a:defRPr sz="2100"/>
            </a:lvl8pPr>
            <a:lvl9pPr marL="4114800" lvl="8" indent="-361950">
              <a:spcBef>
                <a:spcPts val="0"/>
              </a:spcBef>
              <a:spcAft>
                <a:spcPts val="0"/>
              </a:spcAft>
              <a:buSzPts val="2100"/>
              <a:buChar char="■"/>
              <a:defRPr sz="2100"/>
            </a:lvl9pPr>
          </a:lstStyle>
          <a:p>
            <a:endParaRPr/>
          </a:p>
        </p:txBody>
      </p:sp>
      <p:sp>
        <p:nvSpPr>
          <p:cNvPr id="22" name="Google Shape;22;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Titulo">
  <p:cSld name="TITLE_AND_TWO_COLUMNS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836125" y="610700"/>
            <a:ext cx="6450000" cy="914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5" name="Google Shape;2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8" name="Google Shape;28;p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9" name="Google Shape;29;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1" name="Google Shape;31;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36125" y="610700"/>
            <a:ext cx="6450000" cy="914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rgbClr val="434343"/>
              </a:buClr>
              <a:buSzPts val="3100"/>
              <a:buFont typeface="Roboto Slab Regular"/>
              <a:buNone/>
              <a:defRPr sz="3100">
                <a:solidFill>
                  <a:srgbClr val="434343"/>
                </a:solidFill>
                <a:latin typeface="Roboto Slab Regular"/>
                <a:ea typeface="Roboto Slab Regular"/>
                <a:cs typeface="Roboto Slab Regular"/>
                <a:sym typeface="Roboto Slab Regular"/>
              </a:defRPr>
            </a:lvl1pPr>
            <a:lvl2pPr lvl="1">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2pPr>
            <a:lvl3pPr lvl="2">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3pPr>
            <a:lvl4pPr lvl="3">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4pPr>
            <a:lvl5pPr lvl="4">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5pPr>
            <a:lvl6pPr lvl="5">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6pPr>
            <a:lvl7pPr lvl="6">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7pPr>
            <a:lvl8pPr lvl="7">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8pPr>
            <a:lvl9pPr lvl="8">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9pPr>
          </a:lstStyle>
          <a:p>
            <a:endParaRPr/>
          </a:p>
        </p:txBody>
      </p:sp>
      <p:sp>
        <p:nvSpPr>
          <p:cNvPr id="7" name="Google Shape;7;p1"/>
          <p:cNvSpPr txBox="1">
            <a:spLocks noGrp="1"/>
          </p:cNvSpPr>
          <p:nvPr>
            <p:ph type="body" idx="1"/>
          </p:nvPr>
        </p:nvSpPr>
        <p:spPr>
          <a:xfrm>
            <a:off x="387900" y="1986432"/>
            <a:ext cx="8368200" cy="410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2236763" y="2461846"/>
            <a:ext cx="6659338" cy="21877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s-ES" dirty="0" smtClean="0"/>
              <a:t>El Modelo Relacional</a:t>
            </a:r>
            <a:endParaRPr dirty="0"/>
          </a:p>
        </p:txBody>
      </p:sp>
      <p:sp>
        <p:nvSpPr>
          <p:cNvPr id="37" name="Google Shape;37;p7"/>
          <p:cNvSpPr txBox="1">
            <a:spLocks noGrp="1"/>
          </p:cNvSpPr>
          <p:nvPr>
            <p:ph type="subTitle" idx="1"/>
          </p:nvPr>
        </p:nvSpPr>
        <p:spPr>
          <a:xfrm>
            <a:off x="3008786" y="5437191"/>
            <a:ext cx="5783400" cy="97767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AR" dirty="0" smtClean="0"/>
              <a:t>Características y modelado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1578701" y="489502"/>
            <a:ext cx="7034298"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Definiciones del </a:t>
            </a:r>
            <a:r>
              <a:rPr lang="es-AR" sz="3200" b="1" dirty="0">
                <a:solidFill>
                  <a:schemeClr val="bg2">
                    <a:lumMod val="90000"/>
                    <a:lumOff val="10000"/>
                  </a:schemeClr>
                </a:solidFill>
                <a:effectLst>
                  <a:outerShdw blurRad="38100" dist="38100" dir="2700000" algn="tl">
                    <a:srgbClr val="000000">
                      <a:alpha val="43137"/>
                    </a:srgbClr>
                  </a:outerShdw>
                </a:effectLst>
              </a:rPr>
              <a:t>M</a:t>
            </a:r>
            <a:r>
              <a:rPr lang="es-AR" sz="3200" b="1" dirty="0" smtClean="0">
                <a:solidFill>
                  <a:schemeClr val="bg2">
                    <a:lumMod val="90000"/>
                    <a:lumOff val="10000"/>
                  </a:schemeClr>
                </a:solidFill>
                <a:effectLst>
                  <a:outerShdw blurRad="38100" dist="38100" dir="2700000" algn="tl">
                    <a:srgbClr val="000000">
                      <a:alpha val="43137"/>
                    </a:srgbClr>
                  </a:outerShdw>
                </a:effectLst>
              </a:rPr>
              <a:t>odelo Relacional</a:t>
            </a:r>
          </a:p>
        </p:txBody>
      </p:sp>
      <p:sp>
        <p:nvSpPr>
          <p:cNvPr id="2" name="Rectángulo 1"/>
          <p:cNvSpPr/>
          <p:nvPr/>
        </p:nvSpPr>
        <p:spPr>
          <a:xfrm>
            <a:off x="124692" y="1542719"/>
            <a:ext cx="8853054" cy="1046440"/>
          </a:xfrm>
          <a:prstGeom prst="rect">
            <a:avLst/>
          </a:prstGeom>
        </p:spPr>
        <p:txBody>
          <a:bodyPr wrap="square">
            <a:spAutoFit/>
          </a:bodyPr>
          <a:lstStyle/>
          <a:p>
            <a:r>
              <a:rPr lang="es-ES" sz="2000" b="1" dirty="0" smtClean="0">
                <a:effectLst>
                  <a:outerShdw blurRad="38100" dist="38100" dir="2700000" algn="tl">
                    <a:srgbClr val="000000">
                      <a:alpha val="43137"/>
                    </a:srgbClr>
                  </a:outerShdw>
                </a:effectLst>
                <a:latin typeface="Trebuchet MS" panose="020B0603020202020204" pitchFamily="34" charset="0"/>
              </a:rPr>
              <a:t>Sinónimos</a:t>
            </a:r>
          </a:p>
          <a:p>
            <a:endParaRPr lang="es-ES" sz="800" dirty="0" smtClean="0">
              <a:effectLst>
                <a:outerShdw blurRad="38100" dist="38100" dir="2700000" algn="tl">
                  <a:srgbClr val="000000">
                    <a:alpha val="43137"/>
                  </a:srgbClr>
                </a:outerShdw>
              </a:effectLst>
              <a:latin typeface="+mn-lt"/>
            </a:endParaRPr>
          </a:p>
          <a:p>
            <a:r>
              <a:rPr lang="es-ES" sz="1600" dirty="0" smtClean="0">
                <a:effectLst>
                  <a:outerShdw blurRad="38100" dist="38100" dir="2700000" algn="tl">
                    <a:srgbClr val="000000">
                      <a:alpha val="43137"/>
                    </a:srgbClr>
                  </a:outerShdw>
                </a:effectLst>
                <a:latin typeface="+mn-lt"/>
              </a:rPr>
              <a:t>Los </a:t>
            </a:r>
            <a:r>
              <a:rPr lang="es-ES" sz="1600" dirty="0">
                <a:effectLst>
                  <a:outerShdw blurRad="38100" dist="38100" dir="2700000" algn="tl">
                    <a:srgbClr val="000000">
                      <a:alpha val="43137"/>
                    </a:srgbClr>
                  </a:outerShdw>
                </a:effectLst>
                <a:latin typeface="+mn-lt"/>
              </a:rPr>
              <a:t>términos vistos anteriormente tienen distintos sinónimos según la nomenclatura utilizada. A ese respecto se utilizan tres nomenclaturas:</a:t>
            </a:r>
            <a:r>
              <a:rPr lang="es-ES" sz="1800" dirty="0">
                <a:effectLst>
                  <a:outerShdw blurRad="38100" dist="38100" dir="2700000" algn="tl">
                    <a:srgbClr val="000000">
                      <a:alpha val="43137"/>
                    </a:srgbClr>
                  </a:outerShdw>
                </a:effectLst>
                <a:latin typeface="+mn-lt"/>
              </a:rPr>
              <a:t> </a:t>
            </a:r>
            <a:endParaRPr lang="es-AR" sz="1800" dirty="0">
              <a:effectLst>
                <a:outerShdw blurRad="38100" dist="38100" dir="2700000" algn="tl">
                  <a:srgbClr val="000000">
                    <a:alpha val="43137"/>
                  </a:srgbClr>
                </a:outerShdw>
              </a:effectLst>
              <a:latin typeface="+mn-lt"/>
            </a:endParaRPr>
          </a:p>
        </p:txBody>
      </p:sp>
      <p:pic>
        <p:nvPicPr>
          <p:cNvPr id="5" name="Imagen 4"/>
          <p:cNvPicPr>
            <a:picLocks noChangeAspect="1"/>
          </p:cNvPicPr>
          <p:nvPr/>
        </p:nvPicPr>
        <p:blipFill>
          <a:blip r:embed="rId4"/>
          <a:stretch>
            <a:fillRect/>
          </a:stretch>
        </p:blipFill>
        <p:spPr>
          <a:xfrm>
            <a:off x="456763" y="2858257"/>
            <a:ext cx="8253221" cy="2567669"/>
          </a:xfrm>
          <a:prstGeom prst="rect">
            <a:avLst/>
          </a:prstGeom>
        </p:spPr>
      </p:pic>
      <p:sp>
        <p:nvSpPr>
          <p:cNvPr id="6" name="Rectángulo 5"/>
          <p:cNvSpPr/>
          <p:nvPr/>
        </p:nvSpPr>
        <p:spPr>
          <a:xfrm>
            <a:off x="138546" y="5730484"/>
            <a:ext cx="6192981" cy="338554"/>
          </a:xfrm>
          <a:prstGeom prst="rect">
            <a:avLst/>
          </a:prstGeom>
        </p:spPr>
        <p:txBody>
          <a:bodyPr wrap="square">
            <a:spAutoFit/>
          </a:bodyPr>
          <a:lstStyle/>
          <a:p>
            <a:r>
              <a:rPr lang="es-ES" sz="1600" dirty="0">
                <a:solidFill>
                  <a:schemeClr val="accent1">
                    <a:lumMod val="75000"/>
                  </a:schemeClr>
                </a:solidFill>
                <a:effectLst>
                  <a:outerShdw blurRad="38100" dist="38100" dir="2700000" algn="tl">
                    <a:srgbClr val="000000">
                      <a:alpha val="43137"/>
                    </a:srgbClr>
                  </a:outerShdw>
                </a:effectLst>
                <a:latin typeface="+mn-lt"/>
              </a:rPr>
              <a:t>Se han subrayado en la tabla los términos que </a:t>
            </a:r>
            <a:r>
              <a:rPr lang="es-ES" sz="1600" dirty="0" smtClean="0">
                <a:solidFill>
                  <a:schemeClr val="accent1">
                    <a:lumMod val="75000"/>
                  </a:schemeClr>
                </a:solidFill>
                <a:effectLst>
                  <a:outerShdw blurRad="38100" dist="38100" dir="2700000" algn="tl">
                    <a:srgbClr val="000000">
                      <a:alpha val="43137"/>
                    </a:srgbClr>
                  </a:outerShdw>
                </a:effectLst>
                <a:latin typeface="+mn-lt"/>
              </a:rPr>
              <a:t>más se usan. </a:t>
            </a:r>
            <a:endParaRPr lang="es-AR" sz="1600" dirty="0">
              <a:solidFill>
                <a:schemeClr val="accent1">
                  <a:lumMod val="75000"/>
                </a:schemeClr>
              </a:solidFill>
              <a:effectLst>
                <a:outerShdw blurRad="38100" dist="38100" dir="2700000" algn="tl">
                  <a:srgbClr val="000000">
                    <a:alpha val="43137"/>
                  </a:srgbClr>
                </a:outerShdw>
              </a:effectLst>
              <a:latin typeface="+mn-lt"/>
            </a:endParaRPr>
          </a:p>
        </p:txBody>
      </p:sp>
      <p:cxnSp>
        <p:nvCxnSpPr>
          <p:cNvPr id="9" name="Conector recto 8"/>
          <p:cNvCxnSpPr/>
          <p:nvPr/>
        </p:nvCxnSpPr>
        <p:spPr>
          <a:xfrm>
            <a:off x="540327" y="4904510"/>
            <a:ext cx="59574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540327" y="5264727"/>
            <a:ext cx="117763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3351714" y="4530436"/>
            <a:ext cx="80464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3324004" y="4169801"/>
            <a:ext cx="40232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110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1578701" y="489502"/>
            <a:ext cx="7034298"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Definiciones del </a:t>
            </a:r>
            <a:r>
              <a:rPr lang="es-AR" sz="3200" b="1" dirty="0">
                <a:solidFill>
                  <a:schemeClr val="bg2">
                    <a:lumMod val="90000"/>
                    <a:lumOff val="10000"/>
                  </a:schemeClr>
                </a:solidFill>
                <a:effectLst>
                  <a:outerShdw blurRad="38100" dist="38100" dir="2700000" algn="tl">
                    <a:srgbClr val="000000">
                      <a:alpha val="43137"/>
                    </a:srgbClr>
                  </a:outerShdw>
                </a:effectLst>
              </a:rPr>
              <a:t>M</a:t>
            </a:r>
            <a:r>
              <a:rPr lang="es-AR" sz="3200" b="1" dirty="0" smtClean="0">
                <a:solidFill>
                  <a:schemeClr val="bg2">
                    <a:lumMod val="90000"/>
                    <a:lumOff val="10000"/>
                  </a:schemeClr>
                </a:solidFill>
                <a:effectLst>
                  <a:outerShdw blurRad="38100" dist="38100" dir="2700000" algn="tl">
                    <a:srgbClr val="000000">
                      <a:alpha val="43137"/>
                    </a:srgbClr>
                  </a:outerShdw>
                </a:effectLst>
              </a:rPr>
              <a:t>odelo Relacional</a:t>
            </a:r>
          </a:p>
        </p:txBody>
      </p:sp>
      <p:sp>
        <p:nvSpPr>
          <p:cNvPr id="3" name="Rectángulo 2"/>
          <p:cNvSpPr/>
          <p:nvPr/>
        </p:nvSpPr>
        <p:spPr>
          <a:xfrm>
            <a:off x="165169" y="1344753"/>
            <a:ext cx="8798721" cy="5139869"/>
          </a:xfrm>
          <a:prstGeom prst="rect">
            <a:avLst/>
          </a:prstGeom>
        </p:spPr>
        <p:txBody>
          <a:bodyPr wrap="square">
            <a:spAutoFit/>
          </a:bodyPr>
          <a:lstStyle/>
          <a:p>
            <a:r>
              <a:rPr lang="es-ES" sz="2000" b="1" dirty="0" smtClean="0">
                <a:effectLst>
                  <a:outerShdw blurRad="38100" dist="38100" dir="2700000" algn="tl">
                    <a:srgbClr val="000000">
                      <a:alpha val="43137"/>
                    </a:srgbClr>
                  </a:outerShdw>
                </a:effectLst>
              </a:rPr>
              <a:t>Propiedades de las tablas o entidades:</a:t>
            </a:r>
          </a:p>
          <a:p>
            <a:endParaRPr lang="es-ES" sz="1600" b="1" dirty="0" smtClean="0">
              <a:effectLst>
                <a:outerShdw blurRad="38100" dist="38100" dir="2700000" algn="tl">
                  <a:srgbClr val="000000">
                    <a:alpha val="43137"/>
                  </a:srgbClr>
                </a:outerShdw>
              </a:effectLst>
            </a:endParaRPr>
          </a:p>
          <a:p>
            <a:pPr marL="285750" indent="-285750">
              <a:buFont typeface="Wingdings" panose="05000000000000000000" pitchFamily="2" charset="2"/>
              <a:buChar char="ü"/>
            </a:pPr>
            <a:r>
              <a:rPr lang="es-ES" sz="1800" dirty="0" smtClean="0">
                <a:effectLst>
                  <a:outerShdw blurRad="38100" dist="38100" dir="2700000" algn="tl">
                    <a:srgbClr val="000000">
                      <a:alpha val="43137"/>
                    </a:srgbClr>
                  </a:outerShdw>
                </a:effectLst>
              </a:rPr>
              <a:t>Los </a:t>
            </a:r>
            <a:r>
              <a:rPr lang="es-ES" sz="1800" dirty="0">
                <a:effectLst>
                  <a:outerShdw blurRad="38100" dist="38100" dir="2700000" algn="tl">
                    <a:srgbClr val="000000">
                      <a:alpha val="43137"/>
                    </a:srgbClr>
                  </a:outerShdw>
                </a:effectLst>
              </a:rPr>
              <a:t>datos son atómicos </a:t>
            </a:r>
            <a:r>
              <a:rPr lang="es-ES" sz="1800" dirty="0" err="1">
                <a:effectLst>
                  <a:outerShdw blurRad="38100" dist="38100" dir="2700000" algn="tl">
                    <a:srgbClr val="000000">
                      <a:alpha val="43137"/>
                    </a:srgbClr>
                  </a:outerShdw>
                </a:effectLst>
              </a:rPr>
              <a:t>ó</a:t>
            </a:r>
            <a:r>
              <a:rPr lang="es-ES" sz="1800" dirty="0">
                <a:effectLst>
                  <a:outerShdw blurRad="38100" dist="38100" dir="2700000" algn="tl">
                    <a:srgbClr val="000000">
                      <a:alpha val="43137"/>
                    </a:srgbClr>
                  </a:outerShdw>
                </a:effectLst>
              </a:rPr>
              <a:t> </a:t>
            </a:r>
            <a:r>
              <a:rPr lang="es-ES" sz="1800" dirty="0" smtClean="0">
                <a:effectLst>
                  <a:outerShdw blurRad="38100" dist="38100" dir="2700000" algn="tl">
                    <a:srgbClr val="000000">
                      <a:alpha val="43137"/>
                    </a:srgbClr>
                  </a:outerShdw>
                </a:effectLst>
              </a:rPr>
              <a:t>mono valuados;</a:t>
            </a:r>
            <a:endParaRPr lang="es-ES" sz="1800" dirty="0">
              <a:effectLst>
                <a:outerShdw blurRad="38100" dist="38100" dir="2700000" algn="tl">
                  <a:srgbClr val="000000">
                    <a:alpha val="43137"/>
                  </a:srgbClr>
                </a:outerShdw>
              </a:effectLst>
            </a:endParaRP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Los datos de cualquier columna son de un solo tipo.</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Cada columna posee un nombre único.</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El orden de las columnas no es de importancia para la tabla.</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Las columnas de una relación se conocen como atributos.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Cada atributo tiene un dominio,</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No existen 2 filas en la tabla que sean idénticas.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La información en las bases de datos son representados como datos explícitos.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Cada relación tiene un nombre específico y diferente al resto de las relaciones.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Los valores de los atributos son atómicos: en cada tupla, cada atributo (columna) toma un solo valor. Se dice que las relaciones están normalizadas.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El orden de los atributos no importa: los atributos no están ordenados.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Cada tupla es distinta de las demás: no hay tuplas duplicadas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El orden de las tuplas no importa: las tuplas no están ordenadas.</a:t>
            </a:r>
          </a:p>
          <a:p>
            <a:pPr marL="285750" indent="-285750">
              <a:buFont typeface="Wingdings" panose="05000000000000000000" pitchFamily="2" charset="2"/>
              <a:buChar char="ü"/>
            </a:pPr>
            <a:r>
              <a:rPr lang="es-ES" sz="1800" dirty="0">
                <a:effectLst>
                  <a:outerShdw blurRad="38100" dist="38100" dir="2700000" algn="tl">
                    <a:srgbClr val="000000">
                      <a:alpha val="43137"/>
                    </a:srgbClr>
                  </a:outerShdw>
                </a:effectLst>
              </a:rPr>
              <a:t>Los atributos son atómicos: en cada tupla, cada atributo (columna) toma un solo valor. Se dice que las relaciones están normalizadas.</a:t>
            </a:r>
          </a:p>
        </p:txBody>
      </p:sp>
    </p:spTree>
    <p:extLst>
      <p:ext uri="{BB962C8B-B14F-4D97-AF65-F5344CB8AC3E}">
        <p14:creationId xmlns:p14="http://schemas.microsoft.com/office/powerpoint/2010/main" val="62495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3583242" y="346833"/>
            <a:ext cx="1838965" cy="707886"/>
          </a:xfrm>
          <a:prstGeom prst="rect">
            <a:avLst/>
          </a:prstGeom>
        </p:spPr>
        <p:txBody>
          <a:bodyPr wrap="none">
            <a:spAutoFit/>
          </a:bodyPr>
          <a:lstStyle/>
          <a:p>
            <a:r>
              <a:rPr lang="es-ES" sz="4000" b="1" dirty="0" smtClean="0">
                <a:solidFill>
                  <a:schemeClr val="bg2">
                    <a:lumMod val="90000"/>
                    <a:lumOff val="10000"/>
                  </a:schemeClr>
                </a:solidFill>
                <a:effectLst>
                  <a:outerShdw blurRad="38100" dist="38100" dir="2700000" algn="tl">
                    <a:srgbClr val="000000">
                      <a:alpha val="43137"/>
                    </a:srgbClr>
                  </a:outerShdw>
                </a:effectLst>
              </a:rPr>
              <a:t>Claves</a:t>
            </a:r>
            <a:endParaRPr lang="es-AR" sz="40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2" name="Rectángulo 1"/>
          <p:cNvSpPr/>
          <p:nvPr/>
        </p:nvSpPr>
        <p:spPr>
          <a:xfrm>
            <a:off x="138545" y="1197573"/>
            <a:ext cx="8866910" cy="5293757"/>
          </a:xfrm>
          <a:prstGeom prst="rect">
            <a:avLst/>
          </a:prstGeom>
        </p:spPr>
        <p:txBody>
          <a:bodyPr wrap="square">
            <a:spAutoFit/>
          </a:bodyPr>
          <a:lstStyle/>
          <a:p>
            <a:r>
              <a:rPr lang="es-AR" sz="2000" b="1" dirty="0" smtClean="0">
                <a:solidFill>
                  <a:schemeClr val="accent1">
                    <a:lumMod val="75000"/>
                  </a:schemeClr>
                </a:solidFill>
                <a:effectLst>
                  <a:outerShdw blurRad="38100" dist="38100" dir="2700000" algn="tl">
                    <a:srgbClr val="000000">
                      <a:alpha val="43137"/>
                    </a:srgbClr>
                  </a:outerShdw>
                </a:effectLst>
                <a:latin typeface="+mn-lt"/>
              </a:rPr>
              <a:t>Clave candidata</a:t>
            </a:r>
          </a:p>
          <a:p>
            <a:r>
              <a:rPr lang="es-AR" sz="1600" dirty="0" smtClean="0">
                <a:solidFill>
                  <a:srgbClr val="365F91"/>
                </a:solidFill>
                <a:effectLst>
                  <a:outerShdw blurRad="38100" dist="38100" dir="2700000" algn="tl">
                    <a:srgbClr val="000000">
                      <a:alpha val="43137"/>
                    </a:srgbClr>
                  </a:outerShdw>
                </a:effectLst>
                <a:latin typeface="+mn-lt"/>
              </a:rPr>
              <a:t> </a:t>
            </a:r>
            <a:endParaRPr lang="es-AR" sz="1600" dirty="0">
              <a:solidFill>
                <a:srgbClr val="365F91"/>
              </a:solidFill>
              <a:effectLst>
                <a:outerShdw blurRad="38100" dist="38100" dir="2700000" algn="tl">
                  <a:srgbClr val="000000">
                    <a:alpha val="43137"/>
                  </a:srgbClr>
                </a:outerShdw>
              </a:effectLst>
              <a:latin typeface="+mn-lt"/>
            </a:endParaRPr>
          </a:p>
          <a:p>
            <a:r>
              <a:rPr lang="es-ES" sz="1800" dirty="0">
                <a:effectLst>
                  <a:outerShdw blurRad="38100" dist="38100" dir="2700000" algn="tl">
                    <a:srgbClr val="000000">
                      <a:alpha val="43137"/>
                    </a:srgbClr>
                  </a:outerShdw>
                </a:effectLst>
                <a:latin typeface="+mn-lt"/>
              </a:rPr>
              <a:t>Conjunto de atributos que identifican unívocamente cada tupla de la relación. Es decir columnas cuyos valores no se repiten en ninguna otra tupla de esa tabla. Toda tabla en el modelo relacional debe tener al menos una clave candidata (puede incluso haber más) </a:t>
            </a:r>
            <a:endParaRPr lang="es-ES" sz="1800" dirty="0" smtClean="0">
              <a:effectLst>
                <a:outerShdw blurRad="38100" dist="38100" dir="2700000" algn="tl">
                  <a:srgbClr val="000000">
                    <a:alpha val="43137"/>
                  </a:srgbClr>
                </a:outerShdw>
              </a:effectLst>
              <a:latin typeface="+mn-lt"/>
            </a:endParaRPr>
          </a:p>
          <a:p>
            <a:endParaRPr lang="es-ES" sz="1800" dirty="0">
              <a:effectLst>
                <a:outerShdw blurRad="38100" dist="38100" dir="2700000" algn="tl">
                  <a:srgbClr val="000000">
                    <a:alpha val="43137"/>
                  </a:srgbClr>
                </a:outerShdw>
              </a:effectLst>
              <a:latin typeface="+mn-lt"/>
            </a:endParaRPr>
          </a:p>
          <a:p>
            <a:r>
              <a:rPr lang="es-AR" sz="2000" b="1" dirty="0" smtClean="0">
                <a:solidFill>
                  <a:schemeClr val="accent1">
                    <a:lumMod val="75000"/>
                  </a:schemeClr>
                </a:solidFill>
                <a:effectLst>
                  <a:outerShdw blurRad="38100" dist="38100" dir="2700000" algn="tl">
                    <a:srgbClr val="000000">
                      <a:alpha val="43137"/>
                    </a:srgbClr>
                  </a:outerShdw>
                </a:effectLst>
                <a:latin typeface="+mn-lt"/>
              </a:rPr>
              <a:t>Clave </a:t>
            </a:r>
            <a:r>
              <a:rPr lang="es-AR" sz="2000" b="1" dirty="0">
                <a:solidFill>
                  <a:schemeClr val="accent1">
                    <a:lumMod val="75000"/>
                  </a:schemeClr>
                </a:solidFill>
                <a:effectLst>
                  <a:outerShdw blurRad="38100" dist="38100" dir="2700000" algn="tl">
                    <a:srgbClr val="000000">
                      <a:alpha val="43137"/>
                    </a:srgbClr>
                  </a:outerShdw>
                </a:effectLst>
                <a:latin typeface="+mn-lt"/>
              </a:rPr>
              <a:t>primaria </a:t>
            </a:r>
            <a:endParaRPr lang="es-AR" sz="2000" b="1" dirty="0" smtClean="0">
              <a:solidFill>
                <a:schemeClr val="accent1">
                  <a:lumMod val="75000"/>
                </a:schemeClr>
              </a:solidFill>
              <a:effectLst>
                <a:outerShdw blurRad="38100" dist="38100" dir="2700000" algn="tl">
                  <a:srgbClr val="000000">
                    <a:alpha val="43137"/>
                  </a:srgbClr>
                </a:outerShdw>
              </a:effectLst>
              <a:latin typeface="+mn-lt"/>
            </a:endParaRPr>
          </a:p>
          <a:p>
            <a:endParaRPr lang="es-AR" sz="1600" dirty="0">
              <a:solidFill>
                <a:srgbClr val="365F91"/>
              </a:solidFill>
              <a:effectLst>
                <a:outerShdw blurRad="38100" dist="38100" dir="2700000" algn="tl">
                  <a:srgbClr val="000000">
                    <a:alpha val="43137"/>
                  </a:srgbClr>
                </a:outerShdw>
              </a:effectLst>
              <a:latin typeface="+mn-lt"/>
            </a:endParaRPr>
          </a:p>
          <a:p>
            <a:r>
              <a:rPr lang="es-ES" sz="1800" dirty="0">
                <a:effectLst>
                  <a:outerShdw blurRad="38100" dist="38100" dir="2700000" algn="tl">
                    <a:srgbClr val="000000">
                      <a:alpha val="43137"/>
                    </a:srgbClr>
                  </a:outerShdw>
                </a:effectLst>
                <a:latin typeface="+mn-lt"/>
              </a:rPr>
              <a:t>Clave candidata que se escoge como </a:t>
            </a:r>
            <a:r>
              <a:rPr lang="es-ES" sz="1800" b="1" dirty="0">
                <a:solidFill>
                  <a:srgbClr val="622322"/>
                </a:solidFill>
                <a:effectLst>
                  <a:outerShdw blurRad="38100" dist="38100" dir="2700000" algn="tl">
                    <a:srgbClr val="000000">
                      <a:alpha val="43137"/>
                    </a:srgbClr>
                  </a:outerShdw>
                </a:effectLst>
                <a:latin typeface="+mn-lt"/>
              </a:rPr>
              <a:t>identificador </a:t>
            </a:r>
            <a:r>
              <a:rPr lang="es-ES" sz="1800" dirty="0">
                <a:effectLst>
                  <a:outerShdw blurRad="38100" dist="38100" dir="2700000" algn="tl">
                    <a:srgbClr val="000000">
                      <a:alpha val="43137"/>
                    </a:srgbClr>
                  </a:outerShdw>
                </a:effectLst>
                <a:latin typeface="+mn-lt"/>
              </a:rPr>
              <a:t>de las tuplas. Se elige como primaria la candidata que identifique mejor a cada tupla en el contexto de la base de datos. </a:t>
            </a:r>
          </a:p>
          <a:p>
            <a:r>
              <a:rPr lang="es-ES" sz="1800" dirty="0">
                <a:effectLst>
                  <a:outerShdw blurRad="38100" dist="38100" dir="2700000" algn="tl">
                    <a:srgbClr val="000000">
                      <a:alpha val="43137"/>
                    </a:srgbClr>
                  </a:outerShdw>
                </a:effectLst>
                <a:latin typeface="+mn-lt"/>
              </a:rPr>
              <a:t>Por ejemplo un campo con el </a:t>
            </a:r>
            <a:r>
              <a:rPr lang="es-ES" sz="1800" b="1" i="1" dirty="0">
                <a:solidFill>
                  <a:srgbClr val="006FC0"/>
                </a:solidFill>
                <a:effectLst>
                  <a:outerShdw blurRad="38100" dist="38100" dir="2700000" algn="tl">
                    <a:srgbClr val="000000">
                      <a:alpha val="43137"/>
                    </a:srgbClr>
                  </a:outerShdw>
                </a:effectLst>
                <a:latin typeface="+mn-lt"/>
              </a:rPr>
              <a:t>DNI </a:t>
            </a:r>
            <a:r>
              <a:rPr lang="es-ES" sz="1800" dirty="0">
                <a:effectLst>
                  <a:outerShdw blurRad="38100" dist="38100" dir="2700000" algn="tl">
                    <a:srgbClr val="000000">
                      <a:alpha val="43137"/>
                    </a:srgbClr>
                  </a:outerShdw>
                </a:effectLst>
                <a:latin typeface="+mn-lt"/>
              </a:rPr>
              <a:t>sería clave candidata de una tabla de clientes, si esa tabla tiene un campo de </a:t>
            </a:r>
            <a:r>
              <a:rPr lang="es-ES" sz="1800" b="1" i="1" dirty="0">
                <a:solidFill>
                  <a:srgbClr val="006FC0"/>
                </a:solidFill>
                <a:effectLst>
                  <a:outerShdw blurRad="38100" dist="38100" dir="2700000" algn="tl">
                    <a:srgbClr val="000000">
                      <a:alpha val="43137"/>
                    </a:srgbClr>
                  </a:outerShdw>
                </a:effectLst>
                <a:latin typeface="+mn-lt"/>
              </a:rPr>
              <a:t>código de cliente</a:t>
            </a:r>
            <a:r>
              <a:rPr lang="es-ES" sz="1800" dirty="0">
                <a:effectLst>
                  <a:outerShdw blurRad="38100" dist="38100" dir="2700000" algn="tl">
                    <a:srgbClr val="000000">
                      <a:alpha val="43137"/>
                    </a:srgbClr>
                  </a:outerShdw>
                </a:effectLst>
                <a:latin typeface="+mn-lt"/>
              </a:rPr>
              <a:t>, éste sería mejor candidato (y por lo tanto clave principal) porque es mejor identificador para ese contexto. </a:t>
            </a:r>
            <a:endParaRPr lang="es-ES" sz="1800" dirty="0" smtClean="0">
              <a:effectLst>
                <a:outerShdw blurRad="38100" dist="38100" dir="2700000" algn="tl">
                  <a:srgbClr val="000000">
                    <a:alpha val="43137"/>
                  </a:srgbClr>
                </a:outerShdw>
              </a:effectLst>
              <a:latin typeface="+mn-lt"/>
            </a:endParaRPr>
          </a:p>
          <a:p>
            <a:endParaRPr lang="es-ES" sz="1600" dirty="0">
              <a:effectLst>
                <a:outerShdw blurRad="38100" dist="38100" dir="2700000" algn="tl">
                  <a:srgbClr val="000000">
                    <a:alpha val="43137"/>
                  </a:srgbClr>
                </a:outerShdw>
              </a:effectLst>
              <a:latin typeface="+mn-lt"/>
            </a:endParaRPr>
          </a:p>
          <a:p>
            <a:r>
              <a:rPr lang="es-AR" sz="2000" b="1" dirty="0" smtClean="0">
                <a:solidFill>
                  <a:schemeClr val="accent1">
                    <a:lumMod val="75000"/>
                  </a:schemeClr>
                </a:solidFill>
                <a:effectLst>
                  <a:outerShdw blurRad="38100" dist="38100" dir="2700000" algn="tl">
                    <a:srgbClr val="000000">
                      <a:alpha val="43137"/>
                    </a:srgbClr>
                  </a:outerShdw>
                </a:effectLst>
                <a:latin typeface="+mn-lt"/>
              </a:rPr>
              <a:t>Clave </a:t>
            </a:r>
            <a:r>
              <a:rPr lang="es-AR" sz="2000" b="1" dirty="0">
                <a:solidFill>
                  <a:schemeClr val="accent1">
                    <a:lumMod val="75000"/>
                  </a:schemeClr>
                </a:solidFill>
                <a:effectLst>
                  <a:outerShdw blurRad="38100" dist="38100" dir="2700000" algn="tl">
                    <a:srgbClr val="000000">
                      <a:alpha val="43137"/>
                    </a:srgbClr>
                  </a:outerShdw>
                </a:effectLst>
                <a:latin typeface="+mn-lt"/>
              </a:rPr>
              <a:t>alternativa </a:t>
            </a:r>
            <a:endParaRPr lang="es-AR" sz="2000" b="1" dirty="0" smtClean="0">
              <a:solidFill>
                <a:schemeClr val="accent1">
                  <a:lumMod val="75000"/>
                </a:schemeClr>
              </a:solidFill>
              <a:effectLst>
                <a:outerShdw blurRad="38100" dist="38100" dir="2700000" algn="tl">
                  <a:srgbClr val="000000">
                    <a:alpha val="43137"/>
                  </a:srgbClr>
                </a:outerShdw>
              </a:effectLst>
              <a:latin typeface="+mn-lt"/>
            </a:endParaRPr>
          </a:p>
          <a:p>
            <a:endParaRPr lang="es-AR" sz="1600" dirty="0">
              <a:solidFill>
                <a:srgbClr val="365F91"/>
              </a:solidFill>
              <a:effectLst>
                <a:outerShdw blurRad="38100" dist="38100" dir="2700000" algn="tl">
                  <a:srgbClr val="000000">
                    <a:alpha val="43137"/>
                  </a:srgbClr>
                </a:outerShdw>
              </a:effectLst>
              <a:latin typeface="+mn-lt"/>
            </a:endParaRPr>
          </a:p>
          <a:p>
            <a:r>
              <a:rPr lang="es-ES" sz="1800" dirty="0">
                <a:effectLst>
                  <a:outerShdw blurRad="38100" dist="38100" dir="2700000" algn="tl">
                    <a:srgbClr val="000000">
                      <a:alpha val="43137"/>
                    </a:srgbClr>
                  </a:outerShdw>
                </a:effectLst>
                <a:latin typeface="+mn-lt"/>
              </a:rPr>
              <a:t>Cualquier clave candidata que no sea primaria. </a:t>
            </a:r>
            <a:endParaRPr lang="es-AR" sz="18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75406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Rectángulo"/>
          <p:cNvSpPr/>
          <p:nvPr/>
        </p:nvSpPr>
        <p:spPr>
          <a:xfrm>
            <a:off x="3583242" y="346833"/>
            <a:ext cx="1838965" cy="707886"/>
          </a:xfrm>
          <a:prstGeom prst="rect">
            <a:avLst/>
          </a:prstGeom>
        </p:spPr>
        <p:txBody>
          <a:bodyPr wrap="none">
            <a:spAutoFit/>
          </a:bodyPr>
          <a:lstStyle/>
          <a:p>
            <a:r>
              <a:rPr lang="es-ES" sz="4000" b="1" dirty="0" smtClean="0">
                <a:solidFill>
                  <a:schemeClr val="bg2">
                    <a:lumMod val="90000"/>
                    <a:lumOff val="10000"/>
                  </a:schemeClr>
                </a:solidFill>
                <a:effectLst>
                  <a:outerShdw blurRad="38100" dist="38100" dir="2700000" algn="tl">
                    <a:srgbClr val="000000">
                      <a:alpha val="43137"/>
                    </a:srgbClr>
                  </a:outerShdw>
                </a:effectLst>
              </a:rPr>
              <a:t>Claves</a:t>
            </a:r>
            <a:endParaRPr lang="es-AR" sz="40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2" name="Rectángulo 1"/>
          <p:cNvSpPr/>
          <p:nvPr/>
        </p:nvSpPr>
        <p:spPr>
          <a:xfrm>
            <a:off x="318610" y="1280051"/>
            <a:ext cx="4371710" cy="400110"/>
          </a:xfrm>
          <a:prstGeom prst="rect">
            <a:avLst/>
          </a:prstGeom>
        </p:spPr>
        <p:txBody>
          <a:bodyPr wrap="none">
            <a:spAutoFit/>
          </a:bodyPr>
          <a:lstStyle/>
          <a:p>
            <a:r>
              <a:rPr lang="es-ES" sz="2000" b="1" dirty="0" smtClean="0">
                <a:solidFill>
                  <a:srgbClr val="365F91"/>
                </a:solidFill>
                <a:effectLst>
                  <a:outerShdw blurRad="38100" dist="38100" dir="2700000" algn="tl">
                    <a:srgbClr val="000000">
                      <a:alpha val="43137"/>
                    </a:srgbClr>
                  </a:outerShdw>
                </a:effectLst>
                <a:latin typeface="+mn-lt"/>
              </a:rPr>
              <a:t>Clave </a:t>
            </a:r>
            <a:r>
              <a:rPr lang="es-ES" sz="2000" b="1" dirty="0">
                <a:solidFill>
                  <a:srgbClr val="365F91"/>
                </a:solidFill>
                <a:effectLst>
                  <a:outerShdw blurRad="38100" dist="38100" dir="2700000" algn="tl">
                    <a:srgbClr val="000000">
                      <a:alpha val="43137"/>
                    </a:srgbClr>
                  </a:outerShdw>
                </a:effectLst>
                <a:latin typeface="+mn-lt"/>
              </a:rPr>
              <a:t>externa, ajena o secundaria </a:t>
            </a:r>
            <a:endParaRPr lang="es-AR" sz="2000" b="1" dirty="0">
              <a:effectLst>
                <a:outerShdw blurRad="38100" dist="38100" dir="2700000" algn="tl">
                  <a:srgbClr val="000000">
                    <a:alpha val="43137"/>
                  </a:srgbClr>
                </a:outerShdw>
              </a:effectLst>
              <a:latin typeface="+mn-lt"/>
            </a:endParaRPr>
          </a:p>
        </p:txBody>
      </p:sp>
      <p:sp>
        <p:nvSpPr>
          <p:cNvPr id="4" name="Rectángulo 3"/>
          <p:cNvSpPr/>
          <p:nvPr/>
        </p:nvSpPr>
        <p:spPr>
          <a:xfrm>
            <a:off x="228600" y="1729620"/>
            <a:ext cx="8790709" cy="584775"/>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Son los datos de atributos de una tabla cuyos valores están relacionados con atributos de otra tabla. </a:t>
            </a:r>
            <a:r>
              <a:rPr lang="es-ES" sz="1600" dirty="0" smtClean="0">
                <a:effectLst>
                  <a:outerShdw blurRad="38100" dist="38100" dir="2700000" algn="tl">
                    <a:srgbClr val="000000">
                      <a:alpha val="43137"/>
                    </a:srgbClr>
                  </a:outerShdw>
                </a:effectLst>
                <a:latin typeface="+mn-lt"/>
              </a:rPr>
              <a:t>Por </a:t>
            </a:r>
            <a:r>
              <a:rPr lang="es-ES" sz="1600" dirty="0">
                <a:effectLst>
                  <a:outerShdw blurRad="38100" dist="38100" dir="2700000" algn="tl">
                    <a:srgbClr val="000000">
                      <a:alpha val="43137"/>
                    </a:srgbClr>
                  </a:outerShdw>
                </a:effectLst>
                <a:latin typeface="+mn-lt"/>
              </a:rPr>
              <a:t>ejemplo en la tabla equipos tenemos estos datos:</a:t>
            </a:r>
            <a:r>
              <a:rPr lang="es-ES" dirty="0">
                <a:latin typeface="Trebuchet MS" panose="020B0603020202020204" pitchFamily="34" charset="0"/>
              </a:rPr>
              <a:t> </a:t>
            </a:r>
            <a:endParaRPr lang="es-AR" dirty="0"/>
          </a:p>
        </p:txBody>
      </p:sp>
      <p:pic>
        <p:nvPicPr>
          <p:cNvPr id="5" name="Imagen 4"/>
          <p:cNvPicPr>
            <a:picLocks noChangeAspect="1"/>
          </p:cNvPicPr>
          <p:nvPr/>
        </p:nvPicPr>
        <p:blipFill>
          <a:blip r:embed="rId2"/>
          <a:stretch>
            <a:fillRect/>
          </a:stretch>
        </p:blipFill>
        <p:spPr>
          <a:xfrm>
            <a:off x="2171700" y="2402024"/>
            <a:ext cx="4800600" cy="1333500"/>
          </a:xfrm>
          <a:prstGeom prst="rect">
            <a:avLst/>
          </a:prstGeom>
        </p:spPr>
      </p:pic>
      <p:sp>
        <p:nvSpPr>
          <p:cNvPr id="7" name="Rectángulo 6"/>
          <p:cNvSpPr/>
          <p:nvPr/>
        </p:nvSpPr>
        <p:spPr>
          <a:xfrm>
            <a:off x="187595" y="3846253"/>
            <a:ext cx="7875754" cy="338554"/>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En la tabla anterior la clave principal es el atributo </a:t>
            </a:r>
            <a:r>
              <a:rPr lang="es-ES" sz="1600" b="1" dirty="0" smtClean="0">
                <a:solidFill>
                  <a:srgbClr val="622322"/>
                </a:solidFill>
                <a:effectLst>
                  <a:outerShdw blurRad="38100" dist="38100" dir="2700000" algn="tl">
                    <a:srgbClr val="000000">
                      <a:alpha val="43137"/>
                    </a:srgbClr>
                  </a:outerShdw>
                </a:effectLst>
                <a:latin typeface="+mn-lt"/>
              </a:rPr>
              <a:t>Nº </a:t>
            </a:r>
            <a:r>
              <a:rPr lang="es-ES" sz="1600" b="1" dirty="0">
                <a:solidFill>
                  <a:srgbClr val="622322"/>
                </a:solidFill>
                <a:effectLst>
                  <a:outerShdw blurRad="38100" dist="38100" dir="2700000" algn="tl">
                    <a:srgbClr val="000000">
                      <a:alpha val="43137"/>
                    </a:srgbClr>
                  </a:outerShdw>
                </a:effectLst>
                <a:latin typeface="+mn-lt"/>
              </a:rPr>
              <a:t>equipo. </a:t>
            </a:r>
            <a:r>
              <a:rPr lang="es-ES" sz="1600" dirty="0">
                <a:effectLst>
                  <a:outerShdw blurRad="38100" dist="38100" dir="2700000" algn="tl">
                    <a:srgbClr val="000000">
                      <a:alpha val="43137"/>
                    </a:srgbClr>
                  </a:outerShdw>
                </a:effectLst>
                <a:latin typeface="+mn-lt"/>
              </a:rPr>
              <a:t>En otra tabla tenemos: </a:t>
            </a:r>
            <a:endParaRPr lang="es-AR" sz="1600" dirty="0">
              <a:effectLst>
                <a:outerShdw blurRad="38100" dist="38100" dir="2700000" algn="tl">
                  <a:srgbClr val="000000">
                    <a:alpha val="43137"/>
                  </a:srgbClr>
                </a:outerShdw>
              </a:effectLst>
              <a:latin typeface="+mn-lt"/>
            </a:endParaRPr>
          </a:p>
        </p:txBody>
      </p:sp>
      <p:pic>
        <p:nvPicPr>
          <p:cNvPr id="8" name="Imagen 7"/>
          <p:cNvPicPr>
            <a:picLocks noChangeAspect="1"/>
          </p:cNvPicPr>
          <p:nvPr/>
        </p:nvPicPr>
        <p:blipFill>
          <a:blip r:embed="rId3"/>
          <a:stretch>
            <a:fillRect/>
          </a:stretch>
        </p:blipFill>
        <p:spPr>
          <a:xfrm>
            <a:off x="807024" y="4217703"/>
            <a:ext cx="7391400" cy="1657350"/>
          </a:xfrm>
          <a:prstGeom prst="rect">
            <a:avLst/>
          </a:prstGeom>
        </p:spPr>
      </p:pic>
      <p:sp>
        <p:nvSpPr>
          <p:cNvPr id="9" name="Rectángulo 8"/>
          <p:cNvSpPr/>
          <p:nvPr/>
        </p:nvSpPr>
        <p:spPr>
          <a:xfrm>
            <a:off x="215304" y="5903699"/>
            <a:ext cx="8208263" cy="584775"/>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El atributo </a:t>
            </a:r>
            <a:r>
              <a:rPr lang="es-ES" sz="1600" b="1" i="1" dirty="0">
                <a:solidFill>
                  <a:srgbClr val="006FC0"/>
                </a:solidFill>
                <a:effectLst>
                  <a:outerShdw blurRad="38100" dist="38100" dir="2700000" algn="tl">
                    <a:srgbClr val="000000">
                      <a:alpha val="43137"/>
                    </a:srgbClr>
                  </a:outerShdw>
                </a:effectLst>
                <a:latin typeface="+mn-lt"/>
              </a:rPr>
              <a:t>Nº Equipo </a:t>
            </a:r>
            <a:r>
              <a:rPr lang="es-ES" sz="1600" dirty="0">
                <a:effectLst>
                  <a:outerShdw blurRad="38100" dist="38100" dir="2700000" algn="tl">
                    <a:srgbClr val="000000">
                      <a:alpha val="43137"/>
                    </a:srgbClr>
                  </a:outerShdw>
                </a:effectLst>
                <a:latin typeface="+mn-lt"/>
              </a:rPr>
              <a:t>sirve para relacionar el Jugador con el equipo al que pertenece. Ese campo en la tabla de jugadores es una clave secundaria. </a:t>
            </a:r>
            <a:endParaRPr lang="es-AR" sz="16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564759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2835096" y="346833"/>
            <a:ext cx="3549370" cy="707886"/>
          </a:xfrm>
          <a:prstGeom prst="rect">
            <a:avLst/>
          </a:prstGeom>
        </p:spPr>
        <p:txBody>
          <a:bodyPr wrap="none">
            <a:spAutoFit/>
          </a:bodyPr>
          <a:lstStyle/>
          <a:p>
            <a:r>
              <a:rPr lang="es-ES" sz="4000" b="1" dirty="0" smtClean="0">
                <a:solidFill>
                  <a:schemeClr val="bg2">
                    <a:lumMod val="90000"/>
                    <a:lumOff val="10000"/>
                  </a:schemeClr>
                </a:solidFill>
                <a:effectLst>
                  <a:outerShdw blurRad="38100" dist="38100" dir="2700000" algn="tl">
                    <a:srgbClr val="000000">
                      <a:alpha val="43137"/>
                    </a:srgbClr>
                  </a:outerShdw>
                </a:effectLst>
              </a:rPr>
              <a:t>Restricciones</a:t>
            </a:r>
            <a:endParaRPr lang="es-AR" sz="40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4" name="Rectángulo 3"/>
          <p:cNvSpPr/>
          <p:nvPr/>
        </p:nvSpPr>
        <p:spPr>
          <a:xfrm>
            <a:off x="1506375" y="1116907"/>
            <a:ext cx="7734618" cy="584775"/>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Se trata condiciones de obligado cumplimiento por las tuplas de la base de datos. </a:t>
            </a:r>
            <a:endParaRPr lang="es-ES" sz="1600" dirty="0" smtClean="0">
              <a:effectLst>
                <a:outerShdw blurRad="38100" dist="38100" dir="2700000" algn="tl">
                  <a:srgbClr val="000000">
                    <a:alpha val="43137"/>
                  </a:srgbClr>
                </a:outerShdw>
              </a:effectLst>
              <a:latin typeface="+mn-lt"/>
            </a:endParaRPr>
          </a:p>
          <a:p>
            <a:r>
              <a:rPr lang="es-ES" sz="1600" dirty="0" smtClean="0">
                <a:effectLst>
                  <a:outerShdw blurRad="38100" dist="38100" dir="2700000" algn="tl">
                    <a:srgbClr val="000000">
                      <a:alpha val="43137"/>
                    </a:srgbClr>
                  </a:outerShdw>
                </a:effectLst>
                <a:latin typeface="+mn-lt"/>
              </a:rPr>
              <a:t>Las </a:t>
            </a:r>
            <a:r>
              <a:rPr lang="es-ES" sz="1600" dirty="0">
                <a:effectLst>
                  <a:outerShdw blurRad="38100" dist="38100" dir="2700000" algn="tl">
                    <a:srgbClr val="000000">
                      <a:alpha val="43137"/>
                    </a:srgbClr>
                  </a:outerShdw>
                </a:effectLst>
                <a:latin typeface="+mn-lt"/>
              </a:rPr>
              <a:t>hay de varios </a:t>
            </a:r>
            <a:r>
              <a:rPr lang="es-ES" sz="1600" dirty="0" smtClean="0">
                <a:effectLst>
                  <a:outerShdw blurRad="38100" dist="38100" dir="2700000" algn="tl">
                    <a:srgbClr val="000000">
                      <a:alpha val="43137"/>
                    </a:srgbClr>
                  </a:outerShdw>
                </a:effectLst>
                <a:latin typeface="+mn-lt"/>
              </a:rPr>
              <a:t>tipos: </a:t>
            </a:r>
            <a:endParaRPr lang="es-AR" sz="1600" dirty="0">
              <a:effectLst>
                <a:outerShdw blurRad="38100" dist="38100" dir="2700000" algn="tl">
                  <a:srgbClr val="000000">
                    <a:alpha val="43137"/>
                  </a:srgbClr>
                </a:outerShdw>
              </a:effectLst>
              <a:latin typeface="+mn-lt"/>
            </a:endParaRPr>
          </a:p>
        </p:txBody>
      </p:sp>
      <p:sp>
        <p:nvSpPr>
          <p:cNvPr id="5" name="Rectángulo 4"/>
          <p:cNvSpPr/>
          <p:nvPr/>
        </p:nvSpPr>
        <p:spPr>
          <a:xfrm>
            <a:off x="370296" y="1791580"/>
            <a:ext cx="1545616" cy="400110"/>
          </a:xfrm>
          <a:prstGeom prst="rect">
            <a:avLst/>
          </a:prstGeom>
        </p:spPr>
        <p:txBody>
          <a:bodyPr wrap="none">
            <a:spAutoFit/>
          </a:bodyPr>
          <a:lstStyle/>
          <a:p>
            <a:r>
              <a:rPr lang="es-AR" sz="2000" b="1" dirty="0" smtClean="0">
                <a:solidFill>
                  <a:schemeClr val="accent1">
                    <a:lumMod val="75000"/>
                  </a:schemeClr>
                </a:solidFill>
                <a:effectLst>
                  <a:outerShdw blurRad="38100" dist="38100" dir="2700000" algn="tl">
                    <a:srgbClr val="000000">
                      <a:alpha val="43137"/>
                    </a:srgbClr>
                  </a:outerShdw>
                </a:effectLst>
                <a:latin typeface="+mn-lt"/>
              </a:rPr>
              <a:t>Inherentes</a:t>
            </a:r>
            <a:r>
              <a:rPr lang="es-AR" sz="2000" dirty="0" smtClean="0">
                <a:solidFill>
                  <a:srgbClr val="E26C09"/>
                </a:solidFill>
                <a:latin typeface="Cooper Black" panose="0208090404030B020404" pitchFamily="18" charset="0"/>
              </a:rPr>
              <a:t> </a:t>
            </a:r>
            <a:endParaRPr lang="es-AR" sz="2000" dirty="0"/>
          </a:p>
        </p:txBody>
      </p:sp>
      <p:sp>
        <p:nvSpPr>
          <p:cNvPr id="6" name="Rectángulo 5"/>
          <p:cNvSpPr/>
          <p:nvPr/>
        </p:nvSpPr>
        <p:spPr>
          <a:xfrm>
            <a:off x="152405" y="2260937"/>
            <a:ext cx="8811487" cy="1815882"/>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Son aquellas que no son determinadas por los usuarios, sino que son definidas por el hecho de que la base de datos sea relacional. Las más importantes son: </a:t>
            </a:r>
            <a:endParaRPr lang="es-ES" sz="1600" dirty="0" smtClean="0">
              <a:effectLst>
                <a:outerShdw blurRad="38100" dist="38100" dir="2700000" algn="tl">
                  <a:srgbClr val="000000">
                    <a:alpha val="43137"/>
                  </a:srgbClr>
                </a:outerShdw>
              </a:effectLst>
              <a:latin typeface="+mn-lt"/>
            </a:endParaRPr>
          </a:p>
          <a:p>
            <a:endParaRPr lang="es-ES" sz="1600" dirty="0">
              <a:effectLst>
                <a:outerShdw blurRad="38100" dist="38100" dir="2700000" algn="tl">
                  <a:srgbClr val="000000">
                    <a:alpha val="43137"/>
                  </a:srgbClr>
                </a:outerShdw>
              </a:effectLst>
              <a:latin typeface="+mn-lt"/>
            </a:endParaRPr>
          </a:p>
          <a:p>
            <a:pPr marL="285750" indent="-285750">
              <a:buFont typeface="Wingdings" panose="05000000000000000000" pitchFamily="2" charset="2"/>
              <a:buChar char="ü"/>
            </a:pPr>
            <a:r>
              <a:rPr lang="es-ES" sz="1600" b="1" dirty="0">
                <a:solidFill>
                  <a:srgbClr val="622322"/>
                </a:solidFill>
                <a:effectLst>
                  <a:outerShdw blurRad="38100" dist="38100" dir="2700000" algn="tl">
                    <a:srgbClr val="000000">
                      <a:alpha val="43137"/>
                    </a:srgbClr>
                  </a:outerShdw>
                </a:effectLst>
                <a:latin typeface="+mn-lt"/>
              </a:rPr>
              <a:t>No puede haber dos tuplas iguales </a:t>
            </a:r>
            <a:endParaRPr lang="es-ES" sz="1600" dirty="0">
              <a:solidFill>
                <a:srgbClr val="622322"/>
              </a:solidFill>
              <a:effectLst>
                <a:outerShdw blurRad="38100" dist="38100" dir="2700000" algn="tl">
                  <a:srgbClr val="000000">
                    <a:alpha val="43137"/>
                  </a:srgbClr>
                </a:outerShdw>
              </a:effectLst>
              <a:latin typeface="+mn-lt"/>
            </a:endParaRPr>
          </a:p>
          <a:p>
            <a:pPr marL="285750" indent="-285750">
              <a:buFont typeface="Wingdings" panose="05000000000000000000" pitchFamily="2" charset="2"/>
              <a:buChar char="ü"/>
            </a:pPr>
            <a:r>
              <a:rPr lang="es-ES" sz="1600" b="1" dirty="0">
                <a:solidFill>
                  <a:srgbClr val="622322"/>
                </a:solidFill>
                <a:effectLst>
                  <a:outerShdw blurRad="38100" dist="38100" dir="2700000" algn="tl">
                    <a:srgbClr val="000000">
                      <a:alpha val="43137"/>
                    </a:srgbClr>
                  </a:outerShdw>
                </a:effectLst>
                <a:latin typeface="+mn-lt"/>
              </a:rPr>
              <a:t>El orden de las tuplas no es significativo </a:t>
            </a:r>
            <a:endParaRPr lang="es-ES" sz="1600" dirty="0">
              <a:solidFill>
                <a:srgbClr val="622322"/>
              </a:solidFill>
              <a:effectLst>
                <a:outerShdw blurRad="38100" dist="38100" dir="2700000" algn="tl">
                  <a:srgbClr val="000000">
                    <a:alpha val="43137"/>
                  </a:srgbClr>
                </a:outerShdw>
              </a:effectLst>
              <a:latin typeface="+mn-lt"/>
            </a:endParaRPr>
          </a:p>
          <a:p>
            <a:pPr marL="285750" indent="-285750">
              <a:buFont typeface="Wingdings" panose="05000000000000000000" pitchFamily="2" charset="2"/>
              <a:buChar char="ü"/>
            </a:pPr>
            <a:r>
              <a:rPr lang="es-ES" sz="1600" b="1" dirty="0">
                <a:solidFill>
                  <a:srgbClr val="622322"/>
                </a:solidFill>
                <a:effectLst>
                  <a:outerShdw blurRad="38100" dist="38100" dir="2700000" algn="tl">
                    <a:srgbClr val="000000">
                      <a:alpha val="43137"/>
                    </a:srgbClr>
                  </a:outerShdw>
                </a:effectLst>
                <a:latin typeface="+mn-lt"/>
              </a:rPr>
              <a:t>El orden de los atributos no es significativo </a:t>
            </a:r>
            <a:endParaRPr lang="es-ES" sz="1600" dirty="0">
              <a:solidFill>
                <a:srgbClr val="622322"/>
              </a:solidFill>
              <a:effectLst>
                <a:outerShdw blurRad="38100" dist="38100" dir="2700000" algn="tl">
                  <a:srgbClr val="000000">
                    <a:alpha val="43137"/>
                  </a:srgbClr>
                </a:outerShdw>
              </a:effectLst>
              <a:latin typeface="+mn-lt"/>
            </a:endParaRPr>
          </a:p>
          <a:p>
            <a:pPr marL="285750" indent="-285750">
              <a:buFont typeface="Wingdings" panose="05000000000000000000" pitchFamily="2" charset="2"/>
              <a:buChar char="ü"/>
            </a:pPr>
            <a:r>
              <a:rPr lang="es-ES" sz="1600" b="1" dirty="0">
                <a:solidFill>
                  <a:srgbClr val="622322"/>
                </a:solidFill>
                <a:effectLst>
                  <a:outerShdw blurRad="38100" dist="38100" dir="2700000" algn="tl">
                    <a:srgbClr val="000000">
                      <a:alpha val="43137"/>
                    </a:srgbClr>
                  </a:outerShdw>
                </a:effectLst>
                <a:latin typeface="+mn-lt"/>
              </a:rPr>
              <a:t>Cada atributo sólo puede tomar un valor en la tupla y dominio en el que está inscrito </a:t>
            </a:r>
            <a:endParaRPr lang="es-ES" sz="1600" dirty="0">
              <a:solidFill>
                <a:srgbClr val="622322"/>
              </a:solidFill>
              <a:effectLst>
                <a:outerShdw blurRad="38100" dist="38100" dir="2700000" algn="tl">
                  <a:srgbClr val="000000">
                    <a:alpha val="43137"/>
                  </a:srgbClr>
                </a:outerShdw>
              </a:effectLst>
              <a:latin typeface="+mn-lt"/>
            </a:endParaRPr>
          </a:p>
        </p:txBody>
      </p:sp>
      <p:sp>
        <p:nvSpPr>
          <p:cNvPr id="8" name="Rectángulo 7"/>
          <p:cNvSpPr/>
          <p:nvPr/>
        </p:nvSpPr>
        <p:spPr>
          <a:xfrm>
            <a:off x="356441" y="4138973"/>
            <a:ext cx="1654620" cy="400110"/>
          </a:xfrm>
          <a:prstGeom prst="rect">
            <a:avLst/>
          </a:prstGeom>
        </p:spPr>
        <p:txBody>
          <a:bodyPr wrap="none">
            <a:spAutoFit/>
          </a:bodyPr>
          <a:lstStyle/>
          <a:p>
            <a:r>
              <a:rPr lang="es-AR" sz="2000" b="1" dirty="0" smtClean="0">
                <a:solidFill>
                  <a:schemeClr val="accent1">
                    <a:lumMod val="75000"/>
                  </a:schemeClr>
                </a:solidFill>
                <a:effectLst>
                  <a:outerShdw blurRad="38100" dist="38100" dir="2700000" algn="tl">
                    <a:srgbClr val="000000">
                      <a:alpha val="43137"/>
                    </a:srgbClr>
                  </a:outerShdw>
                </a:effectLst>
                <a:latin typeface="+mn-lt"/>
              </a:rPr>
              <a:t>Semánticas</a:t>
            </a:r>
            <a:r>
              <a:rPr lang="es-AR" dirty="0" smtClean="0">
                <a:solidFill>
                  <a:srgbClr val="E26C09"/>
                </a:solidFill>
                <a:latin typeface="Cooper Black" panose="0208090404030B020404" pitchFamily="18" charset="0"/>
              </a:rPr>
              <a:t> </a:t>
            </a:r>
            <a:endParaRPr lang="es-AR" dirty="0"/>
          </a:p>
        </p:txBody>
      </p:sp>
      <p:sp>
        <p:nvSpPr>
          <p:cNvPr id="9" name="Rectángulo 8"/>
          <p:cNvSpPr/>
          <p:nvPr/>
        </p:nvSpPr>
        <p:spPr>
          <a:xfrm>
            <a:off x="263235" y="4611366"/>
            <a:ext cx="8589819" cy="584775"/>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El modelo relacional permite a los usuario incorporar restricciones personales a los datos. Se comentan las diferentes reglas semánticas a continuación: </a:t>
            </a:r>
            <a:endParaRPr lang="es-AR" sz="1600" dirty="0">
              <a:effectLst>
                <a:outerShdw blurRad="38100" dist="38100" dir="2700000" algn="tl">
                  <a:srgbClr val="000000">
                    <a:alpha val="43137"/>
                  </a:srgbClr>
                </a:outerShdw>
              </a:effectLst>
              <a:latin typeface="+mn-lt"/>
            </a:endParaRPr>
          </a:p>
        </p:txBody>
      </p:sp>
      <p:sp>
        <p:nvSpPr>
          <p:cNvPr id="10" name="Rectángulo 9"/>
          <p:cNvSpPr/>
          <p:nvPr/>
        </p:nvSpPr>
        <p:spPr>
          <a:xfrm>
            <a:off x="550409" y="5242453"/>
            <a:ext cx="3050835" cy="338554"/>
          </a:xfrm>
          <a:prstGeom prst="rect">
            <a:avLst/>
          </a:prstGeom>
        </p:spPr>
        <p:txBody>
          <a:bodyPr wrap="none">
            <a:spAutoFit/>
          </a:bodyPr>
          <a:lstStyle/>
          <a:p>
            <a:r>
              <a:rPr lang="es-AR" sz="1600" b="1" dirty="0" smtClean="0">
                <a:solidFill>
                  <a:srgbClr val="365F91"/>
                </a:solidFill>
                <a:effectLst>
                  <a:outerShdw blurRad="38100" dist="38100" dir="2700000" algn="tl">
                    <a:srgbClr val="000000">
                      <a:alpha val="43137"/>
                    </a:srgbClr>
                  </a:outerShdw>
                </a:effectLst>
                <a:latin typeface="+mn-lt"/>
              </a:rPr>
              <a:t>Clave </a:t>
            </a:r>
            <a:r>
              <a:rPr lang="es-AR" sz="1600" b="1" dirty="0">
                <a:solidFill>
                  <a:srgbClr val="365F91"/>
                </a:solidFill>
                <a:effectLst>
                  <a:outerShdw blurRad="38100" dist="38100" dir="2700000" algn="tl">
                    <a:srgbClr val="000000">
                      <a:alpha val="43137"/>
                    </a:srgbClr>
                  </a:outerShdw>
                </a:effectLst>
                <a:latin typeface="+mn-lt"/>
              </a:rPr>
              <a:t>principal (</a:t>
            </a:r>
            <a:r>
              <a:rPr lang="es-AR" sz="1600" b="1" dirty="0">
                <a:solidFill>
                  <a:srgbClr val="622322"/>
                </a:solidFill>
                <a:effectLst>
                  <a:outerShdw blurRad="38100" dist="38100" dir="2700000" algn="tl">
                    <a:srgbClr val="000000">
                      <a:alpha val="43137"/>
                    </a:srgbClr>
                  </a:outerShdw>
                </a:effectLst>
                <a:latin typeface="+mn-lt"/>
              </a:rPr>
              <a:t>primary key</a:t>
            </a:r>
            <a:r>
              <a:rPr lang="es-AR" sz="1600" b="1" dirty="0">
                <a:solidFill>
                  <a:srgbClr val="365F91"/>
                </a:solidFill>
                <a:effectLst>
                  <a:outerShdw blurRad="38100" dist="38100" dir="2700000" algn="tl">
                    <a:srgbClr val="000000">
                      <a:alpha val="43137"/>
                    </a:srgbClr>
                  </a:outerShdw>
                </a:effectLst>
                <a:latin typeface="+mn-lt"/>
              </a:rPr>
              <a:t>) </a:t>
            </a:r>
            <a:endParaRPr lang="es-AR" sz="1600" b="1" dirty="0">
              <a:effectLst>
                <a:outerShdw blurRad="38100" dist="38100" dir="2700000" algn="tl">
                  <a:srgbClr val="000000">
                    <a:alpha val="43137"/>
                  </a:srgbClr>
                </a:outerShdw>
              </a:effectLst>
              <a:latin typeface="+mn-lt"/>
            </a:endParaRPr>
          </a:p>
        </p:txBody>
      </p:sp>
      <p:sp>
        <p:nvSpPr>
          <p:cNvPr id="11" name="Rectángulo 10"/>
          <p:cNvSpPr/>
          <p:nvPr/>
        </p:nvSpPr>
        <p:spPr>
          <a:xfrm>
            <a:off x="166261" y="5650277"/>
            <a:ext cx="8797632" cy="830997"/>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También llamada clave primaria. Marca uno o más atributos como identificadores de la tabla. De esa forma en esos atributos las filas de la tabla no podrán repetir valores ni tampoco dejarlos vacíos. </a:t>
            </a:r>
            <a:endParaRPr lang="es-AR" sz="16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712238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2835096" y="346833"/>
            <a:ext cx="3549370" cy="707886"/>
          </a:xfrm>
          <a:prstGeom prst="rect">
            <a:avLst/>
          </a:prstGeom>
        </p:spPr>
        <p:txBody>
          <a:bodyPr wrap="none">
            <a:spAutoFit/>
          </a:bodyPr>
          <a:lstStyle/>
          <a:p>
            <a:r>
              <a:rPr lang="es-ES" sz="4000" b="1" dirty="0" smtClean="0">
                <a:solidFill>
                  <a:schemeClr val="bg2">
                    <a:lumMod val="90000"/>
                    <a:lumOff val="10000"/>
                  </a:schemeClr>
                </a:solidFill>
                <a:effectLst>
                  <a:outerShdw blurRad="38100" dist="38100" dir="2700000" algn="tl">
                    <a:srgbClr val="000000">
                      <a:alpha val="43137"/>
                    </a:srgbClr>
                  </a:outerShdw>
                </a:effectLst>
              </a:rPr>
              <a:t>Restricciones</a:t>
            </a:r>
            <a:endParaRPr lang="es-AR" sz="40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8" name="Rectángulo 7"/>
          <p:cNvSpPr/>
          <p:nvPr/>
        </p:nvSpPr>
        <p:spPr>
          <a:xfrm>
            <a:off x="314876" y="1368056"/>
            <a:ext cx="1654620" cy="400110"/>
          </a:xfrm>
          <a:prstGeom prst="rect">
            <a:avLst/>
          </a:prstGeom>
        </p:spPr>
        <p:txBody>
          <a:bodyPr wrap="none">
            <a:spAutoFit/>
          </a:bodyPr>
          <a:lstStyle/>
          <a:p>
            <a:r>
              <a:rPr lang="es-AR" sz="2000" b="1" dirty="0" smtClean="0">
                <a:solidFill>
                  <a:schemeClr val="accent1">
                    <a:lumMod val="75000"/>
                  </a:schemeClr>
                </a:solidFill>
                <a:effectLst>
                  <a:outerShdw blurRad="38100" dist="38100" dir="2700000" algn="tl">
                    <a:srgbClr val="000000">
                      <a:alpha val="43137"/>
                    </a:srgbClr>
                  </a:outerShdw>
                </a:effectLst>
                <a:latin typeface="+mn-lt"/>
              </a:rPr>
              <a:t>Semánticas</a:t>
            </a:r>
            <a:r>
              <a:rPr lang="es-AR" dirty="0" smtClean="0">
                <a:solidFill>
                  <a:srgbClr val="E26C09"/>
                </a:solidFill>
                <a:latin typeface="Cooper Black" panose="0208090404030B020404" pitchFamily="18" charset="0"/>
              </a:rPr>
              <a:t> </a:t>
            </a:r>
            <a:endParaRPr lang="es-AR" dirty="0"/>
          </a:p>
        </p:txBody>
      </p:sp>
      <p:sp>
        <p:nvSpPr>
          <p:cNvPr id="10" name="Rectángulo 9"/>
          <p:cNvSpPr/>
          <p:nvPr/>
        </p:nvSpPr>
        <p:spPr>
          <a:xfrm>
            <a:off x="550409" y="1986635"/>
            <a:ext cx="1975221" cy="338554"/>
          </a:xfrm>
          <a:prstGeom prst="rect">
            <a:avLst/>
          </a:prstGeom>
        </p:spPr>
        <p:txBody>
          <a:bodyPr wrap="none">
            <a:spAutoFit/>
          </a:bodyPr>
          <a:lstStyle/>
          <a:p>
            <a:r>
              <a:rPr lang="es-AR" sz="1600" b="1" dirty="0" smtClean="0">
                <a:solidFill>
                  <a:srgbClr val="365F91"/>
                </a:solidFill>
                <a:effectLst>
                  <a:outerShdw blurRad="38100" dist="38100" dir="2700000" algn="tl">
                    <a:srgbClr val="000000">
                      <a:alpha val="43137"/>
                    </a:srgbClr>
                  </a:outerShdw>
                </a:effectLst>
                <a:latin typeface="+mn-lt"/>
              </a:rPr>
              <a:t>Unicidad (</a:t>
            </a:r>
            <a:r>
              <a:rPr lang="es-AR" sz="1600" b="1" dirty="0" smtClean="0">
                <a:solidFill>
                  <a:srgbClr val="622322"/>
                </a:solidFill>
                <a:effectLst>
                  <a:outerShdw blurRad="38100" dist="38100" dir="2700000" algn="tl">
                    <a:srgbClr val="000000">
                      <a:alpha val="43137"/>
                    </a:srgbClr>
                  </a:outerShdw>
                </a:effectLst>
                <a:latin typeface="+mn-lt"/>
              </a:rPr>
              <a:t>unique</a:t>
            </a:r>
            <a:r>
              <a:rPr lang="es-AR" sz="1600" b="1" dirty="0" smtClean="0">
                <a:solidFill>
                  <a:srgbClr val="365F91"/>
                </a:solidFill>
                <a:effectLst>
                  <a:outerShdw blurRad="38100" dist="38100" dir="2700000" algn="tl">
                    <a:srgbClr val="000000">
                      <a:alpha val="43137"/>
                    </a:srgbClr>
                  </a:outerShdw>
                </a:effectLst>
                <a:latin typeface="+mn-lt"/>
              </a:rPr>
              <a:t>) </a:t>
            </a:r>
            <a:endParaRPr lang="es-AR" sz="1600" b="1" dirty="0">
              <a:effectLst>
                <a:outerShdw blurRad="38100" dist="38100" dir="2700000" algn="tl">
                  <a:srgbClr val="000000">
                    <a:alpha val="43137"/>
                  </a:srgbClr>
                </a:outerShdw>
              </a:effectLst>
              <a:latin typeface="+mn-lt"/>
            </a:endParaRPr>
          </a:p>
        </p:txBody>
      </p:sp>
      <p:sp>
        <p:nvSpPr>
          <p:cNvPr id="2" name="Rectángulo 1"/>
          <p:cNvSpPr/>
          <p:nvPr/>
        </p:nvSpPr>
        <p:spPr>
          <a:xfrm>
            <a:off x="110837" y="2500975"/>
            <a:ext cx="8922327" cy="1077218"/>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Impide que los valores de los atributos marcados de esa forma, puedan repetirse. </a:t>
            </a:r>
            <a:endParaRPr lang="es-ES" sz="1600" dirty="0" smtClean="0">
              <a:effectLst>
                <a:outerShdw blurRad="38100" dist="38100" dir="2700000" algn="tl">
                  <a:srgbClr val="000000">
                    <a:alpha val="43137"/>
                  </a:srgbClr>
                </a:outerShdw>
              </a:effectLst>
              <a:latin typeface="+mn-lt"/>
            </a:endParaRPr>
          </a:p>
          <a:p>
            <a:r>
              <a:rPr lang="es-ES" sz="1600" dirty="0" smtClean="0">
                <a:effectLst>
                  <a:outerShdw blurRad="38100" dist="38100" dir="2700000" algn="tl">
                    <a:srgbClr val="000000">
                      <a:alpha val="43137"/>
                    </a:srgbClr>
                  </a:outerShdw>
                </a:effectLst>
                <a:latin typeface="+mn-lt"/>
              </a:rPr>
              <a:t>Esta </a:t>
            </a:r>
            <a:r>
              <a:rPr lang="es-ES" sz="1600" dirty="0">
                <a:effectLst>
                  <a:outerShdw blurRad="38100" dist="38100" dir="2700000" algn="tl">
                    <a:srgbClr val="000000">
                      <a:alpha val="43137"/>
                    </a:srgbClr>
                  </a:outerShdw>
                </a:effectLst>
                <a:latin typeface="+mn-lt"/>
              </a:rPr>
              <a:t>restricción debe indicarse en todas las claves alternativas. </a:t>
            </a:r>
          </a:p>
          <a:p>
            <a:r>
              <a:rPr lang="es-ES" sz="1600" dirty="0">
                <a:effectLst>
                  <a:outerShdw blurRad="38100" dist="38100" dir="2700000" algn="tl">
                    <a:srgbClr val="000000">
                      <a:alpha val="43137"/>
                    </a:srgbClr>
                  </a:outerShdw>
                </a:effectLst>
                <a:latin typeface="+mn-lt"/>
              </a:rPr>
              <a:t>Al marcar una clave primaria se añade automáticamente sobre los atributos que forman la clave un criterio de unicidad. </a:t>
            </a:r>
            <a:endParaRPr lang="es-AR" sz="1600" dirty="0">
              <a:effectLst>
                <a:outerShdw blurRad="38100" dist="38100" dir="2700000" algn="tl">
                  <a:srgbClr val="000000">
                    <a:alpha val="43137"/>
                  </a:srgbClr>
                </a:outerShdw>
              </a:effectLst>
              <a:latin typeface="+mn-lt"/>
            </a:endParaRPr>
          </a:p>
        </p:txBody>
      </p:sp>
      <p:sp>
        <p:nvSpPr>
          <p:cNvPr id="12" name="Rectángulo 11"/>
          <p:cNvSpPr/>
          <p:nvPr/>
        </p:nvSpPr>
        <p:spPr>
          <a:xfrm>
            <a:off x="536549" y="3676900"/>
            <a:ext cx="2629246" cy="338554"/>
          </a:xfrm>
          <a:prstGeom prst="rect">
            <a:avLst/>
          </a:prstGeom>
        </p:spPr>
        <p:txBody>
          <a:bodyPr wrap="none">
            <a:spAutoFit/>
          </a:bodyPr>
          <a:lstStyle/>
          <a:p>
            <a:r>
              <a:rPr lang="es-AR" sz="1600" b="1" dirty="0" smtClean="0">
                <a:solidFill>
                  <a:srgbClr val="365F91"/>
                </a:solidFill>
                <a:effectLst>
                  <a:outerShdw blurRad="38100" dist="38100" dir="2700000" algn="tl">
                    <a:srgbClr val="000000">
                      <a:alpha val="43137"/>
                    </a:srgbClr>
                  </a:outerShdw>
                </a:effectLst>
                <a:latin typeface="+mn-lt"/>
              </a:rPr>
              <a:t>Obligatoriedad (</a:t>
            </a:r>
            <a:r>
              <a:rPr lang="es-AR" sz="1600" b="1" dirty="0" smtClean="0">
                <a:solidFill>
                  <a:srgbClr val="622322"/>
                </a:solidFill>
                <a:effectLst>
                  <a:outerShdw blurRad="38100" dist="38100" dir="2700000" algn="tl">
                    <a:srgbClr val="000000">
                      <a:alpha val="43137"/>
                    </a:srgbClr>
                  </a:outerShdw>
                </a:effectLst>
                <a:latin typeface="+mn-lt"/>
              </a:rPr>
              <a:t>not null</a:t>
            </a:r>
            <a:r>
              <a:rPr lang="es-AR" sz="1600" b="1" dirty="0" smtClean="0">
                <a:solidFill>
                  <a:srgbClr val="365F91"/>
                </a:solidFill>
                <a:effectLst>
                  <a:outerShdw blurRad="38100" dist="38100" dir="2700000" algn="tl">
                    <a:srgbClr val="000000">
                      <a:alpha val="43137"/>
                    </a:srgbClr>
                  </a:outerShdw>
                </a:effectLst>
                <a:latin typeface="+mn-lt"/>
              </a:rPr>
              <a:t>) </a:t>
            </a:r>
            <a:endParaRPr lang="es-AR" sz="1600" b="1" dirty="0">
              <a:effectLst>
                <a:outerShdw blurRad="38100" dist="38100" dir="2700000" algn="tl">
                  <a:srgbClr val="000000">
                    <a:alpha val="43137"/>
                  </a:srgbClr>
                </a:outerShdw>
              </a:effectLst>
              <a:latin typeface="+mn-lt"/>
            </a:endParaRPr>
          </a:p>
        </p:txBody>
      </p:sp>
      <p:sp>
        <p:nvSpPr>
          <p:cNvPr id="3" name="Rectángulo 2"/>
          <p:cNvSpPr/>
          <p:nvPr/>
        </p:nvSpPr>
        <p:spPr>
          <a:xfrm>
            <a:off x="110836" y="4253324"/>
            <a:ext cx="8922327" cy="584775"/>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Prohíbe que el atributo marcado de esta forma quede vacío (es decir impide que pueda contener el valor nulo, </a:t>
            </a:r>
            <a:r>
              <a:rPr lang="es-ES" sz="1600" b="1" dirty="0">
                <a:solidFill>
                  <a:srgbClr val="622322"/>
                </a:solidFill>
                <a:effectLst>
                  <a:outerShdw blurRad="38100" dist="38100" dir="2700000" algn="tl">
                    <a:srgbClr val="000000">
                      <a:alpha val="43137"/>
                    </a:srgbClr>
                  </a:outerShdw>
                </a:effectLst>
                <a:latin typeface="+mn-lt"/>
              </a:rPr>
              <a:t>null</a:t>
            </a:r>
            <a:r>
              <a:rPr lang="es-ES" sz="1600" dirty="0">
                <a:effectLst>
                  <a:outerShdw blurRad="38100" dist="38100" dir="2700000" algn="tl">
                    <a:srgbClr val="000000">
                      <a:alpha val="43137"/>
                    </a:srgbClr>
                  </a:outerShdw>
                </a:effectLst>
                <a:latin typeface="+mn-lt"/>
              </a:rPr>
              <a:t>). </a:t>
            </a:r>
            <a:endParaRPr lang="es-AR" sz="1600" dirty="0">
              <a:effectLst>
                <a:outerShdw blurRad="38100" dist="38100" dir="2700000" algn="tl">
                  <a:srgbClr val="000000">
                    <a:alpha val="43137"/>
                  </a:srgbClr>
                </a:outerShdw>
              </a:effectLst>
              <a:latin typeface="+mn-lt"/>
            </a:endParaRPr>
          </a:p>
        </p:txBody>
      </p:sp>
      <p:sp>
        <p:nvSpPr>
          <p:cNvPr id="13" name="Rectángulo 12"/>
          <p:cNvSpPr/>
          <p:nvPr/>
        </p:nvSpPr>
        <p:spPr>
          <a:xfrm>
            <a:off x="550399" y="4979229"/>
            <a:ext cx="2933816" cy="338554"/>
          </a:xfrm>
          <a:prstGeom prst="rect">
            <a:avLst/>
          </a:prstGeom>
        </p:spPr>
        <p:txBody>
          <a:bodyPr wrap="none">
            <a:spAutoFit/>
          </a:bodyPr>
          <a:lstStyle/>
          <a:p>
            <a:r>
              <a:rPr lang="es-AR" sz="1600" b="1" dirty="0" smtClean="0">
                <a:solidFill>
                  <a:srgbClr val="365F91"/>
                </a:solidFill>
                <a:effectLst>
                  <a:outerShdw blurRad="38100" dist="38100" dir="2700000" algn="tl">
                    <a:srgbClr val="000000">
                      <a:alpha val="43137"/>
                    </a:srgbClr>
                  </a:outerShdw>
                </a:effectLst>
                <a:latin typeface="+mn-lt"/>
              </a:rPr>
              <a:t>Regla de validación (</a:t>
            </a:r>
            <a:r>
              <a:rPr lang="es-AR" sz="1600" b="1" dirty="0" smtClean="0">
                <a:solidFill>
                  <a:srgbClr val="622322"/>
                </a:solidFill>
                <a:effectLst>
                  <a:outerShdw blurRad="38100" dist="38100" dir="2700000" algn="tl">
                    <a:srgbClr val="000000">
                      <a:alpha val="43137"/>
                    </a:srgbClr>
                  </a:outerShdw>
                </a:effectLst>
                <a:latin typeface="+mn-lt"/>
              </a:rPr>
              <a:t>check</a:t>
            </a:r>
            <a:r>
              <a:rPr lang="es-AR" sz="1600" b="1" dirty="0" smtClean="0">
                <a:solidFill>
                  <a:srgbClr val="365F91"/>
                </a:solidFill>
                <a:effectLst>
                  <a:outerShdw blurRad="38100" dist="38100" dir="2700000" algn="tl">
                    <a:srgbClr val="000000">
                      <a:alpha val="43137"/>
                    </a:srgbClr>
                  </a:outerShdw>
                </a:effectLst>
                <a:latin typeface="+mn-lt"/>
              </a:rPr>
              <a:t>) </a:t>
            </a:r>
            <a:endParaRPr lang="es-AR" sz="1600" b="1" dirty="0">
              <a:effectLst>
                <a:outerShdw blurRad="38100" dist="38100" dir="2700000" algn="tl">
                  <a:srgbClr val="000000">
                    <a:alpha val="43137"/>
                  </a:srgbClr>
                </a:outerShdw>
              </a:effectLst>
              <a:latin typeface="+mn-lt"/>
            </a:endParaRPr>
          </a:p>
        </p:txBody>
      </p:sp>
      <p:sp>
        <p:nvSpPr>
          <p:cNvPr id="14" name="Rectángulo 13"/>
          <p:cNvSpPr/>
          <p:nvPr/>
        </p:nvSpPr>
        <p:spPr>
          <a:xfrm>
            <a:off x="110837" y="5458915"/>
            <a:ext cx="8922326" cy="830997"/>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Trebuchet MS" panose="020B0603020202020204" pitchFamily="34" charset="0"/>
              </a:rPr>
              <a:t>Condición lógica que debe de cumplir un dato concreto para darlo por válido. Por ejemplo restringir el campo sueldo para que siempre sea mayor de 1000, sería una regla de validación. También por ejemplo que la fecha de inicio sea mayor que la fecha final. </a:t>
            </a:r>
            <a:endParaRPr lang="es-AR"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2780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2835096" y="346833"/>
            <a:ext cx="3549370" cy="707886"/>
          </a:xfrm>
          <a:prstGeom prst="rect">
            <a:avLst/>
          </a:prstGeom>
        </p:spPr>
        <p:txBody>
          <a:bodyPr wrap="none">
            <a:spAutoFit/>
          </a:bodyPr>
          <a:lstStyle/>
          <a:p>
            <a:r>
              <a:rPr lang="es-ES" sz="4000" b="1" dirty="0" smtClean="0">
                <a:solidFill>
                  <a:schemeClr val="bg2">
                    <a:lumMod val="90000"/>
                    <a:lumOff val="10000"/>
                  </a:schemeClr>
                </a:solidFill>
                <a:effectLst>
                  <a:outerShdw blurRad="38100" dist="38100" dir="2700000" algn="tl">
                    <a:srgbClr val="000000">
                      <a:alpha val="43137"/>
                    </a:srgbClr>
                  </a:outerShdw>
                </a:effectLst>
              </a:rPr>
              <a:t>Restricciones</a:t>
            </a:r>
            <a:endParaRPr lang="es-AR" sz="40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8" name="Rectángulo 7"/>
          <p:cNvSpPr/>
          <p:nvPr/>
        </p:nvSpPr>
        <p:spPr>
          <a:xfrm>
            <a:off x="314876" y="1257216"/>
            <a:ext cx="1654620" cy="400110"/>
          </a:xfrm>
          <a:prstGeom prst="rect">
            <a:avLst/>
          </a:prstGeom>
        </p:spPr>
        <p:txBody>
          <a:bodyPr wrap="none">
            <a:spAutoFit/>
          </a:bodyPr>
          <a:lstStyle/>
          <a:p>
            <a:r>
              <a:rPr lang="es-AR" sz="2000" b="1" dirty="0" smtClean="0">
                <a:solidFill>
                  <a:schemeClr val="accent1">
                    <a:lumMod val="75000"/>
                  </a:schemeClr>
                </a:solidFill>
                <a:effectLst>
                  <a:outerShdw blurRad="38100" dist="38100" dir="2700000" algn="tl">
                    <a:srgbClr val="000000">
                      <a:alpha val="43137"/>
                    </a:srgbClr>
                  </a:outerShdw>
                </a:effectLst>
                <a:latin typeface="+mn-lt"/>
              </a:rPr>
              <a:t>Semánticas</a:t>
            </a:r>
            <a:r>
              <a:rPr lang="es-AR" dirty="0" smtClean="0">
                <a:solidFill>
                  <a:srgbClr val="E26C09"/>
                </a:solidFill>
                <a:latin typeface="Cooper Black" panose="0208090404030B020404" pitchFamily="18" charset="0"/>
              </a:rPr>
              <a:t> </a:t>
            </a:r>
            <a:endParaRPr lang="es-AR" dirty="0"/>
          </a:p>
        </p:txBody>
      </p:sp>
      <p:sp>
        <p:nvSpPr>
          <p:cNvPr id="10" name="Rectángulo 9"/>
          <p:cNvSpPr/>
          <p:nvPr/>
        </p:nvSpPr>
        <p:spPr>
          <a:xfrm>
            <a:off x="550409" y="1667970"/>
            <a:ext cx="3677610" cy="338554"/>
          </a:xfrm>
          <a:prstGeom prst="rect">
            <a:avLst/>
          </a:prstGeom>
        </p:spPr>
        <p:txBody>
          <a:bodyPr wrap="none">
            <a:spAutoFit/>
          </a:bodyPr>
          <a:lstStyle/>
          <a:p>
            <a:r>
              <a:rPr lang="es-AR" sz="1600" b="1" dirty="0" smtClean="0">
                <a:solidFill>
                  <a:srgbClr val="365F91"/>
                </a:solidFill>
                <a:effectLst>
                  <a:outerShdw blurRad="38100" dist="38100" dir="2700000" algn="tl">
                    <a:srgbClr val="000000">
                      <a:alpha val="43137"/>
                    </a:srgbClr>
                  </a:outerShdw>
                </a:effectLst>
                <a:latin typeface="+mn-lt"/>
              </a:rPr>
              <a:t>Integridad referencial (</a:t>
            </a:r>
            <a:r>
              <a:rPr lang="es-AR" sz="1600" b="1" dirty="0" smtClean="0">
                <a:solidFill>
                  <a:srgbClr val="622322"/>
                </a:solidFill>
                <a:effectLst>
                  <a:outerShdw blurRad="38100" dist="38100" dir="2700000" algn="tl">
                    <a:srgbClr val="000000">
                      <a:alpha val="43137"/>
                    </a:srgbClr>
                  </a:outerShdw>
                </a:effectLst>
                <a:latin typeface="+mn-lt"/>
              </a:rPr>
              <a:t>Foreign key</a:t>
            </a:r>
            <a:r>
              <a:rPr lang="es-AR" sz="1600" b="1" dirty="0" smtClean="0">
                <a:solidFill>
                  <a:srgbClr val="365F91"/>
                </a:solidFill>
                <a:effectLst>
                  <a:outerShdw blurRad="38100" dist="38100" dir="2700000" algn="tl">
                    <a:srgbClr val="000000">
                      <a:alpha val="43137"/>
                    </a:srgbClr>
                  </a:outerShdw>
                </a:effectLst>
                <a:latin typeface="+mn-lt"/>
              </a:rPr>
              <a:t>) </a:t>
            </a:r>
            <a:endParaRPr lang="es-AR" sz="1600" b="1" dirty="0">
              <a:effectLst>
                <a:outerShdw blurRad="38100" dist="38100" dir="2700000" algn="tl">
                  <a:srgbClr val="000000">
                    <a:alpha val="43137"/>
                  </a:srgbClr>
                </a:outerShdw>
              </a:effectLst>
              <a:latin typeface="+mn-lt"/>
            </a:endParaRPr>
          </a:p>
        </p:txBody>
      </p:sp>
      <p:sp>
        <p:nvSpPr>
          <p:cNvPr id="4" name="Rectángulo 3"/>
          <p:cNvSpPr/>
          <p:nvPr/>
        </p:nvSpPr>
        <p:spPr>
          <a:xfrm>
            <a:off x="55416" y="2054828"/>
            <a:ext cx="9033163" cy="2062103"/>
          </a:xfrm>
          <a:prstGeom prst="rect">
            <a:avLst/>
          </a:prstGeom>
        </p:spPr>
        <p:txBody>
          <a:bodyPr wrap="square">
            <a:spAutoFit/>
          </a:bodyPr>
          <a:lstStyle/>
          <a:p>
            <a:pPr algn="just"/>
            <a:r>
              <a:rPr lang="es-ES" sz="1600" dirty="0">
                <a:effectLst>
                  <a:outerShdw blurRad="38100" dist="38100" dir="2700000" algn="tl">
                    <a:srgbClr val="000000">
                      <a:alpha val="43137"/>
                    </a:srgbClr>
                  </a:outerShdw>
                </a:effectLst>
                <a:latin typeface="Trebuchet MS" panose="020B0603020202020204" pitchFamily="34" charset="0"/>
              </a:rPr>
              <a:t>Sirve para indicar una clave externa (también llamada secundaria y foránea) sobre uno o más atributos. Los atributos marcados de esta forma sólo podrán contener valores que estén relacionados con la clave principal de la tabla que relacionan (llamada tabla principal). Dichos atributos sí podrán contener valores nulos. </a:t>
            </a:r>
          </a:p>
          <a:p>
            <a:pPr algn="just"/>
            <a:r>
              <a:rPr lang="es-ES" sz="1600" dirty="0">
                <a:effectLst>
                  <a:outerShdw blurRad="38100" dist="38100" dir="2700000" algn="tl">
                    <a:srgbClr val="000000">
                      <a:alpha val="43137"/>
                    </a:srgbClr>
                  </a:outerShdw>
                </a:effectLst>
                <a:latin typeface="Trebuchet MS" panose="020B0603020202020204" pitchFamily="34" charset="0"/>
              </a:rPr>
              <a:t>Es decir si hay una tabla de alquileres en la que cada fila es un </a:t>
            </a:r>
            <a:r>
              <a:rPr lang="es-ES" sz="1600" b="1" i="1" dirty="0">
                <a:solidFill>
                  <a:srgbClr val="006FC0"/>
                </a:solidFill>
                <a:effectLst>
                  <a:outerShdw blurRad="38100" dist="38100" dir="2700000" algn="tl">
                    <a:srgbClr val="000000">
                      <a:alpha val="43137"/>
                    </a:srgbClr>
                  </a:outerShdw>
                </a:effectLst>
                <a:latin typeface="Trebuchet MS" panose="020B0603020202020204" pitchFamily="34" charset="0"/>
              </a:rPr>
              <a:t>alquiler</a:t>
            </a:r>
            <a:r>
              <a:rPr lang="es-ES" sz="1600" dirty="0">
                <a:effectLst>
                  <a:outerShdw blurRad="38100" dist="38100" dir="2700000" algn="tl">
                    <a:srgbClr val="000000">
                      <a:alpha val="43137"/>
                    </a:srgbClr>
                  </a:outerShdw>
                </a:effectLst>
                <a:latin typeface="Trebuchet MS" panose="020B0603020202020204" pitchFamily="34" charset="0"/>
              </a:rPr>
              <a:t>, existirá un atributo </a:t>
            </a:r>
            <a:r>
              <a:rPr lang="es-ES" sz="1600" b="1" i="1" dirty="0">
                <a:solidFill>
                  <a:srgbClr val="006FC0"/>
                </a:solidFill>
                <a:effectLst>
                  <a:outerShdw blurRad="38100" dist="38100" dir="2700000" algn="tl">
                    <a:srgbClr val="000000">
                      <a:alpha val="43137"/>
                    </a:srgbClr>
                  </a:outerShdw>
                </a:effectLst>
                <a:latin typeface="Trebuchet MS" panose="020B0603020202020204" pitchFamily="34" charset="0"/>
              </a:rPr>
              <a:t>cod_cliente </a:t>
            </a:r>
            <a:r>
              <a:rPr lang="es-ES" sz="1600" dirty="0">
                <a:effectLst>
                  <a:outerShdw blurRad="38100" dist="38100" dir="2700000" algn="tl">
                    <a:srgbClr val="000000">
                      <a:alpha val="43137"/>
                    </a:srgbClr>
                  </a:outerShdw>
                </a:effectLst>
                <a:latin typeface="Trebuchet MS" panose="020B0603020202020204" pitchFamily="34" charset="0"/>
              </a:rPr>
              <a:t>que indicará el c</a:t>
            </a:r>
            <a:r>
              <a:rPr lang="es-ES" sz="1600" b="1" i="1" dirty="0">
                <a:solidFill>
                  <a:srgbClr val="006FC0"/>
                </a:solidFill>
                <a:effectLst>
                  <a:outerShdw blurRad="38100" dist="38100" dir="2700000" algn="tl">
                    <a:srgbClr val="000000">
                      <a:alpha val="43137"/>
                    </a:srgbClr>
                  </a:outerShdw>
                </a:effectLst>
                <a:latin typeface="Trebuchet MS" panose="020B0603020202020204" pitchFamily="34" charset="0"/>
              </a:rPr>
              <a:t>ódigo del cliente </a:t>
            </a:r>
            <a:r>
              <a:rPr lang="es-ES" sz="1600" dirty="0">
                <a:effectLst>
                  <a:outerShdw blurRad="38100" dist="38100" dir="2700000" algn="tl">
                    <a:srgbClr val="000000">
                      <a:alpha val="43137"/>
                    </a:srgbClr>
                  </a:outerShdw>
                </a:effectLst>
                <a:latin typeface="Trebuchet MS" panose="020B0603020202020204" pitchFamily="34" charset="0"/>
              </a:rPr>
              <a:t>y que estará relacionado con una tabla de </a:t>
            </a:r>
            <a:r>
              <a:rPr lang="es-ES" sz="1600" b="1" i="1" dirty="0">
                <a:solidFill>
                  <a:srgbClr val="006FC0"/>
                </a:solidFill>
                <a:effectLst>
                  <a:outerShdw blurRad="38100" dist="38100" dir="2700000" algn="tl">
                    <a:srgbClr val="000000">
                      <a:alpha val="43137"/>
                    </a:srgbClr>
                  </a:outerShdw>
                </a:effectLst>
                <a:latin typeface="Trebuchet MS" panose="020B0603020202020204" pitchFamily="34" charset="0"/>
              </a:rPr>
              <a:t>clientes</a:t>
            </a:r>
            <a:r>
              <a:rPr lang="es-ES" sz="1600" dirty="0">
                <a:effectLst>
                  <a:outerShdw blurRad="38100" dist="38100" dir="2700000" algn="tl">
                    <a:srgbClr val="000000">
                      <a:alpha val="43137"/>
                    </a:srgbClr>
                  </a:outerShdw>
                </a:effectLst>
                <a:latin typeface="Trebuchet MS" panose="020B0603020202020204" pitchFamily="34" charset="0"/>
              </a:rPr>
              <a:t>, en la que dicho atributo es la clave principal. De hecho no se podrá incluir un código que no esté en la tabla clientes; eso es lo que prohíbe la integridad referencial. </a:t>
            </a:r>
            <a:endParaRPr lang="es-AR" sz="1600"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stretch>
            <a:fillRect/>
          </a:stretch>
        </p:blipFill>
        <p:spPr>
          <a:xfrm>
            <a:off x="1328088" y="4165235"/>
            <a:ext cx="6181075" cy="2368074"/>
          </a:xfrm>
          <a:prstGeom prst="rect">
            <a:avLst/>
          </a:prstGeom>
        </p:spPr>
      </p:pic>
    </p:spTree>
    <p:extLst>
      <p:ext uri="{BB962C8B-B14F-4D97-AF65-F5344CB8AC3E}">
        <p14:creationId xmlns:p14="http://schemas.microsoft.com/office/powerpoint/2010/main" val="1885020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851172" y="413949"/>
            <a:ext cx="6094938" cy="954107"/>
          </a:xfrm>
          <a:prstGeom prst="rect">
            <a:avLst/>
          </a:prstGeom>
        </p:spPr>
        <p:txBody>
          <a:bodyPr wrap="none">
            <a:spAutoFit/>
          </a:bodyPr>
          <a:lstStyle/>
          <a:p>
            <a:r>
              <a:rPr lang="es-ES" sz="2800" b="1" dirty="0" smtClean="0">
                <a:solidFill>
                  <a:schemeClr val="bg2">
                    <a:lumMod val="90000"/>
                    <a:lumOff val="10000"/>
                  </a:schemeClr>
                </a:solidFill>
                <a:effectLst>
                  <a:outerShdw blurRad="38100" dist="38100" dir="2700000" algn="tl">
                    <a:srgbClr val="000000">
                      <a:alpha val="43137"/>
                    </a:srgbClr>
                  </a:outerShdw>
                </a:effectLst>
              </a:rPr>
              <a:t>Problemas ocasionados </a:t>
            </a:r>
          </a:p>
          <a:p>
            <a:r>
              <a:rPr lang="es-ES" sz="2800" b="1" dirty="0" smtClean="0">
                <a:solidFill>
                  <a:schemeClr val="bg2">
                    <a:lumMod val="90000"/>
                    <a:lumOff val="10000"/>
                  </a:schemeClr>
                </a:solidFill>
                <a:effectLst>
                  <a:outerShdw blurRad="38100" dist="38100" dir="2700000" algn="tl">
                    <a:srgbClr val="000000">
                      <a:alpha val="43137"/>
                    </a:srgbClr>
                  </a:outerShdw>
                </a:effectLst>
              </a:rPr>
              <a:t>por el borrado de una  Foreign key</a:t>
            </a:r>
            <a:endParaRPr lang="es-AR" sz="28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8" name="Rectángulo 7"/>
          <p:cNvSpPr/>
          <p:nvPr/>
        </p:nvSpPr>
        <p:spPr>
          <a:xfrm>
            <a:off x="314876" y="1696674"/>
            <a:ext cx="2650084" cy="400110"/>
          </a:xfrm>
          <a:prstGeom prst="rect">
            <a:avLst/>
          </a:prstGeom>
        </p:spPr>
        <p:txBody>
          <a:bodyPr wrap="none">
            <a:spAutoFit/>
          </a:bodyPr>
          <a:lstStyle/>
          <a:p>
            <a:r>
              <a:rPr lang="es-ES" sz="2000" b="1" dirty="0" smtClean="0">
                <a:solidFill>
                  <a:schemeClr val="accent1">
                    <a:lumMod val="75000"/>
                  </a:schemeClr>
                </a:solidFill>
                <a:effectLst>
                  <a:outerShdw blurRad="38100" dist="38100" dir="2700000" algn="tl">
                    <a:srgbClr val="000000">
                      <a:alpha val="43137"/>
                    </a:srgbClr>
                  </a:outerShdw>
                </a:effectLst>
                <a:latin typeface="+mn-lt"/>
              </a:rPr>
              <a:t>Posibles soluciones</a:t>
            </a:r>
            <a:endParaRPr lang="es-AR" dirty="0"/>
          </a:p>
        </p:txBody>
      </p:sp>
      <p:sp>
        <p:nvSpPr>
          <p:cNvPr id="4" name="Rectángulo 3"/>
          <p:cNvSpPr/>
          <p:nvPr/>
        </p:nvSpPr>
        <p:spPr>
          <a:xfrm>
            <a:off x="185739" y="2264813"/>
            <a:ext cx="8815386" cy="3970318"/>
          </a:xfrm>
          <a:prstGeom prst="rect">
            <a:avLst/>
          </a:prstGeom>
        </p:spPr>
        <p:txBody>
          <a:bodyPr wrap="square">
            <a:spAutoFit/>
          </a:bodyPr>
          <a:lstStyle/>
          <a:p>
            <a:pPr algn="just"/>
            <a:r>
              <a:rPr lang="es-ES" sz="1800" dirty="0" smtClean="0">
                <a:effectLst>
                  <a:outerShdw blurRad="38100" dist="38100" dir="2700000" algn="tl">
                    <a:srgbClr val="000000">
                      <a:alpha val="43137"/>
                    </a:srgbClr>
                  </a:outerShdw>
                </a:effectLst>
                <a:latin typeface="+mn-lt"/>
              </a:rPr>
              <a:t>Estos problemas lo causan las </a:t>
            </a:r>
            <a:r>
              <a:rPr lang="es-ES" sz="1800" dirty="0">
                <a:effectLst>
                  <a:outerShdw blurRad="38100" dist="38100" dir="2700000" algn="tl">
                    <a:srgbClr val="000000">
                      <a:alpha val="43137"/>
                    </a:srgbClr>
                  </a:outerShdw>
                </a:effectLst>
                <a:latin typeface="+mn-lt"/>
              </a:rPr>
              <a:t>operaciones de borrado y modificación de registros; ya que si se ejecutan esas operaciones sobre la tabla principal (si se modifica o borra un cliente) quedarán filas en la tabla secundaria con la clave externa haciendo referencia a un valor que ya no existe en la tabla principal. </a:t>
            </a:r>
          </a:p>
          <a:p>
            <a:pPr algn="just"/>
            <a:r>
              <a:rPr lang="es-ES" sz="1800" dirty="0">
                <a:effectLst>
                  <a:outerShdw blurRad="38100" dist="38100" dir="2700000" algn="tl">
                    <a:srgbClr val="000000">
                      <a:alpha val="43137"/>
                    </a:srgbClr>
                  </a:outerShdw>
                </a:effectLst>
                <a:latin typeface="+mn-lt"/>
              </a:rPr>
              <a:t>Para solventar esta situación se puede hacer uso de estas opciones</a:t>
            </a:r>
            <a:r>
              <a:rPr lang="es-ES" sz="1800" dirty="0" smtClean="0">
                <a:effectLst>
                  <a:outerShdw blurRad="38100" dist="38100" dir="2700000" algn="tl">
                    <a:srgbClr val="000000">
                      <a:alpha val="43137"/>
                    </a:srgbClr>
                  </a:outerShdw>
                </a:effectLst>
                <a:latin typeface="+mn-lt"/>
              </a:rPr>
              <a:t>:</a:t>
            </a:r>
          </a:p>
          <a:p>
            <a:pPr algn="just"/>
            <a:r>
              <a:rPr lang="es-ES" sz="1800" dirty="0" smtClean="0">
                <a:effectLst>
                  <a:outerShdw blurRad="38100" dist="38100" dir="2700000" algn="tl">
                    <a:srgbClr val="000000">
                      <a:alpha val="43137"/>
                    </a:srgbClr>
                  </a:outerShdw>
                </a:effectLst>
                <a:latin typeface="+mn-lt"/>
              </a:rPr>
              <a:t> </a:t>
            </a:r>
            <a:endParaRPr lang="es-ES" sz="1800" dirty="0">
              <a:effectLst>
                <a:outerShdw blurRad="38100" dist="38100" dir="2700000" algn="tl">
                  <a:srgbClr val="000000">
                    <a:alpha val="43137"/>
                  </a:srgbClr>
                </a:outerShdw>
              </a:effectLst>
              <a:latin typeface="+mn-lt"/>
            </a:endParaRPr>
          </a:p>
          <a:p>
            <a:pPr marL="285750" indent="-285750" algn="just">
              <a:buFont typeface="Wingdings" panose="05000000000000000000" pitchFamily="2" charset="2"/>
              <a:buChar char="ü"/>
            </a:pPr>
            <a:r>
              <a:rPr lang="es-ES" sz="1800" b="1" dirty="0">
                <a:solidFill>
                  <a:srgbClr val="622322"/>
                </a:solidFill>
                <a:effectLst>
                  <a:outerShdw blurRad="38100" dist="38100" dir="2700000" algn="tl">
                    <a:srgbClr val="000000">
                      <a:alpha val="43137"/>
                    </a:srgbClr>
                  </a:outerShdw>
                </a:effectLst>
                <a:latin typeface="+mn-lt"/>
              </a:rPr>
              <a:t>Prohibir la operación </a:t>
            </a:r>
            <a:r>
              <a:rPr lang="es-ES" sz="1800" dirty="0">
                <a:effectLst>
                  <a:outerShdw blurRad="38100" dist="38100" dir="2700000" algn="tl">
                    <a:srgbClr val="000000">
                      <a:alpha val="43137"/>
                    </a:srgbClr>
                  </a:outerShdw>
                </a:effectLst>
                <a:latin typeface="+mn-lt"/>
              </a:rPr>
              <a:t>(</a:t>
            </a:r>
            <a:r>
              <a:rPr lang="es-ES" sz="1800" b="1" i="1" dirty="0">
                <a:solidFill>
                  <a:srgbClr val="006FC0"/>
                </a:solidFill>
                <a:effectLst>
                  <a:outerShdw blurRad="38100" dist="38100" dir="2700000" algn="tl">
                    <a:srgbClr val="000000">
                      <a:alpha val="43137"/>
                    </a:srgbClr>
                  </a:outerShdw>
                </a:effectLst>
                <a:latin typeface="+mn-lt"/>
              </a:rPr>
              <a:t>no action)</a:t>
            </a:r>
            <a:r>
              <a:rPr lang="es-ES" sz="1800" dirty="0">
                <a:effectLst>
                  <a:outerShdw blurRad="38100" dist="38100" dir="2700000" algn="tl">
                    <a:srgbClr val="000000">
                      <a:alpha val="43137"/>
                    </a:srgbClr>
                  </a:outerShdw>
                </a:effectLst>
                <a:latin typeface="+mn-lt"/>
              </a:rPr>
              <a:t>. </a:t>
            </a:r>
          </a:p>
          <a:p>
            <a:pPr marL="285750" indent="-285750" algn="just">
              <a:buFont typeface="Wingdings" panose="05000000000000000000" pitchFamily="2" charset="2"/>
              <a:buChar char="ü"/>
            </a:pPr>
            <a:r>
              <a:rPr lang="es-ES" sz="1800" b="1" dirty="0">
                <a:solidFill>
                  <a:srgbClr val="622322"/>
                </a:solidFill>
                <a:effectLst>
                  <a:outerShdw blurRad="38100" dist="38100" dir="2700000" algn="tl">
                    <a:srgbClr val="000000">
                      <a:alpha val="43137"/>
                    </a:srgbClr>
                  </a:outerShdw>
                </a:effectLst>
                <a:latin typeface="+mn-lt"/>
              </a:rPr>
              <a:t>Transmitir la operación en cascada </a:t>
            </a:r>
            <a:r>
              <a:rPr lang="es-ES" sz="1800" b="1" i="1" dirty="0">
                <a:solidFill>
                  <a:srgbClr val="006FC0"/>
                </a:solidFill>
                <a:effectLst>
                  <a:outerShdw blurRad="38100" dist="38100" dir="2700000" algn="tl">
                    <a:srgbClr val="000000">
                      <a:alpha val="43137"/>
                    </a:srgbClr>
                  </a:outerShdw>
                </a:effectLst>
                <a:latin typeface="+mn-lt"/>
              </a:rPr>
              <a:t>(cascade</a:t>
            </a:r>
            <a:r>
              <a:rPr lang="es-ES" sz="1800" dirty="0">
                <a:effectLst>
                  <a:outerShdw blurRad="38100" dist="38100" dir="2700000" algn="tl">
                    <a:srgbClr val="000000">
                      <a:alpha val="43137"/>
                    </a:srgbClr>
                  </a:outerShdw>
                </a:effectLst>
                <a:latin typeface="+mn-lt"/>
              </a:rPr>
              <a:t>). Es decir si se modifica o borra un cliente; también se modificarán o barrarán los alquileres relacionados con él. </a:t>
            </a:r>
          </a:p>
          <a:p>
            <a:pPr marL="285750" indent="-285750" algn="just">
              <a:buFont typeface="Wingdings" panose="05000000000000000000" pitchFamily="2" charset="2"/>
              <a:buChar char="ü"/>
            </a:pPr>
            <a:r>
              <a:rPr lang="es-ES" sz="1800" b="1" dirty="0">
                <a:solidFill>
                  <a:srgbClr val="622322"/>
                </a:solidFill>
                <a:effectLst>
                  <a:outerShdw blurRad="38100" dist="38100" dir="2700000" algn="tl">
                    <a:srgbClr val="000000">
                      <a:alpha val="43137"/>
                    </a:srgbClr>
                  </a:outerShdw>
                </a:effectLst>
                <a:latin typeface="+mn-lt"/>
              </a:rPr>
              <a:t>Colocar nulos </a:t>
            </a:r>
            <a:r>
              <a:rPr lang="es-ES" sz="1800" b="1" i="1" dirty="0">
                <a:solidFill>
                  <a:srgbClr val="006FC0"/>
                </a:solidFill>
                <a:effectLst>
                  <a:outerShdw blurRad="38100" dist="38100" dir="2700000" algn="tl">
                    <a:srgbClr val="000000">
                      <a:alpha val="43137"/>
                    </a:srgbClr>
                  </a:outerShdw>
                </a:effectLst>
                <a:latin typeface="+mn-lt"/>
              </a:rPr>
              <a:t>(set null</a:t>
            </a:r>
            <a:r>
              <a:rPr lang="es-ES" sz="1800" dirty="0">
                <a:effectLst>
                  <a:outerShdw blurRad="38100" dist="38100" dir="2700000" algn="tl">
                    <a:srgbClr val="000000">
                      <a:alpha val="43137"/>
                    </a:srgbClr>
                  </a:outerShdw>
                </a:effectLst>
                <a:latin typeface="+mn-lt"/>
              </a:rPr>
              <a:t>) Las referencias al cliente en la tabla de alquileres se colocan como nulos (es decir, alquileres sin cliente). </a:t>
            </a:r>
          </a:p>
          <a:p>
            <a:pPr marL="285750" indent="-285750" algn="just">
              <a:buFont typeface="Wingdings" panose="05000000000000000000" pitchFamily="2" charset="2"/>
              <a:buChar char="ü"/>
            </a:pPr>
            <a:r>
              <a:rPr lang="es-ES" sz="1800" b="1" dirty="0">
                <a:solidFill>
                  <a:srgbClr val="622322"/>
                </a:solidFill>
                <a:effectLst>
                  <a:outerShdw blurRad="38100" dist="38100" dir="2700000" algn="tl">
                    <a:srgbClr val="000000">
                      <a:alpha val="43137"/>
                    </a:srgbClr>
                  </a:outerShdw>
                </a:effectLst>
                <a:latin typeface="+mn-lt"/>
              </a:rPr>
              <a:t>Usar el valor por defecto </a:t>
            </a:r>
            <a:r>
              <a:rPr lang="es-ES" sz="1800" b="1" i="1" dirty="0">
                <a:solidFill>
                  <a:srgbClr val="006FC0"/>
                </a:solidFill>
                <a:effectLst>
                  <a:outerShdw blurRad="38100" dist="38100" dir="2700000" algn="tl">
                    <a:srgbClr val="000000">
                      <a:alpha val="43137"/>
                    </a:srgbClr>
                  </a:outerShdw>
                </a:effectLst>
                <a:latin typeface="+mn-lt"/>
              </a:rPr>
              <a:t>(default). </a:t>
            </a:r>
            <a:r>
              <a:rPr lang="es-ES" sz="1800" dirty="0">
                <a:effectLst>
                  <a:outerShdw blurRad="38100" dist="38100" dir="2700000" algn="tl">
                    <a:srgbClr val="000000">
                      <a:alpha val="43137"/>
                    </a:srgbClr>
                  </a:outerShdw>
                </a:effectLst>
                <a:latin typeface="+mn-lt"/>
              </a:rPr>
              <a:t>Se colocan un valor por defecto en las claves externas relacionadas. Este valor se indica al crear la tabla (opción </a:t>
            </a:r>
            <a:r>
              <a:rPr lang="es-ES" sz="1800" b="1" dirty="0">
                <a:solidFill>
                  <a:srgbClr val="622322"/>
                </a:solidFill>
                <a:effectLst>
                  <a:outerShdw blurRad="38100" dist="38100" dir="2700000" algn="tl">
                    <a:srgbClr val="000000">
                      <a:alpha val="43137"/>
                    </a:srgbClr>
                  </a:outerShdw>
                </a:effectLst>
                <a:latin typeface="+mn-lt"/>
              </a:rPr>
              <a:t>default</a:t>
            </a:r>
            <a:r>
              <a:rPr lang="es-ES" sz="1800" dirty="0">
                <a:effectLst>
                  <a:outerShdw blurRad="38100" dist="38100" dir="2700000" algn="tl">
                    <a:srgbClr val="000000">
                      <a:alpha val="43137"/>
                    </a:srgbClr>
                  </a:outerShdw>
                </a:effectLst>
                <a:latin typeface="+mn-lt"/>
              </a:rPr>
              <a:t>). </a:t>
            </a:r>
          </a:p>
        </p:txBody>
      </p:sp>
    </p:spTree>
    <p:extLst>
      <p:ext uri="{BB962C8B-B14F-4D97-AF65-F5344CB8AC3E}">
        <p14:creationId xmlns:p14="http://schemas.microsoft.com/office/powerpoint/2010/main" val="2798488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1688265" y="382124"/>
            <a:ext cx="7035900" cy="1077218"/>
          </a:xfrm>
          <a:prstGeom prst="rect">
            <a:avLst/>
          </a:prstGeom>
        </p:spPr>
        <p:txBody>
          <a:bodyPr wrap="none">
            <a:spAutoFit/>
          </a:bodyPr>
          <a:lstStyle/>
          <a:p>
            <a:r>
              <a:rPr lang="es-ES" sz="3200" b="1" dirty="0">
                <a:solidFill>
                  <a:schemeClr val="accent1">
                    <a:lumMod val="75000"/>
                  </a:schemeClr>
                </a:solidFill>
                <a:effectLst>
                  <a:outerShdw blurRad="38100" dist="38100" dir="2700000" algn="tl">
                    <a:srgbClr val="000000">
                      <a:alpha val="43137"/>
                    </a:srgbClr>
                  </a:outerShdw>
                </a:effectLst>
              </a:rPr>
              <a:t>P</a:t>
            </a:r>
            <a:r>
              <a:rPr lang="es-ES" sz="3200" b="1" dirty="0" smtClean="0">
                <a:solidFill>
                  <a:schemeClr val="accent1">
                    <a:lumMod val="75000"/>
                  </a:schemeClr>
                </a:solidFill>
                <a:effectLst>
                  <a:outerShdw blurRad="38100" dist="38100" dir="2700000" algn="tl">
                    <a:srgbClr val="000000">
                      <a:alpha val="43137"/>
                    </a:srgbClr>
                  </a:outerShdw>
                </a:effectLst>
              </a:rPr>
              <a:t>aso </a:t>
            </a:r>
            <a:r>
              <a:rPr lang="es-ES" sz="3200" b="1" dirty="0">
                <a:solidFill>
                  <a:schemeClr val="accent1">
                    <a:lumMod val="75000"/>
                  </a:schemeClr>
                </a:solidFill>
                <a:effectLst>
                  <a:outerShdw blurRad="38100" dist="38100" dir="2700000" algn="tl">
                    <a:srgbClr val="000000">
                      <a:alpha val="43137"/>
                    </a:srgbClr>
                  </a:outerShdw>
                </a:effectLst>
              </a:rPr>
              <a:t>de </a:t>
            </a:r>
            <a:r>
              <a:rPr lang="es-ES" sz="3200" b="1" dirty="0" smtClean="0">
                <a:solidFill>
                  <a:schemeClr val="accent1">
                    <a:lumMod val="75000"/>
                  </a:schemeClr>
                </a:solidFill>
                <a:effectLst>
                  <a:outerShdw blurRad="38100" dist="38100" dir="2700000" algn="tl">
                    <a:srgbClr val="000000">
                      <a:alpha val="43137"/>
                    </a:srgbClr>
                  </a:outerShdw>
                </a:effectLst>
              </a:rPr>
              <a:t>Entidad/Relación </a:t>
            </a:r>
            <a:r>
              <a:rPr lang="es-ES" sz="3200" b="1" dirty="0">
                <a:solidFill>
                  <a:schemeClr val="accent1">
                    <a:lumMod val="75000"/>
                  </a:schemeClr>
                </a:solidFill>
                <a:effectLst>
                  <a:outerShdw blurRad="38100" dist="38100" dir="2700000" algn="tl">
                    <a:srgbClr val="000000">
                      <a:alpha val="43137"/>
                    </a:srgbClr>
                  </a:outerShdw>
                </a:effectLst>
              </a:rPr>
              <a:t>de Chen </a:t>
            </a:r>
            <a:endParaRPr lang="es-ES" sz="3200" b="1" dirty="0" smtClean="0">
              <a:solidFill>
                <a:schemeClr val="accent1">
                  <a:lumMod val="75000"/>
                </a:schemeClr>
              </a:solidFill>
              <a:effectLst>
                <a:outerShdw blurRad="38100" dist="38100" dir="2700000" algn="tl">
                  <a:srgbClr val="000000">
                    <a:alpha val="43137"/>
                  </a:srgbClr>
                </a:outerShdw>
              </a:effectLst>
            </a:endParaRPr>
          </a:p>
          <a:p>
            <a:r>
              <a:rPr lang="es-ES" sz="3200" b="1" dirty="0" smtClean="0">
                <a:solidFill>
                  <a:schemeClr val="accent1">
                    <a:lumMod val="75000"/>
                  </a:schemeClr>
                </a:solidFill>
                <a:effectLst>
                  <a:outerShdw blurRad="38100" dist="38100" dir="2700000" algn="tl">
                    <a:srgbClr val="000000">
                      <a:alpha val="43137"/>
                    </a:srgbClr>
                  </a:outerShdw>
                </a:effectLst>
              </a:rPr>
              <a:t>al Modelo Relacional </a:t>
            </a:r>
            <a:endParaRPr lang="es-AR" sz="3200" b="1" dirty="0" smtClean="0">
              <a:solidFill>
                <a:schemeClr val="accent1">
                  <a:lumMod val="75000"/>
                </a:schemeClr>
              </a:solidFill>
              <a:effectLst>
                <a:outerShdw blurRad="38100" dist="38100" dir="2700000" algn="tl">
                  <a:srgbClr val="000000">
                    <a:alpha val="43137"/>
                  </a:srgbClr>
                </a:outerShdw>
              </a:effectLst>
            </a:endParaRPr>
          </a:p>
        </p:txBody>
      </p:sp>
      <p:sp>
        <p:nvSpPr>
          <p:cNvPr id="2" name="Rectángulo 1"/>
          <p:cNvSpPr/>
          <p:nvPr/>
        </p:nvSpPr>
        <p:spPr>
          <a:xfrm>
            <a:off x="344145" y="1568090"/>
            <a:ext cx="5182829" cy="400110"/>
          </a:xfrm>
          <a:prstGeom prst="rect">
            <a:avLst/>
          </a:prstGeom>
        </p:spPr>
        <p:txBody>
          <a:bodyPr wrap="none">
            <a:spAutoFit/>
          </a:bodyPr>
          <a:lstStyle/>
          <a:p>
            <a:r>
              <a:rPr lang="es-ES" sz="2000" b="1" dirty="0" smtClean="0">
                <a:solidFill>
                  <a:schemeClr val="accent1">
                    <a:lumMod val="75000"/>
                  </a:schemeClr>
                </a:solidFill>
                <a:effectLst>
                  <a:outerShdw blurRad="38100" dist="38100" dir="2700000" algn="tl">
                    <a:srgbClr val="000000">
                      <a:alpha val="43137"/>
                    </a:srgbClr>
                  </a:outerShdw>
                </a:effectLst>
                <a:latin typeface="+mn-lt"/>
              </a:rPr>
              <a:t>Transformación </a:t>
            </a:r>
            <a:r>
              <a:rPr lang="es-ES" sz="2000" b="1" dirty="0">
                <a:solidFill>
                  <a:schemeClr val="accent1">
                    <a:lumMod val="75000"/>
                  </a:schemeClr>
                </a:solidFill>
                <a:effectLst>
                  <a:outerShdw blurRad="38100" dist="38100" dir="2700000" algn="tl">
                    <a:srgbClr val="000000">
                      <a:alpha val="43137"/>
                    </a:srgbClr>
                  </a:outerShdw>
                </a:effectLst>
                <a:latin typeface="+mn-lt"/>
              </a:rPr>
              <a:t>de las entidades fuertes </a:t>
            </a:r>
            <a:endParaRPr lang="es-AR" sz="2000" b="1" dirty="0">
              <a:solidFill>
                <a:schemeClr val="accent1">
                  <a:lumMod val="75000"/>
                </a:schemeClr>
              </a:solidFill>
              <a:effectLst>
                <a:outerShdw blurRad="38100" dist="38100" dir="2700000" algn="tl">
                  <a:srgbClr val="000000">
                    <a:alpha val="43137"/>
                  </a:srgbClr>
                </a:outerShdw>
              </a:effectLst>
              <a:latin typeface="+mn-lt"/>
            </a:endParaRPr>
          </a:p>
        </p:txBody>
      </p:sp>
      <p:sp>
        <p:nvSpPr>
          <p:cNvPr id="3" name="Rectángulo 2"/>
          <p:cNvSpPr/>
          <p:nvPr/>
        </p:nvSpPr>
        <p:spPr>
          <a:xfrm>
            <a:off x="166244" y="2000808"/>
            <a:ext cx="8839211" cy="1815882"/>
          </a:xfrm>
          <a:prstGeom prst="rect">
            <a:avLst/>
          </a:prstGeom>
        </p:spPr>
        <p:txBody>
          <a:bodyPr wrap="square">
            <a:spAutoFit/>
          </a:bodyPr>
          <a:lstStyle/>
          <a:p>
            <a:r>
              <a:rPr lang="es-ES" sz="1600" dirty="0">
                <a:effectLst>
                  <a:outerShdw blurRad="38100" dist="38100" dir="2700000" algn="tl">
                    <a:srgbClr val="000000">
                      <a:alpha val="43137"/>
                    </a:srgbClr>
                  </a:outerShdw>
                </a:effectLst>
                <a:latin typeface="+mn-lt"/>
              </a:rPr>
              <a:t>En principio las entidades fuertes del modelo Entidad Relación son transformados al modelo relacional siguiendo estas instrucciones</a:t>
            </a:r>
            <a:r>
              <a:rPr lang="es-ES" sz="1600" dirty="0" smtClean="0">
                <a:effectLst>
                  <a:outerShdw blurRad="38100" dist="38100" dir="2700000" algn="tl">
                    <a:srgbClr val="000000">
                      <a:alpha val="43137"/>
                    </a:srgbClr>
                  </a:outerShdw>
                </a:effectLst>
                <a:latin typeface="+mn-lt"/>
              </a:rPr>
              <a:t>:</a:t>
            </a:r>
          </a:p>
          <a:p>
            <a:r>
              <a:rPr lang="es-ES" sz="1600" dirty="0" smtClean="0">
                <a:effectLst>
                  <a:outerShdw blurRad="38100" dist="38100" dir="2700000" algn="tl">
                    <a:srgbClr val="000000">
                      <a:alpha val="43137"/>
                    </a:srgbClr>
                  </a:outerShdw>
                </a:effectLst>
                <a:latin typeface="+mn-lt"/>
              </a:rPr>
              <a:t> </a:t>
            </a:r>
            <a:endParaRPr lang="es-ES" sz="1600" dirty="0">
              <a:effectLst>
                <a:outerShdw blurRad="38100" dist="38100" dir="2700000" algn="tl">
                  <a:srgbClr val="000000">
                    <a:alpha val="43137"/>
                  </a:srgbClr>
                </a:outerShdw>
              </a:effectLst>
              <a:latin typeface="+mn-lt"/>
            </a:endParaRPr>
          </a:p>
          <a:p>
            <a:pPr marL="285750" indent="-285750">
              <a:buFont typeface="Wingdings" panose="05000000000000000000" pitchFamily="2" charset="2"/>
              <a:buChar char="ü"/>
            </a:pPr>
            <a:r>
              <a:rPr lang="es-ES" sz="1600" b="1" dirty="0">
                <a:solidFill>
                  <a:srgbClr val="622322"/>
                </a:solidFill>
                <a:effectLst>
                  <a:outerShdw blurRad="38100" dist="38100" dir="2700000" algn="tl">
                    <a:srgbClr val="000000">
                      <a:alpha val="43137"/>
                    </a:srgbClr>
                  </a:outerShdw>
                </a:effectLst>
                <a:latin typeface="+mn-lt"/>
              </a:rPr>
              <a:t>Entidades. </a:t>
            </a:r>
            <a:r>
              <a:rPr lang="es-ES" sz="1600" dirty="0">
                <a:effectLst>
                  <a:outerShdw blurRad="38100" dist="38100" dir="2700000" algn="tl">
                    <a:srgbClr val="000000">
                      <a:alpha val="43137"/>
                    </a:srgbClr>
                  </a:outerShdw>
                </a:effectLst>
                <a:latin typeface="+mn-lt"/>
              </a:rPr>
              <a:t>Las entidades pasan a ser tablas </a:t>
            </a:r>
          </a:p>
          <a:p>
            <a:pPr marL="285750" indent="-285750">
              <a:buFont typeface="Wingdings" panose="05000000000000000000" pitchFamily="2" charset="2"/>
              <a:buChar char="ü"/>
            </a:pPr>
            <a:r>
              <a:rPr lang="es-ES" sz="1600" b="1" dirty="0">
                <a:solidFill>
                  <a:srgbClr val="622322"/>
                </a:solidFill>
                <a:effectLst>
                  <a:outerShdw blurRad="38100" dist="38100" dir="2700000" algn="tl">
                    <a:srgbClr val="000000">
                      <a:alpha val="43137"/>
                    </a:srgbClr>
                  </a:outerShdw>
                </a:effectLst>
                <a:latin typeface="+mn-lt"/>
              </a:rPr>
              <a:t>Atributos</a:t>
            </a:r>
            <a:r>
              <a:rPr lang="es-ES" sz="1600" dirty="0">
                <a:effectLst>
                  <a:outerShdw blurRad="38100" dist="38100" dir="2700000" algn="tl">
                    <a:srgbClr val="000000">
                      <a:alpha val="43137"/>
                    </a:srgbClr>
                  </a:outerShdw>
                </a:effectLst>
                <a:latin typeface="+mn-lt"/>
              </a:rPr>
              <a:t>. Los atributos pasan a ser columnas o atributos de la tabla. </a:t>
            </a:r>
          </a:p>
          <a:p>
            <a:pPr marL="285750" indent="-285750">
              <a:buFont typeface="Wingdings" panose="05000000000000000000" pitchFamily="2" charset="2"/>
              <a:buChar char="ü"/>
            </a:pPr>
            <a:r>
              <a:rPr lang="es-AR" sz="1600" b="1" dirty="0">
                <a:solidFill>
                  <a:srgbClr val="622322"/>
                </a:solidFill>
                <a:effectLst>
                  <a:outerShdw blurRad="38100" dist="38100" dir="2700000" algn="tl">
                    <a:srgbClr val="000000">
                      <a:alpha val="43137"/>
                    </a:srgbClr>
                  </a:outerShdw>
                </a:effectLst>
                <a:latin typeface="+mn-lt"/>
              </a:rPr>
              <a:t>Identificadores principales</a:t>
            </a:r>
            <a:r>
              <a:rPr lang="es-AR" sz="1600" dirty="0">
                <a:effectLst>
                  <a:outerShdw blurRad="38100" dist="38100" dir="2700000" algn="tl">
                    <a:srgbClr val="000000">
                      <a:alpha val="43137"/>
                    </a:srgbClr>
                  </a:outerShdw>
                </a:effectLst>
                <a:latin typeface="+mn-lt"/>
              </a:rPr>
              <a:t>. Pasan a ser claves primarias </a:t>
            </a:r>
          </a:p>
          <a:p>
            <a:pPr marL="285750" indent="-285750">
              <a:buFont typeface="Wingdings" panose="05000000000000000000" pitchFamily="2" charset="2"/>
              <a:buChar char="ü"/>
            </a:pPr>
            <a:r>
              <a:rPr lang="es-AR" sz="1600" b="1" dirty="0">
                <a:solidFill>
                  <a:srgbClr val="622322"/>
                </a:solidFill>
                <a:effectLst>
                  <a:outerShdw blurRad="38100" dist="38100" dir="2700000" algn="tl">
                    <a:srgbClr val="000000">
                      <a:alpha val="43137"/>
                    </a:srgbClr>
                  </a:outerShdw>
                </a:effectLst>
                <a:latin typeface="+mn-lt"/>
              </a:rPr>
              <a:t>Identificadores candidatos</a:t>
            </a:r>
            <a:r>
              <a:rPr lang="es-AR" sz="1600" dirty="0">
                <a:effectLst>
                  <a:outerShdw blurRad="38100" dist="38100" dir="2700000" algn="tl">
                    <a:srgbClr val="000000">
                      <a:alpha val="43137"/>
                    </a:srgbClr>
                  </a:outerShdw>
                </a:effectLst>
                <a:latin typeface="+mn-lt"/>
              </a:rPr>
              <a:t>. Pasan a ser claves candidatas.</a:t>
            </a:r>
            <a:r>
              <a:rPr lang="es-AR" dirty="0">
                <a:latin typeface="Trebuchet MS" panose="020B0603020202020204" pitchFamily="34" charset="0"/>
              </a:rPr>
              <a:t> </a:t>
            </a:r>
          </a:p>
        </p:txBody>
      </p:sp>
      <p:sp>
        <p:nvSpPr>
          <p:cNvPr id="10" name="Rectángulo 9"/>
          <p:cNvSpPr/>
          <p:nvPr/>
        </p:nvSpPr>
        <p:spPr>
          <a:xfrm>
            <a:off x="358000" y="3833414"/>
            <a:ext cx="7361311" cy="400110"/>
          </a:xfrm>
          <a:prstGeom prst="rect">
            <a:avLst/>
          </a:prstGeom>
        </p:spPr>
        <p:txBody>
          <a:bodyPr wrap="none">
            <a:spAutoFit/>
          </a:bodyPr>
          <a:lstStyle/>
          <a:p>
            <a:r>
              <a:rPr lang="es-ES" sz="2000" b="1" dirty="0" smtClean="0">
                <a:solidFill>
                  <a:schemeClr val="accent1">
                    <a:lumMod val="75000"/>
                  </a:schemeClr>
                </a:solidFill>
                <a:effectLst>
                  <a:outerShdw blurRad="38100" dist="38100" dir="2700000" algn="tl">
                    <a:srgbClr val="000000">
                      <a:alpha val="43137"/>
                    </a:srgbClr>
                  </a:outerShdw>
                </a:effectLst>
                <a:latin typeface="+mn-lt"/>
              </a:rPr>
              <a:t>Transformación </a:t>
            </a:r>
            <a:r>
              <a:rPr lang="es-ES" sz="2000" b="1" dirty="0">
                <a:solidFill>
                  <a:schemeClr val="accent1">
                    <a:lumMod val="75000"/>
                  </a:schemeClr>
                </a:solidFill>
                <a:effectLst>
                  <a:outerShdw blurRad="38100" dist="38100" dir="2700000" algn="tl">
                    <a:srgbClr val="000000">
                      <a:alpha val="43137"/>
                    </a:srgbClr>
                  </a:outerShdw>
                </a:effectLst>
                <a:latin typeface="+mn-lt"/>
              </a:rPr>
              <a:t>de las </a:t>
            </a:r>
            <a:r>
              <a:rPr lang="es-ES" sz="2000" b="1" dirty="0" smtClean="0">
                <a:solidFill>
                  <a:schemeClr val="accent1">
                    <a:lumMod val="75000"/>
                  </a:schemeClr>
                </a:solidFill>
                <a:effectLst>
                  <a:outerShdw blurRad="38100" dist="38100" dir="2700000" algn="tl">
                    <a:srgbClr val="000000">
                      <a:alpha val="43137"/>
                    </a:srgbClr>
                  </a:outerShdw>
                </a:effectLst>
                <a:latin typeface="+mn-lt"/>
              </a:rPr>
              <a:t>relaciones en base a la cardinalidad</a:t>
            </a:r>
            <a:endParaRPr lang="es-AR" sz="2000" b="1" dirty="0">
              <a:solidFill>
                <a:schemeClr val="accent1">
                  <a:lumMod val="75000"/>
                </a:schemeClr>
              </a:solidFill>
              <a:effectLst>
                <a:outerShdw blurRad="38100" dist="38100" dir="2700000" algn="tl">
                  <a:srgbClr val="000000">
                    <a:alpha val="43137"/>
                  </a:srgbClr>
                </a:outerShdw>
              </a:effectLst>
              <a:latin typeface="+mn-lt"/>
            </a:endParaRPr>
          </a:p>
        </p:txBody>
      </p:sp>
      <p:pic>
        <p:nvPicPr>
          <p:cNvPr id="4" name="Imagen 3"/>
          <p:cNvPicPr>
            <a:picLocks noChangeAspect="1"/>
          </p:cNvPicPr>
          <p:nvPr/>
        </p:nvPicPr>
        <p:blipFill>
          <a:blip r:embed="rId4"/>
          <a:stretch>
            <a:fillRect/>
          </a:stretch>
        </p:blipFill>
        <p:spPr>
          <a:xfrm>
            <a:off x="2103903" y="4222322"/>
            <a:ext cx="4657115" cy="247661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Rectángulo"/>
          <p:cNvSpPr/>
          <p:nvPr/>
        </p:nvSpPr>
        <p:spPr>
          <a:xfrm>
            <a:off x="1688265" y="382124"/>
            <a:ext cx="7035900" cy="1077218"/>
          </a:xfrm>
          <a:prstGeom prst="rect">
            <a:avLst/>
          </a:prstGeom>
        </p:spPr>
        <p:txBody>
          <a:bodyPr wrap="none">
            <a:spAutoFit/>
          </a:bodyPr>
          <a:lstStyle/>
          <a:p>
            <a:r>
              <a:rPr lang="es-ES" sz="3200" b="1" dirty="0">
                <a:solidFill>
                  <a:schemeClr val="accent1">
                    <a:lumMod val="75000"/>
                  </a:schemeClr>
                </a:solidFill>
                <a:effectLst>
                  <a:outerShdw blurRad="38100" dist="38100" dir="2700000" algn="tl">
                    <a:srgbClr val="000000">
                      <a:alpha val="43137"/>
                    </a:srgbClr>
                  </a:outerShdw>
                </a:effectLst>
              </a:rPr>
              <a:t>P</a:t>
            </a:r>
            <a:r>
              <a:rPr lang="es-ES" sz="3200" b="1" dirty="0" smtClean="0">
                <a:solidFill>
                  <a:schemeClr val="accent1">
                    <a:lumMod val="75000"/>
                  </a:schemeClr>
                </a:solidFill>
                <a:effectLst>
                  <a:outerShdw blurRad="38100" dist="38100" dir="2700000" algn="tl">
                    <a:srgbClr val="000000">
                      <a:alpha val="43137"/>
                    </a:srgbClr>
                  </a:outerShdw>
                </a:effectLst>
              </a:rPr>
              <a:t>aso </a:t>
            </a:r>
            <a:r>
              <a:rPr lang="es-ES" sz="3200" b="1" dirty="0">
                <a:solidFill>
                  <a:schemeClr val="accent1">
                    <a:lumMod val="75000"/>
                  </a:schemeClr>
                </a:solidFill>
                <a:effectLst>
                  <a:outerShdw blurRad="38100" dist="38100" dir="2700000" algn="tl">
                    <a:srgbClr val="000000">
                      <a:alpha val="43137"/>
                    </a:srgbClr>
                  </a:outerShdw>
                </a:effectLst>
              </a:rPr>
              <a:t>de </a:t>
            </a:r>
            <a:r>
              <a:rPr lang="es-ES" sz="3200" b="1" dirty="0" smtClean="0">
                <a:solidFill>
                  <a:schemeClr val="accent1">
                    <a:lumMod val="75000"/>
                  </a:schemeClr>
                </a:solidFill>
                <a:effectLst>
                  <a:outerShdw blurRad="38100" dist="38100" dir="2700000" algn="tl">
                    <a:srgbClr val="000000">
                      <a:alpha val="43137"/>
                    </a:srgbClr>
                  </a:outerShdw>
                </a:effectLst>
              </a:rPr>
              <a:t>Entidad/Relación </a:t>
            </a:r>
            <a:r>
              <a:rPr lang="es-ES" sz="3200" b="1" dirty="0">
                <a:solidFill>
                  <a:schemeClr val="accent1">
                    <a:lumMod val="75000"/>
                  </a:schemeClr>
                </a:solidFill>
                <a:effectLst>
                  <a:outerShdw blurRad="38100" dist="38100" dir="2700000" algn="tl">
                    <a:srgbClr val="000000">
                      <a:alpha val="43137"/>
                    </a:srgbClr>
                  </a:outerShdw>
                </a:effectLst>
              </a:rPr>
              <a:t>de Chen </a:t>
            </a:r>
            <a:endParaRPr lang="es-ES" sz="3200" b="1" dirty="0" smtClean="0">
              <a:solidFill>
                <a:schemeClr val="accent1">
                  <a:lumMod val="75000"/>
                </a:schemeClr>
              </a:solidFill>
              <a:effectLst>
                <a:outerShdw blurRad="38100" dist="38100" dir="2700000" algn="tl">
                  <a:srgbClr val="000000">
                    <a:alpha val="43137"/>
                  </a:srgbClr>
                </a:outerShdw>
              </a:effectLst>
            </a:endParaRPr>
          </a:p>
          <a:p>
            <a:r>
              <a:rPr lang="es-ES" sz="3200" b="1" dirty="0" smtClean="0">
                <a:solidFill>
                  <a:schemeClr val="accent1">
                    <a:lumMod val="75000"/>
                  </a:schemeClr>
                </a:solidFill>
                <a:effectLst>
                  <a:outerShdw blurRad="38100" dist="38100" dir="2700000" algn="tl">
                    <a:srgbClr val="000000">
                      <a:alpha val="43137"/>
                    </a:srgbClr>
                  </a:outerShdw>
                </a:effectLst>
              </a:rPr>
              <a:t>al Modelo Relacional </a:t>
            </a:r>
            <a:endParaRPr lang="es-AR" sz="3200" b="1" dirty="0" smtClean="0">
              <a:solidFill>
                <a:schemeClr val="accent1">
                  <a:lumMod val="75000"/>
                </a:schemeClr>
              </a:solidFill>
              <a:effectLst>
                <a:outerShdw blurRad="38100" dist="38100" dir="2700000" algn="tl">
                  <a:srgbClr val="000000">
                    <a:alpha val="43137"/>
                  </a:srgbClr>
                </a:outerShdw>
              </a:effectLst>
            </a:endParaRPr>
          </a:p>
        </p:txBody>
      </p:sp>
      <p:sp>
        <p:nvSpPr>
          <p:cNvPr id="5" name="Rectángulo 4"/>
          <p:cNvSpPr/>
          <p:nvPr/>
        </p:nvSpPr>
        <p:spPr>
          <a:xfrm>
            <a:off x="344145" y="1568090"/>
            <a:ext cx="5513048" cy="400110"/>
          </a:xfrm>
          <a:prstGeom prst="rect">
            <a:avLst/>
          </a:prstGeom>
        </p:spPr>
        <p:txBody>
          <a:bodyPr wrap="none">
            <a:spAutoFit/>
          </a:bodyPr>
          <a:lstStyle/>
          <a:p>
            <a:r>
              <a:rPr lang="es-ES" sz="2000" b="1" dirty="0" smtClean="0">
                <a:solidFill>
                  <a:schemeClr val="accent1">
                    <a:lumMod val="75000"/>
                  </a:schemeClr>
                </a:solidFill>
                <a:effectLst>
                  <a:outerShdw blurRad="38100" dist="38100" dir="2700000" algn="tl">
                    <a:srgbClr val="000000">
                      <a:alpha val="43137"/>
                    </a:srgbClr>
                  </a:outerShdw>
                </a:effectLst>
                <a:latin typeface="+mn-lt"/>
              </a:rPr>
              <a:t>Redundancia de datos por un mal traspaso</a:t>
            </a:r>
            <a:r>
              <a:rPr lang="es-ES" sz="2000" b="1" dirty="0" smtClean="0">
                <a:solidFill>
                  <a:schemeClr val="accent1">
                    <a:lumMod val="75000"/>
                  </a:schemeClr>
                </a:solidFill>
                <a:effectLst>
                  <a:outerShdw blurRad="38100" dist="38100" dir="2700000" algn="tl">
                    <a:srgbClr val="000000">
                      <a:alpha val="43137"/>
                    </a:srgbClr>
                  </a:outerShdw>
                </a:effectLst>
                <a:latin typeface="+mn-lt"/>
              </a:rPr>
              <a:t> </a:t>
            </a:r>
            <a:endParaRPr lang="es-AR" sz="2000" b="1" dirty="0">
              <a:solidFill>
                <a:schemeClr val="accent1">
                  <a:lumMod val="75000"/>
                </a:schemeClr>
              </a:solidFill>
              <a:effectLst>
                <a:outerShdw blurRad="38100" dist="38100" dir="2700000" algn="tl">
                  <a:srgbClr val="000000">
                    <a:alpha val="43137"/>
                  </a:srgbClr>
                </a:outerShdw>
              </a:effectLst>
              <a:latin typeface="+mn-lt"/>
            </a:endParaRPr>
          </a:p>
        </p:txBody>
      </p:sp>
      <p:pic>
        <p:nvPicPr>
          <p:cNvPr id="6" name="Imagen 5"/>
          <p:cNvPicPr>
            <a:picLocks noChangeAspect="1"/>
          </p:cNvPicPr>
          <p:nvPr/>
        </p:nvPicPr>
        <p:blipFill>
          <a:blip r:embed="rId2"/>
          <a:stretch>
            <a:fillRect/>
          </a:stretch>
        </p:blipFill>
        <p:spPr>
          <a:xfrm>
            <a:off x="371854" y="2015828"/>
            <a:ext cx="8477005" cy="4507410"/>
          </a:xfrm>
          <a:prstGeom prst="rect">
            <a:avLst/>
          </a:prstGeom>
        </p:spPr>
      </p:pic>
    </p:spTree>
    <p:extLst>
      <p:ext uri="{BB962C8B-B14F-4D97-AF65-F5344CB8AC3E}">
        <p14:creationId xmlns:p14="http://schemas.microsoft.com/office/powerpoint/2010/main" val="2233703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983" y="686037"/>
            <a:ext cx="7107378" cy="1129649"/>
          </a:xfrm>
          <a:prstGeom prst="rect">
            <a:avLst/>
          </a:prstGeom>
        </p:spPr>
      </p:pic>
      <p:sp>
        <p:nvSpPr>
          <p:cNvPr id="21508" name="AutoShape 4" descr="Oracle corrige 284 vulnerabilidades en su actualización de seguridad de  enero - Una al Día"/>
          <p:cNvSpPr>
            <a:spLocks noChangeAspect="1" noChangeArrowheads="1"/>
          </p:cNvSpPr>
          <p:nvPr/>
        </p:nvSpPr>
        <p:spPr bwMode="auto">
          <a:xfrm>
            <a:off x="155575" y="-762000"/>
            <a:ext cx="2895600" cy="1590675"/>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1510" name="AutoShape 6" descr="Oracle corrige 284 vulnerabilidades en su actualización de seguridad de  enero - Una al Día"/>
          <p:cNvSpPr>
            <a:spLocks noChangeAspect="1" noChangeArrowheads="1"/>
          </p:cNvSpPr>
          <p:nvPr/>
        </p:nvSpPr>
        <p:spPr bwMode="auto">
          <a:xfrm>
            <a:off x="155575" y="-762000"/>
            <a:ext cx="2895600" cy="1590675"/>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5608" name="AutoShape 8" descr="Historia y evolución de las Bases de Datos timeline | Timetoast"/>
          <p:cNvSpPr>
            <a:spLocks noChangeAspect="1" noChangeArrowheads="1"/>
          </p:cNvSpPr>
          <p:nvPr/>
        </p:nvSpPr>
        <p:spPr bwMode="auto">
          <a:xfrm>
            <a:off x="155575" y="-792163"/>
            <a:ext cx="2762250" cy="165735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5" name="7 Rectángulo"/>
          <p:cNvSpPr/>
          <p:nvPr/>
        </p:nvSpPr>
        <p:spPr>
          <a:xfrm>
            <a:off x="2132689" y="213681"/>
            <a:ext cx="4801314"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El Modelo Relacional</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4" name="Rectángulo 3"/>
          <p:cNvSpPr/>
          <p:nvPr/>
        </p:nvSpPr>
        <p:spPr>
          <a:xfrm>
            <a:off x="155574" y="1666164"/>
            <a:ext cx="8877589" cy="4893647"/>
          </a:xfrm>
          <a:prstGeom prst="rect">
            <a:avLst/>
          </a:prstGeom>
        </p:spPr>
        <p:txBody>
          <a:bodyPr wrap="square">
            <a:spAutoFit/>
          </a:bodyPr>
          <a:lstStyle/>
          <a:p>
            <a:r>
              <a:rPr lang="es-ES" sz="1300" dirty="0">
                <a:effectLst>
                  <a:outerShdw blurRad="38100" dist="38100" dir="2700000" algn="tl">
                    <a:srgbClr val="000000">
                      <a:alpha val="43137"/>
                    </a:srgbClr>
                  </a:outerShdw>
                </a:effectLst>
              </a:rPr>
              <a:t>El modelo relacional, para el modelado y la gestión de bases de datos, es un modelo de datos basado en la lógica de predicados y en la teoría de conjuntos.</a:t>
            </a:r>
          </a:p>
          <a:p>
            <a:r>
              <a:rPr lang="es-ES" sz="1300" dirty="0">
                <a:effectLst>
                  <a:outerShdw blurRad="38100" dist="38100" dir="2700000" algn="tl">
                    <a:srgbClr val="000000">
                      <a:alpha val="43137"/>
                    </a:srgbClr>
                  </a:outerShdw>
                </a:effectLst>
              </a:rPr>
              <a:t>Tras ser postuladas sus bases en 1970 por Edgar Frank Codd, de los laboratorios IBM en San José (California), no tardó en consolidarse como un nuevo paradigma en los modelos de base de datos.</a:t>
            </a:r>
          </a:p>
          <a:p>
            <a:r>
              <a:rPr lang="es-ES" sz="1300" dirty="0">
                <a:effectLst>
                  <a:outerShdw blurRad="38100" dist="38100" dir="2700000" algn="tl">
                    <a:srgbClr val="000000">
                      <a:alpha val="43137"/>
                    </a:srgbClr>
                  </a:outerShdw>
                </a:effectLst>
              </a:rPr>
              <a:t>Su idea fundamental es el uso de relaciones. Estas relaciones podrían considerarse en forma lógica como conjuntos de datos llamados tuplas. Pese a que esta es la teoría de las bases de datos relacionales creadas por Codd, la mayoría de las veces se conceptualiza de una manera más fácil de imaginar, pensando en cada relación como si fuese una tabla que está compuesta por registros (cada fila de la tabla sería un registro o “tupla”) y columnas (también llamadas “campos”).</a:t>
            </a:r>
          </a:p>
          <a:p>
            <a:r>
              <a:rPr lang="es-ES" sz="1300" dirty="0">
                <a:effectLst>
                  <a:outerShdw blurRad="38100" dist="38100" dir="2700000" algn="tl">
                    <a:srgbClr val="000000">
                      <a:alpha val="43137"/>
                    </a:srgbClr>
                  </a:outerShdw>
                </a:effectLst>
              </a:rPr>
              <a:t>Es el modelo más utilizado en la actualidad para modelar problemas reales y administrar datos dinámicamente.</a:t>
            </a:r>
          </a:p>
          <a:p>
            <a:r>
              <a:rPr lang="es-ES" sz="1300" dirty="0">
                <a:effectLst>
                  <a:outerShdw blurRad="38100" dist="38100" dir="2700000" algn="tl">
                    <a:srgbClr val="000000">
                      <a:alpha val="43137"/>
                    </a:srgbClr>
                  </a:outerShdw>
                </a:effectLst>
              </a:rPr>
              <a:t>El modelo relacional desarrolla un esquema de base de datos (data base schema) a partir del cual se podrá realizar el modelo físico o de implementación en el DBMS.</a:t>
            </a:r>
          </a:p>
          <a:p>
            <a:r>
              <a:rPr lang="es-ES" sz="1300" dirty="0">
                <a:effectLst>
                  <a:outerShdw blurRad="38100" dist="38100" dir="2700000" algn="tl">
                    <a:srgbClr val="000000">
                      <a:alpha val="43137"/>
                    </a:srgbClr>
                  </a:outerShdw>
                </a:effectLst>
              </a:rPr>
              <a:t>Este modelo esta basado en que todos los datos están almacenados en tablas (entidades/relaciones) y cada una de estas es un conjunto de datos, por tanto una base de datos es un conjunto de relaciones. La agrupación se origina en la tabla: tabla -&gt; fila (tupla) -&gt; campo (atributo</a:t>
            </a:r>
            <a:r>
              <a:rPr lang="es-ES" sz="1300" dirty="0" smtClean="0">
                <a:effectLst>
                  <a:outerShdw blurRad="38100" dist="38100" dir="2700000" algn="tl">
                    <a:srgbClr val="000000">
                      <a:alpha val="43137"/>
                    </a:srgbClr>
                  </a:outerShdw>
                </a:effectLst>
              </a:rPr>
              <a:t>).</a:t>
            </a:r>
          </a:p>
          <a:p>
            <a:endParaRPr lang="es-ES" sz="1300" dirty="0">
              <a:effectLst>
                <a:outerShdw blurRad="38100" dist="38100" dir="2700000" algn="tl">
                  <a:srgbClr val="000000">
                    <a:alpha val="43137"/>
                  </a:srgbClr>
                </a:outerShdw>
              </a:effectLst>
            </a:endParaRPr>
          </a:p>
          <a:p>
            <a:r>
              <a:rPr lang="es-ES" sz="1300" dirty="0">
                <a:effectLst>
                  <a:outerShdw blurRad="38100" dist="38100" dir="2700000" algn="tl">
                    <a:srgbClr val="000000">
                      <a:alpha val="43137"/>
                    </a:srgbClr>
                  </a:outerShdw>
                </a:effectLst>
              </a:rPr>
              <a:t>El Modelo Relacional se ocupa de:</a:t>
            </a:r>
          </a:p>
          <a:p>
            <a:pPr>
              <a:buFont typeface="Arial" panose="020B0604020202020204" pitchFamily="34" charset="0"/>
              <a:buChar char="•"/>
            </a:pPr>
            <a:r>
              <a:rPr lang="es-ES" sz="1300" dirty="0">
                <a:effectLst>
                  <a:outerShdw blurRad="38100" dist="38100" dir="2700000" algn="tl">
                    <a:srgbClr val="000000">
                      <a:alpha val="43137"/>
                    </a:srgbClr>
                  </a:outerShdw>
                </a:effectLst>
              </a:rPr>
              <a:t>La estructura de datos</a:t>
            </a:r>
          </a:p>
          <a:p>
            <a:pPr>
              <a:buFont typeface="Arial" panose="020B0604020202020204" pitchFamily="34" charset="0"/>
              <a:buChar char="•"/>
            </a:pPr>
            <a:r>
              <a:rPr lang="es-ES" sz="1300" dirty="0">
                <a:effectLst>
                  <a:outerShdw blurRad="38100" dist="38100" dir="2700000" algn="tl">
                    <a:srgbClr val="000000">
                      <a:alpha val="43137"/>
                    </a:srgbClr>
                  </a:outerShdw>
                </a:effectLst>
              </a:rPr>
              <a:t>La manipulación de datos</a:t>
            </a:r>
          </a:p>
          <a:p>
            <a:pPr>
              <a:buFont typeface="Arial" panose="020B0604020202020204" pitchFamily="34" charset="0"/>
              <a:buChar char="•"/>
            </a:pPr>
            <a:r>
              <a:rPr lang="es-ES" sz="1300" dirty="0">
                <a:effectLst>
                  <a:outerShdw blurRad="38100" dist="38100" dir="2700000" algn="tl">
                    <a:srgbClr val="000000">
                      <a:alpha val="43137"/>
                    </a:srgbClr>
                  </a:outerShdw>
                </a:effectLst>
              </a:rPr>
              <a:t>La integridad de los </a:t>
            </a:r>
            <a:r>
              <a:rPr lang="es-ES" sz="1300" dirty="0" smtClean="0">
                <a:effectLst>
                  <a:outerShdw blurRad="38100" dist="38100" dir="2700000" algn="tl">
                    <a:srgbClr val="000000">
                      <a:alpha val="43137"/>
                    </a:srgbClr>
                  </a:outerShdw>
                </a:effectLst>
              </a:rPr>
              <a:t>datos</a:t>
            </a:r>
          </a:p>
          <a:p>
            <a:pPr>
              <a:buFont typeface="Arial" panose="020B0604020202020204" pitchFamily="34" charset="0"/>
              <a:buChar char="•"/>
            </a:pPr>
            <a:endParaRPr lang="es-ES" sz="1300" dirty="0">
              <a:effectLst>
                <a:outerShdw blurRad="38100" dist="38100" dir="2700000" algn="tl">
                  <a:srgbClr val="000000">
                    <a:alpha val="43137"/>
                  </a:srgbClr>
                </a:outerShdw>
              </a:effectLst>
            </a:endParaRPr>
          </a:p>
          <a:p>
            <a:r>
              <a:rPr lang="es-ES" sz="1300" dirty="0">
                <a:effectLst>
                  <a:outerShdw blurRad="38100" dist="38100" dir="2700000" algn="tl">
                    <a:srgbClr val="000000">
                      <a:alpha val="43137"/>
                    </a:srgbClr>
                  </a:outerShdw>
                </a:effectLst>
              </a:rPr>
              <a:t>Donde las relaciones </a:t>
            </a:r>
            <a:r>
              <a:rPr lang="es-ES" sz="1300" dirty="0" smtClean="0">
                <a:effectLst>
                  <a:outerShdw blurRad="38100" dist="38100" dir="2700000" algn="tl">
                    <a:srgbClr val="000000">
                      <a:alpha val="43137"/>
                    </a:srgbClr>
                  </a:outerShdw>
                </a:effectLst>
              </a:rPr>
              <a:t>están </a:t>
            </a:r>
            <a:r>
              <a:rPr lang="es-ES" sz="1300" dirty="0">
                <a:effectLst>
                  <a:outerShdw blurRad="38100" dist="38100" dir="2700000" algn="tl">
                    <a:srgbClr val="000000">
                      <a:alpha val="43137"/>
                    </a:srgbClr>
                  </a:outerShdw>
                </a:effectLst>
              </a:rPr>
              <a:t>formadas por :</a:t>
            </a:r>
          </a:p>
          <a:p>
            <a:pPr>
              <a:buFont typeface="Arial" panose="020B0604020202020204" pitchFamily="34" charset="0"/>
              <a:buChar char="•"/>
            </a:pPr>
            <a:r>
              <a:rPr lang="es-ES" sz="1300" dirty="0">
                <a:effectLst>
                  <a:outerShdw blurRad="38100" dist="38100" dir="2700000" algn="tl">
                    <a:srgbClr val="000000">
                      <a:alpha val="43137"/>
                    </a:srgbClr>
                  </a:outerShdw>
                </a:effectLst>
              </a:rPr>
              <a:t>Atributos (columnas)</a:t>
            </a:r>
          </a:p>
          <a:p>
            <a:pPr>
              <a:buFont typeface="Arial" panose="020B0604020202020204" pitchFamily="34" charset="0"/>
              <a:buChar char="•"/>
            </a:pPr>
            <a:r>
              <a:rPr lang="es-ES" sz="1300" dirty="0">
                <a:effectLst>
                  <a:outerShdw blurRad="38100" dist="38100" dir="2700000" algn="tl">
                    <a:srgbClr val="000000">
                      <a:alpha val="43137"/>
                    </a:srgbClr>
                  </a:outerShdw>
                </a:effectLst>
              </a:rPr>
              <a:t>Tuplas (Conjunto de filas)</a:t>
            </a:r>
          </a:p>
        </p:txBody>
      </p:sp>
    </p:spTree>
    <p:extLst>
      <p:ext uri="{BB962C8B-B14F-4D97-AF65-F5344CB8AC3E}">
        <p14:creationId xmlns:p14="http://schemas.microsoft.com/office/powerpoint/2010/main" val="341082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Rectángulo"/>
          <p:cNvSpPr/>
          <p:nvPr/>
        </p:nvSpPr>
        <p:spPr>
          <a:xfrm>
            <a:off x="1646700" y="312849"/>
            <a:ext cx="7035900" cy="1077218"/>
          </a:xfrm>
          <a:prstGeom prst="rect">
            <a:avLst/>
          </a:prstGeom>
        </p:spPr>
        <p:txBody>
          <a:bodyPr wrap="none">
            <a:spAutoFit/>
          </a:bodyPr>
          <a:lstStyle/>
          <a:p>
            <a:r>
              <a:rPr lang="es-ES" sz="3200" b="1" dirty="0">
                <a:solidFill>
                  <a:schemeClr val="accent1">
                    <a:lumMod val="75000"/>
                  </a:schemeClr>
                </a:solidFill>
                <a:effectLst>
                  <a:outerShdw blurRad="38100" dist="38100" dir="2700000" algn="tl">
                    <a:srgbClr val="000000">
                      <a:alpha val="43137"/>
                    </a:srgbClr>
                  </a:outerShdw>
                </a:effectLst>
              </a:rPr>
              <a:t>P</a:t>
            </a:r>
            <a:r>
              <a:rPr lang="es-ES" sz="3200" b="1" dirty="0" smtClean="0">
                <a:solidFill>
                  <a:schemeClr val="accent1">
                    <a:lumMod val="75000"/>
                  </a:schemeClr>
                </a:solidFill>
                <a:effectLst>
                  <a:outerShdw blurRad="38100" dist="38100" dir="2700000" algn="tl">
                    <a:srgbClr val="000000">
                      <a:alpha val="43137"/>
                    </a:srgbClr>
                  </a:outerShdw>
                </a:effectLst>
              </a:rPr>
              <a:t>aso </a:t>
            </a:r>
            <a:r>
              <a:rPr lang="es-ES" sz="3200" b="1" dirty="0">
                <a:solidFill>
                  <a:schemeClr val="accent1">
                    <a:lumMod val="75000"/>
                  </a:schemeClr>
                </a:solidFill>
                <a:effectLst>
                  <a:outerShdw blurRad="38100" dist="38100" dir="2700000" algn="tl">
                    <a:srgbClr val="000000">
                      <a:alpha val="43137"/>
                    </a:srgbClr>
                  </a:outerShdw>
                </a:effectLst>
              </a:rPr>
              <a:t>de </a:t>
            </a:r>
            <a:r>
              <a:rPr lang="es-ES" sz="3200" b="1" dirty="0" smtClean="0">
                <a:solidFill>
                  <a:schemeClr val="accent1">
                    <a:lumMod val="75000"/>
                  </a:schemeClr>
                </a:solidFill>
                <a:effectLst>
                  <a:outerShdw blurRad="38100" dist="38100" dir="2700000" algn="tl">
                    <a:srgbClr val="000000">
                      <a:alpha val="43137"/>
                    </a:srgbClr>
                  </a:outerShdw>
                </a:effectLst>
              </a:rPr>
              <a:t>Entidad/Relación </a:t>
            </a:r>
            <a:r>
              <a:rPr lang="es-ES" sz="3200" b="1" dirty="0">
                <a:solidFill>
                  <a:schemeClr val="accent1">
                    <a:lumMod val="75000"/>
                  </a:schemeClr>
                </a:solidFill>
                <a:effectLst>
                  <a:outerShdw blurRad="38100" dist="38100" dir="2700000" algn="tl">
                    <a:srgbClr val="000000">
                      <a:alpha val="43137"/>
                    </a:srgbClr>
                  </a:outerShdw>
                </a:effectLst>
              </a:rPr>
              <a:t>de Chen </a:t>
            </a:r>
            <a:endParaRPr lang="es-ES" sz="3200" b="1" dirty="0" smtClean="0">
              <a:solidFill>
                <a:schemeClr val="accent1">
                  <a:lumMod val="75000"/>
                </a:schemeClr>
              </a:solidFill>
              <a:effectLst>
                <a:outerShdw blurRad="38100" dist="38100" dir="2700000" algn="tl">
                  <a:srgbClr val="000000">
                    <a:alpha val="43137"/>
                  </a:srgbClr>
                </a:outerShdw>
              </a:effectLst>
            </a:endParaRPr>
          </a:p>
          <a:p>
            <a:r>
              <a:rPr lang="es-ES" sz="3200" b="1" dirty="0" smtClean="0">
                <a:solidFill>
                  <a:schemeClr val="accent1">
                    <a:lumMod val="75000"/>
                  </a:schemeClr>
                </a:solidFill>
                <a:effectLst>
                  <a:outerShdw blurRad="38100" dist="38100" dir="2700000" algn="tl">
                    <a:srgbClr val="000000">
                      <a:alpha val="43137"/>
                    </a:srgbClr>
                  </a:outerShdw>
                </a:effectLst>
              </a:rPr>
              <a:t>al Modelo Relacional </a:t>
            </a:r>
            <a:endParaRPr lang="es-AR" sz="3200" b="1" dirty="0" smtClean="0">
              <a:solidFill>
                <a:schemeClr val="accent1">
                  <a:lumMod val="75000"/>
                </a:schemeClr>
              </a:solidFill>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2"/>
          <a:stretch>
            <a:fillRect/>
          </a:stretch>
        </p:blipFill>
        <p:spPr>
          <a:xfrm>
            <a:off x="93516" y="1487052"/>
            <a:ext cx="8981209" cy="4268542"/>
          </a:xfrm>
          <a:prstGeom prst="rect">
            <a:avLst/>
          </a:prstGeom>
        </p:spPr>
      </p:pic>
      <p:sp>
        <p:nvSpPr>
          <p:cNvPr id="3" name="Abrir llave 2"/>
          <p:cNvSpPr/>
          <p:nvPr/>
        </p:nvSpPr>
        <p:spPr>
          <a:xfrm rot="16200000">
            <a:off x="1518020" y="4338260"/>
            <a:ext cx="424138" cy="3217720"/>
          </a:xfrm>
          <a:prstGeom prst="leftBrace">
            <a:avLst/>
          </a:prstGeom>
          <a:solidFill>
            <a:schemeClr val="tx1"/>
          </a:solidFill>
          <a:ln w="31750">
            <a:solidFill>
              <a:schemeClr val="bg2">
                <a:lumMod val="90000"/>
                <a:lumOff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7" name="Rectángulo 6"/>
          <p:cNvSpPr/>
          <p:nvPr/>
        </p:nvSpPr>
        <p:spPr>
          <a:xfrm>
            <a:off x="40357" y="6131478"/>
            <a:ext cx="3445174" cy="400110"/>
          </a:xfrm>
          <a:prstGeom prst="rect">
            <a:avLst/>
          </a:prstGeom>
        </p:spPr>
        <p:txBody>
          <a:bodyPr wrap="none">
            <a:spAutoFit/>
          </a:bodyPr>
          <a:lstStyle/>
          <a:p>
            <a:r>
              <a:rPr lang="es-ES" sz="2000" b="1" dirty="0" smtClean="0">
                <a:solidFill>
                  <a:schemeClr val="accent1">
                    <a:lumMod val="75000"/>
                  </a:schemeClr>
                </a:solidFill>
                <a:effectLst>
                  <a:outerShdw blurRad="38100" dist="38100" dir="2700000" algn="tl">
                    <a:srgbClr val="000000">
                      <a:alpha val="43137"/>
                    </a:srgbClr>
                  </a:outerShdw>
                </a:effectLst>
                <a:latin typeface="+mn-lt"/>
              </a:rPr>
              <a:t>Clave primaria compuesta </a:t>
            </a:r>
            <a:endParaRPr lang="es-AR" sz="2000" b="1" dirty="0">
              <a:solidFill>
                <a:schemeClr val="accent1">
                  <a:lumMod val="75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3507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4545" t="12374" r="2879" b="14394"/>
          <a:stretch/>
        </p:blipFill>
        <p:spPr>
          <a:xfrm>
            <a:off x="96978" y="4516598"/>
            <a:ext cx="8950993" cy="2124212"/>
          </a:xfrm>
          <a:prstGeom prst="rect">
            <a:avLst/>
          </a:prstGeom>
        </p:spPr>
      </p:pic>
      <p:sp>
        <p:nvSpPr>
          <p:cNvPr id="4" name="Rectángulo 3"/>
          <p:cNvSpPr/>
          <p:nvPr/>
        </p:nvSpPr>
        <p:spPr>
          <a:xfrm>
            <a:off x="263238" y="1301853"/>
            <a:ext cx="8603677" cy="3416320"/>
          </a:xfrm>
          <a:prstGeom prst="rect">
            <a:avLst/>
          </a:prstGeom>
        </p:spPr>
        <p:txBody>
          <a:bodyPr wrap="square">
            <a:spAutoFit/>
          </a:bodyPr>
          <a:lstStyle/>
          <a:p>
            <a:r>
              <a:rPr lang="es-ES" sz="2400" dirty="0">
                <a:effectLst>
                  <a:outerShdw blurRad="38100" dist="38100" dir="2700000" algn="tl">
                    <a:srgbClr val="000000">
                      <a:alpha val="43137"/>
                    </a:srgbClr>
                  </a:outerShdw>
                </a:effectLst>
              </a:rPr>
              <a:t>Existen dos formas para la construcción de modelos relacionales</a:t>
            </a:r>
            <a:r>
              <a:rPr lang="es-ES" sz="2400" dirty="0" smtClean="0">
                <a:effectLst>
                  <a:outerShdw blurRad="38100" dist="38100" dir="2700000" algn="tl">
                    <a:srgbClr val="000000">
                      <a:alpha val="43137"/>
                    </a:srgbClr>
                  </a:outerShdw>
                </a:effectLst>
              </a:rPr>
              <a:t>:</a:t>
            </a:r>
          </a:p>
          <a:p>
            <a:endParaRPr lang="es-ES" sz="2400"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s-ES" sz="2400" dirty="0">
                <a:effectLst>
                  <a:outerShdw blurRad="38100" dist="38100" dir="2700000" algn="tl">
                    <a:srgbClr val="000000">
                      <a:alpha val="43137"/>
                    </a:srgbClr>
                  </a:outerShdw>
                </a:effectLst>
              </a:rPr>
              <a:t>Creando un conjunto de tablas iniciales y aplicando operaciones de normalización hasta conseguir el esquema más óptimo,</a:t>
            </a:r>
          </a:p>
          <a:p>
            <a:pPr marL="342900" indent="-342900">
              <a:buFont typeface="Arial" panose="020B0604020202020204" pitchFamily="34" charset="0"/>
              <a:buChar char="•"/>
            </a:pPr>
            <a:r>
              <a:rPr lang="es-ES" sz="2400" dirty="0">
                <a:effectLst>
                  <a:outerShdw blurRad="38100" dist="38100" dir="2700000" algn="tl">
                    <a:srgbClr val="000000">
                      <a:alpha val="43137"/>
                    </a:srgbClr>
                  </a:outerShdw>
                </a:effectLst>
              </a:rPr>
              <a:t>O, convertir el modelo entidad relación (</a:t>
            </a:r>
            <a:r>
              <a:rPr lang="es-ES" sz="2400" b="1" dirty="0">
                <a:effectLst>
                  <a:outerShdw blurRad="38100" dist="38100" dir="2700000" algn="tl">
                    <a:srgbClr val="000000">
                      <a:alpha val="43137"/>
                    </a:srgbClr>
                  </a:outerShdw>
                </a:effectLst>
              </a:rPr>
              <a:t>ER</a:t>
            </a:r>
            <a:r>
              <a:rPr lang="es-ES" sz="2400" dirty="0">
                <a:effectLst>
                  <a:outerShdw blurRad="38100" dist="38100" dir="2700000" algn="tl">
                    <a:srgbClr val="000000">
                      <a:alpha val="43137"/>
                    </a:srgbClr>
                  </a:outerShdw>
                </a:effectLst>
              </a:rPr>
              <a:t>) en tablas, con una depuración lógica y la aplicación de restricciones de integridad.</a:t>
            </a:r>
          </a:p>
        </p:txBody>
      </p:sp>
      <p:sp>
        <p:nvSpPr>
          <p:cNvPr id="17" name="7 Rectángulo"/>
          <p:cNvSpPr/>
          <p:nvPr/>
        </p:nvSpPr>
        <p:spPr>
          <a:xfrm>
            <a:off x="2174254" y="379941"/>
            <a:ext cx="4801314"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El Modelo Relacional</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6990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171771" y="379942"/>
            <a:ext cx="2287806"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Objetivos</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10" name="Rectangle 3"/>
          <p:cNvSpPr>
            <a:spLocks noChangeArrowheads="1"/>
          </p:cNvSpPr>
          <p:nvPr/>
        </p:nvSpPr>
        <p:spPr bwMode="auto">
          <a:xfrm>
            <a:off x="124692" y="1343475"/>
            <a:ext cx="8950036"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s-ES" sz="1800" dirty="0">
                <a:effectLst>
                  <a:outerShdw blurRad="38100" dist="38100" dir="2700000" algn="tl">
                    <a:srgbClr val="000000">
                      <a:alpha val="43137"/>
                    </a:srgbClr>
                  </a:outerShdw>
                </a:effectLst>
              </a:rPr>
              <a:t>Los objetivos que este modelo persigue son</a:t>
            </a:r>
            <a:r>
              <a:rPr lang="es-ES" sz="1800" dirty="0" smtClean="0">
                <a:effectLst>
                  <a:outerShdw blurRad="38100" dist="38100" dir="2700000" algn="tl">
                    <a:srgbClr val="000000">
                      <a:alpha val="43137"/>
                    </a:srgbClr>
                  </a:outerShdw>
                </a:effectLst>
              </a:rPr>
              <a:t>:</a:t>
            </a:r>
          </a:p>
          <a:p>
            <a:endParaRPr lang="es-ES" sz="1800" dirty="0">
              <a:effectLst>
                <a:outerShdw blurRad="38100" dist="38100" dir="2700000" algn="tl">
                  <a:srgbClr val="000000">
                    <a:alpha val="43137"/>
                  </a:srgbClr>
                </a:outerShdw>
              </a:effectLst>
            </a:endParaRPr>
          </a:p>
          <a:p>
            <a:r>
              <a:rPr lang="es-ES" sz="1800" b="1" dirty="0">
                <a:solidFill>
                  <a:schemeClr val="accent1">
                    <a:lumMod val="75000"/>
                  </a:schemeClr>
                </a:solidFill>
                <a:effectLst>
                  <a:outerShdw blurRad="38100" dist="38100" dir="2700000" algn="tl">
                    <a:srgbClr val="000000">
                      <a:alpha val="43137"/>
                    </a:srgbClr>
                  </a:outerShdw>
                </a:effectLst>
              </a:rPr>
              <a:t>Independencia Física</a:t>
            </a:r>
            <a:r>
              <a:rPr lang="es-ES" sz="1800" dirty="0">
                <a:solidFill>
                  <a:schemeClr val="accent1">
                    <a:lumMod val="75000"/>
                  </a:schemeClr>
                </a:solidFill>
                <a:effectLst>
                  <a:outerShdw blurRad="38100" dist="38100" dir="2700000" algn="tl">
                    <a:srgbClr val="000000">
                      <a:alpha val="43137"/>
                    </a:srgbClr>
                  </a:outerShdw>
                </a:effectLst>
              </a:rPr>
              <a:t>: </a:t>
            </a:r>
            <a:r>
              <a:rPr lang="es-ES" sz="1800" dirty="0">
                <a:effectLst>
                  <a:outerShdw blurRad="38100" dist="38100" dir="2700000" algn="tl">
                    <a:srgbClr val="000000">
                      <a:alpha val="43137"/>
                    </a:srgbClr>
                  </a:outerShdw>
                </a:effectLst>
              </a:rPr>
              <a:t>La forma de almacenar los datos no debe influir en su manipulación. Si el almacenamiento físico cambia, los usuarios que acceden a esos datos no tienen que modificar sus aplicaciones</a:t>
            </a:r>
            <a:r>
              <a:rPr lang="es-ES" sz="1800" dirty="0" smtClean="0">
                <a:effectLst>
                  <a:outerShdw blurRad="38100" dist="38100" dir="2700000" algn="tl">
                    <a:srgbClr val="000000">
                      <a:alpha val="43137"/>
                    </a:srgbClr>
                  </a:outerShdw>
                </a:effectLst>
              </a:rPr>
              <a:t>.</a:t>
            </a:r>
          </a:p>
          <a:p>
            <a:endParaRPr lang="es-ES" sz="1800" dirty="0">
              <a:effectLst>
                <a:outerShdw blurRad="38100" dist="38100" dir="2700000" algn="tl">
                  <a:srgbClr val="000000">
                    <a:alpha val="43137"/>
                  </a:srgbClr>
                </a:outerShdw>
              </a:effectLst>
            </a:endParaRPr>
          </a:p>
          <a:p>
            <a:r>
              <a:rPr lang="es-ES" sz="1800" b="1" dirty="0">
                <a:solidFill>
                  <a:schemeClr val="accent1">
                    <a:lumMod val="75000"/>
                  </a:schemeClr>
                </a:solidFill>
                <a:effectLst>
                  <a:outerShdw blurRad="38100" dist="38100" dir="2700000" algn="tl">
                    <a:srgbClr val="000000">
                      <a:alpha val="43137"/>
                    </a:srgbClr>
                  </a:outerShdw>
                </a:effectLst>
              </a:rPr>
              <a:t>Independencia Lógica</a:t>
            </a:r>
            <a:r>
              <a:rPr lang="es-ES" sz="1800" dirty="0">
                <a:solidFill>
                  <a:schemeClr val="accent1">
                    <a:lumMod val="75000"/>
                  </a:schemeClr>
                </a:solidFill>
                <a:effectLst>
                  <a:outerShdw blurRad="38100" dist="38100" dir="2700000" algn="tl">
                    <a:srgbClr val="000000">
                      <a:alpha val="43137"/>
                    </a:srgbClr>
                  </a:outerShdw>
                </a:effectLst>
              </a:rPr>
              <a:t>: </a:t>
            </a:r>
            <a:r>
              <a:rPr lang="es-ES" sz="1800" dirty="0">
                <a:effectLst>
                  <a:outerShdw blurRad="38100" dist="38100" dir="2700000" algn="tl">
                    <a:srgbClr val="000000">
                      <a:alpha val="43137"/>
                    </a:srgbClr>
                  </a:outerShdw>
                </a:effectLst>
              </a:rPr>
              <a:t>Las aplicaciones que utilizan la base de datos no deben ser modificadas por que se inserten, actualicen y eliminen datos</a:t>
            </a:r>
            <a:r>
              <a:rPr lang="es-ES" sz="1800" dirty="0" smtClean="0">
                <a:effectLst>
                  <a:outerShdw blurRad="38100" dist="38100" dir="2700000" algn="tl">
                    <a:srgbClr val="000000">
                      <a:alpha val="43137"/>
                    </a:srgbClr>
                  </a:outerShdw>
                </a:effectLst>
              </a:rPr>
              <a:t>.</a:t>
            </a:r>
          </a:p>
          <a:p>
            <a:endParaRPr lang="es-ES" sz="1800" dirty="0">
              <a:effectLst>
                <a:outerShdw blurRad="38100" dist="38100" dir="2700000" algn="tl">
                  <a:srgbClr val="000000">
                    <a:alpha val="43137"/>
                  </a:srgbClr>
                </a:outerShdw>
              </a:effectLst>
            </a:endParaRPr>
          </a:p>
          <a:p>
            <a:r>
              <a:rPr lang="es-ES" sz="1800" b="1" dirty="0">
                <a:solidFill>
                  <a:schemeClr val="accent1">
                    <a:lumMod val="75000"/>
                  </a:schemeClr>
                </a:solidFill>
                <a:effectLst>
                  <a:outerShdw blurRad="38100" dist="38100" dir="2700000" algn="tl">
                    <a:srgbClr val="000000">
                      <a:alpha val="43137"/>
                    </a:srgbClr>
                  </a:outerShdw>
                </a:effectLst>
              </a:rPr>
              <a:t>Flexibilidad</a:t>
            </a:r>
            <a:r>
              <a:rPr lang="es-ES" sz="1800" dirty="0">
                <a:solidFill>
                  <a:schemeClr val="accent1">
                    <a:lumMod val="75000"/>
                  </a:schemeClr>
                </a:solidFill>
                <a:effectLst>
                  <a:outerShdw blurRad="38100" dist="38100" dir="2700000" algn="tl">
                    <a:srgbClr val="000000">
                      <a:alpha val="43137"/>
                    </a:srgbClr>
                  </a:outerShdw>
                </a:effectLst>
              </a:rPr>
              <a:t>: </a:t>
            </a:r>
            <a:r>
              <a:rPr lang="es-ES" sz="1800" dirty="0">
                <a:effectLst>
                  <a:outerShdw blurRad="38100" dist="38100" dir="2700000" algn="tl">
                    <a:srgbClr val="000000">
                      <a:alpha val="43137"/>
                    </a:srgbClr>
                  </a:outerShdw>
                </a:effectLst>
              </a:rPr>
              <a:t>En el sentido de poder presentar a cada usuario los datos de la forma en que éste </a:t>
            </a:r>
            <a:r>
              <a:rPr lang="es-ES" sz="1800" dirty="0" smtClean="0">
                <a:effectLst>
                  <a:outerShdw blurRad="38100" dist="38100" dir="2700000" algn="tl">
                    <a:srgbClr val="000000">
                      <a:alpha val="43137"/>
                    </a:srgbClr>
                  </a:outerShdw>
                </a:effectLst>
              </a:rPr>
              <a:t>prefiera.</a:t>
            </a:r>
          </a:p>
          <a:p>
            <a:endParaRPr lang="es-ES" sz="1800" dirty="0">
              <a:effectLst>
                <a:outerShdw blurRad="38100" dist="38100" dir="2700000" algn="tl">
                  <a:srgbClr val="000000">
                    <a:alpha val="43137"/>
                  </a:srgbClr>
                </a:outerShdw>
              </a:effectLst>
            </a:endParaRPr>
          </a:p>
          <a:p>
            <a:r>
              <a:rPr lang="es-ES" sz="1800" b="1" dirty="0">
                <a:solidFill>
                  <a:schemeClr val="accent1">
                    <a:lumMod val="75000"/>
                  </a:schemeClr>
                </a:solidFill>
                <a:effectLst>
                  <a:outerShdw blurRad="38100" dist="38100" dir="2700000" algn="tl">
                    <a:srgbClr val="000000">
                      <a:alpha val="43137"/>
                    </a:srgbClr>
                  </a:outerShdw>
                </a:effectLst>
              </a:rPr>
              <a:t>Uniformidad</a:t>
            </a:r>
            <a:r>
              <a:rPr lang="es-ES" sz="1800" dirty="0">
                <a:solidFill>
                  <a:schemeClr val="accent1">
                    <a:lumMod val="75000"/>
                  </a:schemeClr>
                </a:solidFill>
                <a:effectLst>
                  <a:outerShdw blurRad="38100" dist="38100" dir="2700000" algn="tl">
                    <a:srgbClr val="000000">
                      <a:alpha val="43137"/>
                    </a:srgbClr>
                  </a:outerShdw>
                </a:effectLst>
              </a:rPr>
              <a:t>: </a:t>
            </a:r>
            <a:r>
              <a:rPr lang="es-ES" sz="1800" dirty="0">
                <a:effectLst>
                  <a:outerShdw blurRad="38100" dist="38100" dir="2700000" algn="tl">
                    <a:srgbClr val="000000">
                      <a:alpha val="43137"/>
                    </a:srgbClr>
                  </a:outerShdw>
                </a:effectLst>
              </a:rPr>
              <a:t>Las estructuras lógicas de los datos siempre tienen una única forma conceptual (las tablas), lo que facilita la creación y manipulación de la base de datos por parte de los usuarios</a:t>
            </a:r>
            <a:r>
              <a:rPr lang="es-ES" sz="1800" dirty="0" smtClean="0">
                <a:effectLst>
                  <a:outerShdw blurRad="38100" dist="38100" dir="2700000" algn="tl">
                    <a:srgbClr val="000000">
                      <a:alpha val="43137"/>
                    </a:srgbClr>
                  </a:outerShdw>
                </a:effectLst>
              </a:rPr>
              <a:t>.</a:t>
            </a:r>
          </a:p>
          <a:p>
            <a:endParaRPr lang="es-ES" sz="1800" dirty="0">
              <a:effectLst>
                <a:outerShdw blurRad="38100" dist="38100" dir="2700000" algn="tl">
                  <a:srgbClr val="000000">
                    <a:alpha val="43137"/>
                  </a:srgbClr>
                </a:outerShdw>
              </a:effectLst>
            </a:endParaRPr>
          </a:p>
          <a:p>
            <a:r>
              <a:rPr lang="es-ES" sz="1800" b="1" dirty="0" smtClean="0">
                <a:solidFill>
                  <a:schemeClr val="accent1">
                    <a:lumMod val="75000"/>
                  </a:schemeClr>
                </a:solidFill>
                <a:effectLst>
                  <a:outerShdw blurRad="38100" dist="38100" dir="2700000" algn="tl">
                    <a:srgbClr val="000000">
                      <a:alpha val="43137"/>
                    </a:srgbClr>
                  </a:outerShdw>
                </a:effectLst>
              </a:rPr>
              <a:t>Sencillez</a:t>
            </a:r>
            <a:r>
              <a:rPr lang="es-ES" sz="1800" dirty="0" smtClean="0">
                <a:solidFill>
                  <a:schemeClr val="accent1">
                    <a:lumMod val="75000"/>
                  </a:schemeClr>
                </a:solidFill>
                <a:effectLst>
                  <a:outerShdw blurRad="38100" dist="38100" dir="2700000" algn="tl">
                    <a:srgbClr val="000000">
                      <a:alpha val="43137"/>
                    </a:srgbClr>
                  </a:outerShdw>
                </a:effectLst>
              </a:rPr>
              <a:t>: </a:t>
            </a:r>
            <a:r>
              <a:rPr lang="es-ES" sz="1800" dirty="0">
                <a:effectLst>
                  <a:outerShdw blurRad="38100" dist="38100" dir="2700000" algn="tl">
                    <a:srgbClr val="000000">
                      <a:alpha val="43137"/>
                    </a:srgbClr>
                  </a:outerShdw>
                </a:effectLst>
              </a:rPr>
              <a:t>Las características anteriores hacen que este Modelo sea fácil de comprender y de utilizar por parte del usuario final.</a:t>
            </a:r>
          </a:p>
        </p:txBody>
      </p:sp>
    </p:spTree>
    <p:extLst>
      <p:ext uri="{BB962C8B-B14F-4D97-AF65-F5344CB8AC3E}">
        <p14:creationId xmlns:p14="http://schemas.microsoft.com/office/powerpoint/2010/main" val="2965046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1578701" y="489502"/>
            <a:ext cx="7034298"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Definiciones del </a:t>
            </a:r>
            <a:r>
              <a:rPr lang="es-AR" sz="3200" b="1" dirty="0">
                <a:solidFill>
                  <a:schemeClr val="bg2">
                    <a:lumMod val="90000"/>
                    <a:lumOff val="10000"/>
                  </a:schemeClr>
                </a:solidFill>
                <a:effectLst>
                  <a:outerShdw blurRad="38100" dist="38100" dir="2700000" algn="tl">
                    <a:srgbClr val="000000">
                      <a:alpha val="43137"/>
                    </a:srgbClr>
                  </a:outerShdw>
                </a:effectLst>
              </a:rPr>
              <a:t>M</a:t>
            </a:r>
            <a:r>
              <a:rPr lang="es-AR" sz="3200" b="1" dirty="0" smtClean="0">
                <a:solidFill>
                  <a:schemeClr val="bg2">
                    <a:lumMod val="90000"/>
                    <a:lumOff val="10000"/>
                  </a:schemeClr>
                </a:solidFill>
                <a:effectLst>
                  <a:outerShdw blurRad="38100" dist="38100" dir="2700000" algn="tl">
                    <a:srgbClr val="000000">
                      <a:alpha val="43137"/>
                    </a:srgbClr>
                  </a:outerShdw>
                </a:effectLst>
              </a:rPr>
              <a:t>odelo Relacional</a:t>
            </a:r>
          </a:p>
        </p:txBody>
      </p:sp>
      <p:sp>
        <p:nvSpPr>
          <p:cNvPr id="2" name="Rectángulo 1"/>
          <p:cNvSpPr/>
          <p:nvPr/>
        </p:nvSpPr>
        <p:spPr>
          <a:xfrm>
            <a:off x="374081" y="1286979"/>
            <a:ext cx="8460598" cy="3293209"/>
          </a:xfrm>
          <a:prstGeom prst="rect">
            <a:avLst/>
          </a:prstGeom>
        </p:spPr>
        <p:txBody>
          <a:bodyPr wrap="square">
            <a:spAutoFit/>
          </a:bodyPr>
          <a:lstStyle/>
          <a:p>
            <a:r>
              <a:rPr lang="es-AR" sz="1800" b="1" dirty="0">
                <a:effectLst>
                  <a:outerShdw blurRad="38100" dist="38100" dir="2700000" algn="tl">
                    <a:srgbClr val="000000">
                      <a:alpha val="43137"/>
                    </a:srgbClr>
                  </a:outerShdw>
                </a:effectLst>
                <a:latin typeface="+mn-lt"/>
              </a:rPr>
              <a:t>Relación o </a:t>
            </a:r>
            <a:r>
              <a:rPr lang="es-AR" sz="1800" b="1" dirty="0" smtClean="0">
                <a:effectLst>
                  <a:outerShdw blurRad="38100" dist="38100" dir="2700000" algn="tl">
                    <a:srgbClr val="000000">
                      <a:alpha val="43137"/>
                    </a:srgbClr>
                  </a:outerShdw>
                </a:effectLst>
                <a:latin typeface="+mn-lt"/>
              </a:rPr>
              <a:t>tabla</a:t>
            </a:r>
          </a:p>
          <a:p>
            <a:endParaRPr lang="es-AR" sz="800" dirty="0">
              <a:latin typeface="+mn-lt"/>
            </a:endParaRPr>
          </a:p>
          <a:p>
            <a:r>
              <a:rPr lang="es-ES" dirty="0">
                <a:effectLst>
                  <a:outerShdw blurRad="38100" dist="38100" dir="2700000" algn="tl">
                    <a:srgbClr val="000000">
                      <a:alpha val="43137"/>
                    </a:srgbClr>
                  </a:outerShdw>
                </a:effectLst>
                <a:latin typeface="+mn-lt"/>
              </a:rPr>
              <a:t>Según el modelo relacional (desde que Codd lo enunció) el elemento fundamental es lo que se conoce</a:t>
            </a:r>
          </a:p>
          <a:p>
            <a:r>
              <a:rPr lang="es-ES" dirty="0">
                <a:effectLst>
                  <a:outerShdw blurRad="38100" dist="38100" dir="2700000" algn="tl">
                    <a:srgbClr val="000000">
                      <a:alpha val="43137"/>
                    </a:srgbClr>
                  </a:outerShdw>
                </a:effectLst>
                <a:latin typeface="+mn-lt"/>
              </a:rPr>
              <a:t>como </a:t>
            </a:r>
            <a:r>
              <a:rPr lang="es-ES" b="1" dirty="0">
                <a:effectLst>
                  <a:outerShdw blurRad="38100" dist="38100" dir="2700000" algn="tl">
                    <a:srgbClr val="000000">
                      <a:alpha val="43137"/>
                    </a:srgbClr>
                  </a:outerShdw>
                </a:effectLst>
                <a:latin typeface="+mn-lt"/>
              </a:rPr>
              <a:t>relación</a:t>
            </a:r>
            <a:r>
              <a:rPr lang="es-ES" dirty="0">
                <a:effectLst>
                  <a:outerShdw blurRad="38100" dist="38100" dir="2700000" algn="tl">
                    <a:srgbClr val="000000">
                      <a:alpha val="43137"/>
                    </a:srgbClr>
                  </a:outerShdw>
                </a:effectLst>
                <a:latin typeface="+mn-lt"/>
              </a:rPr>
              <a:t>, aunque más habitualmente se le llama </a:t>
            </a:r>
            <a:r>
              <a:rPr lang="es-ES" b="1" dirty="0">
                <a:effectLst>
                  <a:outerShdw blurRad="38100" dist="38100" dir="2700000" algn="tl">
                    <a:srgbClr val="000000">
                      <a:alpha val="43137"/>
                    </a:srgbClr>
                  </a:outerShdw>
                </a:effectLst>
                <a:latin typeface="+mn-lt"/>
              </a:rPr>
              <a:t>tabla </a:t>
            </a:r>
            <a:r>
              <a:rPr lang="es-ES" dirty="0">
                <a:effectLst>
                  <a:outerShdw blurRad="38100" dist="38100" dir="2700000" algn="tl">
                    <a:srgbClr val="000000">
                      <a:alpha val="43137"/>
                    </a:srgbClr>
                  </a:outerShdw>
                </a:effectLst>
                <a:latin typeface="+mn-lt"/>
              </a:rPr>
              <a:t>(o también array o matriz). Codd definió</a:t>
            </a:r>
          </a:p>
          <a:p>
            <a:r>
              <a:rPr lang="es-ES" dirty="0">
                <a:effectLst>
                  <a:outerShdw blurRad="38100" dist="38100" dir="2700000" algn="tl">
                    <a:srgbClr val="000000">
                      <a:alpha val="43137"/>
                    </a:srgbClr>
                  </a:outerShdw>
                </a:effectLst>
                <a:latin typeface="+mn-lt"/>
              </a:rPr>
              <a:t>las relaciones utilizando un lenguaje matemático, pero se pueden asociar a la idea de tabla (de filas y</a:t>
            </a:r>
          </a:p>
          <a:p>
            <a:r>
              <a:rPr lang="es-ES" dirty="0">
                <a:effectLst>
                  <a:outerShdw blurRad="38100" dist="38100" dir="2700000" algn="tl">
                    <a:srgbClr val="000000">
                      <a:alpha val="43137"/>
                    </a:srgbClr>
                  </a:outerShdw>
                </a:effectLst>
                <a:latin typeface="+mn-lt"/>
              </a:rPr>
              <a:t>columnas) ya que es más fácil de entender.</a:t>
            </a:r>
          </a:p>
          <a:p>
            <a:r>
              <a:rPr lang="es-ES" dirty="0">
                <a:effectLst>
                  <a:outerShdw blurRad="38100" dist="38100" dir="2700000" algn="tl">
                    <a:srgbClr val="000000">
                      <a:alpha val="43137"/>
                    </a:srgbClr>
                  </a:outerShdw>
                </a:effectLst>
                <a:latin typeface="+mn-lt"/>
              </a:rPr>
              <a:t>No hay que confundir la idea de relación según el modelo de </a:t>
            </a:r>
            <a:r>
              <a:rPr lang="es-ES" b="1" dirty="0">
                <a:effectLst>
                  <a:outerShdw blurRad="38100" dist="38100" dir="2700000" algn="tl">
                    <a:srgbClr val="000000">
                      <a:alpha val="43137"/>
                    </a:srgbClr>
                  </a:outerShdw>
                </a:effectLst>
                <a:latin typeface="+mn-lt"/>
              </a:rPr>
              <a:t>Codd</a:t>
            </a:r>
            <a:r>
              <a:rPr lang="es-ES" dirty="0">
                <a:effectLst>
                  <a:outerShdw blurRad="38100" dist="38100" dir="2700000" algn="tl">
                    <a:srgbClr val="000000">
                      <a:alpha val="43137"/>
                    </a:srgbClr>
                  </a:outerShdw>
                </a:effectLst>
                <a:latin typeface="+mn-lt"/>
              </a:rPr>
              <a:t>, con lo que significa una relación en</a:t>
            </a:r>
          </a:p>
          <a:p>
            <a:r>
              <a:rPr lang="es-ES" dirty="0">
                <a:effectLst>
                  <a:outerShdw blurRad="38100" dist="38100" dir="2700000" algn="tl">
                    <a:srgbClr val="000000">
                      <a:alpha val="43137"/>
                    </a:srgbClr>
                  </a:outerShdw>
                </a:effectLst>
                <a:latin typeface="+mn-lt"/>
              </a:rPr>
              <a:t>el modelo Entidad/Relación de </a:t>
            </a:r>
            <a:r>
              <a:rPr lang="es-ES" b="1" dirty="0">
                <a:effectLst>
                  <a:outerShdw blurRad="38100" dist="38100" dir="2700000" algn="tl">
                    <a:srgbClr val="000000">
                      <a:alpha val="43137"/>
                    </a:srgbClr>
                  </a:outerShdw>
                </a:effectLst>
                <a:latin typeface="+mn-lt"/>
              </a:rPr>
              <a:t>Chen. </a:t>
            </a:r>
            <a:r>
              <a:rPr lang="es-ES" dirty="0">
                <a:effectLst>
                  <a:outerShdw blurRad="38100" dist="38100" dir="2700000" algn="tl">
                    <a:srgbClr val="000000">
                      <a:alpha val="43137"/>
                    </a:srgbClr>
                  </a:outerShdw>
                </a:effectLst>
                <a:latin typeface="+mn-lt"/>
              </a:rPr>
              <a:t>No tienen nada que ver</a:t>
            </a:r>
          </a:p>
          <a:p>
            <a:r>
              <a:rPr lang="es-AR" dirty="0">
                <a:effectLst>
                  <a:outerShdw blurRad="38100" dist="38100" dir="2700000" algn="tl">
                    <a:srgbClr val="000000">
                      <a:alpha val="43137"/>
                    </a:srgbClr>
                  </a:outerShdw>
                </a:effectLst>
                <a:latin typeface="+mn-lt"/>
              </a:rPr>
              <a:t>Las relaciones constan de:</a:t>
            </a:r>
          </a:p>
          <a:p>
            <a:pPr marL="285750" indent="-285750">
              <a:buFont typeface="Wingdings" panose="05000000000000000000" pitchFamily="2" charset="2"/>
              <a:buChar char="ü"/>
            </a:pPr>
            <a:r>
              <a:rPr lang="es-ES" b="1" dirty="0" smtClean="0">
                <a:solidFill>
                  <a:srgbClr val="365F92"/>
                </a:solidFill>
                <a:effectLst>
                  <a:outerShdw blurRad="38100" dist="38100" dir="2700000" algn="tl">
                    <a:srgbClr val="000000">
                      <a:alpha val="43137"/>
                    </a:srgbClr>
                  </a:outerShdw>
                </a:effectLst>
                <a:latin typeface="+mn-lt"/>
              </a:rPr>
              <a:t>Atributos</a:t>
            </a:r>
            <a:r>
              <a:rPr lang="es-ES" dirty="0">
                <a:solidFill>
                  <a:srgbClr val="365F92"/>
                </a:solidFill>
                <a:effectLst>
                  <a:outerShdw blurRad="38100" dist="38100" dir="2700000" algn="tl">
                    <a:srgbClr val="000000">
                      <a:alpha val="43137"/>
                    </a:srgbClr>
                  </a:outerShdw>
                </a:effectLst>
                <a:latin typeface="+mn-lt"/>
              </a:rPr>
              <a:t>. </a:t>
            </a:r>
            <a:r>
              <a:rPr lang="es-ES" dirty="0">
                <a:effectLst>
                  <a:outerShdw blurRad="38100" dist="38100" dir="2700000" algn="tl">
                    <a:srgbClr val="000000">
                      <a:alpha val="43137"/>
                    </a:srgbClr>
                  </a:outerShdw>
                </a:effectLst>
                <a:latin typeface="+mn-lt"/>
              </a:rPr>
              <a:t>Referido a cada propiedad de los datos que se almacenan en la relación (nombre,</a:t>
            </a:r>
          </a:p>
          <a:p>
            <a:r>
              <a:rPr lang="es-AR" dirty="0">
                <a:effectLst>
                  <a:outerShdw blurRad="38100" dist="38100" dir="2700000" algn="tl">
                    <a:srgbClr val="000000">
                      <a:alpha val="43137"/>
                    </a:srgbClr>
                  </a:outerShdw>
                </a:effectLst>
                <a:latin typeface="+mn-lt"/>
              </a:rPr>
              <a:t>dni,...).</a:t>
            </a:r>
          </a:p>
          <a:p>
            <a:pPr marL="285750" indent="-285750">
              <a:buFont typeface="Wingdings" panose="05000000000000000000" pitchFamily="2" charset="2"/>
              <a:buChar char="ü"/>
            </a:pPr>
            <a:r>
              <a:rPr lang="es-ES" b="1" dirty="0" smtClean="0">
                <a:solidFill>
                  <a:srgbClr val="365F92"/>
                </a:solidFill>
                <a:effectLst>
                  <a:outerShdw blurRad="38100" dist="38100" dir="2700000" algn="tl">
                    <a:srgbClr val="000000">
                      <a:alpha val="43137"/>
                    </a:srgbClr>
                  </a:outerShdw>
                </a:effectLst>
                <a:latin typeface="+mn-lt"/>
              </a:rPr>
              <a:t>Tuplas</a:t>
            </a:r>
            <a:r>
              <a:rPr lang="es-ES" b="1" dirty="0">
                <a:solidFill>
                  <a:srgbClr val="365F92"/>
                </a:solidFill>
                <a:effectLst>
                  <a:outerShdw blurRad="38100" dist="38100" dir="2700000" algn="tl">
                    <a:srgbClr val="000000">
                      <a:alpha val="43137"/>
                    </a:srgbClr>
                  </a:outerShdw>
                </a:effectLst>
                <a:latin typeface="+mn-lt"/>
              </a:rPr>
              <a:t>. </a:t>
            </a:r>
            <a:r>
              <a:rPr lang="es-ES" dirty="0">
                <a:effectLst>
                  <a:outerShdw blurRad="38100" dist="38100" dir="2700000" algn="tl">
                    <a:srgbClr val="000000">
                      <a:alpha val="43137"/>
                    </a:srgbClr>
                  </a:outerShdw>
                </a:effectLst>
                <a:latin typeface="+mn-lt"/>
              </a:rPr>
              <a:t>Referido a cada elemento de la relación. Por ejemplo si una relación almacena personas,</a:t>
            </a:r>
          </a:p>
          <a:p>
            <a:r>
              <a:rPr lang="es-ES" dirty="0">
                <a:effectLst>
                  <a:outerShdw blurRad="38100" dist="38100" dir="2700000" algn="tl">
                    <a:srgbClr val="000000">
                      <a:alpha val="43137"/>
                    </a:srgbClr>
                  </a:outerShdw>
                </a:effectLst>
                <a:latin typeface="+mn-lt"/>
              </a:rPr>
              <a:t>una tupla representaría a una persona en concreto.</a:t>
            </a:r>
          </a:p>
          <a:p>
            <a:r>
              <a:rPr lang="es-ES" dirty="0">
                <a:effectLst>
                  <a:outerShdw blurRad="38100" dist="38100" dir="2700000" algn="tl">
                    <a:srgbClr val="000000">
                      <a:alpha val="43137"/>
                    </a:srgbClr>
                  </a:outerShdw>
                </a:effectLst>
                <a:latin typeface="+mn-lt"/>
              </a:rPr>
              <a:t>Puesto que una relación se representa como una tabla; podemos entender que las columnas de la tabla</a:t>
            </a:r>
          </a:p>
          <a:p>
            <a:r>
              <a:rPr lang="es-ES" dirty="0">
                <a:effectLst>
                  <a:outerShdw blurRad="38100" dist="38100" dir="2700000" algn="tl">
                    <a:srgbClr val="000000">
                      <a:alpha val="43137"/>
                    </a:srgbClr>
                  </a:outerShdw>
                </a:effectLst>
                <a:latin typeface="+mn-lt"/>
              </a:rPr>
              <a:t>son los atributos; y las filas, las tuplas.</a:t>
            </a:r>
            <a:endParaRPr lang="es-AR" dirty="0">
              <a:effectLst>
                <a:outerShdw blurRad="38100" dist="38100" dir="2700000" algn="tl">
                  <a:srgbClr val="000000">
                    <a:alpha val="43137"/>
                  </a:srgbClr>
                </a:outerShdw>
              </a:effectLst>
              <a:latin typeface="+mn-lt"/>
            </a:endParaRPr>
          </a:p>
        </p:txBody>
      </p:sp>
      <p:pic>
        <p:nvPicPr>
          <p:cNvPr id="3" name="Imagen 2"/>
          <p:cNvPicPr>
            <a:picLocks noChangeAspect="1"/>
          </p:cNvPicPr>
          <p:nvPr/>
        </p:nvPicPr>
        <p:blipFill>
          <a:blip r:embed="rId4"/>
          <a:stretch>
            <a:fillRect/>
          </a:stretch>
        </p:blipFill>
        <p:spPr>
          <a:xfrm>
            <a:off x="867215" y="4601865"/>
            <a:ext cx="7464550" cy="186820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1578701" y="489502"/>
            <a:ext cx="7034298"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Definiciones del </a:t>
            </a:r>
            <a:r>
              <a:rPr lang="es-AR" sz="3200" b="1" dirty="0">
                <a:solidFill>
                  <a:schemeClr val="bg2">
                    <a:lumMod val="90000"/>
                    <a:lumOff val="10000"/>
                  </a:schemeClr>
                </a:solidFill>
                <a:effectLst>
                  <a:outerShdw blurRad="38100" dist="38100" dir="2700000" algn="tl">
                    <a:srgbClr val="000000">
                      <a:alpha val="43137"/>
                    </a:srgbClr>
                  </a:outerShdw>
                </a:effectLst>
              </a:rPr>
              <a:t>M</a:t>
            </a:r>
            <a:r>
              <a:rPr lang="es-AR" sz="3200" b="1" dirty="0" smtClean="0">
                <a:solidFill>
                  <a:schemeClr val="bg2">
                    <a:lumMod val="90000"/>
                    <a:lumOff val="10000"/>
                  </a:schemeClr>
                </a:solidFill>
                <a:effectLst>
                  <a:outerShdw blurRad="38100" dist="38100" dir="2700000" algn="tl">
                    <a:srgbClr val="000000">
                      <a:alpha val="43137"/>
                    </a:srgbClr>
                  </a:outerShdw>
                </a:effectLst>
              </a:rPr>
              <a:t>odelo Relacional</a:t>
            </a:r>
          </a:p>
        </p:txBody>
      </p:sp>
      <p:pic>
        <p:nvPicPr>
          <p:cNvPr id="3" name="Imagen 2"/>
          <p:cNvPicPr>
            <a:picLocks noChangeAspect="1"/>
          </p:cNvPicPr>
          <p:nvPr/>
        </p:nvPicPr>
        <p:blipFill>
          <a:blip r:embed="rId4"/>
          <a:stretch>
            <a:fillRect/>
          </a:stretch>
        </p:blipFill>
        <p:spPr>
          <a:xfrm>
            <a:off x="451574" y="4253351"/>
            <a:ext cx="7971361" cy="1995047"/>
          </a:xfrm>
          <a:prstGeom prst="rect">
            <a:avLst/>
          </a:prstGeom>
        </p:spPr>
      </p:pic>
      <p:sp>
        <p:nvSpPr>
          <p:cNvPr id="4" name="Rectángulo 3"/>
          <p:cNvSpPr/>
          <p:nvPr/>
        </p:nvSpPr>
        <p:spPr>
          <a:xfrm>
            <a:off x="692735" y="1400397"/>
            <a:ext cx="7772400" cy="2554545"/>
          </a:xfrm>
          <a:prstGeom prst="rect">
            <a:avLst/>
          </a:prstGeom>
        </p:spPr>
        <p:txBody>
          <a:bodyPr wrap="square">
            <a:spAutoFit/>
          </a:bodyPr>
          <a:lstStyle/>
          <a:p>
            <a:r>
              <a:rPr lang="es-ES" sz="1800" b="1" dirty="0">
                <a:effectLst>
                  <a:outerShdw blurRad="38100" dist="38100" dir="2700000" algn="tl">
                    <a:srgbClr val="000000">
                      <a:alpha val="43137"/>
                    </a:srgbClr>
                  </a:outerShdw>
                </a:effectLst>
              </a:rPr>
              <a:t>Tupla o registro</a:t>
            </a:r>
            <a:r>
              <a:rPr lang="es-ES" sz="1800" b="1" dirty="0" smtClean="0">
                <a:effectLst>
                  <a:outerShdw blurRad="38100" dist="38100" dir="2700000" algn="tl">
                    <a:srgbClr val="000000">
                      <a:alpha val="43137"/>
                    </a:srgbClr>
                  </a:outerShdw>
                </a:effectLst>
              </a:rPr>
              <a:t>.</a:t>
            </a:r>
          </a:p>
          <a:p>
            <a:endParaRPr lang="es-ES" dirty="0"/>
          </a:p>
          <a:p>
            <a:r>
              <a:rPr lang="es-ES" sz="1600" dirty="0">
                <a:effectLst>
                  <a:outerShdw blurRad="38100" dist="38100" dir="2700000" algn="tl">
                    <a:srgbClr val="000000">
                      <a:alpha val="43137"/>
                    </a:srgbClr>
                  </a:outerShdw>
                </a:effectLst>
              </a:rPr>
              <a:t>Cada una de las filas de la relación. Se corresponde con la idea clásica de registro. Representa por</a:t>
            </a:r>
          </a:p>
          <a:p>
            <a:r>
              <a:rPr lang="es-ES" sz="1600" dirty="0">
                <a:effectLst>
                  <a:outerShdw blurRad="38100" dist="38100" dir="2700000" algn="tl">
                    <a:srgbClr val="000000">
                      <a:alpha val="43137"/>
                    </a:srgbClr>
                  </a:outerShdw>
                </a:effectLst>
              </a:rPr>
              <a:t>tanto cada elemento individual de esa relación</a:t>
            </a:r>
            <a:r>
              <a:rPr lang="es-ES" sz="1600" dirty="0" smtClean="0">
                <a:effectLst>
                  <a:outerShdw blurRad="38100" dist="38100" dir="2700000" algn="tl">
                    <a:srgbClr val="000000">
                      <a:alpha val="43137"/>
                    </a:srgbClr>
                  </a:outerShdw>
                </a:effectLst>
              </a:rPr>
              <a:t>.</a:t>
            </a:r>
          </a:p>
          <a:p>
            <a:endParaRPr lang="es-ES" sz="1600" dirty="0">
              <a:effectLst>
                <a:outerShdw blurRad="38100" dist="38100" dir="2700000" algn="tl">
                  <a:srgbClr val="000000">
                    <a:alpha val="43137"/>
                  </a:srgbClr>
                </a:outerShdw>
              </a:effectLst>
            </a:endParaRPr>
          </a:p>
          <a:p>
            <a:r>
              <a:rPr lang="es-ES" sz="1600" dirty="0">
                <a:effectLst>
                  <a:outerShdw blurRad="38100" dist="38100" dir="2700000" algn="tl">
                    <a:srgbClr val="000000">
                      <a:alpha val="43137"/>
                    </a:srgbClr>
                  </a:outerShdw>
                </a:effectLst>
              </a:rPr>
              <a:t>Tiene que cumplir que</a:t>
            </a:r>
            <a:r>
              <a:rPr lang="es-ES" sz="1600" dirty="0" smtClean="0">
                <a:effectLst>
                  <a:outerShdw blurRad="38100" dist="38100" dir="2700000" algn="tl">
                    <a:srgbClr val="000000">
                      <a:alpha val="43137"/>
                    </a:srgbClr>
                  </a:outerShdw>
                </a:effectLst>
              </a:rPr>
              <a:t>:</a:t>
            </a:r>
          </a:p>
          <a:p>
            <a:endParaRPr lang="es-ES" sz="1600" dirty="0">
              <a:effectLst>
                <a:outerShdw blurRad="38100" dist="38100" dir="2700000" algn="tl">
                  <a:srgbClr val="000000">
                    <a:alpha val="43137"/>
                  </a:srgbClr>
                </a:outerShdw>
              </a:effectLst>
            </a:endParaRPr>
          </a:p>
          <a:p>
            <a:pPr marL="285750" indent="-285750">
              <a:buFont typeface="Wingdings" panose="05000000000000000000" pitchFamily="2" charset="2"/>
              <a:buChar char="ü"/>
            </a:pPr>
            <a:r>
              <a:rPr lang="es-ES" sz="1600" dirty="0" smtClean="0">
                <a:effectLst>
                  <a:outerShdw blurRad="38100" dist="38100" dir="2700000" algn="tl">
                    <a:srgbClr val="000000">
                      <a:alpha val="43137"/>
                    </a:srgbClr>
                  </a:outerShdw>
                </a:effectLst>
              </a:rPr>
              <a:t>Cada </a:t>
            </a:r>
            <a:r>
              <a:rPr lang="es-ES" sz="1600" dirty="0">
                <a:effectLst>
                  <a:outerShdw blurRad="38100" dist="38100" dir="2700000" algn="tl">
                    <a:srgbClr val="000000">
                      <a:alpha val="43137"/>
                    </a:srgbClr>
                  </a:outerShdw>
                </a:effectLst>
              </a:rPr>
              <a:t>tupla se debe corresponder con un elemento del mundo real.</a:t>
            </a:r>
          </a:p>
          <a:p>
            <a:pPr marL="285750" indent="-285750">
              <a:buFont typeface="Wingdings" panose="05000000000000000000" pitchFamily="2" charset="2"/>
              <a:buChar char="ü"/>
            </a:pPr>
            <a:r>
              <a:rPr lang="es-ES" sz="1600" dirty="0" smtClean="0">
                <a:effectLst>
                  <a:outerShdw blurRad="38100" dist="38100" dir="2700000" algn="tl">
                    <a:srgbClr val="000000">
                      <a:alpha val="43137"/>
                    </a:srgbClr>
                  </a:outerShdw>
                </a:effectLst>
              </a:rPr>
              <a:t>No </a:t>
            </a:r>
            <a:r>
              <a:rPr lang="es-ES" sz="1600" dirty="0">
                <a:effectLst>
                  <a:outerShdw blurRad="38100" dist="38100" dir="2700000" algn="tl">
                    <a:srgbClr val="000000">
                      <a:alpha val="43137"/>
                    </a:srgbClr>
                  </a:outerShdw>
                </a:effectLst>
              </a:rPr>
              <a:t>puede haber dos tuplas iguales (con todos los valores iguales).</a:t>
            </a:r>
            <a:endParaRPr lang="es-AR"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398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1578701" y="489502"/>
            <a:ext cx="7034298"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Definiciones del </a:t>
            </a:r>
            <a:r>
              <a:rPr lang="es-AR" sz="3200" b="1" dirty="0">
                <a:solidFill>
                  <a:schemeClr val="bg2">
                    <a:lumMod val="90000"/>
                    <a:lumOff val="10000"/>
                  </a:schemeClr>
                </a:solidFill>
                <a:effectLst>
                  <a:outerShdw blurRad="38100" dist="38100" dir="2700000" algn="tl">
                    <a:srgbClr val="000000">
                      <a:alpha val="43137"/>
                    </a:srgbClr>
                  </a:outerShdw>
                </a:effectLst>
              </a:rPr>
              <a:t>M</a:t>
            </a:r>
            <a:r>
              <a:rPr lang="es-AR" sz="3200" b="1" dirty="0" smtClean="0">
                <a:solidFill>
                  <a:schemeClr val="bg2">
                    <a:lumMod val="90000"/>
                    <a:lumOff val="10000"/>
                  </a:schemeClr>
                </a:solidFill>
                <a:effectLst>
                  <a:outerShdw blurRad="38100" dist="38100" dir="2700000" algn="tl">
                    <a:srgbClr val="000000">
                      <a:alpha val="43137"/>
                    </a:srgbClr>
                  </a:outerShdw>
                </a:effectLst>
              </a:rPr>
              <a:t>odelo Relacional</a:t>
            </a:r>
          </a:p>
        </p:txBody>
      </p:sp>
      <p:sp>
        <p:nvSpPr>
          <p:cNvPr id="2" name="Rectángulo 1"/>
          <p:cNvSpPr/>
          <p:nvPr/>
        </p:nvSpPr>
        <p:spPr>
          <a:xfrm>
            <a:off x="318655" y="1303254"/>
            <a:ext cx="8686800" cy="3046988"/>
          </a:xfrm>
          <a:prstGeom prst="rect">
            <a:avLst/>
          </a:prstGeom>
        </p:spPr>
        <p:txBody>
          <a:bodyPr wrap="square">
            <a:spAutoFit/>
          </a:bodyPr>
          <a:lstStyle/>
          <a:p>
            <a:r>
              <a:rPr lang="es-ES" sz="1800" b="1" dirty="0" smtClean="0">
                <a:effectLst>
                  <a:outerShdw blurRad="38100" dist="38100" dir="2700000" algn="tl">
                    <a:srgbClr val="000000">
                      <a:alpha val="43137"/>
                    </a:srgbClr>
                  </a:outerShdw>
                </a:effectLst>
              </a:rPr>
              <a:t>Atributo – Columnas.</a:t>
            </a:r>
          </a:p>
          <a:p>
            <a:endParaRPr lang="es-ES" b="1" dirty="0">
              <a:effectLst>
                <a:outerShdw blurRad="38100" dist="38100" dir="2700000" algn="tl">
                  <a:srgbClr val="000000">
                    <a:alpha val="43137"/>
                  </a:srgbClr>
                </a:outerShdw>
              </a:effectLst>
            </a:endParaRPr>
          </a:p>
          <a:p>
            <a:r>
              <a:rPr lang="es-ES" sz="1600" dirty="0">
                <a:effectLst>
                  <a:outerShdw blurRad="38100" dist="38100" dir="2700000" algn="tl">
                    <a:srgbClr val="000000">
                      <a:alpha val="43137"/>
                    </a:srgbClr>
                  </a:outerShdw>
                </a:effectLst>
              </a:rPr>
              <a:t>Un Atributo en el Modelo Relacional representa una propiedad que posee esa Relación y equivale al atributo del Modelo E-R</a:t>
            </a:r>
            <a:r>
              <a:rPr lang="es-ES" sz="1600" dirty="0" smtClean="0">
                <a:effectLst>
                  <a:outerShdw blurRad="38100" dist="38100" dir="2700000" algn="tl">
                    <a:srgbClr val="000000">
                      <a:alpha val="43137"/>
                    </a:srgbClr>
                  </a:outerShdw>
                </a:effectLst>
              </a:rPr>
              <a:t>.</a:t>
            </a:r>
          </a:p>
          <a:p>
            <a:r>
              <a:rPr lang="es-ES" sz="1600" dirty="0">
                <a:effectLst>
                  <a:outerShdw blurRad="38100" dist="38100" dir="2700000" algn="tl">
                    <a:srgbClr val="000000">
                      <a:alpha val="43137"/>
                    </a:srgbClr>
                  </a:outerShdw>
                </a:effectLst>
              </a:rPr>
              <a:t>Se corresponde con la idea de campo o columna</a:t>
            </a:r>
            <a:r>
              <a:rPr lang="es-ES" sz="1600" dirty="0" smtClean="0">
                <a:effectLst>
                  <a:outerShdw blurRad="38100" dist="38100" dir="2700000" algn="tl">
                    <a:srgbClr val="000000">
                      <a:alpha val="43137"/>
                    </a:srgbClr>
                  </a:outerShdw>
                </a:effectLst>
              </a:rPr>
              <a:t>.</a:t>
            </a:r>
          </a:p>
          <a:p>
            <a:endParaRPr lang="es-ES" sz="1600" dirty="0">
              <a:effectLst>
                <a:outerShdw blurRad="38100" dist="38100" dir="2700000" algn="tl">
                  <a:srgbClr val="000000">
                    <a:alpha val="43137"/>
                  </a:srgbClr>
                </a:outerShdw>
              </a:effectLst>
            </a:endParaRPr>
          </a:p>
          <a:p>
            <a:r>
              <a:rPr lang="es-ES" sz="1600" dirty="0">
                <a:effectLst>
                  <a:outerShdw blurRad="38100" dist="38100" dir="2700000" algn="tl">
                    <a:srgbClr val="000000">
                      <a:alpha val="43137"/>
                    </a:srgbClr>
                  </a:outerShdw>
                </a:effectLst>
              </a:rPr>
              <a:t>En el caso de que sean varios los atributos de una misma tabla, definidos sobre el mismo dominio, habrá que darles nombres distintos, ya que una tabla no puede tener dos atributos con el mismo nombre.</a:t>
            </a:r>
          </a:p>
          <a:p>
            <a:r>
              <a:rPr lang="es-ES" sz="1600" dirty="0">
                <a:effectLst>
                  <a:outerShdw blurRad="38100" dist="38100" dir="2700000" algn="tl">
                    <a:srgbClr val="000000">
                      <a:alpha val="43137"/>
                    </a:srgbClr>
                  </a:outerShdw>
                </a:effectLst>
              </a:rPr>
              <a:t>Por ejemplo, la información de las oficinas de una empresa inmobiliaria se representa mediante la relación </a:t>
            </a:r>
            <a:r>
              <a:rPr lang="es-ES" sz="1600" b="1" dirty="0">
                <a:effectLst>
                  <a:outerShdw blurRad="38100" dist="38100" dir="2700000" algn="tl">
                    <a:srgbClr val="000000">
                      <a:alpha val="43137"/>
                    </a:srgbClr>
                  </a:outerShdw>
                </a:effectLst>
              </a:rPr>
              <a:t>OFICINA</a:t>
            </a:r>
            <a:r>
              <a:rPr lang="es-ES" sz="1600" dirty="0">
                <a:effectLst>
                  <a:outerShdw blurRad="38100" dist="38100" dir="2700000" algn="tl">
                    <a:srgbClr val="000000">
                      <a:alpha val="43137"/>
                    </a:srgbClr>
                  </a:outerShdw>
                </a:effectLst>
              </a:rPr>
              <a:t>, que tiene columnas para los atributos noficina (número de oficina), calle, </a:t>
            </a:r>
            <a:r>
              <a:rPr lang="es-ES" sz="1600" dirty="0" smtClean="0">
                <a:effectLst>
                  <a:outerShdw blurRad="38100" dist="38100" dir="2700000" algn="tl">
                    <a:srgbClr val="000000">
                      <a:alpha val="43137"/>
                    </a:srgbClr>
                  </a:outerShdw>
                </a:effectLst>
              </a:rPr>
              <a:t>área, teléfono </a:t>
            </a:r>
            <a:r>
              <a:rPr lang="es-ES" sz="1600" dirty="0">
                <a:effectLst>
                  <a:outerShdw blurRad="38100" dist="38100" dir="2700000" algn="tl">
                    <a:srgbClr val="000000">
                      <a:alpha val="43137"/>
                    </a:srgbClr>
                  </a:outerShdw>
                </a:effectLst>
              </a:rPr>
              <a:t>y fax</a:t>
            </a:r>
            <a:r>
              <a:rPr lang="es-ES" sz="1600" dirty="0" smtClean="0">
                <a:effectLst>
                  <a:outerShdw blurRad="38100" dist="38100" dir="2700000" algn="tl">
                    <a:srgbClr val="000000">
                      <a:alpha val="43137"/>
                    </a:srgbClr>
                  </a:outerShdw>
                </a:effectLst>
              </a:rPr>
              <a:t>.</a:t>
            </a:r>
            <a:endParaRPr lang="es-ES" sz="1600"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1403203" y="4412961"/>
            <a:ext cx="6409839" cy="2057111"/>
          </a:xfrm>
          <a:prstGeom prst="rect">
            <a:avLst/>
          </a:prstGeom>
        </p:spPr>
      </p:pic>
    </p:spTree>
    <p:extLst>
      <p:ext uri="{BB962C8B-B14F-4D97-AF65-F5344CB8AC3E}">
        <p14:creationId xmlns:p14="http://schemas.microsoft.com/office/powerpoint/2010/main" val="23071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1606411" y="503358"/>
            <a:ext cx="7034298"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Definiciones del </a:t>
            </a:r>
            <a:r>
              <a:rPr lang="es-AR" sz="3200" b="1" dirty="0">
                <a:solidFill>
                  <a:schemeClr val="bg2">
                    <a:lumMod val="90000"/>
                    <a:lumOff val="10000"/>
                  </a:schemeClr>
                </a:solidFill>
                <a:effectLst>
                  <a:outerShdw blurRad="38100" dist="38100" dir="2700000" algn="tl">
                    <a:srgbClr val="000000">
                      <a:alpha val="43137"/>
                    </a:srgbClr>
                  </a:outerShdw>
                </a:effectLst>
              </a:rPr>
              <a:t>M</a:t>
            </a:r>
            <a:r>
              <a:rPr lang="es-AR" sz="3200" b="1" dirty="0" smtClean="0">
                <a:solidFill>
                  <a:schemeClr val="bg2">
                    <a:lumMod val="90000"/>
                    <a:lumOff val="10000"/>
                  </a:schemeClr>
                </a:solidFill>
                <a:effectLst>
                  <a:outerShdw blurRad="38100" dist="38100" dir="2700000" algn="tl">
                    <a:srgbClr val="000000">
                      <a:alpha val="43137"/>
                    </a:srgbClr>
                  </a:outerShdw>
                </a:effectLst>
              </a:rPr>
              <a:t>odelo Relacional</a:t>
            </a:r>
          </a:p>
        </p:txBody>
      </p:sp>
      <p:sp>
        <p:nvSpPr>
          <p:cNvPr id="3" name="Rectángulo 2"/>
          <p:cNvSpPr/>
          <p:nvPr/>
        </p:nvSpPr>
        <p:spPr>
          <a:xfrm>
            <a:off x="124691" y="1191660"/>
            <a:ext cx="8922324" cy="3662541"/>
          </a:xfrm>
          <a:prstGeom prst="rect">
            <a:avLst/>
          </a:prstGeom>
        </p:spPr>
        <p:txBody>
          <a:bodyPr wrap="square">
            <a:spAutoFit/>
          </a:bodyPr>
          <a:lstStyle/>
          <a:p>
            <a:r>
              <a:rPr lang="es-ES" sz="1600" b="1" dirty="0" smtClean="0">
                <a:effectLst>
                  <a:outerShdw blurRad="38100" dist="38100" dir="2700000" algn="tl">
                    <a:srgbClr val="000000">
                      <a:alpha val="43137"/>
                    </a:srgbClr>
                  </a:outerShdw>
                </a:effectLst>
                <a:latin typeface="+mn-lt"/>
              </a:rPr>
              <a:t>Dominio</a:t>
            </a:r>
          </a:p>
          <a:p>
            <a:endParaRPr lang="es-ES" sz="1200" b="1" dirty="0" smtClean="0">
              <a:effectLst>
                <a:outerShdw blurRad="38100" dist="38100" dir="2700000" algn="tl">
                  <a:srgbClr val="000000">
                    <a:alpha val="43137"/>
                  </a:srgbClr>
                </a:outerShdw>
              </a:effectLst>
              <a:latin typeface="+mn-lt"/>
            </a:endParaRPr>
          </a:p>
          <a:p>
            <a:r>
              <a:rPr lang="es-ES" sz="1200" dirty="0" smtClean="0">
                <a:effectLst>
                  <a:outerShdw blurRad="38100" dist="38100" dir="2700000" algn="tl">
                    <a:srgbClr val="000000">
                      <a:alpha val="43137"/>
                    </a:srgbClr>
                  </a:outerShdw>
                </a:effectLst>
                <a:latin typeface="+mn-lt"/>
              </a:rPr>
              <a:t>Un </a:t>
            </a:r>
            <a:r>
              <a:rPr lang="es-ES" sz="1200" dirty="0">
                <a:effectLst>
                  <a:outerShdw blurRad="38100" dist="38100" dir="2700000" algn="tl">
                    <a:srgbClr val="000000">
                      <a:alpha val="43137"/>
                    </a:srgbClr>
                  </a:outerShdw>
                </a:effectLst>
                <a:latin typeface="+mn-lt"/>
              </a:rPr>
              <a:t>dominio contiene todos los posibles valores que puede tomar un determinado atributo. Dos atributos distintos pueden tener el mismo dominio. </a:t>
            </a:r>
          </a:p>
          <a:p>
            <a:r>
              <a:rPr lang="es-ES" sz="1200" dirty="0">
                <a:effectLst>
                  <a:outerShdw blurRad="38100" dist="38100" dir="2700000" algn="tl">
                    <a:srgbClr val="000000">
                      <a:alpha val="43137"/>
                    </a:srgbClr>
                  </a:outerShdw>
                </a:effectLst>
                <a:latin typeface="+mn-lt"/>
              </a:rPr>
              <a:t>Un dominio en realidad es un conjunto finito de valores del mismo tipo. A los dominios se les asigna un nombre y así podemos referirnos a ese nombre en más de un atributo, facilitando la definición de los mismos. </a:t>
            </a:r>
          </a:p>
          <a:p>
            <a:r>
              <a:rPr lang="es-ES" sz="1200" dirty="0">
                <a:effectLst>
                  <a:outerShdw blurRad="38100" dist="38100" dir="2700000" algn="tl">
                    <a:srgbClr val="000000">
                      <a:alpha val="43137"/>
                    </a:srgbClr>
                  </a:outerShdw>
                </a:effectLst>
                <a:latin typeface="+mn-lt"/>
              </a:rPr>
              <a:t>La forma de indicar el contenido de un dominio se puede hacer utilizando dos posibles técnicas</a:t>
            </a:r>
            <a:r>
              <a:rPr lang="es-ES" sz="1200" dirty="0" smtClean="0">
                <a:effectLst>
                  <a:outerShdw blurRad="38100" dist="38100" dir="2700000" algn="tl">
                    <a:srgbClr val="000000">
                      <a:alpha val="43137"/>
                    </a:srgbClr>
                  </a:outerShdw>
                </a:effectLst>
                <a:latin typeface="+mn-lt"/>
              </a:rPr>
              <a:t>:</a:t>
            </a:r>
          </a:p>
          <a:p>
            <a:r>
              <a:rPr lang="es-ES" sz="1200" dirty="0" smtClean="0">
                <a:effectLst>
                  <a:outerShdw blurRad="38100" dist="38100" dir="2700000" algn="tl">
                    <a:srgbClr val="000000">
                      <a:alpha val="43137"/>
                    </a:srgbClr>
                  </a:outerShdw>
                </a:effectLst>
                <a:latin typeface="+mn-lt"/>
              </a:rPr>
              <a:t> </a:t>
            </a:r>
            <a:endParaRPr lang="es-ES" sz="1200" dirty="0">
              <a:effectLst>
                <a:outerShdw blurRad="38100" dist="38100" dir="2700000" algn="tl">
                  <a:srgbClr val="000000">
                    <a:alpha val="43137"/>
                  </a:srgbClr>
                </a:outerShdw>
              </a:effectLst>
              <a:latin typeface="+mn-lt"/>
            </a:endParaRPr>
          </a:p>
          <a:p>
            <a:pPr marL="285750" indent="-285750">
              <a:buFont typeface="Wingdings" panose="05000000000000000000" pitchFamily="2" charset="2"/>
              <a:buChar char="ü"/>
            </a:pPr>
            <a:r>
              <a:rPr lang="es-ES" sz="1200" b="1" dirty="0">
                <a:solidFill>
                  <a:schemeClr val="accent1">
                    <a:lumMod val="75000"/>
                  </a:schemeClr>
                </a:solidFill>
                <a:effectLst>
                  <a:outerShdw blurRad="38100" dist="38100" dir="2700000" algn="tl">
                    <a:srgbClr val="000000">
                      <a:alpha val="43137"/>
                    </a:srgbClr>
                  </a:outerShdw>
                </a:effectLst>
                <a:latin typeface="+mn-lt"/>
              </a:rPr>
              <a:t>Intensión. </a:t>
            </a:r>
            <a:r>
              <a:rPr lang="es-ES" sz="1200" dirty="0">
                <a:effectLst>
                  <a:outerShdw blurRad="38100" dist="38100" dir="2700000" algn="tl">
                    <a:srgbClr val="000000">
                      <a:alpha val="43137"/>
                    </a:srgbClr>
                  </a:outerShdw>
                </a:effectLst>
                <a:latin typeface="+mn-lt"/>
              </a:rPr>
              <a:t>Se define el nomino indicando la definición exacta de sus posibles valores. Por intensión se puede definir el dominio de edades de los trabajadores como: </a:t>
            </a:r>
            <a:r>
              <a:rPr lang="es-ES" sz="1200" b="1" i="1" dirty="0">
                <a:solidFill>
                  <a:schemeClr val="tx2">
                    <a:lumMod val="10000"/>
                  </a:schemeClr>
                </a:solidFill>
                <a:effectLst>
                  <a:outerShdw blurRad="38100" dist="38100" dir="2700000" algn="tl">
                    <a:srgbClr val="000000">
                      <a:alpha val="43137"/>
                    </a:srgbClr>
                  </a:outerShdw>
                </a:effectLst>
                <a:latin typeface="+mn-lt"/>
              </a:rPr>
              <a:t>números enteros entre el 16 y el 65 </a:t>
            </a:r>
            <a:r>
              <a:rPr lang="es-ES" sz="1200" dirty="0">
                <a:effectLst>
                  <a:outerShdw blurRad="38100" dist="38100" dir="2700000" algn="tl">
                    <a:srgbClr val="000000">
                      <a:alpha val="43137"/>
                    </a:srgbClr>
                  </a:outerShdw>
                </a:effectLst>
                <a:latin typeface="+mn-lt"/>
              </a:rPr>
              <a:t>(un trabajador sólo podría tener una edad entre 16 y 65 años</a:t>
            </a:r>
            <a:r>
              <a:rPr lang="es-ES" sz="1200" dirty="0" smtClean="0">
                <a:effectLst>
                  <a:outerShdw blurRad="38100" dist="38100" dir="2700000" algn="tl">
                    <a:srgbClr val="000000">
                      <a:alpha val="43137"/>
                    </a:srgbClr>
                  </a:outerShdw>
                </a:effectLst>
                <a:latin typeface="+mn-lt"/>
              </a:rPr>
              <a:t>).</a:t>
            </a:r>
          </a:p>
          <a:p>
            <a:r>
              <a:rPr lang="es-ES" sz="1200" dirty="0" smtClean="0">
                <a:effectLst>
                  <a:outerShdw blurRad="38100" dist="38100" dir="2700000" algn="tl">
                    <a:srgbClr val="000000">
                      <a:alpha val="43137"/>
                    </a:srgbClr>
                  </a:outerShdw>
                </a:effectLst>
                <a:latin typeface="+mn-lt"/>
              </a:rPr>
              <a:t> </a:t>
            </a:r>
            <a:endParaRPr lang="es-ES" sz="1200" dirty="0">
              <a:effectLst>
                <a:outerShdw blurRad="38100" dist="38100" dir="2700000" algn="tl">
                  <a:srgbClr val="000000">
                    <a:alpha val="43137"/>
                  </a:srgbClr>
                </a:outerShdw>
              </a:effectLst>
              <a:latin typeface="+mn-lt"/>
            </a:endParaRPr>
          </a:p>
          <a:p>
            <a:pPr marL="285750" indent="-285750">
              <a:buFont typeface="Wingdings" panose="05000000000000000000" pitchFamily="2" charset="2"/>
              <a:buChar char="ü"/>
            </a:pPr>
            <a:r>
              <a:rPr lang="es-ES" sz="1200" b="1" dirty="0">
                <a:solidFill>
                  <a:schemeClr val="accent1">
                    <a:lumMod val="75000"/>
                  </a:schemeClr>
                </a:solidFill>
                <a:effectLst>
                  <a:outerShdw blurRad="38100" dist="38100" dir="2700000" algn="tl">
                    <a:srgbClr val="000000">
                      <a:alpha val="43137"/>
                    </a:srgbClr>
                  </a:outerShdw>
                </a:effectLst>
                <a:latin typeface="+mn-lt"/>
              </a:rPr>
              <a:t>Extensión</a:t>
            </a:r>
            <a:r>
              <a:rPr lang="es-ES" sz="1200" dirty="0">
                <a:solidFill>
                  <a:schemeClr val="accent1">
                    <a:lumMod val="75000"/>
                  </a:schemeClr>
                </a:solidFill>
                <a:effectLst>
                  <a:outerShdw blurRad="38100" dist="38100" dir="2700000" algn="tl">
                    <a:srgbClr val="000000">
                      <a:alpha val="43137"/>
                    </a:srgbClr>
                  </a:outerShdw>
                </a:effectLst>
                <a:latin typeface="+mn-lt"/>
              </a:rPr>
              <a:t>. </a:t>
            </a:r>
            <a:r>
              <a:rPr lang="es-ES" sz="1200" dirty="0">
                <a:effectLst>
                  <a:outerShdw blurRad="38100" dist="38100" dir="2700000" algn="tl">
                    <a:srgbClr val="000000">
                      <a:alpha val="43137"/>
                    </a:srgbClr>
                  </a:outerShdw>
                </a:effectLst>
                <a:latin typeface="+mn-lt"/>
              </a:rPr>
              <a:t>Se indican algunos valores y se sobreentiende el resto gracias a que se autodefinen con los anteriores. Por ejemplo el dominio localidad se podría definir por extensión así: </a:t>
            </a:r>
            <a:r>
              <a:rPr lang="es-ES" sz="1200" b="1" i="1" dirty="0" smtClean="0">
                <a:solidFill>
                  <a:schemeClr val="tx2">
                    <a:lumMod val="10000"/>
                  </a:schemeClr>
                </a:solidFill>
                <a:effectLst>
                  <a:outerShdw blurRad="38100" dist="38100" dir="2700000" algn="tl">
                    <a:srgbClr val="000000">
                      <a:alpha val="43137"/>
                    </a:srgbClr>
                  </a:outerShdw>
                </a:effectLst>
                <a:latin typeface="+mn-lt"/>
              </a:rPr>
              <a:t>Valencia</a:t>
            </a:r>
            <a:r>
              <a:rPr lang="es-ES" sz="1200" b="1" i="1" dirty="0">
                <a:solidFill>
                  <a:schemeClr val="tx2">
                    <a:lumMod val="10000"/>
                  </a:schemeClr>
                </a:solidFill>
                <a:effectLst>
                  <a:outerShdw blurRad="38100" dist="38100" dir="2700000" algn="tl">
                    <a:srgbClr val="000000">
                      <a:alpha val="43137"/>
                    </a:srgbClr>
                  </a:outerShdw>
                </a:effectLst>
                <a:latin typeface="+mn-lt"/>
              </a:rPr>
              <a:t>, Valladolid, </a:t>
            </a:r>
            <a:r>
              <a:rPr lang="es-ES" sz="1200" b="1" i="1" dirty="0" smtClean="0">
                <a:solidFill>
                  <a:schemeClr val="tx2">
                    <a:lumMod val="10000"/>
                  </a:schemeClr>
                </a:solidFill>
                <a:effectLst>
                  <a:outerShdw blurRad="38100" dist="38100" dir="2700000" algn="tl">
                    <a:srgbClr val="000000">
                      <a:alpha val="43137"/>
                    </a:srgbClr>
                  </a:outerShdw>
                </a:effectLst>
                <a:latin typeface="+mn-lt"/>
              </a:rPr>
              <a:t>Madrid,...</a:t>
            </a:r>
            <a:r>
              <a:rPr lang="es-ES" sz="1200" b="1" i="1" dirty="0" smtClean="0">
                <a:solidFill>
                  <a:srgbClr val="006FC0"/>
                </a:solidFill>
                <a:effectLst>
                  <a:outerShdw blurRad="38100" dist="38100" dir="2700000" algn="tl">
                    <a:srgbClr val="000000">
                      <a:alpha val="43137"/>
                    </a:srgbClr>
                  </a:outerShdw>
                </a:effectLst>
                <a:latin typeface="+mn-lt"/>
              </a:rPr>
              <a:t> </a:t>
            </a:r>
            <a:endParaRPr lang="es-ES" sz="1200" dirty="0">
              <a:solidFill>
                <a:srgbClr val="006FC0"/>
              </a:solidFill>
              <a:effectLst>
                <a:outerShdw blurRad="38100" dist="38100" dir="2700000" algn="tl">
                  <a:srgbClr val="000000">
                    <a:alpha val="43137"/>
                  </a:srgbClr>
                </a:outerShdw>
              </a:effectLst>
              <a:latin typeface="+mn-lt"/>
            </a:endParaRPr>
          </a:p>
          <a:p>
            <a:endParaRPr lang="es-AR" sz="1200" dirty="0">
              <a:solidFill>
                <a:srgbClr val="006FC0"/>
              </a:solidFill>
              <a:effectLst>
                <a:outerShdw blurRad="38100" dist="38100" dir="2700000" algn="tl">
                  <a:srgbClr val="000000">
                    <a:alpha val="43137"/>
                  </a:srgbClr>
                </a:outerShdw>
              </a:effectLst>
              <a:latin typeface="+mn-lt"/>
            </a:endParaRPr>
          </a:p>
          <a:p>
            <a:r>
              <a:rPr lang="es-AR" sz="1200" dirty="0">
                <a:effectLst>
                  <a:outerShdw blurRad="38100" dist="38100" dir="2700000" algn="tl">
                    <a:srgbClr val="000000">
                      <a:alpha val="43137"/>
                    </a:srgbClr>
                  </a:outerShdw>
                </a:effectLst>
                <a:latin typeface="+mn-lt"/>
              </a:rPr>
              <a:t>Además pueden ser</a:t>
            </a:r>
            <a:r>
              <a:rPr lang="es-AR" sz="1200" dirty="0" smtClean="0">
                <a:effectLst>
                  <a:outerShdw blurRad="38100" dist="38100" dir="2700000" algn="tl">
                    <a:srgbClr val="000000">
                      <a:alpha val="43137"/>
                    </a:srgbClr>
                  </a:outerShdw>
                </a:effectLst>
                <a:latin typeface="+mn-lt"/>
              </a:rPr>
              <a:t>:</a:t>
            </a:r>
          </a:p>
          <a:p>
            <a:r>
              <a:rPr lang="es-AR" sz="1200" dirty="0" smtClean="0">
                <a:effectLst>
                  <a:outerShdw blurRad="38100" dist="38100" dir="2700000" algn="tl">
                    <a:srgbClr val="000000">
                      <a:alpha val="43137"/>
                    </a:srgbClr>
                  </a:outerShdw>
                </a:effectLst>
                <a:latin typeface="+mn-lt"/>
              </a:rPr>
              <a:t> </a:t>
            </a:r>
            <a:endParaRPr lang="es-AR" sz="1200" dirty="0">
              <a:effectLst>
                <a:outerShdw blurRad="38100" dist="38100" dir="2700000" algn="tl">
                  <a:srgbClr val="000000">
                    <a:alpha val="43137"/>
                  </a:srgbClr>
                </a:outerShdw>
              </a:effectLst>
              <a:latin typeface="+mn-lt"/>
            </a:endParaRPr>
          </a:p>
          <a:p>
            <a:r>
              <a:rPr lang="es-ES" sz="1200" b="1" dirty="0">
                <a:solidFill>
                  <a:srgbClr val="622322"/>
                </a:solidFill>
                <a:effectLst>
                  <a:outerShdw blurRad="38100" dist="38100" dir="2700000" algn="tl">
                    <a:srgbClr val="000000">
                      <a:alpha val="43137"/>
                    </a:srgbClr>
                  </a:outerShdw>
                </a:effectLst>
                <a:latin typeface="+mn-lt"/>
              </a:rPr>
              <a:t>Generales</a:t>
            </a:r>
            <a:r>
              <a:rPr lang="es-ES" sz="1200" dirty="0">
                <a:effectLst>
                  <a:outerShdw blurRad="38100" dist="38100" dir="2700000" algn="tl">
                    <a:srgbClr val="000000">
                      <a:alpha val="43137"/>
                    </a:srgbClr>
                  </a:outerShdw>
                </a:effectLst>
                <a:latin typeface="+mn-lt"/>
              </a:rPr>
              <a:t>. Los valores están comprendidos entre un máximo y un mínimo </a:t>
            </a:r>
          </a:p>
          <a:p>
            <a:r>
              <a:rPr lang="es-ES" sz="1200" b="1" dirty="0">
                <a:solidFill>
                  <a:srgbClr val="622322"/>
                </a:solidFill>
                <a:effectLst>
                  <a:outerShdw blurRad="38100" dist="38100" dir="2700000" algn="tl">
                    <a:srgbClr val="000000">
                      <a:alpha val="43137"/>
                    </a:srgbClr>
                  </a:outerShdw>
                </a:effectLst>
                <a:latin typeface="+mn-lt"/>
              </a:rPr>
              <a:t>Restringidos</a:t>
            </a:r>
            <a:r>
              <a:rPr lang="es-ES" sz="1200" dirty="0">
                <a:effectLst>
                  <a:outerShdw blurRad="38100" dist="38100" dir="2700000" algn="tl">
                    <a:srgbClr val="000000">
                      <a:alpha val="43137"/>
                    </a:srgbClr>
                  </a:outerShdw>
                </a:effectLst>
                <a:latin typeface="+mn-lt"/>
              </a:rPr>
              <a:t>. Sólo pueden tomar un conjunto de </a:t>
            </a:r>
            <a:r>
              <a:rPr lang="es-ES" sz="1200" dirty="0" smtClean="0">
                <a:effectLst>
                  <a:outerShdw blurRad="38100" dist="38100" dir="2700000" algn="tl">
                    <a:srgbClr val="000000">
                      <a:alpha val="43137"/>
                    </a:srgbClr>
                  </a:outerShdw>
                </a:effectLst>
                <a:latin typeface="+mn-lt"/>
              </a:rPr>
              <a:t>valores. </a:t>
            </a:r>
            <a:endParaRPr lang="es-ES" sz="1200" dirty="0">
              <a:effectLst>
                <a:outerShdw blurRad="38100" dist="38100" dir="2700000" algn="tl">
                  <a:srgbClr val="000000">
                    <a:alpha val="43137"/>
                  </a:srgbClr>
                </a:outerShdw>
              </a:effectLst>
              <a:latin typeface="+mn-lt"/>
            </a:endParaRPr>
          </a:p>
        </p:txBody>
      </p:sp>
      <p:pic>
        <p:nvPicPr>
          <p:cNvPr id="4" name="Imagen 3"/>
          <p:cNvPicPr>
            <a:picLocks noChangeAspect="1"/>
          </p:cNvPicPr>
          <p:nvPr/>
        </p:nvPicPr>
        <p:blipFill>
          <a:blip r:embed="rId4"/>
          <a:stretch>
            <a:fillRect/>
          </a:stretch>
        </p:blipFill>
        <p:spPr>
          <a:xfrm>
            <a:off x="2256773" y="4764936"/>
            <a:ext cx="4816186" cy="1792691"/>
          </a:xfrm>
          <a:prstGeom prst="rect">
            <a:avLst/>
          </a:prstGeom>
        </p:spPr>
      </p:pic>
    </p:spTree>
    <p:extLst>
      <p:ext uri="{BB962C8B-B14F-4D97-AF65-F5344CB8AC3E}">
        <p14:creationId xmlns:p14="http://schemas.microsoft.com/office/powerpoint/2010/main" val="1487137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06895" y="3459080"/>
            <a:ext cx="6927646" cy="2442960"/>
          </a:xfrm>
          <a:prstGeom prst="rect">
            <a:avLst/>
          </a:prstGeom>
        </p:spPr>
      </p:pic>
      <p:cxnSp>
        <p:nvCxnSpPr>
          <p:cNvPr id="6" name="Conector recto de flecha 5"/>
          <p:cNvCxnSpPr/>
          <p:nvPr/>
        </p:nvCxnSpPr>
        <p:spPr>
          <a:xfrm flipH="1" flipV="1">
            <a:off x="7869382" y="4114805"/>
            <a:ext cx="512618" cy="5657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H="1" flipV="1">
            <a:off x="7841673" y="4530441"/>
            <a:ext cx="554182" cy="1501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H="1">
            <a:off x="7931180" y="4680560"/>
            <a:ext cx="450820" cy="2655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7869382" y="4680560"/>
            <a:ext cx="512618" cy="655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7841673" y="4680560"/>
            <a:ext cx="554182" cy="10713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8340435" y="4536755"/>
            <a:ext cx="760144" cy="307777"/>
          </a:xfrm>
          <a:prstGeom prst="rect">
            <a:avLst/>
          </a:prstGeom>
          <a:noFill/>
        </p:spPr>
        <p:txBody>
          <a:bodyPr wrap="none" rtlCol="0">
            <a:spAutoFit/>
          </a:bodyPr>
          <a:lstStyle/>
          <a:p>
            <a:r>
              <a:rPr lang="es-ES" b="1" dirty="0" smtClean="0">
                <a:effectLst>
                  <a:outerShdw blurRad="38100" dist="38100" dir="2700000" algn="tl">
                    <a:srgbClr val="000000">
                      <a:alpha val="43137"/>
                    </a:srgbClr>
                  </a:outerShdw>
                </a:effectLst>
              </a:rPr>
              <a:t>Tuplas</a:t>
            </a:r>
            <a:endParaRPr lang="es-AR" b="1" dirty="0">
              <a:effectLst>
                <a:outerShdw blurRad="38100" dist="38100" dir="2700000" algn="tl">
                  <a:srgbClr val="000000">
                    <a:alpha val="43137"/>
                  </a:srgbClr>
                </a:outerShdw>
              </a:effectLst>
            </a:endParaRPr>
          </a:p>
        </p:txBody>
      </p:sp>
      <p:sp>
        <p:nvSpPr>
          <p:cNvPr id="18" name="Abrir llave 17"/>
          <p:cNvSpPr/>
          <p:nvPr/>
        </p:nvSpPr>
        <p:spPr>
          <a:xfrm>
            <a:off x="609601" y="4114804"/>
            <a:ext cx="497294" cy="1637117"/>
          </a:xfrm>
          <a:prstGeom prst="leftBrace">
            <a:avLst>
              <a:gd name="adj1" fmla="val 0"/>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21" name="CuadroTexto 20"/>
          <p:cNvSpPr txBox="1"/>
          <p:nvPr/>
        </p:nvSpPr>
        <p:spPr>
          <a:xfrm>
            <a:off x="244228" y="4269812"/>
            <a:ext cx="430887" cy="1334661"/>
          </a:xfrm>
          <a:prstGeom prst="rect">
            <a:avLst/>
          </a:prstGeom>
          <a:noFill/>
        </p:spPr>
        <p:txBody>
          <a:bodyPr vert="vert270" wrap="none" rtlCol="0">
            <a:spAutoFit/>
          </a:bodyPr>
          <a:lstStyle/>
          <a:p>
            <a:r>
              <a:rPr lang="es-ES" sz="1600" b="1" dirty="0" smtClean="0">
                <a:effectLst>
                  <a:outerShdw blurRad="38100" dist="38100" dir="2700000" algn="tl">
                    <a:srgbClr val="000000">
                      <a:alpha val="43137"/>
                    </a:srgbClr>
                  </a:outerShdw>
                </a:effectLst>
              </a:rPr>
              <a:t>Cardinalidad</a:t>
            </a:r>
            <a:endParaRPr lang="es-AR" sz="1600" b="1" dirty="0">
              <a:effectLst>
                <a:outerShdw blurRad="38100" dist="38100" dir="2700000" algn="tl">
                  <a:srgbClr val="000000">
                    <a:alpha val="43137"/>
                  </a:srgbClr>
                </a:outerShdw>
              </a:effectLst>
            </a:endParaRPr>
          </a:p>
        </p:txBody>
      </p:sp>
      <p:sp>
        <p:nvSpPr>
          <p:cNvPr id="22" name="Abrir llave 21"/>
          <p:cNvSpPr/>
          <p:nvPr/>
        </p:nvSpPr>
        <p:spPr>
          <a:xfrm rot="16200000">
            <a:off x="4308564" y="3011696"/>
            <a:ext cx="497294" cy="6236421"/>
          </a:xfrm>
          <a:prstGeom prst="leftBrace">
            <a:avLst>
              <a:gd name="adj1" fmla="val 0"/>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23" name="CuadroTexto 22"/>
          <p:cNvSpPr txBox="1"/>
          <p:nvPr/>
        </p:nvSpPr>
        <p:spPr>
          <a:xfrm>
            <a:off x="4190646" y="6323134"/>
            <a:ext cx="712054" cy="307777"/>
          </a:xfrm>
          <a:prstGeom prst="rect">
            <a:avLst/>
          </a:prstGeom>
          <a:noFill/>
        </p:spPr>
        <p:txBody>
          <a:bodyPr wrap="none" rtlCol="0">
            <a:spAutoFit/>
          </a:bodyPr>
          <a:lstStyle/>
          <a:p>
            <a:r>
              <a:rPr lang="es-ES" b="1" dirty="0" smtClean="0">
                <a:effectLst>
                  <a:outerShdw blurRad="38100" dist="38100" dir="2700000" algn="tl">
                    <a:srgbClr val="000000">
                      <a:alpha val="43137"/>
                    </a:srgbClr>
                  </a:outerShdw>
                </a:effectLst>
              </a:rPr>
              <a:t>Grado</a:t>
            </a:r>
            <a:endParaRPr lang="es-AR" b="1" dirty="0">
              <a:effectLst>
                <a:outerShdw blurRad="38100" dist="38100" dir="2700000" algn="tl">
                  <a:srgbClr val="000000">
                    <a:alpha val="43137"/>
                  </a:srgbClr>
                </a:outerShdw>
              </a:effectLst>
            </a:endParaRPr>
          </a:p>
        </p:txBody>
      </p:sp>
      <p:cxnSp>
        <p:nvCxnSpPr>
          <p:cNvPr id="24" name="Conector recto de flecha 23"/>
          <p:cNvCxnSpPr/>
          <p:nvPr/>
        </p:nvCxnSpPr>
        <p:spPr>
          <a:xfrm>
            <a:off x="773291" y="3666000"/>
            <a:ext cx="637999" cy="2709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759436" y="3652145"/>
            <a:ext cx="1595837" cy="1909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rot="2727770">
            <a:off x="438193" y="3077180"/>
            <a:ext cx="430887" cy="1004442"/>
          </a:xfrm>
          <a:prstGeom prst="rect">
            <a:avLst/>
          </a:prstGeom>
          <a:noFill/>
        </p:spPr>
        <p:txBody>
          <a:bodyPr vert="vert270" wrap="none" rtlCol="0">
            <a:spAutoFit/>
          </a:bodyPr>
          <a:lstStyle/>
          <a:p>
            <a:r>
              <a:rPr lang="es-ES" sz="1600" b="1" dirty="0" smtClean="0">
                <a:effectLst>
                  <a:outerShdw blurRad="38100" dist="38100" dir="2700000" algn="tl">
                    <a:srgbClr val="000000">
                      <a:alpha val="43137"/>
                    </a:srgbClr>
                  </a:outerShdw>
                </a:effectLst>
              </a:rPr>
              <a:t>Atributos</a:t>
            </a:r>
            <a:endParaRPr lang="es-AR" sz="1600" b="1" dirty="0">
              <a:effectLst>
                <a:outerShdw blurRad="38100" dist="38100" dir="2700000" algn="tl">
                  <a:srgbClr val="000000">
                    <a:alpha val="43137"/>
                  </a:srgbClr>
                </a:outerShdw>
              </a:effectLst>
            </a:endParaRPr>
          </a:p>
        </p:txBody>
      </p:sp>
      <p:pic>
        <p:nvPicPr>
          <p:cNvPr id="20481" name="Imagen 20480"/>
          <p:cNvPicPr>
            <a:picLocks noChangeAspect="1"/>
          </p:cNvPicPr>
          <p:nvPr/>
        </p:nvPicPr>
        <p:blipFill>
          <a:blip r:embed="rId3"/>
          <a:stretch>
            <a:fillRect/>
          </a:stretch>
        </p:blipFill>
        <p:spPr>
          <a:xfrm>
            <a:off x="1386383" y="387057"/>
            <a:ext cx="7334124" cy="902286"/>
          </a:xfrm>
          <a:prstGeom prst="rect">
            <a:avLst/>
          </a:prstGeom>
        </p:spPr>
      </p:pic>
      <p:sp>
        <p:nvSpPr>
          <p:cNvPr id="20482" name="Rectángulo 20481"/>
          <p:cNvSpPr/>
          <p:nvPr/>
        </p:nvSpPr>
        <p:spPr>
          <a:xfrm>
            <a:off x="172260" y="1338851"/>
            <a:ext cx="8847050" cy="1754326"/>
          </a:xfrm>
          <a:prstGeom prst="rect">
            <a:avLst/>
          </a:prstGeom>
        </p:spPr>
        <p:txBody>
          <a:bodyPr wrap="square">
            <a:spAutoFit/>
          </a:bodyPr>
          <a:lstStyle/>
          <a:p>
            <a:r>
              <a:rPr lang="es-ES" sz="1800" b="1" dirty="0" smtClean="0">
                <a:effectLst>
                  <a:outerShdw blurRad="38100" dist="38100" dir="2700000" algn="tl">
                    <a:srgbClr val="000000">
                      <a:alpha val="43137"/>
                    </a:srgbClr>
                  </a:outerShdw>
                </a:effectLst>
                <a:latin typeface="+mn-lt"/>
              </a:rPr>
              <a:t>Grado</a:t>
            </a:r>
          </a:p>
          <a:p>
            <a:endParaRPr lang="es-ES" sz="800" dirty="0" smtClean="0">
              <a:effectLst>
                <a:outerShdw blurRad="38100" dist="38100" dir="2700000" algn="tl">
                  <a:srgbClr val="000000">
                    <a:alpha val="43137"/>
                  </a:srgbClr>
                </a:outerShdw>
              </a:effectLst>
              <a:latin typeface="+mn-lt"/>
            </a:endParaRPr>
          </a:p>
          <a:p>
            <a:r>
              <a:rPr lang="es-ES" sz="1600" dirty="0" smtClean="0">
                <a:effectLst>
                  <a:outerShdw blurRad="38100" dist="38100" dir="2700000" algn="tl">
                    <a:srgbClr val="000000">
                      <a:alpha val="43137"/>
                    </a:srgbClr>
                  </a:outerShdw>
                </a:effectLst>
                <a:latin typeface="+mn-lt"/>
              </a:rPr>
              <a:t>Indica </a:t>
            </a:r>
            <a:r>
              <a:rPr lang="es-ES" sz="1600" dirty="0">
                <a:effectLst>
                  <a:outerShdw blurRad="38100" dist="38100" dir="2700000" algn="tl">
                    <a:srgbClr val="000000">
                      <a:alpha val="43137"/>
                    </a:srgbClr>
                  </a:outerShdw>
                </a:effectLst>
                <a:latin typeface="+mn-lt"/>
              </a:rPr>
              <a:t>el tamaño de una relación en base al número de columnas (atributos) de la misma. Lógicamente cuanto mayor es el grado de una relación, mayor es su complejidad al manejarla</a:t>
            </a:r>
            <a:r>
              <a:rPr lang="es-ES" sz="1600" dirty="0" smtClean="0">
                <a:effectLst>
                  <a:outerShdw blurRad="38100" dist="38100" dir="2700000" algn="tl">
                    <a:srgbClr val="000000">
                      <a:alpha val="43137"/>
                    </a:srgbClr>
                  </a:outerShdw>
                </a:effectLst>
                <a:latin typeface="+mn-lt"/>
              </a:rPr>
              <a:t>.</a:t>
            </a:r>
          </a:p>
          <a:p>
            <a:endParaRPr lang="es-ES" sz="800" dirty="0">
              <a:effectLst>
                <a:outerShdw blurRad="38100" dist="38100" dir="2700000" algn="tl">
                  <a:srgbClr val="000000">
                    <a:alpha val="43137"/>
                  </a:srgbClr>
                </a:outerShdw>
              </a:effectLst>
              <a:latin typeface="+mn-lt"/>
            </a:endParaRPr>
          </a:p>
          <a:p>
            <a:r>
              <a:rPr lang="es-ES" sz="1800" b="1" dirty="0" smtClean="0">
                <a:effectLst>
                  <a:outerShdw blurRad="38100" dist="38100" dir="2700000" algn="tl">
                    <a:srgbClr val="000000">
                      <a:alpha val="43137"/>
                    </a:srgbClr>
                  </a:outerShdw>
                </a:effectLst>
                <a:latin typeface="+mn-lt"/>
              </a:rPr>
              <a:t>Cardinalidad</a:t>
            </a:r>
          </a:p>
          <a:p>
            <a:endParaRPr lang="es-ES" sz="800" dirty="0">
              <a:effectLst>
                <a:outerShdw blurRad="38100" dist="38100" dir="2700000" algn="tl">
                  <a:srgbClr val="000000">
                    <a:alpha val="43137"/>
                  </a:srgbClr>
                </a:outerShdw>
              </a:effectLst>
              <a:latin typeface="+mn-lt"/>
            </a:endParaRPr>
          </a:p>
          <a:p>
            <a:r>
              <a:rPr lang="es-ES" sz="1600" dirty="0">
                <a:effectLst>
                  <a:outerShdw blurRad="38100" dist="38100" dir="2700000" algn="tl">
                    <a:srgbClr val="000000">
                      <a:alpha val="43137"/>
                    </a:srgbClr>
                  </a:outerShdw>
                </a:effectLst>
                <a:latin typeface="+mn-lt"/>
              </a:rPr>
              <a:t>Número de tuplas de una relación, o número de filas de una tabla. </a:t>
            </a:r>
            <a:r>
              <a:rPr lang="es-ES" sz="1600" dirty="0" smtClean="0">
                <a:effectLst>
                  <a:outerShdw blurRad="38100" dist="38100" dir="2700000" algn="tl">
                    <a:srgbClr val="000000">
                      <a:alpha val="43137"/>
                    </a:srgbClr>
                  </a:outerShdw>
                </a:effectLst>
                <a:latin typeface="+mn-lt"/>
              </a:rPr>
              <a:t> </a:t>
            </a:r>
            <a:endParaRPr lang="es-AR" sz="16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68328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inas">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2332</Words>
  <Application>Microsoft Office PowerPoint</Application>
  <PresentationFormat>Presentación en pantalla (4:3)</PresentationFormat>
  <Paragraphs>198</Paragraphs>
  <Slides>20</Slides>
  <Notes>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Arial</vt:lpstr>
      <vt:lpstr>Roboto Slab Regular</vt:lpstr>
      <vt:lpstr>Wingdings</vt:lpstr>
      <vt:lpstr>Roboto</vt:lpstr>
      <vt:lpstr>Cooper Black</vt:lpstr>
      <vt:lpstr>Calibri</vt:lpstr>
      <vt:lpstr>Roboto Medium</vt:lpstr>
      <vt:lpstr>Trebuchet MS</vt:lpstr>
      <vt:lpstr>marinas</vt:lpstr>
      <vt:lpstr>El Modelo Relacional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Usuario</cp:lastModifiedBy>
  <cp:revision>126</cp:revision>
  <dcterms:modified xsi:type="dcterms:W3CDTF">2022-05-29T22:34:51Z</dcterms:modified>
</cp:coreProperties>
</file>