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8"/>
  </p:notesMasterIdLst>
  <p:sldIdLst>
    <p:sldId id="256" r:id="rId2"/>
    <p:sldId id="266" r:id="rId3"/>
    <p:sldId id="258" r:id="rId4"/>
    <p:sldId id="261" r:id="rId5"/>
    <p:sldId id="257" r:id="rId6"/>
    <p:sldId id="290" r:id="rId7"/>
    <p:sldId id="291" r:id="rId8"/>
    <p:sldId id="265" r:id="rId9"/>
    <p:sldId id="260" r:id="rId10"/>
    <p:sldId id="262" r:id="rId11"/>
    <p:sldId id="263" r:id="rId12"/>
    <p:sldId id="264" r:id="rId13"/>
    <p:sldId id="284" r:id="rId14"/>
    <p:sldId id="268" r:id="rId15"/>
    <p:sldId id="270" r:id="rId16"/>
    <p:sldId id="269" r:id="rId17"/>
    <p:sldId id="271" r:id="rId18"/>
    <p:sldId id="272" r:id="rId19"/>
    <p:sldId id="274" r:id="rId20"/>
    <p:sldId id="275" r:id="rId21"/>
    <p:sldId id="276" r:id="rId22"/>
    <p:sldId id="286" r:id="rId23"/>
    <p:sldId id="285" r:id="rId24"/>
    <p:sldId id="287" r:id="rId25"/>
    <p:sldId id="288" r:id="rId26"/>
    <p:sldId id="289" r:id="rId27"/>
  </p:sldIdLst>
  <p:sldSz cx="9144000" cy="6858000" type="screen4x3"/>
  <p:notesSz cx="6858000" cy="9144000"/>
  <p:embeddedFontLst>
    <p:embeddedFont>
      <p:font typeface="Roboto Medium"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Tahoma" panose="020B0604030504040204" pitchFamily="34" charset="0"/>
      <p:regular r:id="rId37"/>
      <p:bold r:id="rId38"/>
    </p:embeddedFont>
    <p:embeddedFont>
      <p:font typeface="Calibri" panose="020F0502020204030204" pitchFamily="34" charset="0"/>
      <p:regular r:id="rId39"/>
      <p:bold r:id="rId40"/>
      <p:italic r:id="rId41"/>
      <p:boldItalic r:id="rId42"/>
    </p:embeddedFont>
    <p:embeddedFont>
      <p:font typeface="Roboto Slab Regular" panose="020B0604020202020204" charset="0"/>
      <p:regular r:id="rId43"/>
      <p:bold r:id="rId44"/>
    </p:embeddedFont>
    <p:embeddedFont>
      <p:font typeface="Georgia" panose="02040502050405020303" pitchFamily="18"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620857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 name="Google Shape;3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 name="Google Shape;4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cxnSp>
        <p:nvCxnSpPr>
          <p:cNvPr id="10" name="Google Shape;10;p2"/>
          <p:cNvCxnSpPr/>
          <p:nvPr/>
        </p:nvCxnSpPr>
        <p:spPr>
          <a:xfrm>
            <a:off x="4453752" y="5352768"/>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ctrTitle"/>
          </p:nvPr>
        </p:nvSpPr>
        <p:spPr>
          <a:xfrm>
            <a:off x="3014227" y="2903484"/>
            <a:ext cx="5783400" cy="19431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1pPr>
            <a:lvl2pPr lvl="1"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2pPr>
            <a:lvl3pPr lvl="2"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3pPr>
            <a:lvl4pPr lvl="3"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4pPr>
            <a:lvl5pPr lvl="4"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5pPr>
            <a:lvl6pPr lvl="5"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6pPr>
            <a:lvl7pPr lvl="6"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7pPr>
            <a:lvl8pPr lvl="7"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8pPr>
            <a:lvl9pPr lvl="8" algn="ctr">
              <a:spcBef>
                <a:spcPts val="0"/>
              </a:spcBef>
              <a:spcAft>
                <a:spcPts val="0"/>
              </a:spcAft>
              <a:buClr>
                <a:srgbClr val="FFFFFF"/>
              </a:buClr>
              <a:buSzPts val="4500"/>
              <a:buFont typeface="Roboto"/>
              <a:buNone/>
              <a:defRPr sz="4500" b="1">
                <a:solidFill>
                  <a:srgbClr val="FFFFFF"/>
                </a:solidFill>
                <a:latin typeface="Roboto"/>
                <a:ea typeface="Roboto"/>
                <a:cs typeface="Roboto"/>
                <a:sym typeface="Roboto"/>
              </a:defRPr>
            </a:lvl9pPr>
          </a:lstStyle>
          <a:p>
            <a:endParaRPr/>
          </a:p>
        </p:txBody>
      </p:sp>
      <p:sp>
        <p:nvSpPr>
          <p:cNvPr id="12" name="Google Shape;12;p2"/>
          <p:cNvSpPr txBox="1">
            <a:spLocks noGrp="1"/>
          </p:cNvSpPr>
          <p:nvPr>
            <p:ph type="subTitle" idx="1"/>
          </p:nvPr>
        </p:nvSpPr>
        <p:spPr>
          <a:xfrm>
            <a:off x="2825902" y="5352783"/>
            <a:ext cx="5783400" cy="1212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1pPr>
            <a:lvl2pPr lvl="1"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2pPr>
            <a:lvl3pPr lvl="2"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3pPr>
            <a:lvl4pPr lvl="3"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4pPr>
            <a:lvl5pPr lvl="4"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5pPr>
            <a:lvl6pPr lvl="5"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6pPr>
            <a:lvl7pPr lvl="6"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7pPr>
            <a:lvl8pPr lvl="7"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8pPr>
            <a:lvl9pPr lvl="8" algn="ctr">
              <a:lnSpc>
                <a:spcPct val="100000"/>
              </a:lnSpc>
              <a:spcBef>
                <a:spcPts val="0"/>
              </a:spcBef>
              <a:spcAft>
                <a:spcPts val="0"/>
              </a:spcAft>
              <a:buClr>
                <a:srgbClr val="EFEFEF"/>
              </a:buClr>
              <a:buSzPts val="2500"/>
              <a:buFont typeface="Roboto Medium"/>
              <a:buNone/>
              <a:defRPr sz="2500">
                <a:solidFill>
                  <a:srgbClr val="EFEFEF"/>
                </a:solidFill>
                <a:latin typeface="Roboto Medium"/>
                <a:ea typeface="Roboto Medium"/>
                <a:cs typeface="Roboto Medium"/>
                <a:sym typeface="Roboto Medium"/>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4"/>
        <p:cNvGrpSpPr/>
        <p:nvPr/>
      </p:nvGrpSpPr>
      <p:grpSpPr>
        <a:xfrm>
          <a:off x="0" y="0"/>
          <a:ext cx="0" cy="0"/>
          <a:chOff x="0" y="0"/>
          <a:chExt cx="0" cy="0"/>
        </a:xfrm>
      </p:grpSpPr>
      <p:cxnSp>
        <p:nvCxnSpPr>
          <p:cNvPr id="15" name="Google Shape;15;p3"/>
          <p:cNvCxnSpPr/>
          <p:nvPr/>
        </p:nvCxnSpPr>
        <p:spPr>
          <a:xfrm>
            <a:off x="4359602" y="3756618"/>
            <a:ext cx="424800" cy="0"/>
          </a:xfrm>
          <a:prstGeom prst="straightConnector1">
            <a:avLst/>
          </a:prstGeom>
          <a:noFill/>
          <a:ln w="38100" cap="flat" cmpd="sng">
            <a:solidFill>
              <a:schemeClr val="accent4"/>
            </a:solidFill>
            <a:prstDash val="solid"/>
            <a:round/>
            <a:headEnd type="none" w="sm" len="sm"/>
            <a:tailEnd type="none" w="sm" len="sm"/>
          </a:ln>
        </p:spPr>
      </p:cxnSp>
      <p:sp>
        <p:nvSpPr>
          <p:cNvPr id="16" name="Google Shape;16;p3"/>
          <p:cNvSpPr txBox="1">
            <a:spLocks noGrp="1"/>
          </p:cNvSpPr>
          <p:nvPr>
            <p:ph type="title"/>
          </p:nvPr>
        </p:nvSpPr>
        <p:spPr>
          <a:xfrm>
            <a:off x="480750" y="2353267"/>
            <a:ext cx="8222100" cy="12099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ull Stack"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cxnSp>
        <p:nvCxnSpPr>
          <p:cNvPr id="19" name="Google Shape;19;p4"/>
          <p:cNvCxnSpPr/>
          <p:nvPr/>
        </p:nvCxnSpPr>
        <p:spPr>
          <a:xfrm>
            <a:off x="4411913" y="1525403"/>
            <a:ext cx="424800" cy="0"/>
          </a:xfrm>
          <a:prstGeom prst="straightConnector1">
            <a:avLst/>
          </a:prstGeom>
          <a:noFill/>
          <a:ln w="38100" cap="flat" cmpd="sng">
            <a:solidFill>
              <a:schemeClr val="accent4"/>
            </a:solidFill>
            <a:prstDash val="solid"/>
            <a:round/>
            <a:headEnd type="none" w="sm" len="sm"/>
            <a:tailEnd type="none" w="sm" len="sm"/>
          </a:ln>
        </p:spPr>
      </p:cxnSp>
      <p:sp>
        <p:nvSpPr>
          <p:cNvPr id="20" name="Google Shape;20;p4"/>
          <p:cNvSpPr txBox="1">
            <a:spLocks noGrp="1"/>
          </p:cNvSpPr>
          <p:nvPr>
            <p:ph type="title"/>
          </p:nvPr>
        </p:nvSpPr>
        <p:spPr>
          <a:xfrm>
            <a:off x="1836125" y="610700"/>
            <a:ext cx="6450000" cy="914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sz="3200"/>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21" name="Google Shape;21;p4"/>
          <p:cNvSpPr txBox="1">
            <a:spLocks noGrp="1"/>
          </p:cNvSpPr>
          <p:nvPr>
            <p:ph type="body" idx="1"/>
          </p:nvPr>
        </p:nvSpPr>
        <p:spPr>
          <a:xfrm>
            <a:off x="492575" y="1986425"/>
            <a:ext cx="8263500" cy="4105200"/>
          </a:xfrm>
          <a:prstGeom prst="rect">
            <a:avLst/>
          </a:prstGeom>
        </p:spPr>
        <p:txBody>
          <a:bodyPr spcFirstLastPara="1" wrap="square" lIns="91425" tIns="91425" rIns="91425" bIns="91425" anchor="t" anchorCtr="0">
            <a:normAutofit/>
          </a:bodyPr>
          <a:lstStyle>
            <a:lvl1pPr marL="457200" lvl="0" indent="-374650">
              <a:spcBef>
                <a:spcPts val="0"/>
              </a:spcBef>
              <a:spcAft>
                <a:spcPts val="0"/>
              </a:spcAft>
              <a:buSzPts val="2300"/>
              <a:buChar char="●"/>
              <a:defRPr sz="2300"/>
            </a:lvl1pPr>
            <a:lvl2pPr marL="914400" lvl="1" indent="-361950">
              <a:spcBef>
                <a:spcPts val="0"/>
              </a:spcBef>
              <a:spcAft>
                <a:spcPts val="0"/>
              </a:spcAft>
              <a:buSzPts val="2100"/>
              <a:buChar char="○"/>
              <a:defRPr sz="2100"/>
            </a:lvl2pPr>
            <a:lvl3pPr marL="1371600" lvl="2" indent="-361950">
              <a:spcBef>
                <a:spcPts val="0"/>
              </a:spcBef>
              <a:spcAft>
                <a:spcPts val="0"/>
              </a:spcAft>
              <a:buSzPts val="2100"/>
              <a:buChar char="■"/>
              <a:defRPr sz="2100"/>
            </a:lvl3pPr>
            <a:lvl4pPr marL="1828800" lvl="3" indent="-361950">
              <a:spcBef>
                <a:spcPts val="0"/>
              </a:spcBef>
              <a:spcAft>
                <a:spcPts val="0"/>
              </a:spcAft>
              <a:buSzPts val="2100"/>
              <a:buChar char="●"/>
              <a:defRPr sz="2100"/>
            </a:lvl4pPr>
            <a:lvl5pPr marL="2286000" lvl="4" indent="-361950">
              <a:spcBef>
                <a:spcPts val="0"/>
              </a:spcBef>
              <a:spcAft>
                <a:spcPts val="0"/>
              </a:spcAft>
              <a:buSzPts val="2100"/>
              <a:buChar char="○"/>
              <a:defRPr sz="2100"/>
            </a:lvl5pPr>
            <a:lvl6pPr marL="2743200" lvl="5" indent="-361950">
              <a:spcBef>
                <a:spcPts val="0"/>
              </a:spcBef>
              <a:spcAft>
                <a:spcPts val="0"/>
              </a:spcAft>
              <a:buSzPts val="2100"/>
              <a:buChar char="■"/>
              <a:defRPr sz="2100"/>
            </a:lvl6pPr>
            <a:lvl7pPr marL="3200400" lvl="6" indent="-361950">
              <a:spcBef>
                <a:spcPts val="0"/>
              </a:spcBef>
              <a:spcAft>
                <a:spcPts val="0"/>
              </a:spcAft>
              <a:buSzPts val="2100"/>
              <a:buChar char="●"/>
              <a:defRPr sz="2100"/>
            </a:lvl7pPr>
            <a:lvl8pPr marL="3657600" lvl="7" indent="-361950">
              <a:spcBef>
                <a:spcPts val="0"/>
              </a:spcBef>
              <a:spcAft>
                <a:spcPts val="0"/>
              </a:spcAft>
              <a:buSzPts val="2100"/>
              <a:buChar char="○"/>
              <a:defRPr sz="2100"/>
            </a:lvl8pPr>
            <a:lvl9pPr marL="4114800" lvl="8" indent="-361950">
              <a:spcBef>
                <a:spcPts val="0"/>
              </a:spcBef>
              <a:spcAft>
                <a:spcPts val="0"/>
              </a:spcAft>
              <a:buSzPts val="2100"/>
              <a:buChar char="■"/>
              <a:defRPr sz="2100"/>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Titulo">
  <p:cSld name="TITLE_AND_TWO_COLUMNS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836125" y="610700"/>
            <a:ext cx="6450000" cy="914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OBJEC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8" name="Google Shape;28;p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29" name="Google Shape;29;p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1" name="Google Shape;31;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836125" y="610700"/>
            <a:ext cx="6450000" cy="914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rgbClr val="434343"/>
              </a:buClr>
              <a:buSzPts val="3100"/>
              <a:buFont typeface="Roboto Slab Regular"/>
              <a:buNone/>
              <a:defRPr sz="3100">
                <a:solidFill>
                  <a:srgbClr val="434343"/>
                </a:solidFill>
                <a:latin typeface="Roboto Slab Regular"/>
                <a:ea typeface="Roboto Slab Regular"/>
                <a:cs typeface="Roboto Slab Regular"/>
                <a:sym typeface="Roboto Slab Regular"/>
              </a:defRPr>
            </a:lvl1pPr>
            <a:lvl2pPr lvl="1">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2pPr>
            <a:lvl3pPr lvl="2">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3pPr>
            <a:lvl4pPr lvl="3">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4pPr>
            <a:lvl5pPr lvl="4">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5pPr>
            <a:lvl6pPr lvl="5">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6pPr>
            <a:lvl7pPr lvl="6">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7pPr>
            <a:lvl8pPr lvl="7">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8pPr>
            <a:lvl9pPr lvl="8">
              <a:spcBef>
                <a:spcPts val="0"/>
              </a:spcBef>
              <a:spcAft>
                <a:spcPts val="0"/>
              </a:spcAft>
              <a:buClr>
                <a:schemeClr val="dk1"/>
              </a:buClr>
              <a:buSzPts val="3100"/>
              <a:buFont typeface="Roboto Slab Regular"/>
              <a:buNone/>
              <a:defRPr sz="3100">
                <a:solidFill>
                  <a:schemeClr val="dk1"/>
                </a:solidFill>
                <a:latin typeface="Roboto Slab Regular"/>
                <a:ea typeface="Roboto Slab Regular"/>
                <a:cs typeface="Roboto Slab Regular"/>
                <a:sym typeface="Roboto Slab Regular"/>
              </a:defRPr>
            </a:lvl9pPr>
          </a:lstStyle>
          <a:p>
            <a:endParaRPr/>
          </a:p>
        </p:txBody>
      </p:sp>
      <p:sp>
        <p:nvSpPr>
          <p:cNvPr id="7" name="Google Shape;7;p1"/>
          <p:cNvSpPr txBox="1">
            <a:spLocks noGrp="1"/>
          </p:cNvSpPr>
          <p:nvPr>
            <p:ph type="body" idx="1"/>
          </p:nvPr>
        </p:nvSpPr>
        <p:spPr>
          <a:xfrm>
            <a:off x="387900" y="1986432"/>
            <a:ext cx="8368200" cy="410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rgbClr val="666666"/>
              </a:buClr>
              <a:buSzPts val="1800"/>
              <a:buFont typeface="Roboto"/>
              <a:buChar char="●"/>
              <a:defRPr sz="1800">
                <a:solidFill>
                  <a:srgbClr val="666666"/>
                </a:solidFill>
                <a:latin typeface="Roboto"/>
                <a:ea typeface="Roboto"/>
                <a:cs typeface="Roboto"/>
                <a:sym typeface="Roboto"/>
              </a:defRPr>
            </a:lvl1pPr>
            <a:lvl2pPr marL="914400" lvl="1"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2pPr>
            <a:lvl3pPr marL="1371600" lvl="2"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3pPr>
            <a:lvl4pPr marL="1828800" lvl="3"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4pPr>
            <a:lvl5pPr marL="2286000" lvl="4"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5pPr>
            <a:lvl6pPr marL="2743200" lvl="5"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6pPr>
            <a:lvl7pPr marL="3200400" lvl="6"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7pPr>
            <a:lvl8pPr marL="3657600" lvl="7"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8pPr>
            <a:lvl9pPr marL="4114800" lvl="8" indent="-317500">
              <a:lnSpc>
                <a:spcPct val="115000"/>
              </a:lnSpc>
              <a:spcBef>
                <a:spcPts val="0"/>
              </a:spcBef>
              <a:spcAft>
                <a:spcPts val="0"/>
              </a:spcAft>
              <a:buClr>
                <a:srgbClr val="666666"/>
              </a:buClr>
              <a:buSzPts val="1400"/>
              <a:buFont typeface="Roboto"/>
              <a:buChar char="■"/>
              <a:defRPr>
                <a:solidFill>
                  <a:srgbClr val="666666"/>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AR"/>
              <a:pPr marL="0" lvl="0" indent="0" algn="r" rtl="0">
                <a:spcBef>
                  <a:spcPts val="0"/>
                </a:spcBef>
                <a:spcAft>
                  <a:spcPts val="0"/>
                </a:spcAft>
                <a:buNone/>
              </a:pP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2375313" y="2364861"/>
            <a:ext cx="6659338" cy="218779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s-ES" dirty="0" smtClean="0"/>
              <a:t>El Modelo </a:t>
            </a:r>
            <a:br>
              <a:rPr lang="es-ES" dirty="0" smtClean="0"/>
            </a:br>
            <a:r>
              <a:rPr lang="es-ES" dirty="0" smtClean="0"/>
              <a:t>Entidad - Relación</a:t>
            </a:r>
            <a:endParaRPr dirty="0"/>
          </a:p>
        </p:txBody>
      </p:sp>
      <p:sp>
        <p:nvSpPr>
          <p:cNvPr id="37" name="Google Shape;37;p7"/>
          <p:cNvSpPr txBox="1">
            <a:spLocks noGrp="1"/>
          </p:cNvSpPr>
          <p:nvPr>
            <p:ph type="subTitle" idx="1"/>
          </p:nvPr>
        </p:nvSpPr>
        <p:spPr>
          <a:xfrm>
            <a:off x="3233120" y="5284810"/>
            <a:ext cx="4943723" cy="97767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ES" dirty="0" smtClean="0"/>
              <a:t>Introducción - Creación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3235" y="1400873"/>
            <a:ext cx="8756073" cy="3970318"/>
          </a:xfrm>
          <a:prstGeom prst="rect">
            <a:avLst/>
          </a:prstGeom>
        </p:spPr>
        <p:txBody>
          <a:bodyPr wrap="square">
            <a:spAutoFit/>
          </a:bodyPr>
          <a:lstStyle/>
          <a:p>
            <a:r>
              <a:rPr lang="es-ES" sz="1800" dirty="0" smtClean="0">
                <a:effectLst>
                  <a:outerShdw blurRad="38100" dist="38100" dir="2700000" algn="tl">
                    <a:srgbClr val="000000">
                      <a:alpha val="43137"/>
                    </a:srgbClr>
                  </a:outerShdw>
                </a:effectLst>
              </a:rPr>
              <a:t>Una </a:t>
            </a:r>
            <a:r>
              <a:rPr lang="es-ES" sz="1800" b="1" dirty="0">
                <a:solidFill>
                  <a:schemeClr val="accent1">
                    <a:lumMod val="75000"/>
                  </a:schemeClr>
                </a:solidFill>
                <a:effectLst>
                  <a:outerShdw blurRad="38100" dist="38100" dir="2700000" algn="tl">
                    <a:srgbClr val="000000">
                      <a:alpha val="43137"/>
                    </a:srgbClr>
                  </a:outerShdw>
                </a:effectLst>
              </a:rPr>
              <a:t>Entidad</a:t>
            </a:r>
            <a:r>
              <a:rPr lang="es-ES" sz="1800" dirty="0">
                <a:effectLst>
                  <a:outerShdw blurRad="38100" dist="38100" dir="2700000" algn="tl">
                    <a:srgbClr val="000000">
                      <a:alpha val="43137"/>
                    </a:srgbClr>
                  </a:outerShdw>
                </a:effectLst>
              </a:rPr>
              <a:t> es cualquier tipo de objeto o concepto sobre el que se recoge información: cosa, persona, concepto abstracto o suceso. Por ejemplo: coches, casas, empleados, clientes, empresas, oficios, diseños de productos, conciertos, excursiones, etc. </a:t>
            </a:r>
            <a:r>
              <a:rPr lang="es-ES" sz="1800" i="1" dirty="0">
                <a:effectLst>
                  <a:outerShdw blurRad="38100" dist="38100" dir="2700000" algn="tl">
                    <a:srgbClr val="000000">
                      <a:alpha val="43137"/>
                    </a:srgbClr>
                  </a:outerShdw>
                </a:effectLst>
              </a:rPr>
              <a:t>Las entidades se representan gráficamente mediante rectángulos y su nombre aparece en el interior</a:t>
            </a:r>
            <a:r>
              <a:rPr lang="es-ES" sz="1800" dirty="0">
                <a:effectLst>
                  <a:outerShdw blurRad="38100" dist="38100" dir="2700000" algn="tl">
                    <a:srgbClr val="000000">
                      <a:alpha val="43137"/>
                    </a:srgbClr>
                  </a:outerShdw>
                </a:effectLst>
              </a:rPr>
              <a:t>. Un nombre de entidad sólo puede aparecer una vez en el esquema conceptual. Hay dos tipos de entidades: fuertes y débiles. Una entidad débil es una entidad cuya existencia depende de la existencia de otra entidad. Una entidad fuerte es una entidad que no es débil.</a:t>
            </a:r>
            <a:br>
              <a:rPr lang="es-ES" sz="1800" dirty="0">
                <a:effectLst>
                  <a:outerShdw blurRad="38100" dist="38100" dir="2700000" algn="tl">
                    <a:srgbClr val="000000">
                      <a:alpha val="43137"/>
                    </a:srgbClr>
                  </a:outerShdw>
                </a:effectLst>
              </a:rPr>
            </a:br>
            <a:endParaRPr lang="es-ES" sz="1800" dirty="0">
              <a:effectLst>
                <a:outerShdw blurRad="38100" dist="38100" dir="2700000" algn="tl">
                  <a:srgbClr val="000000">
                    <a:alpha val="43137"/>
                  </a:srgbClr>
                </a:outerShdw>
              </a:effectLst>
            </a:endParaRPr>
          </a:p>
          <a:p>
            <a:r>
              <a:rPr lang="es-ES" sz="1800" dirty="0">
                <a:effectLst>
                  <a:outerShdw blurRad="38100" dist="38100" dir="2700000" algn="tl">
                    <a:srgbClr val="000000">
                      <a:alpha val="43137"/>
                    </a:srgbClr>
                  </a:outerShdw>
                </a:effectLst>
              </a:rPr>
              <a:t>Es importante recordar que una entidad no es un propiedad concreta sino un objeto que puede poseer múltiples propiedades. Entonces una entidad es un objeto concreto, no un simple dato: el </a:t>
            </a:r>
            <a:r>
              <a:rPr lang="es-ES" sz="1800" dirty="0" smtClean="0">
                <a:effectLst>
                  <a:outerShdw blurRad="38100" dist="38100" dir="2700000" algn="tl">
                    <a:srgbClr val="000000">
                      <a:alpha val="43137"/>
                    </a:srgbClr>
                  </a:outerShdw>
                </a:effectLst>
              </a:rPr>
              <a:t>Smartphone </a:t>
            </a:r>
            <a:r>
              <a:rPr lang="es-ES" sz="1800" dirty="0">
                <a:effectLst>
                  <a:outerShdw blurRad="38100" dist="38100" dir="2700000" algn="tl">
                    <a:srgbClr val="000000">
                      <a:alpha val="43137"/>
                    </a:srgbClr>
                  </a:outerShdw>
                </a:effectLst>
              </a:rPr>
              <a:t>que tienen en sus bolsillos es una entidad, “Samsung” sin embargo es la marca de ese </a:t>
            </a:r>
            <a:r>
              <a:rPr lang="es-ES" sz="1800" dirty="0" smtClean="0">
                <a:effectLst>
                  <a:outerShdw blurRad="38100" dist="38100" dir="2700000" algn="tl">
                    <a:srgbClr val="000000">
                      <a:alpha val="43137"/>
                    </a:srgbClr>
                  </a:outerShdw>
                </a:effectLst>
              </a:rPr>
              <a:t>Smartphone, </a:t>
            </a:r>
            <a:r>
              <a:rPr lang="es-ES" sz="1800" dirty="0">
                <a:effectLst>
                  <a:outerShdw blurRad="38100" dist="38100" dir="2700000" algn="tl">
                    <a:srgbClr val="000000">
                      <a:alpha val="43137"/>
                    </a:srgbClr>
                  </a:outerShdw>
                </a:effectLst>
              </a:rPr>
              <a:t>es decir es un </a:t>
            </a:r>
            <a:r>
              <a:rPr lang="es-ES" sz="1800" b="1" dirty="0">
                <a:solidFill>
                  <a:schemeClr val="accent1">
                    <a:lumMod val="75000"/>
                  </a:schemeClr>
                </a:solidFill>
                <a:effectLst>
                  <a:outerShdw blurRad="38100" dist="38100" dir="2700000" algn="tl">
                    <a:srgbClr val="000000">
                      <a:alpha val="43137"/>
                    </a:srgbClr>
                  </a:outerShdw>
                </a:effectLst>
              </a:rPr>
              <a:t>atributo</a:t>
            </a:r>
            <a:r>
              <a:rPr lang="es-ES" sz="1800" dirty="0">
                <a:solidFill>
                  <a:schemeClr val="accent1">
                    <a:lumMod val="75000"/>
                  </a:schemeClr>
                </a:solidFill>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de esa entidad.</a:t>
            </a:r>
          </a:p>
        </p:txBody>
      </p:sp>
      <p:pic>
        <p:nvPicPr>
          <p:cNvPr id="3" name="Imagen 2"/>
          <p:cNvPicPr>
            <a:picLocks noChangeAspect="1"/>
          </p:cNvPicPr>
          <p:nvPr/>
        </p:nvPicPr>
        <p:blipFill>
          <a:blip r:embed="rId2"/>
          <a:stretch>
            <a:fillRect/>
          </a:stretch>
        </p:blipFill>
        <p:spPr>
          <a:xfrm>
            <a:off x="3103533" y="5495886"/>
            <a:ext cx="2638425" cy="952500"/>
          </a:xfrm>
          <a:prstGeom prst="rect">
            <a:avLst/>
          </a:prstGeom>
        </p:spPr>
      </p:pic>
      <p:sp>
        <p:nvSpPr>
          <p:cNvPr id="8" name="5 Rectángulo"/>
          <p:cNvSpPr/>
          <p:nvPr/>
        </p:nvSpPr>
        <p:spPr>
          <a:xfrm>
            <a:off x="3442463" y="558555"/>
            <a:ext cx="1877437" cy="646331"/>
          </a:xfrm>
          <a:prstGeom prst="rect">
            <a:avLst/>
          </a:prstGeom>
        </p:spPr>
        <p:txBody>
          <a:bodyPr wrap="none">
            <a:spAutoFit/>
          </a:bodyPr>
          <a:lstStyle/>
          <a:p>
            <a:r>
              <a:rPr lang="es-AR" sz="3600" b="1" dirty="0" smtClean="0">
                <a:solidFill>
                  <a:schemeClr val="bg2">
                    <a:lumMod val="90000"/>
                    <a:lumOff val="10000"/>
                  </a:schemeClr>
                </a:solidFill>
                <a:effectLst>
                  <a:outerShdw blurRad="38100" dist="38100" dir="2700000" algn="tl">
                    <a:srgbClr val="000000">
                      <a:alpha val="43137"/>
                    </a:srgbClr>
                  </a:outerShdw>
                </a:effectLst>
              </a:rPr>
              <a:t>Entidad</a:t>
            </a:r>
          </a:p>
        </p:txBody>
      </p:sp>
    </p:spTree>
    <p:extLst>
      <p:ext uri="{BB962C8B-B14F-4D97-AF65-F5344CB8AC3E}">
        <p14:creationId xmlns:p14="http://schemas.microsoft.com/office/powerpoint/2010/main" val="3618407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7091" y="1732752"/>
            <a:ext cx="8645237" cy="1569660"/>
          </a:xfrm>
          <a:prstGeom prst="rect">
            <a:avLst/>
          </a:prstGeom>
        </p:spPr>
        <p:txBody>
          <a:bodyPr wrap="square">
            <a:spAutoFit/>
          </a:bodyPr>
          <a:lstStyle/>
          <a:p>
            <a:r>
              <a:rPr lang="es-ES" sz="2400" dirty="0">
                <a:effectLst>
                  <a:outerShdw blurRad="38100" dist="38100" dir="2700000" algn="tl">
                    <a:srgbClr val="000000">
                      <a:alpha val="43137"/>
                    </a:srgbClr>
                  </a:outerShdw>
                </a:effectLst>
              </a:rPr>
              <a:t>Es una correspondencia o asociación entre dos o más entidades. Cada relación tiene un nombre que describe su función.</a:t>
            </a:r>
            <a:r>
              <a:rPr lang="es-ES" sz="2400" i="1" dirty="0">
                <a:effectLst>
                  <a:outerShdw blurRad="38100" dist="38100" dir="2700000" algn="tl">
                    <a:srgbClr val="000000">
                      <a:alpha val="43137"/>
                    </a:srgbClr>
                  </a:outerShdw>
                </a:effectLst>
              </a:rPr>
              <a:t> Las relaciones se representan gráficamente mediante rombos y su nombre aparece en el interior.</a:t>
            </a:r>
            <a:endParaRPr lang="es-AR" sz="2400"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stretch>
            <a:fillRect/>
          </a:stretch>
        </p:blipFill>
        <p:spPr>
          <a:xfrm>
            <a:off x="1632619" y="3857630"/>
            <a:ext cx="5828616" cy="1684189"/>
          </a:xfrm>
          <a:prstGeom prst="rect">
            <a:avLst/>
          </a:prstGeom>
        </p:spPr>
      </p:pic>
      <p:sp>
        <p:nvSpPr>
          <p:cNvPr id="8" name="5 Rectángulo"/>
          <p:cNvSpPr/>
          <p:nvPr/>
        </p:nvSpPr>
        <p:spPr>
          <a:xfrm>
            <a:off x="3220786" y="558555"/>
            <a:ext cx="2108269"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Relación</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4759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2403368" y="392297"/>
            <a:ext cx="4493538"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Tipos de relaciones</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3" name="Rectángulo 2"/>
          <p:cNvSpPr/>
          <p:nvPr/>
        </p:nvSpPr>
        <p:spPr>
          <a:xfrm>
            <a:off x="180109" y="1320545"/>
            <a:ext cx="8672945" cy="2031325"/>
          </a:xfrm>
          <a:prstGeom prst="rect">
            <a:avLst/>
          </a:prstGeom>
        </p:spPr>
        <p:txBody>
          <a:bodyPr wrap="square">
            <a:spAutoFit/>
          </a:bodyPr>
          <a:lstStyle/>
          <a:p>
            <a:r>
              <a:rPr lang="es-ES" b="1" dirty="0">
                <a:solidFill>
                  <a:schemeClr val="accent1">
                    <a:lumMod val="75000"/>
                  </a:schemeClr>
                </a:solidFill>
                <a:effectLst>
                  <a:outerShdw blurRad="38100" dist="38100" dir="2700000" algn="tl">
                    <a:srgbClr val="000000">
                      <a:alpha val="43137"/>
                    </a:srgbClr>
                  </a:outerShdw>
                </a:effectLst>
              </a:rPr>
              <a:t>Relaciones Binarias:</a:t>
            </a:r>
            <a:r>
              <a:rPr lang="es-ES" dirty="0">
                <a:effectLst>
                  <a:outerShdw blurRad="38100" dist="38100" dir="2700000" algn="tl">
                    <a:srgbClr val="000000">
                      <a:alpha val="43137"/>
                    </a:srgbClr>
                  </a:outerShdw>
                </a:effectLst>
              </a:rPr>
              <a:t> Son las relaciones típicas. Se trata de relaciones que asocian dos entidades.</a:t>
            </a:r>
          </a:p>
          <a:p>
            <a:r>
              <a:rPr lang="es-ES" b="1" dirty="0">
                <a:solidFill>
                  <a:schemeClr val="accent1">
                    <a:lumMod val="75000"/>
                  </a:schemeClr>
                </a:solidFill>
                <a:effectLst>
                  <a:outerShdw blurRad="38100" dist="38100" dir="2700000" algn="tl">
                    <a:srgbClr val="000000">
                      <a:alpha val="43137"/>
                    </a:srgbClr>
                  </a:outerShdw>
                </a:effectLst>
              </a:rPr>
              <a:t>Relaciones Ternarias:</a:t>
            </a:r>
            <a:r>
              <a:rPr lang="es-ES" dirty="0">
                <a:solidFill>
                  <a:schemeClr val="accent1">
                    <a:lumMod val="75000"/>
                  </a:schemeClr>
                </a:solidFill>
                <a:effectLst>
                  <a:outerShdw blurRad="38100" dist="38100" dir="2700000" algn="tl">
                    <a:srgbClr val="000000">
                      <a:alpha val="43137"/>
                    </a:srgbClr>
                  </a:outerShdw>
                </a:effectLst>
              </a:rPr>
              <a:t> </a:t>
            </a:r>
            <a:r>
              <a:rPr lang="es-ES" dirty="0">
                <a:effectLst>
                  <a:outerShdw blurRad="38100" dist="38100" dir="2700000" algn="tl">
                    <a:srgbClr val="000000">
                      <a:alpha val="43137"/>
                    </a:srgbClr>
                  </a:outerShdw>
                </a:effectLst>
              </a:rPr>
              <a:t>Relacionan tres entidades. A veces se pueden simplificar en relaciones binarias, pero no siempre es posible. </a:t>
            </a:r>
          </a:p>
          <a:p>
            <a:r>
              <a:rPr lang="es-ES" b="1" dirty="0">
                <a:solidFill>
                  <a:schemeClr val="accent1">
                    <a:lumMod val="75000"/>
                  </a:schemeClr>
                </a:solidFill>
                <a:effectLst>
                  <a:outerShdw blurRad="38100" dist="38100" dir="2700000" algn="tl">
                    <a:srgbClr val="000000">
                      <a:alpha val="43137"/>
                    </a:srgbClr>
                  </a:outerShdw>
                </a:effectLst>
              </a:rPr>
              <a:t>Relaciones n-arias:</a:t>
            </a:r>
            <a:r>
              <a:rPr lang="es-ES" dirty="0">
                <a:effectLst>
                  <a:outerShdw blurRad="38100" dist="38100" dir="2700000" algn="tl">
                    <a:srgbClr val="000000">
                      <a:alpha val="43137"/>
                    </a:srgbClr>
                  </a:outerShdw>
                </a:effectLst>
              </a:rPr>
              <a:t> Relacionan n entidades </a:t>
            </a:r>
          </a:p>
          <a:p>
            <a:r>
              <a:rPr lang="es-ES" b="1" dirty="0">
                <a:solidFill>
                  <a:schemeClr val="accent1">
                    <a:lumMod val="75000"/>
                  </a:schemeClr>
                </a:solidFill>
                <a:effectLst>
                  <a:outerShdw blurRad="38100" dist="38100" dir="2700000" algn="tl">
                    <a:srgbClr val="000000">
                      <a:alpha val="43137"/>
                    </a:srgbClr>
                  </a:outerShdw>
                </a:effectLst>
              </a:rPr>
              <a:t>Relaciones dobles:</a:t>
            </a:r>
            <a:r>
              <a:rPr lang="es-ES" dirty="0">
                <a:effectLst>
                  <a:outerShdw blurRad="38100" dist="38100" dir="2700000" algn="tl">
                    <a:srgbClr val="000000">
                      <a:alpha val="43137"/>
                    </a:srgbClr>
                  </a:outerShdw>
                </a:effectLst>
              </a:rPr>
              <a:t> Se llaman así a dos relaciones distintas que sirven para relacionar a las mismas relaciones. Son las más difíciles de manejar ya que al manipular las entidades hay que elegir muy bien la relacionan a utilizar para relacionar los datos. </a:t>
            </a:r>
          </a:p>
          <a:p>
            <a:r>
              <a:rPr lang="es-ES" b="1" dirty="0">
                <a:solidFill>
                  <a:schemeClr val="accent1">
                    <a:lumMod val="75000"/>
                  </a:schemeClr>
                </a:solidFill>
                <a:effectLst>
                  <a:outerShdw blurRad="38100" dist="38100" dir="2700000" algn="tl">
                    <a:srgbClr val="000000">
                      <a:alpha val="43137"/>
                    </a:srgbClr>
                  </a:outerShdw>
                </a:effectLst>
              </a:rPr>
              <a:t>Relación reflexiva:</a:t>
            </a:r>
            <a:r>
              <a:rPr lang="es-ES" dirty="0">
                <a:solidFill>
                  <a:schemeClr val="accent1">
                    <a:lumMod val="75000"/>
                  </a:schemeClr>
                </a:solidFill>
                <a:effectLst>
                  <a:outerShdw blurRad="38100" dist="38100" dir="2700000" algn="tl">
                    <a:srgbClr val="000000">
                      <a:alpha val="43137"/>
                    </a:srgbClr>
                  </a:outerShdw>
                </a:effectLst>
              </a:rPr>
              <a:t> </a:t>
            </a:r>
            <a:r>
              <a:rPr lang="es-ES" dirty="0">
                <a:effectLst>
                  <a:outerShdw blurRad="38100" dist="38100" dir="2700000" algn="tl">
                    <a:srgbClr val="000000">
                      <a:alpha val="43137"/>
                    </a:srgbClr>
                  </a:outerShdw>
                </a:effectLst>
              </a:rPr>
              <a:t>Es una relación que sirve para relacionar ejemplares de la misma entidad (personas con personas, piezas con piezas, etc.)</a:t>
            </a:r>
          </a:p>
        </p:txBody>
      </p:sp>
      <p:pic>
        <p:nvPicPr>
          <p:cNvPr id="5" name="Imagen 4"/>
          <p:cNvPicPr>
            <a:picLocks noChangeAspect="1"/>
          </p:cNvPicPr>
          <p:nvPr/>
        </p:nvPicPr>
        <p:blipFill>
          <a:blip r:embed="rId2"/>
          <a:stretch>
            <a:fillRect/>
          </a:stretch>
        </p:blipFill>
        <p:spPr>
          <a:xfrm>
            <a:off x="1447571" y="3365725"/>
            <a:ext cx="6349711" cy="3133712"/>
          </a:xfrm>
          <a:prstGeom prst="rect">
            <a:avLst/>
          </a:prstGeom>
        </p:spPr>
      </p:pic>
    </p:spTree>
    <p:extLst>
      <p:ext uri="{BB962C8B-B14F-4D97-AF65-F5344CB8AC3E}">
        <p14:creationId xmlns:p14="http://schemas.microsoft.com/office/powerpoint/2010/main" val="2712238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sp>
        <p:nvSpPr>
          <p:cNvPr id="7" name="6 Rectángulo"/>
          <p:cNvSpPr/>
          <p:nvPr/>
        </p:nvSpPr>
        <p:spPr>
          <a:xfrm>
            <a:off x="2828349" y="447938"/>
            <a:ext cx="2980303"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Cardinalidad</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2" name="Rectángulo 1"/>
          <p:cNvSpPr/>
          <p:nvPr/>
        </p:nvSpPr>
        <p:spPr>
          <a:xfrm>
            <a:off x="221672" y="1431223"/>
            <a:ext cx="8575964" cy="2062103"/>
          </a:xfrm>
          <a:prstGeom prst="rect">
            <a:avLst/>
          </a:prstGeom>
        </p:spPr>
        <p:txBody>
          <a:bodyPr wrap="square">
            <a:spAutoFit/>
          </a:bodyPr>
          <a:lstStyle/>
          <a:p>
            <a:r>
              <a:rPr lang="es-ES" sz="1600" b="1" dirty="0">
                <a:effectLst>
                  <a:outerShdw blurRad="38100" dist="38100" dir="2700000" algn="tl">
                    <a:srgbClr val="000000">
                      <a:alpha val="43137"/>
                    </a:srgbClr>
                  </a:outerShdw>
                </a:effectLst>
              </a:rPr>
              <a:t>Indica el número de relaciones en las que una entidad puede aparecer</a:t>
            </a:r>
            <a:r>
              <a:rPr lang="es-ES" sz="1600" dirty="0">
                <a:effectLst>
                  <a:outerShdw blurRad="38100" dist="38100" dir="2700000" algn="tl">
                    <a:srgbClr val="000000">
                      <a:alpha val="43137"/>
                    </a:srgbClr>
                  </a:outerShdw>
                </a:effectLst>
              </a:rPr>
              <a:t>. Se anota en términos de: </a:t>
            </a:r>
          </a:p>
          <a:p>
            <a:pPr>
              <a:buFont typeface="Arial" panose="020B0604020202020204" pitchFamily="34" charset="0"/>
              <a:buChar char="•"/>
            </a:pPr>
            <a:r>
              <a:rPr lang="es-ES" sz="1600" b="1" dirty="0">
                <a:solidFill>
                  <a:schemeClr val="accent1">
                    <a:lumMod val="75000"/>
                  </a:schemeClr>
                </a:solidFill>
                <a:effectLst>
                  <a:outerShdw blurRad="38100" dist="38100" dir="2700000" algn="tl">
                    <a:srgbClr val="000000">
                      <a:alpha val="43137"/>
                    </a:srgbClr>
                  </a:outerShdw>
                </a:effectLst>
              </a:rPr>
              <a:t>cardinalidad mínima</a:t>
            </a:r>
            <a:r>
              <a:rPr lang="es-ES" sz="1600" dirty="0">
                <a:solidFill>
                  <a:schemeClr val="accent1">
                    <a:lumMod val="75000"/>
                  </a:schemeClr>
                </a:solidFill>
                <a:effectLst>
                  <a:outerShdw blurRad="38100" dist="38100" dir="2700000" algn="tl">
                    <a:srgbClr val="000000">
                      <a:alpha val="43137"/>
                    </a:srgbClr>
                  </a:outerShdw>
                </a:effectLst>
              </a:rPr>
              <a:t>. </a:t>
            </a:r>
            <a:r>
              <a:rPr lang="es-ES" sz="1600" dirty="0">
                <a:effectLst>
                  <a:outerShdw blurRad="38100" dist="38100" dir="2700000" algn="tl">
                    <a:srgbClr val="000000">
                      <a:alpha val="43137"/>
                    </a:srgbClr>
                  </a:outerShdw>
                </a:effectLst>
              </a:rPr>
              <a:t>Indica el número mínimo de asociaciones en las que aparecerá cada ejemplar de la entidad (el valor que se anota es de cero o uno, aunque tenga una cardinalidad mínima de más de uno, se indica sólo un uno) </a:t>
            </a:r>
          </a:p>
          <a:p>
            <a:pPr>
              <a:buFont typeface="Arial" panose="020B0604020202020204" pitchFamily="34" charset="0"/>
              <a:buChar char="•"/>
            </a:pPr>
            <a:r>
              <a:rPr lang="es-ES" sz="1600" b="1" dirty="0">
                <a:solidFill>
                  <a:schemeClr val="accent1">
                    <a:lumMod val="75000"/>
                  </a:schemeClr>
                </a:solidFill>
                <a:effectLst>
                  <a:outerShdw blurRad="38100" dist="38100" dir="2700000" algn="tl">
                    <a:srgbClr val="000000">
                      <a:alpha val="43137"/>
                    </a:srgbClr>
                  </a:outerShdw>
                </a:effectLst>
              </a:rPr>
              <a:t>cardinalidad máxima.</a:t>
            </a:r>
            <a:r>
              <a:rPr lang="es-ES" sz="1600" dirty="0">
                <a:solidFill>
                  <a:schemeClr val="accent1">
                    <a:lumMod val="75000"/>
                  </a:schemeClr>
                </a:solidFill>
                <a:effectLst>
                  <a:outerShdw blurRad="38100" dist="38100" dir="2700000" algn="tl">
                    <a:srgbClr val="000000">
                      <a:alpha val="43137"/>
                    </a:srgbClr>
                  </a:outerShdw>
                </a:effectLst>
              </a:rPr>
              <a:t> </a:t>
            </a:r>
            <a:r>
              <a:rPr lang="es-ES" sz="1600" dirty="0">
                <a:effectLst>
                  <a:outerShdw blurRad="38100" dist="38100" dir="2700000" algn="tl">
                    <a:srgbClr val="000000">
                      <a:alpha val="43137"/>
                    </a:srgbClr>
                  </a:outerShdw>
                </a:effectLst>
              </a:rPr>
              <a:t>Indica el número máximo de relaciones en las que puede aparecer cada ejemplar de la entidad. Puede ser uno, otro valor concreto mayor que uno (tres por ejemplo) o muchos (se representa con n). Normalmente la cardinalidad máxima es 1 </a:t>
            </a:r>
            <a:r>
              <a:rPr lang="es-ES" sz="1600" dirty="0" err="1">
                <a:effectLst>
                  <a:outerShdw blurRad="38100" dist="38100" dir="2700000" algn="tl">
                    <a:srgbClr val="000000">
                      <a:alpha val="43137"/>
                    </a:srgbClr>
                  </a:outerShdw>
                </a:effectLst>
              </a:rPr>
              <a:t>ó</a:t>
            </a:r>
            <a:r>
              <a:rPr lang="es-ES" sz="1600" dirty="0">
                <a:effectLst>
                  <a:outerShdw blurRad="38100" dist="38100" dir="2700000" algn="tl">
                    <a:srgbClr val="000000">
                      <a:alpha val="43137"/>
                    </a:srgbClr>
                  </a:outerShdw>
                </a:effectLst>
              </a:rPr>
              <a:t> n</a:t>
            </a:r>
          </a:p>
        </p:txBody>
      </p:sp>
      <p:pic>
        <p:nvPicPr>
          <p:cNvPr id="3" name="Imagen 2"/>
          <p:cNvPicPr>
            <a:picLocks noChangeAspect="1"/>
          </p:cNvPicPr>
          <p:nvPr/>
        </p:nvPicPr>
        <p:blipFill>
          <a:blip r:embed="rId4"/>
          <a:stretch>
            <a:fillRect/>
          </a:stretch>
        </p:blipFill>
        <p:spPr>
          <a:xfrm>
            <a:off x="822825" y="3584004"/>
            <a:ext cx="6991350" cy="1352550"/>
          </a:xfrm>
          <a:prstGeom prst="rect">
            <a:avLst/>
          </a:prstGeom>
        </p:spPr>
      </p:pic>
      <p:sp>
        <p:nvSpPr>
          <p:cNvPr id="4" name="Rectángulo 3"/>
          <p:cNvSpPr/>
          <p:nvPr/>
        </p:nvSpPr>
        <p:spPr>
          <a:xfrm>
            <a:off x="221672" y="5088951"/>
            <a:ext cx="8756072" cy="1323439"/>
          </a:xfrm>
          <a:prstGeom prst="rect">
            <a:avLst/>
          </a:prstGeom>
        </p:spPr>
        <p:txBody>
          <a:bodyPr wrap="square">
            <a:spAutoFit/>
          </a:bodyPr>
          <a:lstStyle/>
          <a:p>
            <a:r>
              <a:rPr lang="es-ES" sz="1600" dirty="0">
                <a:effectLst>
                  <a:outerShdw blurRad="38100" dist="38100" dir="2700000" algn="tl">
                    <a:srgbClr val="000000">
                      <a:alpha val="43137"/>
                    </a:srgbClr>
                  </a:outerShdw>
                </a:effectLst>
              </a:rPr>
              <a:t>En este ejemplo un jugador tiene una cardinalidad mínima de 0 (puede que no este en ningún equipo) y una máxima de 1 (como mucho está en un equipo, no puede estar en dos a la vez). Cada equipo tiene una cardinalidad mínima de uno (en realidad sería una cardinalidad mínima más alta -11 en futbol-, pero se anota un uno) y una máxima de n (en cada equipo hay muchos jugadores)</a:t>
            </a:r>
            <a:endParaRPr lang="es-AR" sz="16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8295" y="421588"/>
            <a:ext cx="968601"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 name="6 Rectángulo"/>
          <p:cNvSpPr/>
          <p:nvPr/>
        </p:nvSpPr>
        <p:spPr>
          <a:xfrm>
            <a:off x="3326005" y="674881"/>
            <a:ext cx="1980029"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Atributo</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2" name="Rectángulo 1"/>
          <p:cNvSpPr/>
          <p:nvPr/>
        </p:nvSpPr>
        <p:spPr>
          <a:xfrm>
            <a:off x="242583" y="1643781"/>
            <a:ext cx="8749017" cy="2308324"/>
          </a:xfrm>
          <a:prstGeom prst="rect">
            <a:avLst/>
          </a:prstGeom>
        </p:spPr>
        <p:txBody>
          <a:bodyPr wrap="square">
            <a:spAutoFit/>
          </a:bodyPr>
          <a:lstStyle/>
          <a:p>
            <a:r>
              <a:rPr lang="es-ES" sz="1800" dirty="0">
                <a:effectLst>
                  <a:outerShdw blurRad="38100" dist="38100" dir="2700000" algn="tl">
                    <a:srgbClr val="000000">
                      <a:alpha val="43137"/>
                    </a:srgbClr>
                  </a:outerShdw>
                </a:effectLst>
              </a:rPr>
              <a:t>Es una característica de interés o un hecho sobre una entidad o sobre una relación. Los atributos representan las propiedades básicas de las entidades y de las relaciones. Toda la información extensiva es portada por los atributos. </a:t>
            </a:r>
            <a:r>
              <a:rPr lang="es-ES" sz="1800" i="1" dirty="0">
                <a:effectLst>
                  <a:outerShdw blurRad="38100" dist="38100" dir="2700000" algn="tl">
                    <a:srgbClr val="000000">
                      <a:alpha val="43137"/>
                    </a:srgbClr>
                  </a:outerShdw>
                </a:effectLst>
              </a:rPr>
              <a:t>Gráficamente, se representan mediante elipses que cuelgan de las entidades o relaciones a las que pertenecen</a:t>
            </a:r>
            <a:r>
              <a:rPr lang="es-ES" sz="1800" dirty="0">
                <a:effectLst>
                  <a:outerShdw blurRad="38100" dist="38100" dir="2700000" algn="tl">
                    <a:srgbClr val="000000">
                      <a:alpha val="43137"/>
                    </a:srgbClr>
                  </a:outerShdw>
                </a:effectLst>
              </a:rPr>
              <a:t>. Cada atributo tiene un conjunto de valores asociados denominado dominio. El dominio define todos los valores posibles que puede tomar un atributo. Puede haber varios atributos definidos sobre un mismo dominio.</a:t>
            </a:r>
            <a:endParaRPr lang="es-AR" sz="1800"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2"/>
          <a:stretch>
            <a:fillRect/>
          </a:stretch>
        </p:blipFill>
        <p:spPr>
          <a:xfrm>
            <a:off x="242583" y="4279617"/>
            <a:ext cx="8762872" cy="1690353"/>
          </a:xfrm>
          <a:prstGeom prst="rect">
            <a:avLst/>
          </a:prstGeom>
        </p:spPr>
      </p:pic>
    </p:spTree>
    <p:extLst>
      <p:ext uri="{BB962C8B-B14F-4D97-AF65-F5344CB8AC3E}">
        <p14:creationId xmlns:p14="http://schemas.microsoft.com/office/powerpoint/2010/main" val="926770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6 Rectángulo"/>
          <p:cNvSpPr/>
          <p:nvPr/>
        </p:nvSpPr>
        <p:spPr>
          <a:xfrm>
            <a:off x="2480875" y="467067"/>
            <a:ext cx="4185761" cy="646331"/>
          </a:xfrm>
          <a:prstGeom prst="rect">
            <a:avLst/>
          </a:prstGeom>
        </p:spPr>
        <p:txBody>
          <a:bodyPr wrap="none">
            <a:spAutoFit/>
          </a:bodyPr>
          <a:lstStyle/>
          <a:p>
            <a:r>
              <a:rPr lang="es-ES" sz="3600" b="1" dirty="0" smtClean="0">
                <a:solidFill>
                  <a:schemeClr val="bg2">
                    <a:lumMod val="90000"/>
                    <a:lumOff val="10000"/>
                  </a:schemeClr>
                </a:solidFill>
                <a:effectLst>
                  <a:outerShdw blurRad="38100" dist="38100" dir="2700000" algn="tl">
                    <a:srgbClr val="000000">
                      <a:alpha val="43137"/>
                    </a:srgbClr>
                  </a:outerShdw>
                </a:effectLst>
              </a:rPr>
              <a:t>Tipos de atributos</a:t>
            </a:r>
            <a:endParaRPr lang="es-AR" sz="36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2" name="Rectángulo 1"/>
          <p:cNvSpPr/>
          <p:nvPr/>
        </p:nvSpPr>
        <p:spPr>
          <a:xfrm>
            <a:off x="180108" y="1378041"/>
            <a:ext cx="8728364" cy="2308324"/>
          </a:xfrm>
          <a:prstGeom prst="rect">
            <a:avLst/>
          </a:prstGeom>
        </p:spPr>
        <p:txBody>
          <a:bodyPr wrap="square">
            <a:spAutoFit/>
          </a:bodyPr>
          <a:lstStyle/>
          <a:p>
            <a:r>
              <a:rPr lang="es-ES" sz="1600" b="1" dirty="0">
                <a:solidFill>
                  <a:schemeClr val="accent1">
                    <a:lumMod val="75000"/>
                  </a:schemeClr>
                </a:solidFill>
                <a:effectLst>
                  <a:outerShdw blurRad="38100" dist="38100" dir="2700000" algn="tl">
                    <a:srgbClr val="000000">
                      <a:alpha val="43137"/>
                    </a:srgbClr>
                  </a:outerShdw>
                </a:effectLst>
              </a:rPr>
              <a:t>Atributo Compuesto: </a:t>
            </a:r>
            <a:r>
              <a:rPr lang="es-ES" sz="1600" dirty="0">
                <a:effectLst>
                  <a:outerShdw blurRad="38100" dist="38100" dir="2700000" algn="tl">
                    <a:srgbClr val="000000">
                      <a:alpha val="43137"/>
                    </a:srgbClr>
                  </a:outerShdw>
                </a:effectLst>
              </a:rPr>
              <a:t>Este atributo esta compuesto por otros atributos, si tomamos el ejemplo anterior, el atributo fecha inicio estaría compuesto por otros tres atributos: día, mes y año.</a:t>
            </a:r>
          </a:p>
          <a:p>
            <a:r>
              <a:rPr lang="es-ES" sz="1600" b="1" dirty="0">
                <a:solidFill>
                  <a:schemeClr val="accent1">
                    <a:lumMod val="75000"/>
                  </a:schemeClr>
                </a:solidFill>
                <a:effectLst>
                  <a:outerShdw blurRad="38100" dist="38100" dir="2700000" algn="tl">
                    <a:srgbClr val="000000">
                      <a:alpha val="43137"/>
                    </a:srgbClr>
                  </a:outerShdw>
                </a:effectLst>
              </a:rPr>
              <a:t>Atributo múltiple:</a:t>
            </a:r>
            <a:r>
              <a:rPr lang="es-ES" sz="1600" b="1" dirty="0">
                <a:effectLst>
                  <a:outerShdw blurRad="38100" dist="38100" dir="2700000" algn="tl">
                    <a:srgbClr val="000000">
                      <a:alpha val="43137"/>
                    </a:srgbClr>
                  </a:outerShdw>
                </a:effectLst>
              </a:rPr>
              <a:t> </a:t>
            </a:r>
            <a:r>
              <a:rPr lang="es-ES" sz="1600" dirty="0">
                <a:effectLst>
                  <a:outerShdw blurRad="38100" dist="38100" dir="2700000" algn="tl">
                    <a:srgbClr val="000000">
                      <a:alpha val="43137"/>
                    </a:srgbClr>
                  </a:outerShdw>
                </a:effectLst>
              </a:rPr>
              <a:t>Pueden tomar varios valores, por ejemplo un Alumno puede tener varios teléfonos, por lo tanto este seria un atributo múltiple.  Cabe destacar que debe tener una cardinalidad mínima de 1 y máxima de n. </a:t>
            </a:r>
          </a:p>
          <a:p>
            <a:r>
              <a:rPr lang="es-ES" sz="1600" b="1" dirty="0">
                <a:solidFill>
                  <a:schemeClr val="accent1">
                    <a:lumMod val="75000"/>
                  </a:schemeClr>
                </a:solidFill>
                <a:effectLst>
                  <a:outerShdw blurRad="38100" dist="38100" dir="2700000" algn="tl">
                    <a:srgbClr val="000000">
                      <a:alpha val="43137"/>
                    </a:srgbClr>
                  </a:outerShdw>
                </a:effectLst>
              </a:rPr>
              <a:t>Atributo opcional:</a:t>
            </a:r>
            <a:r>
              <a:rPr lang="es-ES" sz="1600" dirty="0">
                <a:effectLst>
                  <a:outerShdw blurRad="38100" dist="38100" dir="2700000" algn="tl">
                    <a:srgbClr val="000000">
                      <a:alpha val="43137"/>
                    </a:srgbClr>
                  </a:outerShdw>
                </a:effectLst>
              </a:rPr>
              <a:t> Lo son si pueden tener valor nulo. Siguiendo el mismo ejemplo anterior si quisiéramos que el teléfono fuera un atributo no obligatorio, podríamos marcar una cardinalidad mínima de 0 (nulo) y una máxima de n.</a:t>
            </a:r>
          </a:p>
        </p:txBody>
      </p:sp>
      <p:pic>
        <p:nvPicPr>
          <p:cNvPr id="6" name="Imagen 5"/>
          <p:cNvPicPr>
            <a:picLocks noChangeAspect="1"/>
          </p:cNvPicPr>
          <p:nvPr/>
        </p:nvPicPr>
        <p:blipFill>
          <a:blip r:embed="rId2"/>
          <a:stretch>
            <a:fillRect/>
          </a:stretch>
        </p:blipFill>
        <p:spPr>
          <a:xfrm>
            <a:off x="6048370" y="3555566"/>
            <a:ext cx="2244449" cy="1297456"/>
          </a:xfrm>
          <a:prstGeom prst="rect">
            <a:avLst/>
          </a:prstGeom>
        </p:spPr>
      </p:pic>
      <p:pic>
        <p:nvPicPr>
          <p:cNvPr id="7" name="Imagen 6"/>
          <p:cNvPicPr>
            <a:picLocks noChangeAspect="1"/>
          </p:cNvPicPr>
          <p:nvPr/>
        </p:nvPicPr>
        <p:blipFill>
          <a:blip r:embed="rId3"/>
          <a:stretch>
            <a:fillRect/>
          </a:stretch>
        </p:blipFill>
        <p:spPr>
          <a:xfrm>
            <a:off x="358173" y="4178991"/>
            <a:ext cx="4532481" cy="1518091"/>
          </a:xfrm>
          <a:prstGeom prst="rect">
            <a:avLst/>
          </a:prstGeom>
        </p:spPr>
      </p:pic>
      <p:pic>
        <p:nvPicPr>
          <p:cNvPr id="8" name="Imagen 7"/>
          <p:cNvPicPr>
            <a:picLocks noChangeAspect="1"/>
          </p:cNvPicPr>
          <p:nvPr/>
        </p:nvPicPr>
        <p:blipFill>
          <a:blip r:embed="rId4"/>
          <a:stretch>
            <a:fillRect/>
          </a:stretch>
        </p:blipFill>
        <p:spPr>
          <a:xfrm>
            <a:off x="5973044" y="4925786"/>
            <a:ext cx="2478232" cy="1479650"/>
          </a:xfrm>
          <a:prstGeom prst="rect">
            <a:avLst/>
          </a:prstGeom>
        </p:spPr>
      </p:pic>
    </p:spTree>
    <p:extLst>
      <p:ext uri="{BB962C8B-B14F-4D97-AF65-F5344CB8AC3E}">
        <p14:creationId xmlns:p14="http://schemas.microsoft.com/office/powerpoint/2010/main" val="723201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2"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6 Rectángulo"/>
          <p:cNvSpPr/>
          <p:nvPr/>
        </p:nvSpPr>
        <p:spPr>
          <a:xfrm>
            <a:off x="2033991" y="628473"/>
            <a:ext cx="5304657" cy="1077218"/>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Diagrama</a:t>
            </a:r>
          </a:p>
          <a:p>
            <a:r>
              <a:rPr lang="es-ES" sz="3200" b="1" dirty="0" smtClean="0">
                <a:solidFill>
                  <a:schemeClr val="bg2">
                    <a:lumMod val="90000"/>
                    <a:lumOff val="10000"/>
                  </a:schemeClr>
                </a:solidFill>
                <a:effectLst>
                  <a:outerShdw blurRad="38100" dist="38100" dir="2700000" algn="tl">
                    <a:srgbClr val="000000">
                      <a:alpha val="43137"/>
                    </a:srgbClr>
                  </a:outerShdw>
                </a:effectLst>
              </a:rPr>
              <a:t>Modelo Entidad - Relación</a:t>
            </a:r>
            <a:endParaRPr lang="es-AR" sz="3200" b="1" dirty="0" smtClean="0">
              <a:solidFill>
                <a:schemeClr val="bg2">
                  <a:lumMod val="90000"/>
                  <a:lumOff val="10000"/>
                </a:schemeClr>
              </a:solidFill>
              <a:effectLst>
                <a:outerShdw blurRad="38100" dist="38100" dir="2700000" algn="tl">
                  <a:srgbClr val="000000">
                    <a:alpha val="43137"/>
                  </a:srgbClr>
                </a:outerShdw>
              </a:effectLst>
            </a:endParaRPr>
          </a:p>
        </p:txBody>
      </p:sp>
      <p:pic>
        <p:nvPicPr>
          <p:cNvPr id="2" name="Imagen 1"/>
          <p:cNvPicPr>
            <a:picLocks noChangeAspect="1"/>
          </p:cNvPicPr>
          <p:nvPr/>
        </p:nvPicPr>
        <p:blipFill rotWithShape="1">
          <a:blip r:embed="rId2"/>
          <a:srcRect l="458"/>
          <a:stretch/>
        </p:blipFill>
        <p:spPr>
          <a:xfrm>
            <a:off x="27710" y="2136795"/>
            <a:ext cx="9102833" cy="3249450"/>
          </a:xfrm>
          <a:prstGeom prst="rect">
            <a:avLst/>
          </a:prstGeom>
        </p:spPr>
      </p:pic>
    </p:spTree>
    <p:extLst>
      <p:ext uri="{BB962C8B-B14F-4D97-AF65-F5344CB8AC3E}">
        <p14:creationId xmlns:p14="http://schemas.microsoft.com/office/powerpoint/2010/main" val="4082937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811327" y="531491"/>
            <a:ext cx="5777544" cy="954107"/>
          </a:xfrm>
          <a:prstGeom prst="rect">
            <a:avLst/>
          </a:prstGeom>
        </p:spPr>
        <p:txBody>
          <a:bodyPr wrap="none">
            <a:spAutoFit/>
          </a:bodyPr>
          <a:lstStyle/>
          <a:p>
            <a:r>
              <a:rPr lang="es-AR" sz="2800" b="1" dirty="0" smtClean="0">
                <a:solidFill>
                  <a:schemeClr val="bg2">
                    <a:lumMod val="90000"/>
                    <a:lumOff val="10000"/>
                  </a:schemeClr>
                </a:solidFill>
                <a:effectLst>
                  <a:outerShdw blurRad="38100" dist="38100" dir="2700000" algn="tl">
                    <a:srgbClr val="000000">
                      <a:alpha val="43137"/>
                    </a:srgbClr>
                  </a:outerShdw>
                </a:effectLst>
              </a:rPr>
              <a:t>Definición </a:t>
            </a:r>
          </a:p>
          <a:p>
            <a:r>
              <a:rPr lang="es-AR" sz="2800" b="1" dirty="0" smtClean="0">
                <a:solidFill>
                  <a:schemeClr val="bg2">
                    <a:lumMod val="90000"/>
                    <a:lumOff val="10000"/>
                  </a:schemeClr>
                </a:solidFill>
                <a:effectLst>
                  <a:outerShdw blurRad="38100" dist="38100" dir="2700000" algn="tl">
                    <a:srgbClr val="000000">
                      <a:alpha val="43137"/>
                    </a:srgbClr>
                  </a:outerShdw>
                </a:effectLst>
              </a:rPr>
              <a:t>de los requerimientos del cliente</a:t>
            </a:r>
          </a:p>
        </p:txBody>
      </p:sp>
      <p:sp>
        <p:nvSpPr>
          <p:cNvPr id="7" name="Flecha derecha 6"/>
          <p:cNvSpPr/>
          <p:nvPr/>
        </p:nvSpPr>
        <p:spPr>
          <a:xfrm>
            <a:off x="720433" y="2757055"/>
            <a:ext cx="7959333" cy="3061854"/>
          </a:xfrm>
          <a:prstGeom prst="rightArrow">
            <a:avLst/>
          </a:prstGeom>
          <a:solidFill>
            <a:schemeClr val="tx1">
              <a:lumMod val="8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redondeado 7"/>
          <p:cNvSpPr/>
          <p:nvPr/>
        </p:nvSpPr>
        <p:spPr>
          <a:xfrm>
            <a:off x="1080651" y="3810008"/>
            <a:ext cx="1717964" cy="969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Rectángulo redondeado 8"/>
          <p:cNvSpPr/>
          <p:nvPr/>
        </p:nvSpPr>
        <p:spPr>
          <a:xfrm>
            <a:off x="3616033" y="3810008"/>
            <a:ext cx="1717964" cy="969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redondeado 9"/>
          <p:cNvSpPr/>
          <p:nvPr/>
        </p:nvSpPr>
        <p:spPr>
          <a:xfrm>
            <a:off x="6151415" y="3810008"/>
            <a:ext cx="1717964" cy="969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 Título"/>
          <p:cNvSpPr txBox="1">
            <a:spLocks/>
          </p:cNvSpPr>
          <p:nvPr/>
        </p:nvSpPr>
        <p:spPr>
          <a:xfrm>
            <a:off x="1216105" y="3924896"/>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Analizar</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2" name="1 Título"/>
          <p:cNvSpPr txBox="1">
            <a:spLocks/>
          </p:cNvSpPr>
          <p:nvPr/>
        </p:nvSpPr>
        <p:spPr>
          <a:xfrm>
            <a:off x="3793059" y="3938749"/>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Modelar</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3" name="1 Título"/>
          <p:cNvSpPr txBox="1">
            <a:spLocks/>
          </p:cNvSpPr>
          <p:nvPr/>
        </p:nvSpPr>
        <p:spPr>
          <a:xfrm>
            <a:off x="6151420" y="3938745"/>
            <a:ext cx="1818056"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Programar</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4" name="1 Título"/>
          <p:cNvSpPr txBox="1">
            <a:spLocks/>
          </p:cNvSpPr>
          <p:nvPr/>
        </p:nvSpPr>
        <p:spPr>
          <a:xfrm>
            <a:off x="160069" y="1850762"/>
            <a:ext cx="8762257" cy="92846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marL="457200" indent="-457200" algn="l">
              <a:buClrTx/>
              <a:buFont typeface="Arial" panose="020B0604020202020204" pitchFamily="34" charset="0"/>
              <a:buChar char="•"/>
            </a:pPr>
            <a:r>
              <a:rPr lang="es-ES" sz="2400" b="1" dirty="0" smtClean="0">
                <a:solidFill>
                  <a:schemeClr val="tx2">
                    <a:lumMod val="10000"/>
                  </a:schemeClr>
                </a:solidFill>
                <a:effectLst>
                  <a:outerShdw blurRad="38100" dist="38100" dir="2700000" algn="tl">
                    <a:srgbClr val="000000">
                      <a:alpha val="43137"/>
                    </a:srgbClr>
                  </a:outerShdw>
                </a:effectLst>
                <a:latin typeface="+mj-lt"/>
              </a:rPr>
              <a:t>Nos ayudará a comprender la problemática y saber por donde empezar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84231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ángulo redondeado 29"/>
          <p:cNvSpPr/>
          <p:nvPr/>
        </p:nvSpPr>
        <p:spPr>
          <a:xfrm>
            <a:off x="4003950" y="597193"/>
            <a:ext cx="1717964"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1" name="Rectángulo redondeado 30"/>
          <p:cNvSpPr/>
          <p:nvPr/>
        </p:nvSpPr>
        <p:spPr>
          <a:xfrm>
            <a:off x="6511633" y="1619448"/>
            <a:ext cx="1717964"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2" name="Rectángulo redondeado 31"/>
          <p:cNvSpPr/>
          <p:nvPr/>
        </p:nvSpPr>
        <p:spPr>
          <a:xfrm>
            <a:off x="6889386" y="3577102"/>
            <a:ext cx="1908242"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3" name="Rectángulo redondeado 32"/>
          <p:cNvSpPr/>
          <p:nvPr/>
        </p:nvSpPr>
        <p:spPr>
          <a:xfrm>
            <a:off x="5403255" y="5101111"/>
            <a:ext cx="1717964"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4" name="Rectángulo redondeado 33"/>
          <p:cNvSpPr/>
          <p:nvPr/>
        </p:nvSpPr>
        <p:spPr>
          <a:xfrm>
            <a:off x="2403318" y="5085935"/>
            <a:ext cx="1829246"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5" name="Rectángulo redondeado 34"/>
          <p:cNvSpPr/>
          <p:nvPr/>
        </p:nvSpPr>
        <p:spPr>
          <a:xfrm>
            <a:off x="702452" y="3399210"/>
            <a:ext cx="2019939"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6" name="Rectángulo redondeado 35"/>
          <p:cNvSpPr/>
          <p:nvPr/>
        </p:nvSpPr>
        <p:spPr>
          <a:xfrm>
            <a:off x="1122079" y="1385459"/>
            <a:ext cx="1804468" cy="9698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7" name="Elipse 36"/>
          <p:cNvSpPr/>
          <p:nvPr/>
        </p:nvSpPr>
        <p:spPr>
          <a:xfrm>
            <a:off x="3514921" y="2443249"/>
            <a:ext cx="2414805" cy="2041464"/>
          </a:xfrm>
          <a:prstGeom prst="ellipse">
            <a:avLst/>
          </a:prstGeom>
          <a:ln>
            <a:noFill/>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8" name="1 Título"/>
          <p:cNvSpPr txBox="1">
            <a:spLocks/>
          </p:cNvSpPr>
          <p:nvPr/>
        </p:nvSpPr>
        <p:spPr>
          <a:xfrm>
            <a:off x="4170939" y="712081"/>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Análisis</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39" name="Flecha derecha 38"/>
          <p:cNvSpPr/>
          <p:nvPr/>
        </p:nvSpPr>
        <p:spPr>
          <a:xfrm rot="1897375">
            <a:off x="5915848" y="913519"/>
            <a:ext cx="692727"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Flecha derecha 39"/>
          <p:cNvSpPr/>
          <p:nvPr/>
        </p:nvSpPr>
        <p:spPr>
          <a:xfrm rot="20370248">
            <a:off x="3100195" y="847545"/>
            <a:ext cx="692727"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Flecha derecha 40"/>
          <p:cNvSpPr/>
          <p:nvPr/>
        </p:nvSpPr>
        <p:spPr>
          <a:xfrm rot="5400000">
            <a:off x="7235418" y="2724251"/>
            <a:ext cx="692727"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2" name="Flecha derecha 41"/>
          <p:cNvSpPr/>
          <p:nvPr/>
        </p:nvSpPr>
        <p:spPr>
          <a:xfrm rot="16200000">
            <a:off x="1613487" y="2558339"/>
            <a:ext cx="692727"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3" name="Flecha derecha 42"/>
          <p:cNvSpPr/>
          <p:nvPr/>
        </p:nvSpPr>
        <p:spPr>
          <a:xfrm rot="7396621">
            <a:off x="7284224" y="4817324"/>
            <a:ext cx="692727"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4" name="Flecha derecha 43"/>
          <p:cNvSpPr/>
          <p:nvPr/>
        </p:nvSpPr>
        <p:spPr>
          <a:xfrm rot="10800000">
            <a:off x="4316412" y="5216384"/>
            <a:ext cx="809772"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5" name="Flecha derecha 44"/>
          <p:cNvSpPr/>
          <p:nvPr/>
        </p:nvSpPr>
        <p:spPr>
          <a:xfrm rot="14592626">
            <a:off x="1640127" y="4565768"/>
            <a:ext cx="692727" cy="740041"/>
          </a:xfrm>
          <a:prstGeom prst="rightArrow">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46" name="1 Título"/>
          <p:cNvSpPr txBox="1">
            <a:spLocks/>
          </p:cNvSpPr>
          <p:nvPr/>
        </p:nvSpPr>
        <p:spPr>
          <a:xfrm>
            <a:off x="3739399" y="2630952"/>
            <a:ext cx="2058709" cy="151717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2500" b="1" dirty="0" smtClean="0">
                <a:solidFill>
                  <a:schemeClr val="accent3">
                    <a:lumMod val="60000"/>
                    <a:lumOff val="40000"/>
                  </a:schemeClr>
                </a:solidFill>
                <a:effectLst>
                  <a:outerShdw blurRad="38100" dist="38100" dir="2700000" algn="tl">
                    <a:srgbClr val="000000">
                      <a:alpha val="43137"/>
                    </a:srgbClr>
                  </a:outerShdw>
                </a:effectLst>
                <a:latin typeface="+mj-lt"/>
              </a:rPr>
              <a:t>Ciclo de Vida del Software </a:t>
            </a:r>
            <a:endParaRPr lang="es-AR" sz="2500" b="1" dirty="0">
              <a:solidFill>
                <a:schemeClr val="accent3">
                  <a:lumMod val="60000"/>
                  <a:lumOff val="40000"/>
                </a:schemeClr>
              </a:solidFill>
              <a:effectLst>
                <a:outerShdw blurRad="38100" dist="38100" dir="2700000" algn="tl">
                  <a:srgbClr val="000000">
                    <a:alpha val="43137"/>
                  </a:srgbClr>
                </a:outerShdw>
              </a:effectLst>
              <a:latin typeface="+mj-lt"/>
            </a:endParaRPr>
          </a:p>
        </p:txBody>
      </p:sp>
      <p:sp>
        <p:nvSpPr>
          <p:cNvPr id="47" name="1 Título"/>
          <p:cNvSpPr txBox="1">
            <a:spLocks/>
          </p:cNvSpPr>
          <p:nvPr/>
        </p:nvSpPr>
        <p:spPr>
          <a:xfrm>
            <a:off x="6817172" y="1751182"/>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Diseño</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48" name="1 Título"/>
          <p:cNvSpPr txBox="1">
            <a:spLocks/>
          </p:cNvSpPr>
          <p:nvPr/>
        </p:nvSpPr>
        <p:spPr>
          <a:xfrm>
            <a:off x="4017829" y="1515651"/>
            <a:ext cx="1704079" cy="636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Análisis de los requerimientos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49" name="1 Título"/>
          <p:cNvSpPr txBox="1">
            <a:spLocks/>
          </p:cNvSpPr>
          <p:nvPr/>
        </p:nvSpPr>
        <p:spPr>
          <a:xfrm>
            <a:off x="5562882" y="5228533"/>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Pruebas</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0" name="1 Título"/>
          <p:cNvSpPr txBox="1">
            <a:spLocks/>
          </p:cNvSpPr>
          <p:nvPr/>
        </p:nvSpPr>
        <p:spPr>
          <a:xfrm>
            <a:off x="5673414" y="6093906"/>
            <a:ext cx="1143758" cy="4177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Testing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1" name="1 Título"/>
          <p:cNvSpPr txBox="1">
            <a:spLocks/>
          </p:cNvSpPr>
          <p:nvPr/>
        </p:nvSpPr>
        <p:spPr>
          <a:xfrm>
            <a:off x="2403760" y="5173113"/>
            <a:ext cx="1829079"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Integración</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2" name="1 Título"/>
          <p:cNvSpPr txBox="1">
            <a:spLocks/>
          </p:cNvSpPr>
          <p:nvPr/>
        </p:nvSpPr>
        <p:spPr>
          <a:xfrm>
            <a:off x="619170" y="3512591"/>
            <a:ext cx="2286134"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100" b="1" dirty="0" smtClean="0">
                <a:solidFill>
                  <a:schemeClr val="tx1"/>
                </a:solidFill>
                <a:effectLst>
                  <a:outerShdw blurRad="38100" dist="38100" dir="2700000" algn="tl">
                    <a:srgbClr val="000000">
                      <a:alpha val="43137"/>
                    </a:srgbClr>
                  </a:outerShdw>
                </a:effectLst>
                <a:latin typeface="+mj-lt"/>
              </a:rPr>
              <a:t>Documentación</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3" name="1 Título"/>
          <p:cNvSpPr txBox="1">
            <a:spLocks/>
          </p:cNvSpPr>
          <p:nvPr/>
        </p:nvSpPr>
        <p:spPr>
          <a:xfrm>
            <a:off x="1205203" y="1487938"/>
            <a:ext cx="175321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Evolución</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4" name="1 Título"/>
          <p:cNvSpPr txBox="1">
            <a:spLocks/>
          </p:cNvSpPr>
          <p:nvPr/>
        </p:nvSpPr>
        <p:spPr>
          <a:xfrm>
            <a:off x="6914158" y="3718533"/>
            <a:ext cx="2035882" cy="65049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200" b="1" dirty="0" smtClean="0">
                <a:solidFill>
                  <a:schemeClr val="tx1"/>
                </a:solidFill>
                <a:effectLst>
                  <a:outerShdw blurRad="38100" dist="38100" dir="2700000" algn="tl">
                    <a:srgbClr val="000000">
                      <a:alpha val="43137"/>
                    </a:srgbClr>
                  </a:outerShdw>
                </a:effectLst>
                <a:latin typeface="+mj-lt"/>
              </a:rPr>
              <a:t>Codificación</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5" name="1 Título"/>
          <p:cNvSpPr txBox="1">
            <a:spLocks/>
          </p:cNvSpPr>
          <p:nvPr/>
        </p:nvSpPr>
        <p:spPr>
          <a:xfrm>
            <a:off x="4017829" y="1515651"/>
            <a:ext cx="1704079" cy="636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Análisis de los requerimientos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6" name="1 Título"/>
          <p:cNvSpPr txBox="1">
            <a:spLocks/>
          </p:cNvSpPr>
          <p:nvPr/>
        </p:nvSpPr>
        <p:spPr>
          <a:xfrm>
            <a:off x="7883226" y="2567783"/>
            <a:ext cx="1243476" cy="5124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Modelado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7" name="1 Título"/>
          <p:cNvSpPr txBox="1">
            <a:spLocks/>
          </p:cNvSpPr>
          <p:nvPr/>
        </p:nvSpPr>
        <p:spPr>
          <a:xfrm>
            <a:off x="7952506" y="4579836"/>
            <a:ext cx="1243476" cy="5124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Desarrollo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8" name="1 Título"/>
          <p:cNvSpPr txBox="1">
            <a:spLocks/>
          </p:cNvSpPr>
          <p:nvPr/>
        </p:nvSpPr>
        <p:spPr>
          <a:xfrm>
            <a:off x="2722391" y="6121611"/>
            <a:ext cx="1143758" cy="4177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Despliegue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59" name="1 Título"/>
          <p:cNvSpPr txBox="1">
            <a:spLocks/>
          </p:cNvSpPr>
          <p:nvPr/>
        </p:nvSpPr>
        <p:spPr>
          <a:xfrm>
            <a:off x="228566" y="2339318"/>
            <a:ext cx="1489398" cy="41773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Mantenimiento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972047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2"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1 Título"/>
          <p:cNvSpPr>
            <a:spLocks noGrp="1"/>
          </p:cNvSpPr>
          <p:nvPr>
            <p:ph type="title"/>
          </p:nvPr>
        </p:nvSpPr>
        <p:spPr>
          <a:xfrm>
            <a:off x="1477111" y="761998"/>
            <a:ext cx="7399597" cy="781604"/>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Análisis – Modelado - Programación</a:t>
            </a:r>
            <a:endParaRPr lang="es-AR" sz="3200" b="1" dirty="0">
              <a:solidFill>
                <a:schemeClr val="accent1">
                  <a:lumMod val="75000"/>
                </a:schemeClr>
              </a:solidFill>
              <a:effectLst>
                <a:outerShdw blurRad="38100" dist="38100" dir="2700000" algn="tl">
                  <a:srgbClr val="000000">
                    <a:alpha val="43137"/>
                  </a:srgbClr>
                </a:outerShdw>
              </a:effectLst>
              <a:latin typeface="+mj-lt"/>
            </a:endParaRPr>
          </a:p>
        </p:txBody>
      </p:sp>
      <p:sp>
        <p:nvSpPr>
          <p:cNvPr id="8" name="Rectángulo redondeado 7"/>
          <p:cNvSpPr/>
          <p:nvPr/>
        </p:nvSpPr>
        <p:spPr>
          <a:xfrm>
            <a:off x="645835" y="1816387"/>
            <a:ext cx="1717964" cy="96981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1 Título"/>
          <p:cNvSpPr txBox="1">
            <a:spLocks/>
          </p:cNvSpPr>
          <p:nvPr/>
        </p:nvSpPr>
        <p:spPr>
          <a:xfrm>
            <a:off x="840534" y="1931275"/>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Análisis</a:t>
            </a:r>
            <a:r>
              <a:rPr lang="es-ES" sz="2400" b="1" dirty="0" smtClean="0">
                <a:solidFill>
                  <a:schemeClr val="tx2">
                    <a:lumMod val="10000"/>
                  </a:schemeClr>
                </a:solidFill>
                <a:effectLst/>
                <a:latin typeface="+mj-lt"/>
              </a:rPr>
              <a:t> </a:t>
            </a:r>
            <a:endParaRPr lang="es-AR" sz="2400" b="1" dirty="0">
              <a:solidFill>
                <a:schemeClr val="tx2">
                  <a:lumMod val="10000"/>
                </a:schemeClr>
              </a:solidFill>
              <a:effectLst/>
              <a:latin typeface="+mj-lt"/>
            </a:endParaRPr>
          </a:p>
        </p:txBody>
      </p:sp>
      <p:sp>
        <p:nvSpPr>
          <p:cNvPr id="10" name="Rectángulo redondeado 9"/>
          <p:cNvSpPr/>
          <p:nvPr/>
        </p:nvSpPr>
        <p:spPr>
          <a:xfrm>
            <a:off x="2563081" y="3007885"/>
            <a:ext cx="1717964" cy="96981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1" name="1 Título"/>
          <p:cNvSpPr txBox="1">
            <a:spLocks/>
          </p:cNvSpPr>
          <p:nvPr/>
        </p:nvSpPr>
        <p:spPr>
          <a:xfrm>
            <a:off x="2868620" y="3139619"/>
            <a:ext cx="1502475"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400" b="1" dirty="0" smtClean="0">
                <a:solidFill>
                  <a:schemeClr val="tx1"/>
                </a:solidFill>
                <a:effectLst>
                  <a:outerShdw blurRad="38100" dist="38100" dir="2700000" algn="tl">
                    <a:srgbClr val="000000">
                      <a:alpha val="43137"/>
                    </a:srgbClr>
                  </a:outerShdw>
                </a:effectLst>
                <a:latin typeface="+mj-lt"/>
              </a:rPr>
              <a:t>Diseño</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2" name="1 Título"/>
          <p:cNvSpPr txBox="1">
            <a:spLocks/>
          </p:cNvSpPr>
          <p:nvPr/>
        </p:nvSpPr>
        <p:spPr>
          <a:xfrm>
            <a:off x="3629874" y="3997785"/>
            <a:ext cx="1109106" cy="4572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Modelado </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3" name="Rectángulo redondeado 12"/>
          <p:cNvSpPr/>
          <p:nvPr/>
        </p:nvSpPr>
        <p:spPr>
          <a:xfrm>
            <a:off x="4631078" y="4449940"/>
            <a:ext cx="1908242" cy="96981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4" name="1 Título"/>
          <p:cNvSpPr txBox="1">
            <a:spLocks/>
          </p:cNvSpPr>
          <p:nvPr/>
        </p:nvSpPr>
        <p:spPr>
          <a:xfrm>
            <a:off x="4655850" y="4591371"/>
            <a:ext cx="2035882" cy="65049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lgn="l">
              <a:buClrTx/>
            </a:pPr>
            <a:r>
              <a:rPr lang="es-ES" sz="2200" b="1" dirty="0" smtClean="0">
                <a:solidFill>
                  <a:schemeClr val="tx1"/>
                </a:solidFill>
                <a:effectLst>
                  <a:outerShdw blurRad="38100" dist="38100" dir="2700000" algn="tl">
                    <a:srgbClr val="000000">
                      <a:alpha val="43137"/>
                    </a:srgbClr>
                  </a:outerShdw>
                </a:effectLst>
                <a:latin typeface="+mj-lt"/>
              </a:rPr>
              <a:t>Codificación</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5" name="1 Título"/>
          <p:cNvSpPr txBox="1">
            <a:spLocks/>
          </p:cNvSpPr>
          <p:nvPr/>
        </p:nvSpPr>
        <p:spPr>
          <a:xfrm>
            <a:off x="5362439" y="5494239"/>
            <a:ext cx="1661818" cy="51247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1400" b="1" dirty="0" smtClean="0">
                <a:solidFill>
                  <a:schemeClr val="tx2">
                    <a:lumMod val="10000"/>
                  </a:schemeClr>
                </a:solidFill>
                <a:effectLst>
                  <a:outerShdw blurRad="38100" dist="38100" dir="2700000" algn="tl">
                    <a:srgbClr val="000000">
                      <a:alpha val="43137"/>
                    </a:srgbClr>
                  </a:outerShdw>
                </a:effectLst>
                <a:latin typeface="+mj-lt"/>
              </a:rPr>
              <a:t>Desarrollo y programación</a:t>
            </a:r>
            <a:endParaRPr lang="es-AR" sz="1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7" name="1 Título"/>
          <p:cNvSpPr txBox="1">
            <a:spLocks/>
          </p:cNvSpPr>
          <p:nvPr/>
        </p:nvSpPr>
        <p:spPr>
          <a:xfrm>
            <a:off x="2424531" y="1842855"/>
            <a:ext cx="1502843" cy="94606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marL="285750" indent="-285750" algn="l">
              <a:buClrTx/>
              <a:buFont typeface="Arial" panose="020B0604020202020204" pitchFamily="34" charset="0"/>
              <a:buChar char="•"/>
            </a:pPr>
            <a:r>
              <a:rPr lang="es-ES" sz="1800" b="1" dirty="0" smtClean="0">
                <a:solidFill>
                  <a:schemeClr val="tx2">
                    <a:lumMod val="10000"/>
                  </a:schemeClr>
                </a:solidFill>
                <a:effectLst>
                  <a:outerShdw blurRad="38100" dist="38100" dir="2700000" algn="tl">
                    <a:srgbClr val="000000">
                      <a:alpha val="43137"/>
                    </a:srgbClr>
                  </a:outerShdw>
                </a:effectLst>
                <a:latin typeface="+mj-lt"/>
              </a:rPr>
              <a:t>Observar</a:t>
            </a:r>
          </a:p>
          <a:p>
            <a:pPr marL="285750" indent="-285750" algn="l">
              <a:buClrTx/>
              <a:buFont typeface="Arial" panose="020B0604020202020204" pitchFamily="34" charset="0"/>
              <a:buChar char="•"/>
            </a:pPr>
            <a:r>
              <a:rPr lang="es-ES" sz="1800" b="1" dirty="0" smtClean="0">
                <a:solidFill>
                  <a:schemeClr val="tx2">
                    <a:lumMod val="10000"/>
                  </a:schemeClr>
                </a:solidFill>
                <a:effectLst>
                  <a:outerShdw blurRad="38100" dist="38100" dir="2700000" algn="tl">
                    <a:srgbClr val="000000">
                      <a:alpha val="43137"/>
                    </a:srgbClr>
                  </a:outerShdw>
                </a:effectLst>
                <a:latin typeface="+mj-lt"/>
              </a:rPr>
              <a:t>Leer</a:t>
            </a:r>
          </a:p>
          <a:p>
            <a:pPr marL="285750" indent="-285750" algn="l">
              <a:buClrTx/>
              <a:buFont typeface="Arial" panose="020B0604020202020204" pitchFamily="34" charset="0"/>
              <a:buChar char="•"/>
            </a:pPr>
            <a:r>
              <a:rPr lang="es-ES" sz="1800" b="1" dirty="0" smtClean="0">
                <a:solidFill>
                  <a:schemeClr val="tx2">
                    <a:lumMod val="10000"/>
                  </a:schemeClr>
                </a:solidFill>
                <a:effectLst>
                  <a:outerShdw blurRad="38100" dist="38100" dir="2700000" algn="tl">
                    <a:srgbClr val="000000">
                      <a:alpha val="43137"/>
                    </a:srgbClr>
                  </a:outerShdw>
                </a:effectLst>
                <a:latin typeface="+mj-lt"/>
              </a:rPr>
              <a:t>Entender </a:t>
            </a:r>
            <a:endParaRPr lang="es-AR" sz="1800" b="1" dirty="0">
              <a:solidFill>
                <a:schemeClr val="tx2">
                  <a:lumMod val="10000"/>
                </a:schemeClr>
              </a:solidFill>
              <a:effectLst>
                <a:outerShdw blurRad="38100" dist="38100" dir="2700000" algn="tl">
                  <a:srgbClr val="000000">
                    <a:alpha val="43137"/>
                  </a:srgbClr>
                </a:outerShdw>
              </a:effectLst>
              <a:latin typeface="+mj-lt"/>
            </a:endParaRPr>
          </a:p>
        </p:txBody>
      </p:sp>
      <p:sp>
        <p:nvSpPr>
          <p:cNvPr id="18" name="1 Título"/>
          <p:cNvSpPr txBox="1">
            <a:spLocks/>
          </p:cNvSpPr>
          <p:nvPr/>
        </p:nvSpPr>
        <p:spPr>
          <a:xfrm>
            <a:off x="4336455" y="3020496"/>
            <a:ext cx="4336490" cy="94606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marL="285750" indent="-285750" algn="l">
              <a:buClrTx/>
              <a:buFont typeface="Arial" panose="020B0604020202020204" pitchFamily="34" charset="0"/>
              <a:buChar char="•"/>
            </a:pPr>
            <a:r>
              <a:rPr lang="es-ES" sz="1800" b="1" dirty="0" smtClean="0">
                <a:solidFill>
                  <a:schemeClr val="tx2">
                    <a:lumMod val="10000"/>
                  </a:schemeClr>
                </a:solidFill>
                <a:effectLst>
                  <a:outerShdw blurRad="38100" dist="38100" dir="2700000" algn="tl">
                    <a:srgbClr val="000000">
                      <a:alpha val="43137"/>
                    </a:srgbClr>
                  </a:outerShdw>
                </a:effectLst>
                <a:latin typeface="+mj-lt"/>
              </a:rPr>
              <a:t>En papel</a:t>
            </a:r>
          </a:p>
          <a:p>
            <a:pPr marL="285750" indent="-285750" algn="l">
              <a:buClrTx/>
              <a:buFont typeface="Arial" panose="020B0604020202020204" pitchFamily="34" charset="0"/>
              <a:buChar char="•"/>
            </a:pPr>
            <a:r>
              <a:rPr lang="es-ES" sz="1800" b="1" dirty="0" smtClean="0">
                <a:solidFill>
                  <a:schemeClr val="tx2">
                    <a:lumMod val="10000"/>
                  </a:schemeClr>
                </a:solidFill>
                <a:effectLst>
                  <a:outerShdw blurRad="38100" dist="38100" dir="2700000" algn="tl">
                    <a:srgbClr val="000000">
                      <a:alpha val="43137"/>
                    </a:srgbClr>
                  </a:outerShdw>
                </a:effectLst>
                <a:latin typeface="+mj-lt"/>
              </a:rPr>
              <a:t>UML (Caso de uso etc.)</a:t>
            </a:r>
          </a:p>
          <a:p>
            <a:pPr marL="285750" indent="-285750" algn="l">
              <a:buClrTx/>
              <a:buFont typeface="Arial" panose="020B0604020202020204" pitchFamily="34" charset="0"/>
              <a:buChar char="•"/>
            </a:pPr>
            <a:r>
              <a:rPr lang="es-ES" sz="1800" b="1" dirty="0" smtClean="0">
                <a:solidFill>
                  <a:schemeClr val="tx2">
                    <a:lumMod val="10000"/>
                  </a:schemeClr>
                </a:solidFill>
                <a:effectLst>
                  <a:outerShdw blurRad="38100" dist="38100" dir="2700000" algn="tl">
                    <a:srgbClr val="000000">
                      <a:alpha val="43137"/>
                    </a:srgbClr>
                  </a:outerShdw>
                </a:effectLst>
                <a:latin typeface="+mj-lt"/>
              </a:rPr>
              <a:t>Modelo Relacional (Base de datos)</a:t>
            </a:r>
            <a:endParaRPr lang="es-AR" sz="1800" b="1" dirty="0">
              <a:solidFill>
                <a:schemeClr val="tx2">
                  <a:lumMod val="10000"/>
                </a:schemeClr>
              </a:solidFill>
              <a:effectLst>
                <a:outerShdw blurRad="38100" dist="38100" dir="2700000" algn="tl">
                  <a:srgbClr val="000000">
                    <a:alpha val="43137"/>
                  </a:srgbClr>
                </a:outerShdw>
              </a:effectLst>
              <a:latin typeface="+mj-lt"/>
            </a:endParaRPr>
          </a:p>
        </p:txBody>
      </p:sp>
      <p:sp>
        <p:nvSpPr>
          <p:cNvPr id="19" name="Flecha doblada hacia arriba 18"/>
          <p:cNvSpPr/>
          <p:nvPr/>
        </p:nvSpPr>
        <p:spPr>
          <a:xfrm rot="5400000">
            <a:off x="3442634" y="4052238"/>
            <a:ext cx="996827" cy="1123356"/>
          </a:xfrm>
          <a:prstGeom prst="bentUpArrow">
            <a:avLst>
              <a:gd name="adj1" fmla="val 25000"/>
              <a:gd name="adj2" fmla="val 22829"/>
              <a:gd name="adj3" fmla="val 25000"/>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Flecha doblada hacia arriba 19"/>
          <p:cNvSpPr/>
          <p:nvPr/>
        </p:nvSpPr>
        <p:spPr>
          <a:xfrm rot="5400000">
            <a:off x="1496263" y="2770887"/>
            <a:ext cx="899460" cy="1123356"/>
          </a:xfrm>
          <a:prstGeom prst="bentUpArrow">
            <a:avLst>
              <a:gd name="adj1" fmla="val 25000"/>
              <a:gd name="adj2" fmla="val 22829"/>
              <a:gd name="adj3" fmla="val 25000"/>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1 Título"/>
          <p:cNvSpPr txBox="1">
            <a:spLocks/>
          </p:cNvSpPr>
          <p:nvPr/>
        </p:nvSpPr>
        <p:spPr>
          <a:xfrm>
            <a:off x="6539710" y="4587904"/>
            <a:ext cx="2438046" cy="79549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marL="285750" indent="-285750" algn="l">
              <a:buClrTx/>
              <a:buFont typeface="Arial" panose="020B0604020202020204" pitchFamily="34" charset="0"/>
              <a:buChar char="•"/>
            </a:pPr>
            <a:r>
              <a:rPr lang="es-ES" sz="1600" b="1" dirty="0" smtClean="0">
                <a:solidFill>
                  <a:schemeClr val="tx2">
                    <a:lumMod val="10000"/>
                  </a:schemeClr>
                </a:solidFill>
                <a:effectLst>
                  <a:outerShdw blurRad="38100" dist="38100" dir="2700000" algn="tl">
                    <a:srgbClr val="000000">
                      <a:alpha val="43137"/>
                    </a:srgbClr>
                  </a:outerShdw>
                </a:effectLst>
                <a:latin typeface="+mj-lt"/>
              </a:rPr>
              <a:t>Trasladar a código </a:t>
            </a:r>
          </a:p>
          <a:p>
            <a:pPr algn="l">
              <a:buClrTx/>
            </a:pPr>
            <a:r>
              <a:rPr lang="es-ES" sz="1600" b="1" dirty="0">
                <a:solidFill>
                  <a:schemeClr val="tx2">
                    <a:lumMod val="10000"/>
                  </a:schemeClr>
                </a:solidFill>
                <a:effectLst>
                  <a:outerShdw blurRad="38100" dist="38100" dir="2700000" algn="tl">
                    <a:srgbClr val="000000">
                      <a:alpha val="43137"/>
                    </a:srgbClr>
                  </a:outerShdw>
                </a:effectLst>
                <a:latin typeface="+mj-lt"/>
              </a:rPr>
              <a:t>(</a:t>
            </a:r>
            <a:r>
              <a:rPr lang="es-ES" sz="1600" b="1" dirty="0" smtClean="0">
                <a:solidFill>
                  <a:schemeClr val="tx2">
                    <a:lumMod val="10000"/>
                  </a:schemeClr>
                </a:solidFill>
                <a:effectLst>
                  <a:outerShdw blurRad="38100" dist="38100" dir="2700000" algn="tl">
                    <a:srgbClr val="000000">
                      <a:alpha val="43137"/>
                    </a:srgbClr>
                  </a:outerShdw>
                </a:effectLst>
                <a:latin typeface="+mj-lt"/>
              </a:rPr>
              <a:t>mediante un lenguaje)</a:t>
            </a:r>
          </a:p>
        </p:txBody>
      </p:sp>
    </p:spTree>
    <p:extLst>
      <p:ext uri="{BB962C8B-B14F-4D97-AF65-F5344CB8AC3E}">
        <p14:creationId xmlns:p14="http://schemas.microsoft.com/office/powerpoint/2010/main" val="3945270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AutoShape 4" descr="Oracle corrige 284 vulnerabilidades en su actualización de seguridad de  enero - Una al Día"/>
          <p:cNvSpPr>
            <a:spLocks noChangeAspect="1" noChangeArrowheads="1"/>
          </p:cNvSpPr>
          <p:nvPr/>
        </p:nvSpPr>
        <p:spPr bwMode="auto">
          <a:xfrm>
            <a:off x="155575" y="-762000"/>
            <a:ext cx="2895600" cy="1590675"/>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1510" name="AutoShape 6" descr="Oracle corrige 284 vulnerabilidades en su actualización de seguridad de  enero - Una al Día"/>
          <p:cNvSpPr>
            <a:spLocks noChangeAspect="1" noChangeArrowheads="1"/>
          </p:cNvSpPr>
          <p:nvPr/>
        </p:nvSpPr>
        <p:spPr bwMode="auto">
          <a:xfrm>
            <a:off x="155575" y="-762000"/>
            <a:ext cx="2895600" cy="1590675"/>
          </a:xfrm>
          <a:prstGeom prst="rect">
            <a:avLst/>
          </a:prstGeom>
          <a:noFill/>
        </p:spPr>
        <p:txBody>
          <a:bodyPr vert="horz" wrap="square" lIns="91440" tIns="45720" rIns="91440" bIns="45720" numCol="1" anchor="t" anchorCtr="0" compatLnSpc="1">
            <a:prstTxWarp prst="textNoShape">
              <a:avLst/>
            </a:prstTxWarp>
          </a:bodyPr>
          <a:lstStyle/>
          <a:p>
            <a:endParaRPr lang="es-AR" dirty="0"/>
          </a:p>
        </p:txBody>
      </p:sp>
      <p:sp>
        <p:nvSpPr>
          <p:cNvPr id="25608" name="AutoShape 8" descr="Historia y evolución de las Bases de Datos timeline | Timetoast"/>
          <p:cNvSpPr>
            <a:spLocks noChangeAspect="1" noChangeArrowheads="1"/>
          </p:cNvSpPr>
          <p:nvPr/>
        </p:nvSpPr>
        <p:spPr bwMode="auto">
          <a:xfrm>
            <a:off x="155575" y="-792163"/>
            <a:ext cx="2762250" cy="165735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13" name="7 Rectángulo"/>
          <p:cNvSpPr/>
          <p:nvPr/>
        </p:nvSpPr>
        <p:spPr>
          <a:xfrm>
            <a:off x="2229664" y="560051"/>
            <a:ext cx="5304657" cy="584775"/>
          </a:xfrm>
          <a:prstGeom prst="rect">
            <a:avLst/>
          </a:prstGeom>
        </p:spPr>
        <p:txBody>
          <a:bodyPr wrap="none">
            <a:spAutoFit/>
          </a:bodyPr>
          <a:lstStyle/>
          <a:p>
            <a:r>
              <a:rPr lang="es-ES" sz="3200" b="1" dirty="0" smtClean="0">
                <a:solidFill>
                  <a:schemeClr val="bg2">
                    <a:lumMod val="90000"/>
                    <a:lumOff val="10000"/>
                  </a:schemeClr>
                </a:solidFill>
                <a:effectLst>
                  <a:outerShdw blurRad="38100" dist="38100" dir="2700000" algn="tl">
                    <a:srgbClr val="000000">
                      <a:alpha val="43137"/>
                    </a:srgbClr>
                  </a:outerShdw>
                </a:effectLst>
              </a:rPr>
              <a:t>Conceptos fundamentales</a:t>
            </a:r>
            <a:endParaRPr lang="es-AR" sz="32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2" name="Rectángulo 1"/>
          <p:cNvSpPr/>
          <p:nvPr/>
        </p:nvSpPr>
        <p:spPr>
          <a:xfrm>
            <a:off x="263236" y="1355949"/>
            <a:ext cx="5609359" cy="5064143"/>
          </a:xfrm>
          <a:prstGeom prst="rect">
            <a:avLst/>
          </a:prstGeom>
        </p:spPr>
        <p:txBody>
          <a:bodyPr wrap="square">
            <a:spAutoFit/>
          </a:bodyPr>
          <a:lstStyle/>
          <a:p>
            <a:pPr>
              <a:lnSpc>
                <a:spcPct val="107000"/>
              </a:lnSpc>
              <a:spcAft>
                <a:spcPts val="800"/>
              </a:spcAft>
            </a:pPr>
            <a:r>
              <a:rPr lang="es-AR" sz="1700" dirty="0">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Una base de datos (database) almacena datos y los conecta en una unidad lógica junto a los metadatos necesarios para su procesamiento. </a:t>
            </a:r>
          </a:p>
          <a:p>
            <a:pPr>
              <a:lnSpc>
                <a:spcPct val="107000"/>
              </a:lnSpc>
              <a:spcAft>
                <a:spcPts val="800"/>
              </a:spcAft>
            </a:pPr>
            <a:r>
              <a:rPr lang="es-AR" sz="1700" dirty="0">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Siendo los datos y el almacenamiento de los mismos, un pilar fundamental de la vida moderna.</a:t>
            </a:r>
          </a:p>
          <a:p>
            <a:pPr>
              <a:lnSpc>
                <a:spcPct val="107000"/>
              </a:lnSpc>
              <a:spcAft>
                <a:spcPts val="800"/>
              </a:spcAft>
            </a:pPr>
            <a:r>
              <a:rPr lang="es-AR" sz="1700" dirty="0">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Hoy todo es información.</a:t>
            </a:r>
          </a:p>
          <a:p>
            <a:pPr>
              <a:lnSpc>
                <a:spcPct val="107000"/>
              </a:lnSpc>
              <a:spcAft>
                <a:spcPts val="800"/>
              </a:spcAft>
            </a:pPr>
            <a:r>
              <a:rPr lang="es-AR" sz="1700" dirty="0">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Siendo esta, la esencia de la actividad de la vida contemporánea.</a:t>
            </a:r>
          </a:p>
          <a:p>
            <a:pPr>
              <a:lnSpc>
                <a:spcPct val="107000"/>
              </a:lnSpc>
              <a:spcAft>
                <a:spcPts val="800"/>
              </a:spcAft>
            </a:pPr>
            <a:r>
              <a:rPr lang="es-AR" sz="1700" dirty="0">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El entramado social, cultural y económico está íntimamente relacionado (es el motor fundacional) al "tratamiento de la información" (llámese "tratamiento" a la gestión, procesamiento y almacenamiento de la misma). </a:t>
            </a:r>
          </a:p>
          <a:p>
            <a:pPr>
              <a:lnSpc>
                <a:spcPct val="107000"/>
              </a:lnSpc>
              <a:spcAft>
                <a:spcPts val="800"/>
              </a:spcAft>
            </a:pPr>
            <a:r>
              <a:rPr lang="es-AR" sz="1700" dirty="0">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Las bases de datos son instrumentos de gran utilidad para gestionar grandes volúmenes de información y facilitar el acceso a ésta.</a:t>
            </a:r>
          </a:p>
        </p:txBody>
      </p:sp>
      <p:pic>
        <p:nvPicPr>
          <p:cNvPr id="3" name="Imagen 2"/>
          <p:cNvPicPr>
            <a:picLocks noChangeAspect="1"/>
          </p:cNvPicPr>
          <p:nvPr/>
        </p:nvPicPr>
        <p:blipFill>
          <a:blip r:embed="rId2"/>
          <a:stretch>
            <a:fillRect/>
          </a:stretch>
        </p:blipFill>
        <p:spPr>
          <a:xfrm>
            <a:off x="6064005" y="1889412"/>
            <a:ext cx="2931969" cy="2931969"/>
          </a:xfrm>
          <a:prstGeom prst="rect">
            <a:avLst/>
          </a:prstGeom>
        </p:spPr>
      </p:pic>
    </p:spTree>
    <p:extLst>
      <p:ext uri="{BB962C8B-B14F-4D97-AF65-F5344CB8AC3E}">
        <p14:creationId xmlns:p14="http://schemas.microsoft.com/office/powerpoint/2010/main" val="341082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descr="Amazon Web Services - Wikipedia, la enciclopedia lib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6" name="1 Título"/>
          <p:cNvSpPr>
            <a:spLocks noGrp="1"/>
          </p:cNvSpPr>
          <p:nvPr>
            <p:ph type="title"/>
          </p:nvPr>
        </p:nvSpPr>
        <p:spPr>
          <a:xfrm>
            <a:off x="1981196" y="471052"/>
            <a:ext cx="5749637" cy="969820"/>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Modelo Entidad – Relación</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3200" b="1" dirty="0" smtClean="0">
                <a:solidFill>
                  <a:schemeClr val="accent1">
                    <a:lumMod val="75000"/>
                  </a:schemeClr>
                </a:solidFill>
                <a:effectLst>
                  <a:outerShdw blurRad="38100" dist="38100" dir="2700000" algn="tl">
                    <a:srgbClr val="000000">
                      <a:alpha val="43137"/>
                    </a:srgbClr>
                  </a:outerShdw>
                </a:effectLst>
                <a:latin typeface="+mj-lt"/>
              </a:rPr>
              <a:t>Caso Lavandería</a:t>
            </a:r>
            <a:endParaRPr lang="es-AR" sz="3200" b="1" dirty="0">
              <a:solidFill>
                <a:schemeClr val="accent1">
                  <a:lumMod val="75000"/>
                </a:schemeClr>
              </a:solidFill>
              <a:effectLst>
                <a:outerShdw blurRad="38100" dist="38100" dir="2700000" algn="tl">
                  <a:srgbClr val="000000">
                    <a:alpha val="43137"/>
                  </a:srgbClr>
                </a:outerShdw>
              </a:effectLst>
              <a:latin typeface="+mj-lt"/>
            </a:endParaRPr>
          </a:p>
        </p:txBody>
      </p:sp>
      <p:sp>
        <p:nvSpPr>
          <p:cNvPr id="2" name="Rectángulo 1"/>
          <p:cNvSpPr/>
          <p:nvPr/>
        </p:nvSpPr>
        <p:spPr>
          <a:xfrm>
            <a:off x="304799" y="1616005"/>
            <a:ext cx="8659091" cy="4832092"/>
          </a:xfrm>
          <a:prstGeom prst="rect">
            <a:avLst/>
          </a:prstGeom>
        </p:spPr>
        <p:txBody>
          <a:bodyPr wrap="square">
            <a:spAutoFit/>
          </a:bodyPr>
          <a:lstStyle/>
          <a:p>
            <a:r>
              <a:rPr lang="es-ES" sz="2800" dirty="0">
                <a:effectLst>
                  <a:outerShdw blurRad="38100" dist="38100" dir="2700000" algn="tl">
                    <a:srgbClr val="000000">
                      <a:alpha val="43137"/>
                    </a:srgbClr>
                  </a:outerShdw>
                </a:effectLst>
              </a:rPr>
              <a:t>En este caso los requerimientos del cliente eran</a:t>
            </a:r>
            <a:r>
              <a:rPr lang="es-ES" sz="2800" dirty="0" smtClean="0">
                <a:effectLst>
                  <a:outerShdw blurRad="38100" dist="38100" dir="2700000" algn="tl">
                    <a:srgbClr val="000000">
                      <a:alpha val="43137"/>
                    </a:srgbClr>
                  </a:outerShdw>
                </a:effectLst>
              </a:rPr>
              <a:t>:</a:t>
            </a:r>
          </a:p>
          <a:p>
            <a:endParaRPr lang="es-ES" sz="2800" dirty="0">
              <a:effectLst>
                <a:outerShdw blurRad="38100" dist="38100" dir="2700000" algn="tl">
                  <a:srgbClr val="000000">
                    <a:alpha val="43137"/>
                  </a:srgbClr>
                </a:outerShdw>
              </a:effectLst>
            </a:endParaRPr>
          </a:p>
          <a:p>
            <a:pPr marL="342900" indent="-342900">
              <a:buFont typeface="Arial" panose="020B0604020202020204" pitchFamily="34" charset="0"/>
              <a:buChar char="•"/>
            </a:pPr>
            <a:r>
              <a:rPr lang="es-ES" sz="2800" dirty="0">
                <a:effectLst>
                  <a:outerShdw blurRad="38100" dist="38100" dir="2700000" algn="tl">
                    <a:srgbClr val="000000">
                      <a:alpha val="43137"/>
                    </a:srgbClr>
                  </a:outerShdw>
                </a:effectLst>
              </a:rPr>
              <a:t>Análisis de costos.</a:t>
            </a:r>
          </a:p>
          <a:p>
            <a:pPr marL="342900" indent="-342900">
              <a:buFont typeface="Arial" panose="020B0604020202020204" pitchFamily="34" charset="0"/>
              <a:buChar char="•"/>
            </a:pPr>
            <a:r>
              <a:rPr lang="es-ES" sz="2800" dirty="0">
                <a:effectLst>
                  <a:outerShdw blurRad="38100" dist="38100" dir="2700000" algn="tl">
                    <a:srgbClr val="000000">
                      <a:alpha val="43137"/>
                    </a:srgbClr>
                  </a:outerShdw>
                </a:effectLst>
              </a:rPr>
              <a:t>Análisis de facturación - control de flujo. Cash </a:t>
            </a:r>
            <a:r>
              <a:rPr lang="es-ES" sz="2800" dirty="0" smtClean="0">
                <a:effectLst>
                  <a:outerShdw blurRad="38100" dist="38100" dir="2700000" algn="tl">
                    <a:srgbClr val="000000">
                      <a:alpha val="43137"/>
                    </a:srgbClr>
                  </a:outerShdw>
                </a:effectLst>
              </a:rPr>
              <a:t>Flow.</a:t>
            </a:r>
          </a:p>
          <a:p>
            <a:pPr marL="342900" indent="-342900">
              <a:buFont typeface="Arial" panose="020B0604020202020204" pitchFamily="34" charset="0"/>
              <a:buChar char="•"/>
            </a:pPr>
            <a:r>
              <a:rPr lang="es-ES" sz="2800" dirty="0" smtClean="0">
                <a:effectLst>
                  <a:outerShdw blurRad="38100" dist="38100" dir="2700000" algn="tl">
                    <a:srgbClr val="000000">
                      <a:alpha val="43137"/>
                    </a:srgbClr>
                  </a:outerShdw>
                </a:effectLst>
              </a:rPr>
              <a:t>Análisis </a:t>
            </a:r>
            <a:r>
              <a:rPr lang="es-ES" sz="2800" dirty="0">
                <a:effectLst>
                  <a:outerShdw blurRad="38100" dist="38100" dir="2700000" algn="tl">
                    <a:srgbClr val="000000">
                      <a:alpha val="43137"/>
                    </a:srgbClr>
                  </a:outerShdw>
                </a:effectLst>
              </a:rPr>
              <a:t>de ventas. Estableciendo promociones por fechas y por tipo de cliente.</a:t>
            </a:r>
          </a:p>
          <a:p>
            <a:pPr marL="342900" indent="-342900">
              <a:buFont typeface="Arial" panose="020B0604020202020204" pitchFamily="34" charset="0"/>
              <a:buChar char="•"/>
            </a:pPr>
            <a:r>
              <a:rPr lang="es-ES" sz="2800" dirty="0">
                <a:effectLst>
                  <a:outerShdw blurRad="38100" dist="38100" dir="2700000" algn="tl">
                    <a:srgbClr val="000000">
                      <a:alpha val="43137"/>
                    </a:srgbClr>
                  </a:outerShdw>
                </a:effectLst>
              </a:rPr>
              <a:t>Análisis de tipo de compra a los proveedores.</a:t>
            </a:r>
          </a:p>
          <a:p>
            <a:pPr marL="342900" indent="-342900">
              <a:buFont typeface="Arial" panose="020B0604020202020204" pitchFamily="34" charset="0"/>
              <a:buChar char="•"/>
            </a:pPr>
            <a:r>
              <a:rPr lang="es-ES" sz="2800" dirty="0">
                <a:effectLst>
                  <a:outerShdw blurRad="38100" dist="38100" dir="2700000" algn="tl">
                    <a:srgbClr val="000000">
                      <a:alpha val="43137"/>
                    </a:srgbClr>
                  </a:outerShdw>
                </a:effectLst>
              </a:rPr>
              <a:t>Análisis de gastos generales y por rubro.</a:t>
            </a:r>
          </a:p>
          <a:p>
            <a:pPr marL="342900" indent="-342900">
              <a:buFont typeface="Arial" panose="020B0604020202020204" pitchFamily="34" charset="0"/>
              <a:buChar char="•"/>
            </a:pPr>
            <a:r>
              <a:rPr lang="es-ES" sz="2800" dirty="0">
                <a:effectLst>
                  <a:outerShdw blurRad="38100" dist="38100" dir="2700000" algn="tl">
                    <a:srgbClr val="000000">
                      <a:alpha val="43137"/>
                    </a:srgbClr>
                  </a:outerShdw>
                </a:effectLst>
              </a:rPr>
              <a:t>Estimación </a:t>
            </a:r>
            <a:r>
              <a:rPr lang="es-ES" sz="2800" dirty="0" smtClean="0">
                <a:effectLst>
                  <a:outerShdw blurRad="38100" dist="38100" dir="2700000" algn="tl">
                    <a:srgbClr val="000000">
                      <a:alpha val="43137"/>
                    </a:srgbClr>
                  </a:outerShdw>
                </a:effectLst>
              </a:rPr>
              <a:t>estadística </a:t>
            </a:r>
            <a:r>
              <a:rPr lang="es-ES" sz="2800" dirty="0">
                <a:effectLst>
                  <a:outerShdw blurRad="38100" dist="38100" dir="2700000" algn="tl">
                    <a:srgbClr val="000000">
                      <a:alpha val="43137"/>
                    </a:srgbClr>
                  </a:outerShdw>
                </a:effectLst>
              </a:rPr>
              <a:t>de ventas (por mes, año, día </a:t>
            </a:r>
            <a:r>
              <a:rPr lang="es-ES" sz="2800" dirty="0" smtClean="0">
                <a:effectLst>
                  <a:outerShdw blurRad="38100" dist="38100" dir="2700000" algn="tl">
                    <a:srgbClr val="000000">
                      <a:alpha val="43137"/>
                    </a:srgbClr>
                  </a:outerShdw>
                </a:effectLst>
              </a:rPr>
              <a:t>etc.).</a:t>
            </a:r>
            <a:endParaRPr lang="es-E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0101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title"/>
          </p:nvPr>
        </p:nvSpPr>
        <p:spPr>
          <a:xfrm>
            <a:off x="1629514" y="290941"/>
            <a:ext cx="6503103" cy="1456011"/>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Creación del diagrama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2000" b="1" dirty="0" smtClean="0">
                <a:solidFill>
                  <a:schemeClr val="accent1">
                    <a:lumMod val="75000"/>
                  </a:schemeClr>
                </a:solidFill>
                <a:effectLst>
                  <a:outerShdw blurRad="38100" dist="38100" dir="2700000" algn="tl">
                    <a:srgbClr val="000000">
                      <a:alpha val="43137"/>
                    </a:srgbClr>
                  </a:outerShdw>
                </a:effectLst>
                <a:latin typeface="+mj-lt"/>
              </a:rPr>
              <a:t>(tipo pata de gallo)</a:t>
            </a:r>
            <a:r>
              <a:rPr lang="es-ES" sz="3200" b="1" dirty="0" smtClean="0">
                <a:solidFill>
                  <a:schemeClr val="accent1">
                    <a:lumMod val="75000"/>
                  </a:schemeClr>
                </a:solidFill>
                <a:effectLst>
                  <a:outerShdw blurRad="38100" dist="38100" dir="2700000" algn="tl">
                    <a:srgbClr val="000000">
                      <a:alpha val="43137"/>
                    </a:srgbClr>
                  </a:outerShdw>
                </a:effectLst>
                <a:latin typeface="+mj-lt"/>
              </a:rPr>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3200" b="1" dirty="0" smtClean="0">
                <a:solidFill>
                  <a:schemeClr val="accent1">
                    <a:lumMod val="75000"/>
                  </a:schemeClr>
                </a:solidFill>
                <a:effectLst>
                  <a:outerShdw blurRad="38100" dist="38100" dir="2700000" algn="tl">
                    <a:srgbClr val="000000">
                      <a:alpha val="43137"/>
                    </a:srgbClr>
                  </a:outerShdw>
                </a:effectLst>
                <a:latin typeface="+mj-lt"/>
              </a:rPr>
              <a:t>Modelado del SI </a:t>
            </a:r>
            <a:r>
              <a:rPr lang="es-ES" sz="2000" b="1" dirty="0" smtClean="0">
                <a:solidFill>
                  <a:schemeClr val="accent1">
                    <a:lumMod val="75000"/>
                  </a:schemeClr>
                </a:solidFill>
                <a:effectLst>
                  <a:outerShdw blurRad="38100" dist="38100" dir="2700000" algn="tl">
                    <a:srgbClr val="000000">
                      <a:alpha val="43137"/>
                    </a:srgbClr>
                  </a:outerShdw>
                </a:effectLst>
                <a:latin typeface="+mj-lt"/>
              </a:rPr>
              <a:t>(Sistema de Información)</a:t>
            </a:r>
            <a:endParaRPr lang="es-AR" sz="2000" b="1" dirty="0">
              <a:solidFill>
                <a:schemeClr val="accent1">
                  <a:lumMod val="75000"/>
                </a:schemeClr>
              </a:solidFill>
              <a:effectLst>
                <a:outerShdw blurRad="38100" dist="38100" dir="2700000" algn="tl">
                  <a:srgbClr val="000000">
                    <a:alpha val="43137"/>
                  </a:srgbClr>
                </a:outerShdw>
              </a:effectLst>
              <a:latin typeface="+mj-lt"/>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40" y="1677682"/>
            <a:ext cx="6542961" cy="4806250"/>
          </a:xfrm>
          <a:prstGeom prst="rect">
            <a:avLst/>
          </a:prstGeom>
        </p:spPr>
      </p:pic>
      <p:cxnSp>
        <p:nvCxnSpPr>
          <p:cNvPr id="7" name="Conector recto de flecha 6"/>
          <p:cNvCxnSpPr>
            <a:stCxn id="8" idx="0"/>
          </p:cNvCxnSpPr>
          <p:nvPr/>
        </p:nvCxnSpPr>
        <p:spPr>
          <a:xfrm flipV="1">
            <a:off x="1052944" y="3546765"/>
            <a:ext cx="720438" cy="12746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332505" y="4821382"/>
            <a:ext cx="1440877" cy="400110"/>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Entidades</a:t>
            </a:r>
            <a:endParaRPr lang="es-AR" sz="2000" dirty="0">
              <a:effectLst>
                <a:outerShdw blurRad="38100" dist="38100" dir="2700000" algn="tl">
                  <a:srgbClr val="000000">
                    <a:alpha val="43137"/>
                  </a:srgbClr>
                </a:outerShdw>
              </a:effectLst>
            </a:endParaRPr>
          </a:p>
        </p:txBody>
      </p:sp>
      <p:cxnSp>
        <p:nvCxnSpPr>
          <p:cNvPr id="13" name="Conector recto de flecha 12"/>
          <p:cNvCxnSpPr/>
          <p:nvPr/>
        </p:nvCxnSpPr>
        <p:spPr>
          <a:xfrm flipH="1" flipV="1">
            <a:off x="5666509" y="3422073"/>
            <a:ext cx="1025236" cy="3186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705800" y="3581400"/>
            <a:ext cx="1297009" cy="400110"/>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Atributos</a:t>
            </a:r>
            <a:endParaRPr lang="es-A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6808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descr="Amazon Web Services - Wikipedia, la enciclopedia lib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AR"/>
          </a:p>
        </p:txBody>
      </p:sp>
      <p:sp>
        <p:nvSpPr>
          <p:cNvPr id="6" name="1 Título"/>
          <p:cNvSpPr>
            <a:spLocks noGrp="1"/>
          </p:cNvSpPr>
          <p:nvPr>
            <p:ph type="title"/>
          </p:nvPr>
        </p:nvSpPr>
        <p:spPr>
          <a:xfrm>
            <a:off x="2550819" y="386612"/>
            <a:ext cx="4100945" cy="969820"/>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Identificadores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3200" b="1" dirty="0" smtClean="0">
                <a:solidFill>
                  <a:schemeClr val="accent1">
                    <a:lumMod val="75000"/>
                  </a:schemeClr>
                </a:solidFill>
                <a:effectLst>
                  <a:outerShdw blurRad="38100" dist="38100" dir="2700000" algn="tl">
                    <a:srgbClr val="000000">
                      <a:alpha val="43137"/>
                    </a:srgbClr>
                  </a:outerShdw>
                </a:effectLst>
                <a:latin typeface="+mj-lt"/>
              </a:rPr>
              <a:t>Claves Candidatas</a:t>
            </a:r>
            <a:endParaRPr lang="es-AR" sz="3200" b="1" dirty="0">
              <a:solidFill>
                <a:schemeClr val="accent1">
                  <a:lumMod val="75000"/>
                </a:schemeClr>
              </a:solidFill>
              <a:effectLst>
                <a:outerShdw blurRad="38100" dist="38100" dir="2700000" algn="tl">
                  <a:srgbClr val="000000">
                    <a:alpha val="43137"/>
                  </a:srgbClr>
                </a:outerShdw>
              </a:effectLst>
              <a:latin typeface="+mj-lt"/>
            </a:endParaRPr>
          </a:p>
        </p:txBody>
      </p:sp>
      <p:sp>
        <p:nvSpPr>
          <p:cNvPr id="3" name="Rectángulo 2"/>
          <p:cNvSpPr/>
          <p:nvPr/>
        </p:nvSpPr>
        <p:spPr>
          <a:xfrm>
            <a:off x="183280" y="1582705"/>
            <a:ext cx="8836025" cy="4801314"/>
          </a:xfrm>
          <a:prstGeom prst="rect">
            <a:avLst/>
          </a:prstGeom>
        </p:spPr>
        <p:txBody>
          <a:bodyPr wrap="square">
            <a:spAutoFit/>
          </a:bodyPr>
          <a:lstStyle/>
          <a:p>
            <a:r>
              <a:rPr lang="es-ES" sz="1800" dirty="0">
                <a:effectLst>
                  <a:outerShdw blurRad="38100" dist="38100" dir="2700000" algn="tl">
                    <a:srgbClr val="000000">
                      <a:alpha val="43137"/>
                    </a:srgbClr>
                  </a:outerShdw>
                </a:effectLst>
              </a:rPr>
              <a:t>Se trata de uno o más atributos de una entidad cuyos valores son únicos en cada ejemplar de la entidad. Se marcan en el esquema subrayando el nombre del identificador. </a:t>
            </a:r>
            <a:r>
              <a:rPr lang="es-ES" sz="1800" i="1" dirty="0">
                <a:solidFill>
                  <a:schemeClr val="tx2">
                    <a:lumMod val="50000"/>
                  </a:schemeClr>
                </a:solidFill>
                <a:effectLst>
                  <a:outerShdw blurRad="38100" dist="38100" dir="2700000" algn="tl">
                    <a:srgbClr val="000000">
                      <a:alpha val="43137"/>
                    </a:srgbClr>
                  </a:outerShdw>
                </a:effectLst>
              </a:rPr>
              <a:t>El ejemplo mas sencillo de esto seria el DNI.</a:t>
            </a:r>
            <a:r>
              <a:rPr lang="es-ES" sz="1800" i="1" dirty="0">
                <a:effectLst>
                  <a:outerShdw blurRad="38100" dist="38100" dir="2700000" algn="tl">
                    <a:srgbClr val="000000">
                      <a:alpha val="43137"/>
                    </a:srgbClr>
                  </a:outerShdw>
                </a:effectLst>
              </a:rPr>
              <a:t> </a:t>
            </a:r>
            <a:r>
              <a:rPr lang="es-ES" sz="1800" dirty="0">
                <a:effectLst>
                  <a:outerShdw blurRad="38100" dist="38100" dir="2700000" algn="tl">
                    <a:srgbClr val="000000">
                      <a:alpha val="43137"/>
                    </a:srgbClr>
                  </a:outerShdw>
                </a:effectLst>
              </a:rPr>
              <a:t/>
            </a:r>
            <a:br>
              <a:rPr lang="es-ES" sz="1800" dirty="0">
                <a:effectLst>
                  <a:outerShdw blurRad="38100" dist="38100" dir="2700000" algn="tl">
                    <a:srgbClr val="000000">
                      <a:alpha val="43137"/>
                    </a:srgbClr>
                  </a:outerShdw>
                </a:effectLst>
              </a:rPr>
            </a:br>
            <a:endParaRPr lang="es-ES" sz="1800" dirty="0">
              <a:effectLst>
                <a:outerShdw blurRad="38100" dist="38100" dir="2700000" algn="tl">
                  <a:srgbClr val="000000">
                    <a:alpha val="43137"/>
                  </a:srgbClr>
                </a:outerShdw>
              </a:effectLst>
            </a:endParaRPr>
          </a:p>
          <a:p>
            <a:r>
              <a:rPr lang="es-ES" sz="1800" dirty="0">
                <a:effectLst>
                  <a:outerShdw blurRad="38100" dist="38100" dir="2700000" algn="tl">
                    <a:srgbClr val="000000">
                      <a:alpha val="43137"/>
                    </a:srgbClr>
                  </a:outerShdw>
                </a:effectLst>
              </a:rPr>
              <a:t>Para que un atributo sea considerado un buen identificador tiene que cumplir con los siguientes requisitos: </a:t>
            </a:r>
          </a:p>
          <a:p>
            <a:pPr>
              <a:buFont typeface="Arial" panose="020B0604020202020204" pitchFamily="34" charset="0"/>
              <a:buChar char="•"/>
            </a:pPr>
            <a:r>
              <a:rPr lang="es-ES" sz="1800" dirty="0" smtClean="0">
                <a:effectLst>
                  <a:outerShdw blurRad="38100" dist="38100" dir="2700000" algn="tl">
                    <a:srgbClr val="000000">
                      <a:alpha val="43137"/>
                    </a:srgbClr>
                  </a:outerShdw>
                </a:effectLst>
              </a:rPr>
              <a:t> Deben </a:t>
            </a:r>
            <a:r>
              <a:rPr lang="es-ES" sz="1800" dirty="0">
                <a:effectLst>
                  <a:outerShdw blurRad="38100" dist="38100" dir="2700000" algn="tl">
                    <a:srgbClr val="000000">
                      <a:alpha val="43137"/>
                    </a:srgbClr>
                  </a:outerShdw>
                </a:effectLst>
              </a:rPr>
              <a:t>distinguir a cada ejemplar de la entidad o relación. Es decir no puede haber dos ejemplares con el mismo valor en el identificador. </a:t>
            </a:r>
          </a:p>
          <a:p>
            <a:pPr>
              <a:buFont typeface="Arial" panose="020B0604020202020204" pitchFamily="34" charset="0"/>
              <a:buChar char="•"/>
            </a:pPr>
            <a:r>
              <a:rPr lang="es-ES" sz="1800" dirty="0" smtClean="0">
                <a:effectLst>
                  <a:outerShdw blurRad="38100" dist="38100" dir="2700000" algn="tl">
                    <a:srgbClr val="000000">
                      <a:alpha val="43137"/>
                    </a:srgbClr>
                  </a:outerShdw>
                </a:effectLst>
              </a:rPr>
              <a:t> Todos </a:t>
            </a:r>
            <a:r>
              <a:rPr lang="es-ES" sz="1800" dirty="0">
                <a:effectLst>
                  <a:outerShdw blurRad="38100" dist="38100" dir="2700000" algn="tl">
                    <a:srgbClr val="000000">
                      <a:alpha val="43137"/>
                    </a:srgbClr>
                  </a:outerShdw>
                </a:effectLst>
              </a:rPr>
              <a:t>los ejemplares de una entidad deben tener el mismo identificador.</a:t>
            </a:r>
          </a:p>
          <a:p>
            <a:pPr>
              <a:buFont typeface="Arial" panose="020B0604020202020204" pitchFamily="34" charset="0"/>
              <a:buChar char="•"/>
            </a:pPr>
            <a:r>
              <a:rPr lang="es-ES" sz="1800" dirty="0" smtClean="0">
                <a:effectLst>
                  <a:outerShdw blurRad="38100" dist="38100" dir="2700000" algn="tl">
                    <a:srgbClr val="000000">
                      <a:alpha val="43137"/>
                    </a:srgbClr>
                  </a:outerShdw>
                </a:effectLst>
              </a:rPr>
              <a:t> Un </a:t>
            </a:r>
            <a:r>
              <a:rPr lang="es-ES" sz="1800" dirty="0">
                <a:effectLst>
                  <a:outerShdw blurRad="38100" dist="38100" dir="2700000" algn="tl">
                    <a:srgbClr val="000000">
                      <a:alpha val="43137"/>
                    </a:srgbClr>
                  </a:outerShdw>
                </a:effectLst>
              </a:rPr>
              <a:t>identificador puede estar formado por más de un atributo. </a:t>
            </a:r>
          </a:p>
          <a:p>
            <a:pPr>
              <a:buFont typeface="Arial" panose="020B0604020202020204" pitchFamily="34" charset="0"/>
              <a:buChar char="•"/>
            </a:pPr>
            <a:r>
              <a:rPr lang="es-ES" sz="1800" dirty="0" smtClean="0">
                <a:effectLst>
                  <a:outerShdw blurRad="38100" dist="38100" dir="2700000" algn="tl">
                    <a:srgbClr val="000000">
                      <a:alpha val="43137"/>
                    </a:srgbClr>
                  </a:outerShdw>
                </a:effectLst>
              </a:rPr>
              <a:t> Puede </a:t>
            </a:r>
            <a:r>
              <a:rPr lang="es-ES" sz="1800" dirty="0">
                <a:effectLst>
                  <a:outerShdw blurRad="38100" dist="38100" dir="2700000" algn="tl">
                    <a:srgbClr val="000000">
                      <a:alpha val="43137"/>
                    </a:srgbClr>
                  </a:outerShdw>
                </a:effectLst>
              </a:rPr>
              <a:t>haber varios identificadores candidatos, en ese caso hay que elegir el que tenga más importancia en nuestro sistema (el resto pasan a ser alternativos).</a:t>
            </a:r>
          </a:p>
          <a:p>
            <a:r>
              <a:rPr lang="es-ES" sz="1800" dirty="0">
                <a:effectLst>
                  <a:outerShdw blurRad="38100" dist="38100" dir="2700000" algn="tl">
                    <a:srgbClr val="000000">
                      <a:alpha val="43137"/>
                    </a:srgbClr>
                  </a:outerShdw>
                </a:effectLst>
              </a:rPr>
              <a:t>Todas las entidades deben de tener un identificador, en el caso de que una entidad no tenga identificador en sus atributos (puede ocurrir, pero hay que ser cauteloso, a veces se trata de entidades que están mal modeladas) entonces hay que añadir un atributo que haga de identificador. El nombre de este atributo artificial es la palabra id seguida del nombre de la entidad. Por ejemplo </a:t>
            </a:r>
            <a:r>
              <a:rPr lang="es-ES" sz="1800" b="1" dirty="0">
                <a:solidFill>
                  <a:schemeClr val="accent1">
                    <a:lumMod val="75000"/>
                  </a:schemeClr>
                </a:solidFill>
                <a:effectLst>
                  <a:outerShdw blurRad="38100" dist="38100" dir="2700000" algn="tl">
                    <a:srgbClr val="000000">
                      <a:alpha val="43137"/>
                    </a:srgbClr>
                  </a:outerShdw>
                </a:effectLst>
              </a:rPr>
              <a:t>id_personas.</a:t>
            </a:r>
            <a:endParaRPr lang="es-ES" sz="1800"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4807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725" y="1590843"/>
            <a:ext cx="6929892" cy="4892174"/>
          </a:xfrm>
          <a:prstGeom prst="rect">
            <a:avLst/>
          </a:prstGeom>
        </p:spPr>
      </p:pic>
      <p:sp>
        <p:nvSpPr>
          <p:cNvPr id="3" name="1 Título"/>
          <p:cNvSpPr>
            <a:spLocks noGrp="1"/>
          </p:cNvSpPr>
          <p:nvPr>
            <p:ph type="title"/>
          </p:nvPr>
        </p:nvSpPr>
        <p:spPr>
          <a:xfrm>
            <a:off x="1629514" y="235521"/>
            <a:ext cx="6503103" cy="1456011"/>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Creación del diagrama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2000" b="1" dirty="0" smtClean="0">
                <a:solidFill>
                  <a:schemeClr val="accent1">
                    <a:lumMod val="75000"/>
                  </a:schemeClr>
                </a:solidFill>
                <a:effectLst>
                  <a:outerShdw blurRad="38100" dist="38100" dir="2700000" algn="tl">
                    <a:srgbClr val="000000">
                      <a:alpha val="43137"/>
                    </a:srgbClr>
                  </a:outerShdw>
                </a:effectLst>
                <a:latin typeface="+mj-lt"/>
              </a:rPr>
              <a:t>(tipo pata de gallo)</a:t>
            </a:r>
            <a:r>
              <a:rPr lang="es-ES" sz="3200" b="1" dirty="0" smtClean="0">
                <a:solidFill>
                  <a:schemeClr val="accent1">
                    <a:lumMod val="75000"/>
                  </a:schemeClr>
                </a:solidFill>
                <a:effectLst>
                  <a:outerShdw blurRad="38100" dist="38100" dir="2700000" algn="tl">
                    <a:srgbClr val="000000">
                      <a:alpha val="43137"/>
                    </a:srgbClr>
                  </a:outerShdw>
                </a:effectLst>
                <a:latin typeface="+mj-lt"/>
              </a:rPr>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3200" b="1" dirty="0" smtClean="0">
                <a:solidFill>
                  <a:schemeClr val="accent1">
                    <a:lumMod val="75000"/>
                  </a:schemeClr>
                </a:solidFill>
                <a:effectLst>
                  <a:outerShdw blurRad="38100" dist="38100" dir="2700000" algn="tl">
                    <a:srgbClr val="000000">
                      <a:alpha val="43137"/>
                    </a:srgbClr>
                  </a:outerShdw>
                </a:effectLst>
                <a:latin typeface="+mj-lt"/>
              </a:rPr>
              <a:t>Modelado del SI </a:t>
            </a:r>
            <a:r>
              <a:rPr lang="es-ES" sz="2000" b="1" dirty="0" smtClean="0">
                <a:solidFill>
                  <a:schemeClr val="accent1">
                    <a:lumMod val="75000"/>
                  </a:schemeClr>
                </a:solidFill>
                <a:effectLst>
                  <a:outerShdw blurRad="38100" dist="38100" dir="2700000" algn="tl">
                    <a:srgbClr val="000000">
                      <a:alpha val="43137"/>
                    </a:srgbClr>
                  </a:outerShdw>
                </a:effectLst>
                <a:latin typeface="+mj-lt"/>
              </a:rPr>
              <a:t>(Sistema de Información)</a:t>
            </a:r>
            <a:endParaRPr lang="es-AR" sz="2000" b="1" dirty="0">
              <a:solidFill>
                <a:schemeClr val="accent1">
                  <a:lumMod val="75000"/>
                </a:schemeClr>
              </a:solidFill>
              <a:effectLst>
                <a:outerShdw blurRad="38100" dist="38100" dir="2700000" algn="tl">
                  <a:srgbClr val="000000">
                    <a:alpha val="43137"/>
                  </a:srgbClr>
                </a:outerShdw>
              </a:effectLst>
              <a:latin typeface="+mj-lt"/>
            </a:endParaRPr>
          </a:p>
        </p:txBody>
      </p:sp>
      <p:cxnSp>
        <p:nvCxnSpPr>
          <p:cNvPr id="13" name="Conector recto de flecha 12"/>
          <p:cNvCxnSpPr/>
          <p:nvPr/>
        </p:nvCxnSpPr>
        <p:spPr>
          <a:xfrm flipH="1" flipV="1">
            <a:off x="5500255" y="3214255"/>
            <a:ext cx="1237273" cy="5810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719655" y="3581400"/>
            <a:ext cx="1576598" cy="400110"/>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Identificador</a:t>
            </a:r>
            <a:endParaRPr lang="es-A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01347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297" y="1599439"/>
            <a:ext cx="6579486" cy="4958112"/>
          </a:xfrm>
          <a:prstGeom prst="rect">
            <a:avLst/>
          </a:prstGeom>
        </p:spPr>
      </p:pic>
      <p:sp>
        <p:nvSpPr>
          <p:cNvPr id="3" name="1 Título"/>
          <p:cNvSpPr>
            <a:spLocks noGrp="1"/>
          </p:cNvSpPr>
          <p:nvPr>
            <p:ph type="title"/>
          </p:nvPr>
        </p:nvSpPr>
        <p:spPr>
          <a:xfrm>
            <a:off x="1629514" y="221666"/>
            <a:ext cx="6503103" cy="1456011"/>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Creación del diagrama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2000" b="1" dirty="0" smtClean="0">
                <a:solidFill>
                  <a:schemeClr val="accent1">
                    <a:lumMod val="75000"/>
                  </a:schemeClr>
                </a:solidFill>
                <a:effectLst>
                  <a:outerShdw blurRad="38100" dist="38100" dir="2700000" algn="tl">
                    <a:srgbClr val="000000">
                      <a:alpha val="43137"/>
                    </a:srgbClr>
                  </a:outerShdw>
                </a:effectLst>
                <a:latin typeface="+mj-lt"/>
              </a:rPr>
              <a:t>(tipo pata de gallo)</a:t>
            </a:r>
            <a:r>
              <a:rPr lang="es-ES" sz="3200" b="1" dirty="0" smtClean="0">
                <a:solidFill>
                  <a:schemeClr val="accent1">
                    <a:lumMod val="75000"/>
                  </a:schemeClr>
                </a:solidFill>
                <a:effectLst>
                  <a:outerShdw blurRad="38100" dist="38100" dir="2700000" algn="tl">
                    <a:srgbClr val="000000">
                      <a:alpha val="43137"/>
                    </a:srgbClr>
                  </a:outerShdw>
                </a:effectLst>
                <a:latin typeface="+mj-lt"/>
              </a:rPr>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3200" b="1" dirty="0" smtClean="0">
                <a:solidFill>
                  <a:schemeClr val="accent1">
                    <a:lumMod val="75000"/>
                  </a:schemeClr>
                </a:solidFill>
                <a:effectLst>
                  <a:outerShdw blurRad="38100" dist="38100" dir="2700000" algn="tl">
                    <a:srgbClr val="000000">
                      <a:alpha val="43137"/>
                    </a:srgbClr>
                  </a:outerShdw>
                </a:effectLst>
                <a:latin typeface="+mj-lt"/>
              </a:rPr>
              <a:t>Modelado del SI </a:t>
            </a:r>
            <a:r>
              <a:rPr lang="es-ES" sz="2000" b="1" dirty="0" smtClean="0">
                <a:solidFill>
                  <a:schemeClr val="accent1">
                    <a:lumMod val="75000"/>
                  </a:schemeClr>
                </a:solidFill>
                <a:effectLst>
                  <a:outerShdw blurRad="38100" dist="38100" dir="2700000" algn="tl">
                    <a:srgbClr val="000000">
                      <a:alpha val="43137"/>
                    </a:srgbClr>
                  </a:outerShdw>
                </a:effectLst>
                <a:latin typeface="+mj-lt"/>
              </a:rPr>
              <a:t>(Sistema de Información)</a:t>
            </a:r>
            <a:endParaRPr lang="es-AR" sz="2000" b="1" dirty="0">
              <a:solidFill>
                <a:schemeClr val="accent1">
                  <a:lumMod val="75000"/>
                </a:schemeClr>
              </a:solidFill>
              <a:effectLst>
                <a:outerShdw blurRad="38100" dist="38100" dir="2700000" algn="tl">
                  <a:srgbClr val="000000">
                    <a:alpha val="43137"/>
                  </a:srgbClr>
                </a:outerShdw>
              </a:effectLst>
              <a:latin typeface="+mj-lt"/>
            </a:endParaRPr>
          </a:p>
        </p:txBody>
      </p:sp>
      <p:cxnSp>
        <p:nvCxnSpPr>
          <p:cNvPr id="13" name="Conector recto de flecha 12"/>
          <p:cNvCxnSpPr/>
          <p:nvPr/>
        </p:nvCxnSpPr>
        <p:spPr>
          <a:xfrm flipH="1" flipV="1">
            <a:off x="6101018" y="2474395"/>
            <a:ext cx="1237273" cy="581055"/>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691945" y="3110334"/>
            <a:ext cx="1690054" cy="400110"/>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Cardinalidad</a:t>
            </a:r>
            <a:endParaRPr lang="es-AR"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7336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453" y="1600837"/>
            <a:ext cx="6545387" cy="4932417"/>
          </a:xfrm>
          <a:prstGeom prst="rect">
            <a:avLst/>
          </a:prstGeom>
        </p:spPr>
      </p:pic>
      <p:sp>
        <p:nvSpPr>
          <p:cNvPr id="3" name="1 Título"/>
          <p:cNvSpPr>
            <a:spLocks noGrp="1"/>
          </p:cNvSpPr>
          <p:nvPr>
            <p:ph type="title"/>
          </p:nvPr>
        </p:nvSpPr>
        <p:spPr>
          <a:xfrm>
            <a:off x="1629514" y="221666"/>
            <a:ext cx="6503103" cy="1456011"/>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Creación del diagrama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2000" b="1" dirty="0" smtClean="0">
                <a:solidFill>
                  <a:schemeClr val="accent1">
                    <a:lumMod val="75000"/>
                  </a:schemeClr>
                </a:solidFill>
                <a:effectLst>
                  <a:outerShdw blurRad="38100" dist="38100" dir="2700000" algn="tl">
                    <a:srgbClr val="000000">
                      <a:alpha val="43137"/>
                    </a:srgbClr>
                  </a:outerShdw>
                </a:effectLst>
                <a:latin typeface="+mj-lt"/>
              </a:rPr>
              <a:t>(tipo pata de gallo)</a:t>
            </a:r>
            <a:r>
              <a:rPr lang="es-ES" sz="3200" b="1" dirty="0" smtClean="0">
                <a:solidFill>
                  <a:schemeClr val="accent1">
                    <a:lumMod val="75000"/>
                  </a:schemeClr>
                </a:solidFill>
                <a:effectLst>
                  <a:outerShdw blurRad="38100" dist="38100" dir="2700000" algn="tl">
                    <a:srgbClr val="000000">
                      <a:alpha val="43137"/>
                    </a:srgbClr>
                  </a:outerShdw>
                </a:effectLst>
                <a:latin typeface="+mj-lt"/>
              </a:rPr>
              <a:t/>
            </a:r>
            <a:br>
              <a:rPr lang="es-ES" sz="3200" b="1" dirty="0" smtClean="0">
                <a:solidFill>
                  <a:schemeClr val="accent1">
                    <a:lumMod val="75000"/>
                  </a:schemeClr>
                </a:solidFill>
                <a:effectLst>
                  <a:outerShdw blurRad="38100" dist="38100" dir="2700000" algn="tl">
                    <a:srgbClr val="000000">
                      <a:alpha val="43137"/>
                    </a:srgbClr>
                  </a:outerShdw>
                </a:effectLst>
                <a:latin typeface="+mj-lt"/>
              </a:rPr>
            </a:br>
            <a:r>
              <a:rPr lang="es-ES" sz="3200" b="1" dirty="0" smtClean="0">
                <a:solidFill>
                  <a:schemeClr val="accent1">
                    <a:lumMod val="75000"/>
                  </a:schemeClr>
                </a:solidFill>
                <a:effectLst>
                  <a:outerShdw blurRad="38100" dist="38100" dir="2700000" algn="tl">
                    <a:srgbClr val="000000">
                      <a:alpha val="43137"/>
                    </a:srgbClr>
                  </a:outerShdw>
                </a:effectLst>
                <a:latin typeface="+mj-lt"/>
              </a:rPr>
              <a:t>Modelado del SI </a:t>
            </a:r>
            <a:r>
              <a:rPr lang="es-ES" sz="2000" b="1" dirty="0" smtClean="0">
                <a:solidFill>
                  <a:schemeClr val="accent1">
                    <a:lumMod val="75000"/>
                  </a:schemeClr>
                </a:solidFill>
                <a:effectLst>
                  <a:outerShdw blurRad="38100" dist="38100" dir="2700000" algn="tl">
                    <a:srgbClr val="000000">
                      <a:alpha val="43137"/>
                    </a:srgbClr>
                  </a:outerShdw>
                </a:effectLst>
                <a:latin typeface="+mj-lt"/>
              </a:rPr>
              <a:t>(Sistema de Información)</a:t>
            </a:r>
            <a:endParaRPr lang="es-AR" sz="2000" b="1" dirty="0">
              <a:solidFill>
                <a:schemeClr val="accent1">
                  <a:lumMod val="75000"/>
                </a:schemeClr>
              </a:solidFill>
              <a:effectLst>
                <a:outerShdw blurRad="38100" dist="38100" dir="2700000" algn="tl">
                  <a:srgbClr val="000000">
                    <a:alpha val="43137"/>
                  </a:srgbClr>
                </a:outerShdw>
              </a:effectLst>
              <a:latin typeface="+mj-lt"/>
            </a:endParaRPr>
          </a:p>
        </p:txBody>
      </p:sp>
      <p:cxnSp>
        <p:nvCxnSpPr>
          <p:cNvPr id="13" name="Conector recto de flecha 12"/>
          <p:cNvCxnSpPr/>
          <p:nvPr/>
        </p:nvCxnSpPr>
        <p:spPr>
          <a:xfrm flipH="1">
            <a:off x="5818908" y="3672117"/>
            <a:ext cx="1025440" cy="73572"/>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6885913" y="3373569"/>
            <a:ext cx="1690054" cy="569387"/>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Cardinalidad</a:t>
            </a:r>
          </a:p>
          <a:p>
            <a:r>
              <a:rPr lang="es-ES" sz="1100" dirty="0" smtClean="0">
                <a:effectLst>
                  <a:outerShdw blurRad="38100" dist="38100" dir="2700000" algn="tl">
                    <a:srgbClr val="000000">
                      <a:alpha val="43137"/>
                    </a:srgbClr>
                  </a:outerShdw>
                </a:effectLst>
              </a:rPr>
              <a:t>   (Muchos a muchos)</a:t>
            </a:r>
            <a:endParaRPr lang="es-AR" sz="1100" dirty="0">
              <a:effectLst>
                <a:outerShdw blurRad="38100" dist="38100" dir="2700000" algn="tl">
                  <a:srgbClr val="000000">
                    <a:alpha val="43137"/>
                  </a:srgbClr>
                </a:outerShdw>
              </a:effectLst>
            </a:endParaRPr>
          </a:p>
        </p:txBody>
      </p:sp>
      <p:cxnSp>
        <p:nvCxnSpPr>
          <p:cNvPr id="7" name="Conector recto de flecha 6"/>
          <p:cNvCxnSpPr/>
          <p:nvPr/>
        </p:nvCxnSpPr>
        <p:spPr>
          <a:xfrm flipH="1" flipV="1">
            <a:off x="4710546" y="5472544"/>
            <a:ext cx="512618" cy="49876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5223164" y="5805056"/>
            <a:ext cx="1690054" cy="569387"/>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Cardinalidad</a:t>
            </a:r>
          </a:p>
          <a:p>
            <a:r>
              <a:rPr lang="es-ES" sz="1100" dirty="0" smtClean="0">
                <a:effectLst>
                  <a:outerShdw blurRad="38100" dist="38100" dir="2700000" algn="tl">
                    <a:srgbClr val="000000">
                      <a:alpha val="43137"/>
                    </a:srgbClr>
                  </a:outerShdw>
                </a:effectLst>
              </a:rPr>
              <a:t>   (Muchos a muchos)</a:t>
            </a:r>
            <a:endParaRPr lang="es-AR" sz="1100" dirty="0">
              <a:effectLst>
                <a:outerShdw blurRad="38100" dist="38100" dir="2700000" algn="tl">
                  <a:srgbClr val="000000">
                    <a:alpha val="43137"/>
                  </a:srgbClr>
                </a:outerShdw>
              </a:effectLst>
            </a:endParaRPr>
          </a:p>
        </p:txBody>
      </p:sp>
      <p:sp>
        <p:nvSpPr>
          <p:cNvPr id="12" name="CuadroTexto 11"/>
          <p:cNvSpPr txBox="1"/>
          <p:nvPr/>
        </p:nvSpPr>
        <p:spPr>
          <a:xfrm>
            <a:off x="83333" y="2251347"/>
            <a:ext cx="1690054" cy="569387"/>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Cardinalidad</a:t>
            </a:r>
          </a:p>
          <a:p>
            <a:r>
              <a:rPr lang="es-ES" sz="1100" dirty="0" smtClean="0">
                <a:effectLst>
                  <a:outerShdw blurRad="38100" dist="38100" dir="2700000" algn="tl">
                    <a:srgbClr val="000000">
                      <a:alpha val="43137"/>
                    </a:srgbClr>
                  </a:outerShdw>
                </a:effectLst>
              </a:rPr>
              <a:t>    (Uno a muchos)</a:t>
            </a:r>
            <a:endParaRPr lang="es-AR" sz="1100" dirty="0">
              <a:effectLst>
                <a:outerShdw blurRad="38100" dist="38100" dir="2700000" algn="tl">
                  <a:srgbClr val="000000">
                    <a:alpha val="43137"/>
                  </a:srgbClr>
                </a:outerShdw>
              </a:effectLst>
            </a:endParaRPr>
          </a:p>
        </p:txBody>
      </p:sp>
      <p:cxnSp>
        <p:nvCxnSpPr>
          <p:cNvPr id="14" name="Conector recto de flecha 13"/>
          <p:cNvCxnSpPr/>
          <p:nvPr/>
        </p:nvCxnSpPr>
        <p:spPr>
          <a:xfrm flipV="1">
            <a:off x="928360" y="1961379"/>
            <a:ext cx="769235" cy="336129"/>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6525688" y="1683294"/>
            <a:ext cx="1690054" cy="569387"/>
          </a:xfrm>
          <a:prstGeom prst="rect">
            <a:avLst/>
          </a:prstGeom>
          <a:noFill/>
        </p:spPr>
        <p:txBody>
          <a:bodyPr wrap="square" rtlCol="0">
            <a:spAutoFit/>
          </a:bodyPr>
          <a:lstStyle/>
          <a:p>
            <a:r>
              <a:rPr lang="es-ES" sz="2000" dirty="0" smtClean="0">
                <a:effectLst>
                  <a:outerShdw blurRad="38100" dist="38100" dir="2700000" algn="tl">
                    <a:srgbClr val="000000">
                      <a:alpha val="43137"/>
                    </a:srgbClr>
                  </a:outerShdw>
                </a:effectLst>
              </a:rPr>
              <a:t>Cardinalidad</a:t>
            </a:r>
          </a:p>
          <a:p>
            <a:r>
              <a:rPr lang="es-ES" sz="1100" dirty="0" smtClean="0">
                <a:effectLst>
                  <a:outerShdw blurRad="38100" dist="38100" dir="2700000" algn="tl">
                    <a:srgbClr val="000000">
                      <a:alpha val="43137"/>
                    </a:srgbClr>
                  </a:outerShdw>
                </a:effectLst>
              </a:rPr>
              <a:t>          (Uno a uno)</a:t>
            </a:r>
            <a:endParaRPr lang="es-AR" sz="1100" dirty="0">
              <a:effectLst>
                <a:outerShdw blurRad="38100" dist="38100" dir="2700000" algn="tl">
                  <a:srgbClr val="000000">
                    <a:alpha val="43137"/>
                  </a:srgbClr>
                </a:outerShdw>
              </a:effectLst>
            </a:endParaRPr>
          </a:p>
        </p:txBody>
      </p:sp>
      <p:cxnSp>
        <p:nvCxnSpPr>
          <p:cNvPr id="20" name="Conector recto de flecha 19"/>
          <p:cNvCxnSpPr/>
          <p:nvPr/>
        </p:nvCxnSpPr>
        <p:spPr>
          <a:xfrm flipH="1">
            <a:off x="4862952" y="1980418"/>
            <a:ext cx="1621081" cy="934044"/>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354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010" y="1052947"/>
            <a:ext cx="7280533" cy="5486401"/>
          </a:xfrm>
          <a:prstGeom prst="rect">
            <a:avLst/>
          </a:prstGeom>
        </p:spPr>
      </p:pic>
      <p:sp>
        <p:nvSpPr>
          <p:cNvPr id="3" name="1 Título"/>
          <p:cNvSpPr>
            <a:spLocks noGrp="1"/>
          </p:cNvSpPr>
          <p:nvPr>
            <p:ph type="title"/>
          </p:nvPr>
        </p:nvSpPr>
        <p:spPr>
          <a:xfrm>
            <a:off x="1962023" y="277084"/>
            <a:ext cx="5256195" cy="678879"/>
          </a:xfrm>
        </p:spPr>
        <p:txBody>
          <a:bodyPr>
            <a:noAutofit/>
          </a:bodyPr>
          <a:lstStyle/>
          <a:p>
            <a:r>
              <a:rPr lang="es-ES" sz="3200" b="1" dirty="0" smtClean="0">
                <a:solidFill>
                  <a:schemeClr val="accent1">
                    <a:lumMod val="75000"/>
                  </a:schemeClr>
                </a:solidFill>
                <a:effectLst>
                  <a:outerShdw blurRad="38100" dist="38100" dir="2700000" algn="tl">
                    <a:srgbClr val="000000">
                      <a:alpha val="43137"/>
                    </a:srgbClr>
                  </a:outerShdw>
                </a:effectLst>
                <a:latin typeface="+mj-lt"/>
              </a:rPr>
              <a:t>Modelado del SI finalizado</a:t>
            </a:r>
            <a:endParaRPr lang="es-AR" sz="2000" b="1" dirty="0">
              <a:solidFill>
                <a:schemeClr val="accent1">
                  <a:lumMod val="75000"/>
                </a:schemeClr>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62185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AR"/>
          </a:p>
        </p:txBody>
      </p:sp>
      <p:pic>
        <p:nvPicPr>
          <p:cNvPr id="2" name="Imagen 1"/>
          <p:cNvPicPr>
            <a:picLocks noChangeAspect="1"/>
          </p:cNvPicPr>
          <p:nvPr/>
        </p:nvPicPr>
        <p:blipFill>
          <a:blip r:embed="rId2"/>
          <a:stretch>
            <a:fillRect/>
          </a:stretch>
        </p:blipFill>
        <p:spPr>
          <a:xfrm>
            <a:off x="5782535" y="2752031"/>
            <a:ext cx="3056660" cy="2060750"/>
          </a:xfrm>
          <a:prstGeom prst="rect">
            <a:avLst/>
          </a:prstGeom>
        </p:spPr>
      </p:pic>
      <p:sp>
        <p:nvSpPr>
          <p:cNvPr id="8" name="7 Rectángulo"/>
          <p:cNvSpPr/>
          <p:nvPr/>
        </p:nvSpPr>
        <p:spPr>
          <a:xfrm>
            <a:off x="2118824" y="560051"/>
            <a:ext cx="5828840" cy="584775"/>
          </a:xfrm>
          <a:prstGeom prst="rect">
            <a:avLst/>
          </a:prstGeom>
        </p:spPr>
        <p:txBody>
          <a:bodyPr wrap="none">
            <a:spAutoFit/>
          </a:bodyPr>
          <a:lstStyle/>
          <a:p>
            <a:r>
              <a:rPr lang="es-ES" sz="3200" b="1" dirty="0" smtClean="0">
                <a:solidFill>
                  <a:schemeClr val="bg2">
                    <a:lumMod val="90000"/>
                    <a:lumOff val="10000"/>
                  </a:schemeClr>
                </a:solidFill>
                <a:effectLst>
                  <a:outerShdw blurRad="38100" dist="38100" dir="2700000" algn="tl">
                    <a:srgbClr val="000000">
                      <a:alpha val="43137"/>
                    </a:srgbClr>
                  </a:outerShdw>
                </a:effectLst>
              </a:rPr>
              <a:t>¿Qué es una Base de Datos?</a:t>
            </a:r>
            <a:endParaRPr lang="es-AR" sz="3200" b="1" dirty="0" smtClean="0">
              <a:solidFill>
                <a:schemeClr val="bg2">
                  <a:lumMod val="90000"/>
                  <a:lumOff val="10000"/>
                </a:schemeClr>
              </a:solidFill>
              <a:effectLst>
                <a:outerShdw blurRad="38100" dist="38100" dir="2700000" algn="tl">
                  <a:srgbClr val="000000">
                    <a:alpha val="43137"/>
                  </a:srgbClr>
                </a:outerShdw>
              </a:effectLst>
            </a:endParaRPr>
          </a:p>
        </p:txBody>
      </p:sp>
      <p:sp>
        <p:nvSpPr>
          <p:cNvPr id="3" name="Rectángulo 2"/>
          <p:cNvSpPr/>
          <p:nvPr/>
        </p:nvSpPr>
        <p:spPr>
          <a:xfrm>
            <a:off x="332508" y="1546684"/>
            <a:ext cx="5450027" cy="4781502"/>
          </a:xfrm>
          <a:prstGeom prst="rect">
            <a:avLst/>
          </a:prstGeom>
        </p:spPr>
        <p:txBody>
          <a:bodyPr wrap="square">
            <a:spAutoFit/>
          </a:bodyPr>
          <a:lstStyle/>
          <a:p>
            <a:pPr>
              <a:lnSpc>
                <a:spcPct val="107000"/>
              </a:lnSpc>
              <a:spcAft>
                <a:spcPts val="800"/>
              </a:spcAft>
            </a:pPr>
            <a:r>
              <a:rPr lang="es-AR" sz="20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Una Base de datos es un “Sistema” (conjunto de programas o aplicaciones) que permite guardar un conjunto de información almacenada, que nos permite consultar, insertar, modificar y borrar esa información en forma </a:t>
            </a:r>
            <a:r>
              <a:rPr lang="es-AR" sz="2000" b="1" dirty="0">
                <a:solidFill>
                  <a:schemeClr val="accent1">
                    <a:lumMod val="7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“SISTEMATIZADA”.</a:t>
            </a:r>
          </a:p>
          <a:p>
            <a:pPr>
              <a:lnSpc>
                <a:spcPct val="107000"/>
              </a:lnSpc>
            </a:pPr>
            <a:r>
              <a:rPr lang="es-AR" sz="20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Un sistema de Gestión de Bases de datos (</a:t>
            </a:r>
            <a:r>
              <a:rPr lang="es-AR" sz="2000" b="1" dirty="0">
                <a:solidFill>
                  <a:schemeClr val="accent1">
                    <a:lumMod val="75000"/>
                  </a:schemeClr>
                </a:solidFill>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SGBD Sistema Gestor de Base de Datos</a:t>
            </a:r>
            <a:r>
              <a:rPr lang="es-AR" sz="20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rPr>
              <a:t>) es un tipo de software muy específico o lo que es lo mismo, es una agrupación de programas que sirven para definir, construir y manipular una base de datos, permitiendo así almacenar y posteriormente acceder a los datos de forma rápida y estructurada.</a:t>
            </a:r>
          </a:p>
        </p:txBody>
      </p:sp>
    </p:spTree>
    <p:extLst>
      <p:ext uri="{BB962C8B-B14F-4D97-AF65-F5344CB8AC3E}">
        <p14:creationId xmlns:p14="http://schemas.microsoft.com/office/powerpoint/2010/main" val="2176990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2118829" y="560051"/>
            <a:ext cx="4955203" cy="523220"/>
          </a:xfrm>
          <a:prstGeom prst="rect">
            <a:avLst/>
          </a:prstGeom>
        </p:spPr>
        <p:txBody>
          <a:bodyPr wrap="none">
            <a:spAutoFit/>
          </a:bodyPr>
          <a:lstStyle/>
          <a:p>
            <a:r>
              <a:rPr lang="es-AR" sz="2800" b="1" dirty="0" smtClean="0">
                <a:solidFill>
                  <a:schemeClr val="bg2">
                    <a:lumMod val="90000"/>
                    <a:lumOff val="10000"/>
                  </a:schemeClr>
                </a:solidFill>
                <a:effectLst>
                  <a:outerShdw blurRad="38100" dist="38100" dir="2700000" algn="tl">
                    <a:srgbClr val="000000">
                      <a:alpha val="43137"/>
                    </a:srgbClr>
                  </a:outerShdw>
                </a:effectLst>
              </a:rPr>
              <a:t>Definición de SGBD - DBMS</a:t>
            </a:r>
          </a:p>
        </p:txBody>
      </p:sp>
      <p:sp>
        <p:nvSpPr>
          <p:cNvPr id="10" name="Rectangle 3"/>
          <p:cNvSpPr>
            <a:spLocks noChangeArrowheads="1"/>
          </p:cNvSpPr>
          <p:nvPr/>
        </p:nvSpPr>
        <p:spPr bwMode="auto">
          <a:xfrm>
            <a:off x="351803" y="2441843"/>
            <a:ext cx="3826301"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ClrTx/>
              <a:buFont typeface="Arial" pitchFamily="34" charset="0"/>
              <a:buChar char="•"/>
            </a:pPr>
            <a:endParaRPr lang="es-AR" sz="1600" dirty="0" smtClean="0">
              <a:solidFill>
                <a:schemeClr val="bg1">
                  <a:lumMod val="50000"/>
                </a:schemeClr>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a:p>
            <a:pPr fontAlgn="base">
              <a:spcBef>
                <a:spcPct val="0"/>
              </a:spcBef>
              <a:spcAft>
                <a:spcPct val="0"/>
              </a:spcAft>
              <a:buClrTx/>
              <a:buFont typeface="Arial" pitchFamily="34" charset="0"/>
              <a:buChar char="•"/>
            </a:pPr>
            <a:endParaRPr lang="es-AR" dirty="0" smtClean="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12" name="Google Shape;92;p8"/>
          <p:cNvSpPr txBox="1"/>
          <p:nvPr/>
        </p:nvSpPr>
        <p:spPr>
          <a:xfrm>
            <a:off x="180107" y="1432862"/>
            <a:ext cx="8825348" cy="1992732"/>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3200"/>
              <a:buFont typeface="Arial"/>
              <a:buNone/>
            </a:pPr>
            <a:r>
              <a:rPr lang="es-AR" sz="2200" b="1" i="0" u="none" strike="noStrike" cap="none" dirty="0" smtClean="0">
                <a:effectLst>
                  <a:outerShdw blurRad="38100" dist="38100" dir="2700000" algn="tl">
                    <a:srgbClr val="000000">
                      <a:alpha val="43137"/>
                    </a:srgbClr>
                  </a:outerShdw>
                </a:effectLst>
                <a:latin typeface="+mn-lt"/>
                <a:ea typeface="Georgia"/>
                <a:cs typeface="Georgia"/>
                <a:sym typeface="Georgia"/>
              </a:rPr>
              <a:t>¿</a:t>
            </a:r>
            <a:r>
              <a:rPr lang="es-AR" sz="2200" b="1" i="0" u="none" strike="noStrike" cap="none" dirty="0">
                <a:effectLst>
                  <a:outerShdw blurRad="38100" dist="38100" dir="2700000" algn="tl">
                    <a:srgbClr val="000000">
                      <a:alpha val="43137"/>
                    </a:srgbClr>
                  </a:outerShdw>
                </a:effectLst>
                <a:latin typeface="+mn-lt"/>
                <a:ea typeface="Georgia"/>
                <a:cs typeface="Georgia"/>
                <a:sym typeface="Georgia"/>
              </a:rPr>
              <a:t>Qué es un Sistema de Gestión de base de datos (</a:t>
            </a:r>
            <a:r>
              <a:rPr lang="es-AR" sz="2200" b="1" i="0" u="none" strike="noStrike" cap="none" dirty="0" smtClean="0">
                <a:effectLst>
                  <a:outerShdw blurRad="38100" dist="38100" dir="2700000" algn="tl">
                    <a:srgbClr val="000000">
                      <a:alpha val="43137"/>
                    </a:srgbClr>
                  </a:outerShdw>
                </a:effectLst>
                <a:latin typeface="+mn-lt"/>
                <a:ea typeface="Georgia"/>
                <a:cs typeface="Georgia"/>
                <a:sym typeface="Georgia"/>
              </a:rPr>
              <a:t>DBMS)?</a:t>
            </a:r>
          </a:p>
          <a:p>
            <a:pPr marL="0" marR="0" lvl="0" indent="0" rtl="0">
              <a:lnSpc>
                <a:spcPct val="100000"/>
              </a:lnSpc>
              <a:spcBef>
                <a:spcPts val="0"/>
              </a:spcBef>
              <a:spcAft>
                <a:spcPts val="0"/>
              </a:spcAft>
              <a:buClr>
                <a:schemeClr val="dk1"/>
              </a:buClr>
              <a:buSzPts val="3200"/>
              <a:buFont typeface="Arial"/>
              <a:buNone/>
            </a:pPr>
            <a:endParaRPr lang="es-AR" sz="2200" b="1" i="0" u="none" strike="noStrike" cap="none" dirty="0" smtClean="0">
              <a:effectLst>
                <a:outerShdw blurRad="38100" dist="38100" dir="2700000" algn="tl">
                  <a:srgbClr val="000000">
                    <a:alpha val="43137"/>
                  </a:srgbClr>
                </a:outerShdw>
              </a:effectLst>
              <a:latin typeface="+mn-lt"/>
              <a:ea typeface="Georgia"/>
              <a:cs typeface="Georgia"/>
              <a:sym typeface="Georgia"/>
            </a:endParaRPr>
          </a:p>
          <a:p>
            <a:pPr marL="0" marR="0" lvl="0" indent="0" rtl="0">
              <a:lnSpc>
                <a:spcPct val="100000"/>
              </a:lnSpc>
              <a:spcBef>
                <a:spcPts val="0"/>
              </a:spcBef>
              <a:spcAft>
                <a:spcPts val="0"/>
              </a:spcAft>
              <a:buClr>
                <a:schemeClr val="dk1"/>
              </a:buClr>
              <a:buSzPts val="3200"/>
              <a:buFont typeface="Arial"/>
              <a:buNone/>
            </a:pPr>
            <a:r>
              <a:rPr lang="es-AR" sz="2200" i="0" u="none" strike="noStrike" cap="none" dirty="0" smtClean="0">
                <a:effectLst>
                  <a:outerShdw blurRad="38100" dist="38100" dir="2700000" algn="tl">
                    <a:srgbClr val="000000">
                      <a:alpha val="43137"/>
                    </a:srgbClr>
                  </a:outerShdw>
                </a:effectLst>
                <a:latin typeface="+mn-lt"/>
                <a:ea typeface="Georgia"/>
                <a:cs typeface="Georgia"/>
                <a:sym typeface="Georgia"/>
              </a:rPr>
              <a:t>Es </a:t>
            </a:r>
            <a:r>
              <a:rPr lang="es-AR" sz="2200" i="0" u="none" strike="noStrike" cap="none" dirty="0">
                <a:effectLst>
                  <a:outerShdw blurRad="38100" dist="38100" dir="2700000" algn="tl">
                    <a:srgbClr val="000000">
                      <a:alpha val="43137"/>
                    </a:srgbClr>
                  </a:outerShdw>
                </a:effectLst>
                <a:latin typeface="+mn-lt"/>
                <a:ea typeface="Georgia"/>
                <a:cs typeface="Georgia"/>
                <a:sym typeface="Georgia"/>
              </a:rPr>
              <a:t>un software que permite la creación y administración de Base  de Datos y además actúa como un intermediario entre los usuarios, las aplicaciones y la propia base de datos. </a:t>
            </a:r>
            <a:endParaRPr sz="2200" i="0" u="none" strike="noStrike" cap="none" dirty="0">
              <a:effectLst>
                <a:outerShdw blurRad="38100" dist="38100" dir="2700000" algn="tl">
                  <a:srgbClr val="000000">
                    <a:alpha val="43137"/>
                  </a:srgbClr>
                </a:outerShdw>
              </a:effectLst>
              <a:latin typeface="+mn-lt"/>
              <a:ea typeface="Georgia"/>
              <a:cs typeface="Georgia"/>
              <a:sym typeface="Georgia"/>
            </a:endParaRPr>
          </a:p>
        </p:txBody>
      </p:sp>
      <p:pic>
        <p:nvPicPr>
          <p:cNvPr id="13" name="Google Shape;93;p8"/>
          <p:cNvPicPr preferRelativeResize="0"/>
          <p:nvPr/>
        </p:nvPicPr>
        <p:blipFill rotWithShape="1">
          <a:blip r:embed="rId2">
            <a:alphaModFix/>
          </a:blip>
          <a:srcRect/>
          <a:stretch/>
        </p:blipFill>
        <p:spPr>
          <a:xfrm>
            <a:off x="252562" y="3647274"/>
            <a:ext cx="2312879" cy="996491"/>
          </a:xfrm>
          <a:prstGeom prst="rect">
            <a:avLst/>
          </a:prstGeom>
          <a:noFill/>
          <a:ln>
            <a:noFill/>
          </a:ln>
        </p:spPr>
      </p:pic>
      <p:pic>
        <p:nvPicPr>
          <p:cNvPr id="14" name="Google Shape;94;p8"/>
          <p:cNvPicPr preferRelativeResize="0"/>
          <p:nvPr/>
        </p:nvPicPr>
        <p:blipFill rotWithShape="1">
          <a:blip r:embed="rId3">
            <a:alphaModFix/>
          </a:blip>
          <a:srcRect l="13843" t="30872" r="48782" b="34564"/>
          <a:stretch/>
        </p:blipFill>
        <p:spPr>
          <a:xfrm>
            <a:off x="2665391" y="4728665"/>
            <a:ext cx="2003642" cy="1069054"/>
          </a:xfrm>
          <a:prstGeom prst="rect">
            <a:avLst/>
          </a:prstGeom>
          <a:noFill/>
          <a:ln>
            <a:noFill/>
          </a:ln>
        </p:spPr>
      </p:pic>
      <p:pic>
        <p:nvPicPr>
          <p:cNvPr id="15" name="Google Shape;95;p8"/>
          <p:cNvPicPr preferRelativeResize="0"/>
          <p:nvPr/>
        </p:nvPicPr>
        <p:blipFill rotWithShape="1">
          <a:blip r:embed="rId4">
            <a:alphaModFix/>
          </a:blip>
          <a:srcRect/>
          <a:stretch/>
        </p:blipFill>
        <p:spPr>
          <a:xfrm>
            <a:off x="4366031" y="3497993"/>
            <a:ext cx="984706" cy="1005762"/>
          </a:xfrm>
          <a:prstGeom prst="rect">
            <a:avLst/>
          </a:prstGeom>
          <a:noFill/>
          <a:ln>
            <a:noFill/>
          </a:ln>
        </p:spPr>
      </p:pic>
      <p:pic>
        <p:nvPicPr>
          <p:cNvPr id="16" name="Google Shape;96;p8"/>
          <p:cNvPicPr preferRelativeResize="0"/>
          <p:nvPr/>
        </p:nvPicPr>
        <p:blipFill rotWithShape="1">
          <a:blip r:embed="rId5">
            <a:alphaModFix/>
          </a:blip>
          <a:srcRect l="16463" r="15554"/>
          <a:stretch/>
        </p:blipFill>
        <p:spPr>
          <a:xfrm>
            <a:off x="5635785" y="4397555"/>
            <a:ext cx="1540043" cy="1400175"/>
          </a:xfrm>
          <a:prstGeom prst="rect">
            <a:avLst/>
          </a:prstGeom>
          <a:noFill/>
          <a:ln>
            <a:noFill/>
          </a:ln>
        </p:spPr>
      </p:pic>
      <p:pic>
        <p:nvPicPr>
          <p:cNvPr id="17" name="Google Shape;97;p8"/>
          <p:cNvPicPr preferRelativeResize="0"/>
          <p:nvPr/>
        </p:nvPicPr>
        <p:blipFill rotWithShape="1">
          <a:blip r:embed="rId6">
            <a:alphaModFix/>
          </a:blip>
          <a:srcRect/>
          <a:stretch/>
        </p:blipFill>
        <p:spPr>
          <a:xfrm>
            <a:off x="7313086" y="3647274"/>
            <a:ext cx="1574358" cy="1218980"/>
          </a:xfrm>
          <a:prstGeom prst="rect">
            <a:avLst/>
          </a:prstGeom>
          <a:noFill/>
          <a:ln>
            <a:noFill/>
          </a:ln>
        </p:spPr>
      </p:pic>
    </p:spTree>
    <p:extLst>
      <p:ext uri="{BB962C8B-B14F-4D97-AF65-F5344CB8AC3E}">
        <p14:creationId xmlns:p14="http://schemas.microsoft.com/office/powerpoint/2010/main" val="2965046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
        <p:cNvGrpSpPr/>
        <p:nvPr/>
      </p:nvGrpSpPr>
      <p:grpSpPr>
        <a:xfrm>
          <a:off x="0" y="0"/>
          <a:ext cx="0" cy="0"/>
          <a:chOff x="0" y="0"/>
          <a:chExt cx="0" cy="0"/>
        </a:xfrm>
      </p:grpSpPr>
      <p:sp>
        <p:nvSpPr>
          <p:cNvPr id="43" name="Google Shape;43;p8"/>
          <p:cNvSpPr txBox="1">
            <a:spLocks noGrp="1"/>
          </p:cNvSpPr>
          <p:nvPr>
            <p:ph type="body" idx="1"/>
          </p:nvPr>
        </p:nvSpPr>
        <p:spPr>
          <a:xfrm>
            <a:off x="3393279" y="2314572"/>
            <a:ext cx="2543175" cy="78581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1200"/>
              </a:spcAft>
              <a:buClr>
                <a:schemeClr val="dk1"/>
              </a:buClr>
              <a:buSzPts val="3200"/>
              <a:buNone/>
            </a:pPr>
            <a:r>
              <a:rPr lang="es-AR" sz="2400" b="1" dirty="0" smtClean="0">
                <a:solidFill>
                  <a:schemeClr val="tx1"/>
                </a:solidFill>
              </a:rPr>
              <a:t>CONDICIÓN</a:t>
            </a:r>
            <a:endParaRPr sz="2400" b="1" dirty="0">
              <a:solidFill>
                <a:schemeClr val="tx1"/>
              </a:solidFill>
            </a:endParaRPr>
          </a:p>
        </p:txBody>
      </p:sp>
      <p:pic>
        <p:nvPicPr>
          <p:cNvPr id="6" name="Imagen 5"/>
          <p:cNvPicPr>
            <a:picLocks noChangeAspect="1"/>
          </p:cNvPicPr>
          <p:nvPr/>
        </p:nvPicPr>
        <p:blipFill>
          <a:blip r:embed="rId4"/>
          <a:stretch>
            <a:fillRect/>
          </a:stretch>
        </p:blipFill>
        <p:spPr>
          <a:xfrm>
            <a:off x="304798" y="1801090"/>
            <a:ext cx="8591217" cy="3750377"/>
          </a:xfrm>
          <a:prstGeom prst="rect">
            <a:avLst/>
          </a:prstGeom>
        </p:spPr>
      </p:pic>
      <p:sp>
        <p:nvSpPr>
          <p:cNvPr id="11" name="7 Rectángulo"/>
          <p:cNvSpPr/>
          <p:nvPr/>
        </p:nvSpPr>
        <p:spPr>
          <a:xfrm>
            <a:off x="2035699" y="643181"/>
            <a:ext cx="5554726" cy="523220"/>
          </a:xfrm>
          <a:prstGeom prst="rect">
            <a:avLst/>
          </a:prstGeom>
        </p:spPr>
        <p:txBody>
          <a:bodyPr wrap="none">
            <a:spAutoFit/>
          </a:bodyPr>
          <a:lstStyle/>
          <a:p>
            <a:r>
              <a:rPr lang="es-AR" sz="2800" b="1" dirty="0" smtClean="0">
                <a:solidFill>
                  <a:schemeClr val="bg2">
                    <a:lumMod val="90000"/>
                    <a:lumOff val="10000"/>
                  </a:schemeClr>
                </a:solidFill>
                <a:effectLst>
                  <a:outerShdw blurRad="38100" dist="38100" dir="2700000" algn="tl">
                    <a:srgbClr val="000000">
                      <a:alpha val="43137"/>
                    </a:srgbClr>
                  </a:outerShdw>
                </a:effectLst>
              </a:rPr>
              <a:t>Estructura de un SGBD - DBMS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sco magnético 3"/>
          <p:cNvSpPr/>
          <p:nvPr/>
        </p:nvSpPr>
        <p:spPr>
          <a:xfrm>
            <a:off x="3657602" y="4530440"/>
            <a:ext cx="1939636" cy="1579418"/>
          </a:xfrm>
          <a:prstGeom prst="flowChartMagneticDisk">
            <a:avLst/>
          </a:prstGeom>
          <a:solidFill>
            <a:schemeClr val="tx2">
              <a:lumMod val="7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s-AR">
              <a:effectLst>
                <a:outerShdw blurRad="50800" dist="38100" dir="2700000" algn="tl" rotWithShape="0">
                  <a:prstClr val="black">
                    <a:alpha val="40000"/>
                  </a:prstClr>
                </a:outerShdw>
              </a:effectLst>
            </a:endParaRPr>
          </a:p>
        </p:txBody>
      </p:sp>
      <p:sp>
        <p:nvSpPr>
          <p:cNvPr id="5" name="Rectángulo redondeado 4"/>
          <p:cNvSpPr/>
          <p:nvPr/>
        </p:nvSpPr>
        <p:spPr>
          <a:xfrm>
            <a:off x="3338927" y="2703097"/>
            <a:ext cx="2660090" cy="145327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1 Título"/>
          <p:cNvSpPr txBox="1">
            <a:spLocks/>
          </p:cNvSpPr>
          <p:nvPr/>
        </p:nvSpPr>
        <p:spPr>
          <a:xfrm>
            <a:off x="3755298" y="3025806"/>
            <a:ext cx="1911210"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2400" dirty="0" smtClean="0">
                <a:ln w="0"/>
                <a:solidFill>
                  <a:schemeClr val="tx1">
                    <a:lumMod val="85000"/>
                  </a:schemeClr>
                </a:solidFill>
                <a:effectLst>
                  <a:reflection blurRad="6350" stA="53000" endA="300" endPos="35500" dir="5400000" sy="-90000" algn="bl" rotWithShape="0"/>
                </a:effectLst>
                <a:latin typeface="+mj-lt"/>
              </a:rPr>
              <a:t>Modelo</a:t>
            </a:r>
            <a:endParaRPr lang="es-ES" sz="2400" b="1" dirty="0" smtClean="0">
              <a:solidFill>
                <a:schemeClr val="tx1">
                  <a:lumMod val="85000"/>
                </a:schemeClr>
              </a:solidFill>
              <a:effectLst>
                <a:outerShdw blurRad="38100" dist="38100" dir="2700000" algn="tl">
                  <a:srgbClr val="000000">
                    <a:alpha val="43137"/>
                  </a:srgbClr>
                </a:outerShdw>
              </a:effectLst>
              <a:latin typeface="+mj-lt"/>
            </a:endParaRPr>
          </a:p>
          <a:p>
            <a:pPr>
              <a:buClrTx/>
            </a:pPr>
            <a:r>
              <a:rPr lang="es-ES" sz="2400" dirty="0" smtClean="0">
                <a:ln w="0"/>
                <a:solidFill>
                  <a:schemeClr val="tx1">
                    <a:lumMod val="85000"/>
                  </a:schemeClr>
                </a:solidFill>
                <a:effectLst>
                  <a:reflection blurRad="6350" stA="53000" endA="300" endPos="35500" dir="5400000" sy="-90000" algn="bl" rotWithShape="0"/>
                </a:effectLst>
                <a:latin typeface="+mj-lt"/>
              </a:rPr>
              <a:t>Conceptual</a:t>
            </a:r>
            <a:r>
              <a:rPr lang="es-ES" sz="2400" b="1" dirty="0" smtClean="0">
                <a:solidFill>
                  <a:schemeClr val="tx1">
                    <a:lumMod val="85000"/>
                  </a:schemeClr>
                </a:solidFill>
                <a:effectLst>
                  <a:outerShdw blurRad="38100" dist="38100" dir="2700000" algn="tl">
                    <a:srgbClr val="000000">
                      <a:alpha val="43137"/>
                    </a:srgbClr>
                  </a:outerShdw>
                </a:effectLst>
                <a:latin typeface="+mj-lt"/>
              </a:rPr>
              <a:t> </a:t>
            </a:r>
            <a:endParaRPr lang="es-AR" sz="2400" b="1" dirty="0">
              <a:solidFill>
                <a:schemeClr val="tx1">
                  <a:lumMod val="85000"/>
                </a:schemeClr>
              </a:solidFill>
              <a:effectLst>
                <a:outerShdw blurRad="38100" dist="38100" dir="2700000" algn="tl">
                  <a:srgbClr val="000000">
                    <a:alpha val="43137"/>
                  </a:srgbClr>
                </a:outerShdw>
              </a:effectLst>
              <a:latin typeface="+mj-lt"/>
            </a:endParaRPr>
          </a:p>
        </p:txBody>
      </p:sp>
      <p:sp>
        <p:nvSpPr>
          <p:cNvPr id="7" name="Rectángulo redondeado 6"/>
          <p:cNvSpPr/>
          <p:nvPr/>
        </p:nvSpPr>
        <p:spPr>
          <a:xfrm>
            <a:off x="3352782" y="818867"/>
            <a:ext cx="2660090" cy="1453278"/>
          </a:xfrm>
          <a:prstGeom prst="roundRect">
            <a:avLst/>
          </a:prstGeom>
          <a:solidFill>
            <a:schemeClr val="tx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 name="1 Título"/>
          <p:cNvSpPr txBox="1">
            <a:spLocks/>
          </p:cNvSpPr>
          <p:nvPr/>
        </p:nvSpPr>
        <p:spPr>
          <a:xfrm>
            <a:off x="3727588" y="1127721"/>
            <a:ext cx="1911210"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2800" dirty="0" smtClean="0">
                <a:ln w="0"/>
                <a:solidFill>
                  <a:schemeClr val="tx1">
                    <a:lumMod val="85000"/>
                  </a:schemeClr>
                </a:solidFill>
                <a:effectLst>
                  <a:reflection blurRad="6350" stA="53000" endA="300" endPos="35500" dir="5400000" sy="-90000" algn="bl" rotWithShape="0"/>
                </a:effectLst>
                <a:latin typeface="+mj-lt"/>
              </a:rPr>
              <a:t>Modelo</a:t>
            </a:r>
            <a:endParaRPr lang="es-ES" sz="2800" b="1" dirty="0" smtClean="0">
              <a:solidFill>
                <a:schemeClr val="tx1">
                  <a:lumMod val="85000"/>
                </a:schemeClr>
              </a:solidFill>
              <a:effectLst>
                <a:outerShdw blurRad="38100" dist="38100" dir="2700000" algn="tl">
                  <a:srgbClr val="000000">
                    <a:alpha val="43137"/>
                  </a:srgbClr>
                </a:outerShdw>
              </a:effectLst>
              <a:latin typeface="+mj-lt"/>
            </a:endParaRPr>
          </a:p>
          <a:p>
            <a:pPr>
              <a:buClrTx/>
            </a:pPr>
            <a:r>
              <a:rPr lang="es-ES" sz="2800" dirty="0" smtClean="0">
                <a:ln w="0"/>
                <a:solidFill>
                  <a:schemeClr val="tx1">
                    <a:lumMod val="85000"/>
                  </a:schemeClr>
                </a:solidFill>
                <a:effectLst>
                  <a:reflection blurRad="6350" stA="53000" endA="300" endPos="35500" dir="5400000" sy="-90000" algn="bl" rotWithShape="0"/>
                </a:effectLst>
                <a:latin typeface="+mj-lt"/>
              </a:rPr>
              <a:t>Externo</a:t>
            </a:r>
            <a:r>
              <a:rPr lang="es-ES" sz="2800" b="1" dirty="0" smtClean="0">
                <a:solidFill>
                  <a:schemeClr val="tx1">
                    <a:lumMod val="85000"/>
                  </a:schemeClr>
                </a:solidFill>
                <a:effectLst>
                  <a:outerShdw blurRad="38100" dist="38100" dir="2700000" algn="tl">
                    <a:srgbClr val="000000">
                      <a:alpha val="43137"/>
                    </a:srgbClr>
                  </a:outerShdw>
                </a:effectLst>
                <a:latin typeface="+mj-lt"/>
              </a:rPr>
              <a:t> </a:t>
            </a:r>
            <a:endParaRPr lang="es-AR" sz="2800" b="1" dirty="0">
              <a:solidFill>
                <a:schemeClr val="tx1">
                  <a:lumMod val="85000"/>
                </a:schemeClr>
              </a:solidFill>
              <a:effectLst>
                <a:outerShdw blurRad="38100" dist="38100" dir="2700000" algn="tl">
                  <a:srgbClr val="000000">
                    <a:alpha val="43137"/>
                  </a:srgbClr>
                </a:outerShdw>
              </a:effectLst>
              <a:latin typeface="+mj-lt"/>
            </a:endParaRPr>
          </a:p>
        </p:txBody>
      </p:sp>
      <p:sp>
        <p:nvSpPr>
          <p:cNvPr id="9" name="Flecha arriba y abajo 8"/>
          <p:cNvSpPr/>
          <p:nvPr/>
        </p:nvSpPr>
        <p:spPr>
          <a:xfrm>
            <a:off x="4364181" y="3948537"/>
            <a:ext cx="581891" cy="928254"/>
          </a:xfrm>
          <a:prstGeom prst="upDownArrow">
            <a:avLst/>
          </a:prstGeom>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Flecha arriba y abajo 9"/>
          <p:cNvSpPr/>
          <p:nvPr/>
        </p:nvSpPr>
        <p:spPr>
          <a:xfrm>
            <a:off x="4364176" y="2064317"/>
            <a:ext cx="581891" cy="928254"/>
          </a:xfrm>
          <a:prstGeom prst="upDownArrow">
            <a:avLst/>
          </a:prstGeom>
          <a:solidFill>
            <a:schemeClr val="tx1">
              <a:lumMod val="65000"/>
            </a:schemeClr>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1 Título"/>
          <p:cNvSpPr txBox="1">
            <a:spLocks/>
          </p:cNvSpPr>
          <p:nvPr/>
        </p:nvSpPr>
        <p:spPr>
          <a:xfrm>
            <a:off x="3672168" y="5187125"/>
            <a:ext cx="1911210" cy="740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Roboto Slab Regular"/>
              <a:buNone/>
              <a:defRPr sz="3100" b="0" i="0" u="none" strike="noStrike" cap="none">
                <a:solidFill>
                  <a:srgbClr val="434343"/>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dk1"/>
              </a:buClr>
              <a:buSzPts val="3100"/>
              <a:buFont typeface="Roboto Slab Regular"/>
              <a:buNone/>
              <a:defRPr sz="3100" b="0" i="0" u="none" strike="noStrike" cap="none">
                <a:solidFill>
                  <a:schemeClr val="dk1"/>
                </a:solidFill>
                <a:latin typeface="Roboto Slab Regular"/>
                <a:ea typeface="Roboto Slab Regular"/>
                <a:cs typeface="Roboto Slab Regular"/>
                <a:sym typeface="Roboto Slab Regular"/>
              </a:defRPr>
            </a:lvl9pPr>
          </a:lstStyle>
          <a:p>
            <a:pPr>
              <a:buClrTx/>
            </a:pPr>
            <a:r>
              <a:rPr lang="es-ES" sz="2400" dirty="0" smtClean="0">
                <a:ln w="0"/>
                <a:solidFill>
                  <a:schemeClr val="tx2">
                    <a:lumMod val="10000"/>
                  </a:schemeClr>
                </a:solidFill>
                <a:effectLst>
                  <a:reflection blurRad="6350" stA="53000" endA="300" endPos="35500" dir="5400000" sy="-90000" algn="bl" rotWithShape="0"/>
                </a:effectLst>
                <a:latin typeface="+mj-lt"/>
              </a:rPr>
              <a:t>Modelo</a:t>
            </a:r>
            <a:endParaRPr lang="es-ES" sz="2400" b="1" dirty="0" smtClean="0">
              <a:solidFill>
                <a:schemeClr val="tx2">
                  <a:lumMod val="10000"/>
                </a:schemeClr>
              </a:solidFill>
              <a:effectLst>
                <a:outerShdw blurRad="38100" dist="38100" dir="2700000" algn="tl">
                  <a:srgbClr val="000000">
                    <a:alpha val="43137"/>
                  </a:srgbClr>
                </a:outerShdw>
              </a:effectLst>
              <a:latin typeface="+mj-lt"/>
            </a:endParaRPr>
          </a:p>
          <a:p>
            <a:pPr>
              <a:buClrTx/>
            </a:pPr>
            <a:r>
              <a:rPr lang="es-ES" sz="2400" dirty="0" smtClean="0">
                <a:ln w="0"/>
                <a:solidFill>
                  <a:schemeClr val="tx2">
                    <a:lumMod val="10000"/>
                  </a:schemeClr>
                </a:solidFill>
                <a:effectLst>
                  <a:reflection blurRad="6350" stA="53000" endA="300" endPos="35500" dir="5400000" sy="-90000" algn="bl" rotWithShape="0"/>
                </a:effectLst>
                <a:latin typeface="+mj-lt"/>
              </a:rPr>
              <a:t>Físico</a:t>
            </a:r>
            <a:r>
              <a:rPr lang="es-ES" sz="2400" b="1" dirty="0" smtClean="0">
                <a:solidFill>
                  <a:schemeClr val="tx2">
                    <a:lumMod val="10000"/>
                  </a:schemeClr>
                </a:solidFill>
                <a:effectLst>
                  <a:outerShdw blurRad="38100" dist="38100" dir="2700000" algn="tl">
                    <a:srgbClr val="000000">
                      <a:alpha val="43137"/>
                    </a:srgbClr>
                  </a:outerShdw>
                </a:effectLst>
                <a:latin typeface="+mj-lt"/>
              </a:rPr>
              <a:t> </a:t>
            </a:r>
            <a:endParaRPr lang="es-AR" sz="2400" b="1" dirty="0">
              <a:solidFill>
                <a:schemeClr val="tx2">
                  <a:lumMod val="10000"/>
                </a:schemeClr>
              </a:solidFill>
              <a:effectLst>
                <a:outerShdw blurRad="38100" dist="38100" dir="2700000" algn="tl">
                  <a:srgbClr val="000000">
                    <a:alpha val="43137"/>
                  </a:srgbClr>
                </a:outerShdw>
              </a:effectLst>
              <a:latin typeface="+mj-lt"/>
            </a:endParaRPr>
          </a:p>
        </p:txBody>
      </p:sp>
      <p:sp>
        <p:nvSpPr>
          <p:cNvPr id="16" name="CuadroTexto 15"/>
          <p:cNvSpPr txBox="1"/>
          <p:nvPr/>
        </p:nvSpPr>
        <p:spPr>
          <a:xfrm>
            <a:off x="6386951" y="587386"/>
            <a:ext cx="2563091" cy="2031325"/>
          </a:xfrm>
          <a:prstGeom prst="rect">
            <a:avLst/>
          </a:prstGeom>
          <a:solidFill>
            <a:schemeClr val="tx1">
              <a:lumMod val="95000"/>
            </a:schemeClr>
          </a:solidFill>
          <a:ln>
            <a:solidFill>
              <a:schemeClr val="tx2">
                <a:lumMod val="75000"/>
              </a:schemeClr>
            </a:solidFill>
          </a:ln>
        </p:spPr>
        <p:txBody>
          <a:bodyPr wrap="square" rtlCol="0">
            <a:spAutoFit/>
          </a:bodyPr>
          <a:lstStyle/>
          <a:p>
            <a:r>
              <a:rPr lang="es-ES" dirty="0" smtClean="0">
                <a:effectLst>
                  <a:outerShdw blurRad="38100" dist="38100" dir="2700000" algn="tl">
                    <a:srgbClr val="000000">
                      <a:alpha val="43137"/>
                    </a:srgbClr>
                  </a:outerShdw>
                </a:effectLst>
              </a:rPr>
              <a:t>Dashboard (panel de Control) del tipo:</a:t>
            </a:r>
          </a:p>
          <a:p>
            <a:endParaRPr lang="es-ES" dirty="0" smtClean="0">
              <a:effectLst>
                <a:outerShdw blurRad="38100" dist="38100" dir="2700000" algn="tl">
                  <a:srgbClr val="000000">
                    <a:alpha val="43137"/>
                  </a:srgbClr>
                </a:outerShdw>
              </a:effectLst>
            </a:endParaRPr>
          </a:p>
          <a:p>
            <a:r>
              <a:rPr lang="es-ES" dirty="0" smtClean="0">
                <a:effectLst>
                  <a:outerShdw blurRad="38100" dist="38100" dir="2700000" algn="tl">
                    <a:srgbClr val="000000">
                      <a:alpha val="43137"/>
                    </a:srgbClr>
                  </a:outerShdw>
                </a:effectLst>
              </a:rPr>
              <a:t>Workbeanch (MySQL)</a:t>
            </a:r>
          </a:p>
          <a:p>
            <a:r>
              <a:rPr lang="es-ES" dirty="0" smtClean="0">
                <a:effectLst>
                  <a:outerShdw blurRad="38100" dist="38100" dir="2700000" algn="tl">
                    <a:srgbClr val="000000">
                      <a:alpha val="43137"/>
                    </a:srgbClr>
                  </a:outerShdw>
                </a:effectLst>
              </a:rPr>
              <a:t>Enterprise Mannager (Oracle)</a:t>
            </a:r>
          </a:p>
          <a:p>
            <a:r>
              <a:rPr lang="es-ES" dirty="0" smtClean="0">
                <a:effectLst>
                  <a:outerShdw blurRad="38100" dist="38100" dir="2700000" algn="tl">
                    <a:srgbClr val="000000">
                      <a:alpha val="43137"/>
                    </a:srgbClr>
                  </a:outerShdw>
                </a:effectLst>
              </a:rPr>
              <a:t>SQL Developer (Oracle)</a:t>
            </a:r>
          </a:p>
          <a:p>
            <a:endParaRPr lang="es-ES" dirty="0">
              <a:effectLst>
                <a:outerShdw blurRad="38100" dist="38100" dir="2700000" algn="tl">
                  <a:srgbClr val="000000">
                    <a:alpha val="43137"/>
                  </a:srgbClr>
                </a:outerShdw>
              </a:effectLst>
            </a:endParaRPr>
          </a:p>
          <a:p>
            <a:r>
              <a:rPr lang="es-ES" dirty="0" smtClean="0">
                <a:effectLst>
                  <a:outerShdw blurRad="38100" dist="38100" dir="2700000" algn="tl">
                    <a:srgbClr val="000000">
                      <a:alpha val="43137"/>
                    </a:srgbClr>
                  </a:outerShdw>
                </a:effectLst>
              </a:rPr>
              <a:t>Aplicación o sistema desarrollado.</a:t>
            </a:r>
            <a:endParaRPr lang="es-AR" dirty="0">
              <a:effectLst>
                <a:outerShdw blurRad="38100" dist="38100" dir="2700000" algn="tl">
                  <a:srgbClr val="000000">
                    <a:alpha val="43137"/>
                  </a:srgbClr>
                </a:outerShdw>
              </a:effectLst>
            </a:endParaRPr>
          </a:p>
        </p:txBody>
      </p:sp>
      <p:sp>
        <p:nvSpPr>
          <p:cNvPr id="17" name="Flecha derecha 16"/>
          <p:cNvSpPr/>
          <p:nvPr/>
        </p:nvSpPr>
        <p:spPr>
          <a:xfrm rot="10800000">
            <a:off x="5631877" y="1255578"/>
            <a:ext cx="789709" cy="542917"/>
          </a:xfrm>
          <a:prstGeom prst="rightArrow">
            <a:avLst/>
          </a:prstGeom>
          <a:solidFill>
            <a:schemeClr val="accent3">
              <a:lumMod val="60000"/>
              <a:lumOff val="40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CuadroTexto 17"/>
          <p:cNvSpPr txBox="1"/>
          <p:nvPr/>
        </p:nvSpPr>
        <p:spPr>
          <a:xfrm>
            <a:off x="347057" y="3025806"/>
            <a:ext cx="2563091" cy="738664"/>
          </a:xfrm>
          <a:prstGeom prst="rect">
            <a:avLst/>
          </a:prstGeom>
          <a:solidFill>
            <a:schemeClr val="tx1">
              <a:lumMod val="95000"/>
            </a:schemeClr>
          </a:solidFill>
          <a:ln>
            <a:solidFill>
              <a:schemeClr val="tx2">
                <a:lumMod val="75000"/>
              </a:schemeClr>
            </a:solidFill>
          </a:ln>
        </p:spPr>
        <p:txBody>
          <a:bodyPr wrap="square" rtlCol="0">
            <a:spAutoFit/>
          </a:bodyPr>
          <a:lstStyle/>
          <a:p>
            <a:r>
              <a:rPr lang="es-ES" dirty="0" smtClean="0">
                <a:effectLst>
                  <a:outerShdw blurRad="38100" dist="38100" dir="2700000" algn="tl">
                    <a:srgbClr val="000000">
                      <a:alpha val="43137"/>
                    </a:srgbClr>
                  </a:outerShdw>
                </a:effectLst>
              </a:rPr>
              <a:t>Estructura de la Base de Datos de la aplicación o sistema desarrollado.</a:t>
            </a:r>
            <a:endParaRPr lang="es-AR" dirty="0">
              <a:effectLst>
                <a:outerShdw blurRad="38100" dist="38100" dir="2700000" algn="tl">
                  <a:srgbClr val="000000">
                    <a:alpha val="43137"/>
                  </a:srgbClr>
                </a:outerShdw>
              </a:effectLst>
            </a:endParaRPr>
          </a:p>
        </p:txBody>
      </p:sp>
      <p:sp>
        <p:nvSpPr>
          <p:cNvPr id="19" name="Flecha derecha 18"/>
          <p:cNvSpPr/>
          <p:nvPr/>
        </p:nvSpPr>
        <p:spPr>
          <a:xfrm>
            <a:off x="2847107" y="3153656"/>
            <a:ext cx="789709" cy="542917"/>
          </a:xfrm>
          <a:prstGeom prst="rightArrow">
            <a:avLst/>
          </a:prstGeom>
          <a:solidFill>
            <a:schemeClr val="accent3">
              <a:lumMod val="60000"/>
              <a:lumOff val="40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1" name="CuadroTexto 20"/>
          <p:cNvSpPr txBox="1"/>
          <p:nvPr/>
        </p:nvSpPr>
        <p:spPr>
          <a:xfrm>
            <a:off x="6110549" y="5076296"/>
            <a:ext cx="2563091" cy="738664"/>
          </a:xfrm>
          <a:prstGeom prst="rect">
            <a:avLst/>
          </a:prstGeom>
          <a:solidFill>
            <a:schemeClr val="tx1">
              <a:lumMod val="95000"/>
            </a:schemeClr>
          </a:solidFill>
          <a:ln>
            <a:solidFill>
              <a:schemeClr val="tx2">
                <a:lumMod val="75000"/>
              </a:schemeClr>
            </a:solidFill>
          </a:ln>
        </p:spPr>
        <p:txBody>
          <a:bodyPr wrap="square" rtlCol="0">
            <a:spAutoFit/>
          </a:bodyPr>
          <a:lstStyle/>
          <a:p>
            <a:r>
              <a:rPr lang="es-ES" dirty="0" smtClean="0">
                <a:effectLst>
                  <a:outerShdw blurRad="38100" dist="38100" dir="2700000" algn="tl">
                    <a:srgbClr val="000000">
                      <a:alpha val="43137"/>
                    </a:srgbClr>
                  </a:outerShdw>
                </a:effectLst>
              </a:rPr>
              <a:t>Datos físicos (archivos del tipo </a:t>
            </a:r>
            <a:r>
              <a:rPr lang="es-ES" b="1" dirty="0" smtClean="0">
                <a:effectLst>
                  <a:outerShdw blurRad="38100" dist="38100" dir="2700000" algn="tl">
                    <a:srgbClr val="000000">
                      <a:alpha val="43137"/>
                    </a:srgbClr>
                  </a:outerShdw>
                </a:effectLst>
              </a:rPr>
              <a:t>RAW</a:t>
            </a:r>
            <a:r>
              <a:rPr lang="es-ES" dirty="0" smtClean="0">
                <a:effectLst>
                  <a:outerShdw blurRad="38100" dist="38100" dir="2700000" algn="tl">
                    <a:srgbClr val="000000">
                      <a:alpha val="43137"/>
                    </a:srgbClr>
                  </a:outerShdw>
                </a:effectLst>
              </a:rPr>
              <a:t>)  de la aplicación o sistema desarrollado</a:t>
            </a:r>
            <a:endParaRPr lang="es-AR" dirty="0">
              <a:effectLst>
                <a:outerShdw blurRad="38100" dist="38100" dir="2700000" algn="tl">
                  <a:srgbClr val="000000">
                    <a:alpha val="43137"/>
                  </a:srgbClr>
                </a:outerShdw>
              </a:effectLst>
            </a:endParaRPr>
          </a:p>
        </p:txBody>
      </p:sp>
      <p:sp>
        <p:nvSpPr>
          <p:cNvPr id="22" name="Flecha derecha 21"/>
          <p:cNvSpPr/>
          <p:nvPr/>
        </p:nvSpPr>
        <p:spPr>
          <a:xfrm rot="10800000">
            <a:off x="5382490" y="5190263"/>
            <a:ext cx="789709" cy="542917"/>
          </a:xfrm>
          <a:prstGeom prst="rightArrow">
            <a:avLst/>
          </a:prstGeom>
          <a:solidFill>
            <a:schemeClr val="accent3">
              <a:lumMod val="60000"/>
              <a:lumOff val="40000"/>
            </a:schemeClr>
          </a:solidFill>
          <a:ln>
            <a:solidFill>
              <a:schemeClr val="bg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7 Rectángulo"/>
          <p:cNvSpPr/>
          <p:nvPr/>
        </p:nvSpPr>
        <p:spPr>
          <a:xfrm>
            <a:off x="70818" y="1351986"/>
            <a:ext cx="3158237" cy="830997"/>
          </a:xfrm>
          <a:prstGeom prst="rect">
            <a:avLst/>
          </a:prstGeom>
        </p:spPr>
        <p:txBody>
          <a:bodyPr wrap="none">
            <a:spAutoFit/>
          </a:bodyPr>
          <a:lstStyle/>
          <a:p>
            <a:r>
              <a:rPr lang="es-AR" sz="2400" b="1" dirty="0" smtClean="0">
                <a:solidFill>
                  <a:schemeClr val="bg2">
                    <a:lumMod val="90000"/>
                    <a:lumOff val="10000"/>
                  </a:schemeClr>
                </a:solidFill>
                <a:effectLst>
                  <a:outerShdw blurRad="38100" dist="38100" dir="2700000" algn="tl">
                    <a:srgbClr val="000000">
                      <a:alpha val="43137"/>
                    </a:srgbClr>
                  </a:outerShdw>
                </a:effectLst>
              </a:rPr>
              <a:t>Estructura </a:t>
            </a:r>
          </a:p>
          <a:p>
            <a:r>
              <a:rPr lang="es-AR" sz="2400" b="1" dirty="0" smtClean="0">
                <a:solidFill>
                  <a:schemeClr val="bg2">
                    <a:lumMod val="90000"/>
                    <a:lumOff val="10000"/>
                  </a:schemeClr>
                </a:solidFill>
                <a:effectLst>
                  <a:outerShdw blurRad="38100" dist="38100" dir="2700000" algn="tl">
                    <a:srgbClr val="000000">
                      <a:alpha val="43137"/>
                    </a:srgbClr>
                  </a:outerShdw>
                </a:effectLst>
              </a:rPr>
              <a:t>de un SGBD - DBMS</a:t>
            </a:r>
          </a:p>
        </p:txBody>
      </p:sp>
    </p:spTree>
    <p:extLst>
      <p:ext uri="{BB962C8B-B14F-4D97-AF65-F5344CB8AC3E}">
        <p14:creationId xmlns:p14="http://schemas.microsoft.com/office/powerpoint/2010/main" val="873249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451571" y="1627044"/>
            <a:ext cx="8312250" cy="2931103"/>
          </a:xfrm>
          <a:prstGeom prst="rect">
            <a:avLst/>
          </a:prstGeom>
        </p:spPr>
      </p:pic>
      <p:sp>
        <p:nvSpPr>
          <p:cNvPr id="6" name="7 Rectángulo"/>
          <p:cNvSpPr/>
          <p:nvPr/>
        </p:nvSpPr>
        <p:spPr>
          <a:xfrm>
            <a:off x="2190560" y="548425"/>
            <a:ext cx="5261377"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Estructura de una “Tabla”</a:t>
            </a:r>
          </a:p>
        </p:txBody>
      </p:sp>
      <p:cxnSp>
        <p:nvCxnSpPr>
          <p:cNvPr id="8" name="Conector recto de flecha 7"/>
          <p:cNvCxnSpPr/>
          <p:nvPr/>
        </p:nvCxnSpPr>
        <p:spPr>
          <a:xfrm flipV="1">
            <a:off x="1579418" y="1801093"/>
            <a:ext cx="1343891" cy="32508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H="1" flipV="1">
            <a:off x="5486401" y="3906983"/>
            <a:ext cx="1039090" cy="1145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CuadroTexto 18"/>
          <p:cNvSpPr txBox="1"/>
          <p:nvPr/>
        </p:nvSpPr>
        <p:spPr>
          <a:xfrm>
            <a:off x="510861" y="5107411"/>
            <a:ext cx="2412448" cy="954107"/>
          </a:xfrm>
          <a:prstGeom prst="rect">
            <a:avLst/>
          </a:prstGeom>
          <a:solidFill>
            <a:schemeClr val="tx1">
              <a:lumMod val="95000"/>
            </a:schemeClr>
          </a:solidFill>
          <a:ln>
            <a:solidFill>
              <a:schemeClr val="tx2">
                <a:lumMod val="75000"/>
              </a:schemeClr>
            </a:solidFill>
          </a:ln>
        </p:spPr>
        <p:txBody>
          <a:bodyPr wrap="square" rtlCol="0">
            <a:spAutoFit/>
          </a:bodyPr>
          <a:lstStyle/>
          <a:p>
            <a:r>
              <a:rPr lang="es-ES" dirty="0" smtClean="0">
                <a:effectLst>
                  <a:outerShdw blurRad="38100" dist="38100" dir="2700000" algn="tl">
                    <a:srgbClr val="000000">
                      <a:alpha val="43137"/>
                    </a:srgbClr>
                  </a:outerShdw>
                </a:effectLst>
              </a:rPr>
              <a:t>Estructura de una tabla (Entidad de un Modelo E/R)</a:t>
            </a:r>
          </a:p>
          <a:p>
            <a:r>
              <a:rPr lang="es-ES" dirty="0" smtClean="0">
                <a:effectLst>
                  <a:outerShdw blurRad="38100" dist="38100" dir="2700000" algn="tl">
                    <a:srgbClr val="000000">
                      <a:alpha val="43137"/>
                    </a:srgbClr>
                  </a:outerShdw>
                </a:effectLst>
              </a:rPr>
              <a:t>Estructura creada en el Modelo Conceptual.</a:t>
            </a:r>
          </a:p>
        </p:txBody>
      </p:sp>
      <p:sp>
        <p:nvSpPr>
          <p:cNvPr id="21" name="CuadroTexto 20"/>
          <p:cNvSpPr txBox="1"/>
          <p:nvPr/>
        </p:nvSpPr>
        <p:spPr>
          <a:xfrm>
            <a:off x="5138281" y="5107411"/>
            <a:ext cx="3403864" cy="954107"/>
          </a:xfrm>
          <a:prstGeom prst="rect">
            <a:avLst/>
          </a:prstGeom>
          <a:solidFill>
            <a:schemeClr val="tx1">
              <a:lumMod val="95000"/>
            </a:schemeClr>
          </a:solidFill>
          <a:ln>
            <a:solidFill>
              <a:schemeClr val="tx2">
                <a:lumMod val="75000"/>
              </a:schemeClr>
            </a:solidFill>
          </a:ln>
        </p:spPr>
        <p:txBody>
          <a:bodyPr wrap="square" rtlCol="0">
            <a:spAutoFit/>
          </a:bodyPr>
          <a:lstStyle/>
          <a:p>
            <a:r>
              <a:rPr lang="es-ES" dirty="0" smtClean="0">
                <a:effectLst>
                  <a:outerShdw blurRad="38100" dist="38100" dir="2700000" algn="tl">
                    <a:srgbClr val="000000">
                      <a:alpha val="43137"/>
                    </a:srgbClr>
                  </a:outerShdw>
                </a:effectLst>
              </a:rPr>
              <a:t>Datos guardados en el Modelo Físico del SGBD (motor de BD) y presentados por el Modelo Conceptual a través de una interfaz.</a:t>
            </a:r>
          </a:p>
        </p:txBody>
      </p:sp>
    </p:spTree>
    <p:extLst>
      <p:ext uri="{BB962C8B-B14F-4D97-AF65-F5344CB8AC3E}">
        <p14:creationId xmlns:p14="http://schemas.microsoft.com/office/powerpoint/2010/main" val="3129107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89913" y="1255201"/>
            <a:ext cx="5423096" cy="5355312"/>
          </a:xfrm>
          <a:prstGeom prst="rect">
            <a:avLst/>
          </a:prstGeom>
        </p:spPr>
        <p:txBody>
          <a:bodyPr wrap="square">
            <a:spAutoFit/>
          </a:bodyPr>
          <a:lstStyle/>
          <a:p>
            <a:r>
              <a:rPr lang="es-AR" sz="1800" dirty="0" smtClean="0">
                <a:latin typeface="Tahoma" pitchFamily="34" charset="0"/>
                <a:ea typeface="Tahoma" pitchFamily="34" charset="0"/>
                <a:cs typeface="Tahoma" pitchFamily="34" charset="0"/>
              </a:rPr>
              <a:t>En las décadas de los sesenta y los setenta trabajó en sus teorías sobre modelado de datos, publicando su trabajo </a:t>
            </a:r>
            <a:r>
              <a:rPr lang="es-AR" sz="18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“Un modelo relacional de datos para grandes bancos de datos compartidos”</a:t>
            </a:r>
            <a:r>
              <a:rPr lang="es-AR" sz="1800" dirty="0" smtClean="0">
                <a:latin typeface="Tahoma" pitchFamily="34" charset="0"/>
                <a:ea typeface="Tahoma" pitchFamily="34" charset="0"/>
                <a:cs typeface="Tahoma" pitchFamily="34" charset="0"/>
              </a:rPr>
              <a:t> (título original: </a:t>
            </a:r>
            <a:r>
              <a:rPr lang="es-AR" sz="1800" i="1" dirty="0" smtClean="0">
                <a:latin typeface="Tahoma" pitchFamily="34" charset="0"/>
                <a:ea typeface="Tahoma" pitchFamily="34" charset="0"/>
                <a:cs typeface="Tahoma" pitchFamily="34" charset="0"/>
              </a:rPr>
              <a:t>A Relational Model of Data for Large Shared Data Banks</a:t>
            </a:r>
            <a:r>
              <a:rPr lang="es-AR" sz="1800" dirty="0" smtClean="0">
                <a:latin typeface="Tahoma" pitchFamily="34" charset="0"/>
                <a:ea typeface="Tahoma" pitchFamily="34" charset="0"/>
                <a:cs typeface="Tahoma" pitchFamily="34" charset="0"/>
              </a:rPr>
              <a:t>), en 1970. Para su descontento, los </a:t>
            </a:r>
            <a:r>
              <a:rPr lang="es-AR" sz="1800" dirty="0" smtClean="0"/>
              <a:t>laboratorios de IBM en San José (California)</a:t>
            </a:r>
            <a:r>
              <a:rPr lang="es-AR" sz="1800" dirty="0" smtClean="0">
                <a:latin typeface="Tahoma" pitchFamily="34" charset="0"/>
                <a:ea typeface="Tahoma" pitchFamily="34" charset="0"/>
                <a:cs typeface="Tahoma" pitchFamily="34" charset="0"/>
              </a:rPr>
              <a:t> no se apresuraron en explotar sus sugerencias hasta que no empezaron a ser puestas en práctica por rivales comerciales. Por ejemplo, Larry Ellison diseñó la base de datos Oracle basándose en las ideas de Codd.</a:t>
            </a:r>
          </a:p>
          <a:p>
            <a:r>
              <a:rPr lang="es-AR" sz="1800" dirty="0" smtClean="0">
                <a:latin typeface="Tahoma" pitchFamily="34" charset="0"/>
                <a:ea typeface="Tahoma" pitchFamily="34" charset="0"/>
                <a:cs typeface="Tahoma" pitchFamily="34" charset="0"/>
              </a:rPr>
              <a:t>Codd definió las tres primeras formas normales que se aplican para la normalización de bases de datos. Además, la forma normal de Boyce-Codd lleva el nombre en su honor.</a:t>
            </a:r>
          </a:p>
          <a:p>
            <a:r>
              <a:rPr lang="es-AR" sz="1800" dirty="0" smtClean="0">
                <a:latin typeface="Tahoma" pitchFamily="34" charset="0"/>
                <a:ea typeface="Tahoma" pitchFamily="34" charset="0"/>
                <a:cs typeface="Tahoma" pitchFamily="34" charset="0"/>
              </a:rPr>
              <a:t>También acuñó el término OLAP y redactó las 12 reglas de Codd del modelo relacional para las bases de datos.</a:t>
            </a:r>
            <a:endParaRPr lang="es-AR" sz="1800" dirty="0">
              <a:latin typeface="Tahoma" pitchFamily="34" charset="0"/>
              <a:ea typeface="Tahoma" pitchFamily="34" charset="0"/>
              <a:cs typeface="Tahoma" pitchFamily="34" charset="0"/>
            </a:endParaRPr>
          </a:p>
        </p:txBody>
      </p:sp>
      <p:pic>
        <p:nvPicPr>
          <p:cNvPr id="18434" name="Picture 2" descr="Fórum Técnico: La batalla por las bases de datos"/>
          <p:cNvPicPr>
            <a:picLocks noChangeAspect="1" noChangeArrowheads="1"/>
          </p:cNvPicPr>
          <p:nvPr/>
        </p:nvPicPr>
        <p:blipFill>
          <a:blip r:embed="rId2"/>
          <a:srcRect/>
          <a:stretch>
            <a:fillRect/>
          </a:stretch>
        </p:blipFill>
        <p:spPr bwMode="auto">
          <a:xfrm>
            <a:off x="5712315" y="1702257"/>
            <a:ext cx="3220671" cy="4077865"/>
          </a:xfrm>
          <a:prstGeom prst="rect">
            <a:avLst/>
          </a:prstGeom>
          <a:noFill/>
        </p:spPr>
      </p:pic>
      <p:sp>
        <p:nvSpPr>
          <p:cNvPr id="6" name="5 Rectángulo"/>
          <p:cNvSpPr/>
          <p:nvPr/>
        </p:nvSpPr>
        <p:spPr>
          <a:xfrm>
            <a:off x="2347954" y="419377"/>
            <a:ext cx="4988866" cy="584775"/>
          </a:xfrm>
          <a:prstGeom prst="rect">
            <a:avLst/>
          </a:prstGeom>
        </p:spPr>
        <p:txBody>
          <a:bodyPr wrap="none">
            <a:spAutoFit/>
          </a:bodyPr>
          <a:lstStyle/>
          <a:p>
            <a:r>
              <a:rPr lang="es-AR" sz="3200" b="1" dirty="0" smtClean="0">
                <a:solidFill>
                  <a:schemeClr val="bg2">
                    <a:lumMod val="90000"/>
                    <a:lumOff val="10000"/>
                  </a:schemeClr>
                </a:solidFill>
                <a:effectLst>
                  <a:outerShdw blurRad="38100" dist="38100" dir="2700000" algn="tl">
                    <a:srgbClr val="000000">
                      <a:alpha val="43137"/>
                    </a:srgbClr>
                  </a:outerShdw>
                </a:effectLst>
              </a:rPr>
              <a:t>Edgar Frank “Ted” Codd</a:t>
            </a:r>
          </a:p>
        </p:txBody>
      </p:sp>
    </p:spTree>
    <p:extLst>
      <p:ext uri="{BB962C8B-B14F-4D97-AF65-F5344CB8AC3E}">
        <p14:creationId xmlns:p14="http://schemas.microsoft.com/office/powerpoint/2010/main" val="852917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969026" y="670454"/>
            <a:ext cx="5474576" cy="954107"/>
          </a:xfrm>
          <a:prstGeom prst="rect">
            <a:avLst/>
          </a:prstGeom>
        </p:spPr>
        <p:txBody>
          <a:bodyPr wrap="none">
            <a:spAutoFit/>
          </a:bodyPr>
          <a:lstStyle/>
          <a:p>
            <a:r>
              <a:rPr lang="es-ES" sz="2800" b="1" dirty="0">
                <a:solidFill>
                  <a:srgbClr val="365F91"/>
                </a:solidFill>
                <a:effectLst>
                  <a:outerShdw blurRad="38100" dist="38100" dir="2700000" algn="tl">
                    <a:srgbClr val="000000">
                      <a:alpha val="43137"/>
                    </a:srgbClr>
                  </a:outerShdw>
                </a:effectLst>
                <a:latin typeface="+mn-lt"/>
              </a:rPr>
              <a:t>Peter P. Chen </a:t>
            </a:r>
            <a:endParaRPr lang="es-ES" sz="2800" b="1" dirty="0" smtClean="0">
              <a:solidFill>
                <a:srgbClr val="365F91"/>
              </a:solidFill>
              <a:effectLst>
                <a:outerShdw blurRad="38100" dist="38100" dir="2700000" algn="tl">
                  <a:srgbClr val="000000">
                    <a:alpha val="43137"/>
                  </a:srgbClr>
                </a:outerShdw>
              </a:effectLst>
              <a:latin typeface="+mn-lt"/>
            </a:endParaRPr>
          </a:p>
          <a:p>
            <a:r>
              <a:rPr lang="es-ES" sz="2800" b="1" dirty="0" smtClean="0">
                <a:solidFill>
                  <a:srgbClr val="365F91"/>
                </a:solidFill>
                <a:effectLst>
                  <a:outerShdw blurRad="38100" dist="38100" dir="2700000" algn="tl">
                    <a:srgbClr val="000000">
                      <a:alpha val="43137"/>
                    </a:srgbClr>
                  </a:outerShdw>
                </a:effectLst>
                <a:latin typeface="+mn-lt"/>
              </a:rPr>
              <a:t>y </a:t>
            </a:r>
            <a:r>
              <a:rPr lang="es-ES" sz="2800" b="1" dirty="0">
                <a:solidFill>
                  <a:srgbClr val="365F91"/>
                </a:solidFill>
                <a:effectLst>
                  <a:outerShdw blurRad="38100" dist="38100" dir="2700000" algn="tl">
                    <a:srgbClr val="000000">
                      <a:alpha val="43137"/>
                    </a:srgbClr>
                  </a:outerShdw>
                </a:effectLst>
                <a:latin typeface="+mn-lt"/>
              </a:rPr>
              <a:t>el modelo </a:t>
            </a:r>
            <a:r>
              <a:rPr lang="es-ES" sz="2800" b="1" dirty="0" smtClean="0">
                <a:solidFill>
                  <a:srgbClr val="365F91"/>
                </a:solidFill>
                <a:effectLst>
                  <a:outerShdw blurRad="38100" dist="38100" dir="2700000" algn="tl">
                    <a:srgbClr val="000000">
                      <a:alpha val="43137"/>
                    </a:srgbClr>
                  </a:outerShdw>
                </a:effectLst>
                <a:latin typeface="+mn-lt"/>
              </a:rPr>
              <a:t>Entidad / Relación </a:t>
            </a:r>
            <a:endParaRPr lang="es-AR" sz="2800" b="1" dirty="0">
              <a:effectLst>
                <a:outerShdw blurRad="38100" dist="38100" dir="2700000" algn="tl">
                  <a:srgbClr val="000000">
                    <a:alpha val="43137"/>
                  </a:srgbClr>
                </a:outerShdw>
              </a:effectLst>
              <a:latin typeface="+mn-lt"/>
            </a:endParaRPr>
          </a:p>
        </p:txBody>
      </p:sp>
      <p:sp>
        <p:nvSpPr>
          <p:cNvPr id="3" name="Rectángulo 2"/>
          <p:cNvSpPr/>
          <p:nvPr/>
        </p:nvSpPr>
        <p:spPr>
          <a:xfrm>
            <a:off x="290945" y="2027129"/>
            <a:ext cx="8703351" cy="4154984"/>
          </a:xfrm>
          <a:prstGeom prst="rect">
            <a:avLst/>
          </a:prstGeom>
        </p:spPr>
        <p:txBody>
          <a:bodyPr wrap="square">
            <a:spAutoFit/>
          </a:bodyPr>
          <a:lstStyle/>
          <a:p>
            <a:r>
              <a:rPr lang="es-ES" sz="2200" dirty="0">
                <a:effectLst>
                  <a:outerShdw blurRad="38100" dist="38100" dir="2700000" algn="tl">
                    <a:srgbClr val="000000">
                      <a:alpha val="43137"/>
                    </a:srgbClr>
                  </a:outerShdw>
                </a:effectLst>
                <a:latin typeface="+mn-lt"/>
              </a:rPr>
              <a:t>El modelo entidad-relación es el modelo conceptual más utilizado para el diseño conceptual de bases de datos. Fue creado por Peter Chen en 1976. El modelo entidad-relación está formado por un conjunto de conceptos que permiten describir la realidad mediante un conjunto de representaciones gráficas y lingüísticas.</a:t>
            </a:r>
            <a:br>
              <a:rPr lang="es-ES" sz="2200" dirty="0">
                <a:effectLst>
                  <a:outerShdw blurRad="38100" dist="38100" dir="2700000" algn="tl">
                    <a:srgbClr val="000000">
                      <a:alpha val="43137"/>
                    </a:srgbClr>
                  </a:outerShdw>
                </a:effectLst>
                <a:latin typeface="+mn-lt"/>
              </a:rPr>
            </a:br>
            <a:endParaRPr lang="es-ES" sz="2200" dirty="0">
              <a:effectLst>
                <a:outerShdw blurRad="38100" dist="38100" dir="2700000" algn="tl">
                  <a:srgbClr val="000000">
                    <a:alpha val="43137"/>
                  </a:srgbClr>
                </a:outerShdw>
              </a:effectLst>
              <a:latin typeface="+mn-lt"/>
            </a:endParaRPr>
          </a:p>
          <a:p>
            <a:r>
              <a:rPr lang="es-ES" sz="2200" dirty="0">
                <a:effectLst>
                  <a:outerShdw blurRad="38100" dist="38100" dir="2700000" algn="tl">
                    <a:srgbClr val="000000">
                      <a:alpha val="43137"/>
                    </a:srgbClr>
                  </a:outerShdw>
                </a:effectLst>
                <a:latin typeface="+mn-lt"/>
              </a:rPr>
              <a:t>Hay que insistir en que este modelo no tiene nada que ver con las bases de datos relacionales, los esquemas entidad/relación se pueden utilizar con cualquier SGBD ya que son conceptuales. Confunde el uso de la palabra relación, pero el concepto de relación en este esquema no tiene nada que ver con la idea de relación expuesta por Codd en su modelo relacional.</a:t>
            </a:r>
          </a:p>
        </p:txBody>
      </p:sp>
    </p:spTree>
    <p:extLst>
      <p:ext uri="{BB962C8B-B14F-4D97-AF65-F5344CB8AC3E}">
        <p14:creationId xmlns:p14="http://schemas.microsoft.com/office/powerpoint/2010/main" val="368328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marinas">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1289</Words>
  <Application>Microsoft Office PowerPoint</Application>
  <PresentationFormat>Presentación en pantalla (4:3)</PresentationFormat>
  <Paragraphs>141</Paragraphs>
  <Slides>26</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Roboto Medium</vt:lpstr>
      <vt:lpstr>Roboto</vt:lpstr>
      <vt:lpstr>Arial</vt:lpstr>
      <vt:lpstr>Tahoma</vt:lpstr>
      <vt:lpstr>Calibri</vt:lpstr>
      <vt:lpstr>Roboto Slab Regular</vt:lpstr>
      <vt:lpstr>Times New Roman</vt:lpstr>
      <vt:lpstr>Georgia</vt:lpstr>
      <vt:lpstr>marinas</vt:lpstr>
      <vt:lpstr>El Modelo  Entidad - Relación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Análisis – Modelado - Programación</vt:lpstr>
      <vt:lpstr>Modelo Entidad – Relación Caso Lavandería</vt:lpstr>
      <vt:lpstr>Creación del diagrama  (tipo pata de gallo) Modelado del SI (Sistema de Información)</vt:lpstr>
      <vt:lpstr>Identificadores  Claves Candidatas</vt:lpstr>
      <vt:lpstr>Creación del diagrama  (tipo pata de gallo) Modelado del SI (Sistema de Información)</vt:lpstr>
      <vt:lpstr>Creación del diagrama  (tipo pata de gallo) Modelado del SI (Sistema de Información)</vt:lpstr>
      <vt:lpstr>Creación del diagrama  (tipo pata de gallo) Modelado del SI (Sistema de Información)</vt:lpstr>
      <vt:lpstr>Modelado del SI finalizado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Usuario</cp:lastModifiedBy>
  <cp:revision>123</cp:revision>
  <dcterms:modified xsi:type="dcterms:W3CDTF">2022-05-17T14:12:46Z</dcterms:modified>
</cp:coreProperties>
</file>