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33.gif" ContentType="image/gif"/>
  <Override PartName="/ppt/notesSlides/notesSlide12.xml" ContentType="application/vnd.openxmlformats-officedocument.presentationml.notesSlide+xml"/>
  <Override PartName="/ppt/media/image35.gif" ContentType="image/gif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75" r:id="rId5"/>
    <p:sldId id="261" r:id="rId6"/>
    <p:sldId id="264" r:id="rId7"/>
    <p:sldId id="272" r:id="rId8"/>
    <p:sldId id="273" r:id="rId9"/>
    <p:sldId id="267" r:id="rId10"/>
    <p:sldId id="271" r:id="rId11"/>
    <p:sldId id="268" r:id="rId12"/>
    <p:sldId id="269" r:id="rId13"/>
    <p:sldId id="274" r:id="rId14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88" autoAdjust="0"/>
    <p:restoredTop sz="55160" autoAdjust="0"/>
  </p:normalViewPr>
  <p:slideViewPr>
    <p:cSldViewPr>
      <p:cViewPr>
        <p:scale>
          <a:sx n="90" d="100"/>
          <a:sy n="90" d="100"/>
        </p:scale>
        <p:origin x="-750" y="-23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53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DDF01-4E34-4EF6-BE47-8ED79B60FAD5}" type="datetimeFigureOut">
              <a:rPr lang="it-IT" smtClean="0"/>
              <a:t>20/07/2017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95102-8D8B-41CE-9790-D4E72A6FD6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738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Buonasera, sono il laureando Egidio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Giacoia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L’elaborato che sto per presentarvi riguarda la definizione di un processo di miniaturizzazione di un applicazione Java eseguibile su Desktop in un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mobile. In particolare il lavoro da me svolto è stata quello di sviluppare un modulo per estendere il progetto di miniaturizzazione, focalizzandomi sulla gestione delle tabelle.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 di entrare nei particolare bisogna motivare le scelte che hanno portato a compiere tale processo.: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95102-8D8B-41CE-9790-D4E72A6FD6C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2044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aseline="0" dirty="0" smtClean="0"/>
              <a:t>Siccome l’effetto della selezione deve essere visibile sulla UI migrata di PhoneGap bisogna modificare il layout della tabella. Per cui all’interno del metodo </a:t>
            </a:r>
            <a:r>
              <a:rPr lang="it-IT" baseline="0" dirty="0" err="1" smtClean="0"/>
              <a:t>setRowSelectionInterval</a:t>
            </a:r>
            <a:r>
              <a:rPr lang="it-IT" baseline="0" dirty="0" smtClean="0"/>
              <a:t>  viene costruita la richiesta tramite la funzione </a:t>
            </a:r>
            <a:r>
              <a:rPr lang="it-IT" baseline="0" dirty="0" err="1" smtClean="0"/>
              <a:t>sendJavascript</a:t>
            </a:r>
            <a:r>
              <a:rPr lang="it-IT" baseline="0" dirty="0" smtClean="0"/>
              <a:t>, permette l’invocazione di una funzione JavaScript direttamente dal codice nativo, utile per modificare l’interfaccia HTML della componente </a:t>
            </a:r>
            <a:r>
              <a:rPr lang="it-IT" baseline="0" dirty="0" err="1" smtClean="0"/>
              <a:t>pTable</a:t>
            </a:r>
            <a:r>
              <a:rPr lang="it-IT" baseline="0" dirty="0" smtClean="0"/>
              <a:t>.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95102-8D8B-41CE-9790-D4E72A6FD6CE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1914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aseline="0" dirty="0" smtClean="0"/>
              <a:t>vediamo adesso un caso di utilizzo di un applicazione illustrando il paragone tra l’applicazione eseguita nell’ambiente mobile e l’applicazione eseguita in ambiente Desktop. </a:t>
            </a:r>
          </a:p>
          <a:p>
            <a:endParaRPr lang="it-IT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aseline="0" dirty="0" smtClean="0"/>
              <a:t>L’interfaccia utente sul mobile è suddivisa in due frame: Uno che contiene i dati da immettere e un </a:t>
            </a:r>
            <a:r>
              <a:rPr lang="it-IT" baseline="0" dirty="0" err="1" smtClean="0"/>
              <a:t>pulsnate</a:t>
            </a:r>
            <a:r>
              <a:rPr lang="it-IT" baseline="0" dirty="0" smtClean="0"/>
              <a:t> per aggiungere una nuova riga e l’altro frame contiene la tabella che mostra i dati e un pulsante per la rimozione di una riga selezionata.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aseline="0" dirty="0" smtClean="0"/>
              <a:t>Vediamo come avviene l’interazione </a:t>
            </a:r>
            <a:r>
              <a:rPr lang="it-IT" baseline="0" smtClean="0"/>
              <a:t>con l’utente:</a:t>
            </a:r>
            <a:endParaRPr lang="it-IT" baseline="0" dirty="0" smtClean="0"/>
          </a:p>
          <a:p>
            <a:endParaRPr lang="it-IT" baseline="0" dirty="0" smtClean="0"/>
          </a:p>
          <a:p>
            <a:pPr marL="228600" indent="-228600">
              <a:buAutoNum type="arabicParenR"/>
            </a:pPr>
            <a:r>
              <a:rPr lang="it-IT" baseline="0" dirty="0" smtClean="0"/>
              <a:t>Aggiungere una nuova riga</a:t>
            </a:r>
          </a:p>
          <a:p>
            <a:pPr marL="228600" indent="-228600">
              <a:buAutoNum type="arabicParenR"/>
            </a:pPr>
            <a:r>
              <a:rPr lang="it-IT" baseline="0" dirty="0" smtClean="0"/>
              <a:t>Modificare la cella della riga appena inserita</a:t>
            </a:r>
          </a:p>
          <a:p>
            <a:pPr marL="228600" indent="-228600">
              <a:buAutoNum type="arabicParenR"/>
            </a:pPr>
            <a:r>
              <a:rPr lang="it-IT" baseline="0" dirty="0" smtClean="0"/>
              <a:t>Rimozione di una riga selezionata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95102-8D8B-41CE-9790-D4E72A6FD6CE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381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Lo sviluppo della</a:t>
            </a:r>
            <a:r>
              <a:rPr lang="it-IT" baseline="0" dirty="0" smtClean="0"/>
              <a:t> </a:t>
            </a:r>
            <a:r>
              <a:rPr lang="it-IT" dirty="0" smtClean="0"/>
              <a:t>componente Tabella ha richiesto una notevole sforzo di comprensione su come </a:t>
            </a:r>
            <a:r>
              <a:rPr lang="it-IT" dirty="0" err="1" smtClean="0"/>
              <a:t>avenisse</a:t>
            </a:r>
            <a:r>
              <a:rPr lang="it-IT" dirty="0" smtClean="0"/>
              <a:t> l’interazione con l’utente e sul funzionamento e gestione dei dati il che hanno reso arduo il processo di </a:t>
            </a:r>
            <a:r>
              <a:rPr lang="it-IT" dirty="0" err="1" smtClean="0"/>
              <a:t>porting</a:t>
            </a:r>
            <a:r>
              <a:rPr lang="it-IT" dirty="0" smtClean="0"/>
              <a:t>. </a:t>
            </a:r>
          </a:p>
          <a:p>
            <a:r>
              <a:rPr lang="it-IT" dirty="0" smtClean="0"/>
              <a:t>Si è cercato di definire un’ interfaccia userfriendly ed è stata implementata la logica di interazione tra l’utente e la tabella sfruttando il </a:t>
            </a:r>
            <a:r>
              <a:rPr lang="it-IT" dirty="0" err="1" smtClean="0"/>
              <a:t>plugin</a:t>
            </a:r>
            <a:r>
              <a:rPr lang="it-IT" dirty="0" smtClean="0"/>
              <a:t> di comunicazione, con il fine di migliorare l’</a:t>
            </a:r>
            <a:r>
              <a:rPr lang="it-IT" dirty="0" err="1" smtClean="0"/>
              <a:t>user-experience</a:t>
            </a:r>
            <a:r>
              <a:rPr lang="it-IT" dirty="0" smtClean="0"/>
              <a:t> e aumentare la compatibilità tra l’applicazione desktop e l’applicazione mobile.</a:t>
            </a:r>
          </a:p>
          <a:p>
            <a:endParaRPr lang="it-IT" dirty="0" smtClean="0"/>
          </a:p>
          <a:p>
            <a:r>
              <a:rPr lang="it-IT" dirty="0" smtClean="0"/>
              <a:t>La soluzione adottata per effettuare il processo di miniaturizzazione arriva a definire una </a:t>
            </a:r>
            <a:r>
              <a:rPr lang="it-IT" dirty="0" err="1" smtClean="0"/>
              <a:t>app</a:t>
            </a:r>
            <a:r>
              <a:rPr lang="it-IT" baseline="0" dirty="0" smtClean="0"/>
              <a:t> ibrida</a:t>
            </a:r>
            <a:r>
              <a:rPr lang="it-IT" dirty="0" smtClean="0"/>
              <a:t>: web </a:t>
            </a:r>
            <a:r>
              <a:rPr lang="it-IT" dirty="0" err="1" smtClean="0"/>
              <a:t>app</a:t>
            </a:r>
            <a:r>
              <a:rPr lang="it-IT" dirty="0" smtClean="0"/>
              <a:t> visibile su ogni cellulare con ottimi risultati a livello di performance in </a:t>
            </a:r>
            <a:r>
              <a:rPr lang="it-IT" dirty="0" err="1" smtClean="0"/>
              <a:t>qnato</a:t>
            </a:r>
            <a:r>
              <a:rPr lang="it-IT" dirty="0" smtClean="0"/>
              <a:t> la logica è nativa rispetto alle altre applicazioni, limitandone tempi e costi di sviluppo</a:t>
            </a:r>
            <a:r>
              <a:rPr lang="it-IT" baseline="0" dirty="0" smtClean="0"/>
              <a:t> in quanto esso parte da un’applicazione esistente.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95102-8D8B-41CE-9790-D4E72A6FD6CE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7947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nell’’ultimo decennio con il progredire della tecnologia il mercato degli </a:t>
            </a:r>
            <a:r>
              <a:rPr lang="it-IT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smartphone</a:t>
            </a:r>
            <a:r>
              <a:rPr lang="it-IT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anche il mercato delle applicazioni continuano ad espandersi ed evolversi sempre più rapidamente.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Tuttavia questo implica un notevole sforzo per le aziende, in termini di risorse e tempo, nel riscrivere completamente da zero i sistemi pensati per essere eseguiti su </a:t>
            </a:r>
            <a:r>
              <a:rPr lang="it-I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ambiente desktop,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trasformandoli in sistemi per essere eseguiti su </a:t>
            </a:r>
            <a:r>
              <a:rPr lang="it-I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ambiente mobile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it-IT" dirty="0" smtClean="0"/>
          </a:p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 soluzione a tali problematiche è il processo di miniaturizzazione (la quale attività è</a:t>
            </a:r>
            <a:r>
              <a:rPr lang="it-I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legata al concetto di portabilità)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le tecnologie sui cui si basa, che permettono di realizzare un meccanismo semiautomatico che trasforma un’applicazione desktop Java eseguibile solo sul computer, in un’applicazione eseguibile sul sistema operativo mobile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95102-8D8B-41CE-9790-D4E72A6FD6C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1043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Nell’effettuare il processo di miniaturizzazione ci siamo serviti </a:t>
            </a:r>
          </a:p>
          <a:p>
            <a:pPr marL="228600" indent="-228600">
              <a:buAutoNum type="arabicParenR"/>
            </a:pPr>
            <a:r>
              <a:rPr lang="it-IT" dirty="0" smtClean="0"/>
              <a:t>del </a:t>
            </a:r>
            <a:r>
              <a:rPr lang="it-IT" dirty="0" err="1" smtClean="0"/>
              <a:t>framework</a:t>
            </a:r>
            <a:r>
              <a:rPr lang="it-IT" dirty="0" smtClean="0"/>
              <a:t> cross-</a:t>
            </a:r>
            <a:r>
              <a:rPr lang="it-IT" dirty="0" err="1" smtClean="0"/>
              <a:t>platform</a:t>
            </a:r>
            <a:r>
              <a:rPr lang="it-IT" dirty="0" smtClean="0"/>
              <a:t> PhoneGap: permette</a:t>
            </a:r>
            <a:r>
              <a:rPr lang="it-IT" baseline="0" dirty="0" smtClean="0"/>
              <a:t> 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agli sviluppatori,</a:t>
            </a:r>
            <a:r>
              <a:rPr lang="it-I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 la sola conoscenza di HTML, CSS e JavaScript, di sviluppare e incorporare le applicazioni web all’interno di applicazioni native di diverse piattaforme. </a:t>
            </a:r>
          </a:p>
          <a:p>
            <a:pPr marL="228600" indent="-228600">
              <a:buAutoNum type="arabicParenR"/>
            </a:pPr>
            <a:r>
              <a:rPr lang="it-IT" dirty="0" smtClean="0"/>
              <a:t>Per rendere l’applicazione Java di partenza compatibile con</a:t>
            </a:r>
            <a:r>
              <a:rPr lang="it-IT" baseline="0" dirty="0" smtClean="0"/>
              <a:t> l’ambiente in cui dovrà essere eseguita è stato necessario definire un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wrapper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l’applicazione Java di partenza</a:t>
            </a:r>
            <a:r>
              <a:rPr lang="it-I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senza modificarne la logica di business.</a:t>
            </a:r>
          </a:p>
          <a:p>
            <a:pPr marL="228600" indent="-228600">
              <a:buAutoNum type="arabicParenR"/>
            </a:pP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Inoltre è</a:t>
            </a:r>
            <a:r>
              <a:rPr lang="it-I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stato implementato un </a:t>
            </a:r>
            <a:r>
              <a:rPr lang="it-I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</a:t>
            </a:r>
            <a:r>
              <a:rPr lang="it-I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 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è alla base del sistema di comunicazione (bidirezionale) tra l’interfaccia grafica in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PhoneGap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(Web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la nostra applicazione nativa.</a:t>
            </a:r>
          </a:p>
          <a:p>
            <a:pPr marL="228600" indent="-228600">
              <a:buAutoNum type="arabicParenR"/>
            </a:pP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</a:t>
            </a:r>
            <a:r>
              <a:rPr lang="it-I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prima fase del processo di miniaturizzazione consiste nel s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ostituire e rinominare</a:t>
            </a:r>
            <a:r>
              <a:rPr lang="it-I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gni componente grafico presente nell’applicazione Java, con altri oggetti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pAWT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corrispondente che costituiscono la libreria di supporto importata.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Dopo di che</a:t>
            </a:r>
            <a:r>
              <a:rPr lang="it-I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verrà effettuata la fase di </a:t>
            </a:r>
            <a:r>
              <a:rPr lang="it-I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parsing</a:t>
            </a:r>
            <a:r>
              <a:rPr lang="it-I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 è responsabile </a:t>
            </a:r>
            <a:r>
              <a:rPr lang="it-I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creazione del file HTML, che definisce l’intero layout dell’interfaccia in PhoneGap, ogni elemento contenuto nel codice Java dovrà avere una sua corrispondenza in codice HTML.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questo punto si è giunti all’ultimo passo, cioè l’integrazione dell’intero progetto in PhoneGap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95102-8D8B-41CE-9790-D4E72A6FD6CE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2524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Analizziamo adesso l’obbiettivo centrale</a:t>
            </a:r>
            <a:r>
              <a:rPr lang="it-IT" baseline="0" dirty="0" smtClean="0"/>
              <a:t> dell’</a:t>
            </a:r>
            <a:r>
              <a:rPr lang="it-IT" baseline="0" dirty="0" err="1" smtClean="0"/>
              <a:t>eleaborato</a:t>
            </a:r>
            <a:r>
              <a:rPr lang="it-IT" baseline="0" dirty="0" smtClean="0"/>
              <a:t> che </a:t>
            </a:r>
            <a:r>
              <a:rPr lang="it-IT" dirty="0" smtClean="0"/>
              <a:t>è stata</a:t>
            </a:r>
            <a:r>
              <a:rPr lang="it-IT" baseline="0" dirty="0" smtClean="0"/>
              <a:t> </a:t>
            </a:r>
            <a:r>
              <a:rPr lang="it-IT" dirty="0" smtClean="0"/>
              <a:t>di estendere la libreria di supporto con una nuova componente per la gestione di tabelle.</a:t>
            </a:r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95102-8D8B-41CE-9790-D4E72A6FD6CE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0077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la tabella</a:t>
            </a:r>
            <a:r>
              <a:rPr lang="it-IT" baseline="0" dirty="0" smtClean="0"/>
              <a:t> in </a:t>
            </a:r>
            <a:r>
              <a:rPr lang="it-IT" dirty="0" smtClean="0"/>
              <a:t>Java viene </a:t>
            </a:r>
            <a:r>
              <a:rPr lang="it-IT" dirty="0" err="1" smtClean="0"/>
              <a:t>rappresetata</a:t>
            </a:r>
            <a:r>
              <a:rPr lang="it-IT" baseline="0" dirty="0" smtClean="0"/>
              <a:t> dall’oggetto </a:t>
            </a:r>
            <a:r>
              <a:rPr lang="it-IT" baseline="0" dirty="0" err="1" smtClean="0"/>
              <a:t>Jtable</a:t>
            </a:r>
            <a:r>
              <a:rPr lang="it-IT" baseline="0" dirty="0" smtClean="0"/>
              <a:t>: esso è un</a:t>
            </a:r>
            <a:r>
              <a:rPr lang="it-IT" dirty="0" smtClean="0"/>
              <a:t> oggetto composto (formato da intestazioni, colonne, righe e celle) ed opera con numerose classi di supporto responsabili della </a:t>
            </a:r>
            <a:r>
              <a:rPr lang="it-I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gestione dei dati, delle colonne e selezione dei dati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95102-8D8B-41CE-9790-D4E72A6FD6CE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0296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creare</a:t>
            </a:r>
            <a:r>
              <a:rPr lang="it-I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classe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pTable</a:t>
            </a:r>
            <a:r>
              <a:rPr lang="it-I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bisgna</a:t>
            </a:r>
            <a:r>
              <a:rPr lang="it-I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estendere la classe astratta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pComponent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ridefinendone opportunamente i metodi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Vengono implementati i costruttori e i metodi che rispecchiano la firma e la logica della classe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JTable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lvl="0"/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Particolare attenzione va prestata</a:t>
            </a:r>
            <a:r>
              <a:rPr lang="it-I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 alcuni metodi che servono per 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delineare il layout della tabella e quindi vengono implementati in modo tale da permettere la comunicazione tra Java e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Phonegap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95102-8D8B-41CE-9790-D4E72A6FD6C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8149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aseline="0" dirty="0" smtClean="0"/>
              <a:t>La costruzione della tabella in HTML durante la fase di </a:t>
            </a:r>
            <a:r>
              <a:rPr lang="it-IT" baseline="0" dirty="0" err="1" smtClean="0"/>
              <a:t>parsing</a:t>
            </a:r>
            <a:r>
              <a:rPr lang="it-IT" baseline="0" dirty="0" smtClean="0"/>
              <a:t> avviene utilizzando un algoritmo ricorsivo che permette di effettuare il </a:t>
            </a:r>
            <a:r>
              <a:rPr lang="it-IT" baseline="0" dirty="0" err="1" smtClean="0"/>
              <a:t>parsing</a:t>
            </a:r>
            <a:r>
              <a:rPr lang="it-IT" baseline="0" dirty="0" smtClean="0"/>
              <a:t> di ogni componente della tabella (intestazione, righe e celle) presente nell’applicazione Java.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95102-8D8B-41CE-9790-D4E72A6FD6C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9334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registrare gli eventi associati</a:t>
            </a:r>
            <a:r>
              <a:rPr lang="it-I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alla tabella 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è stata utilizzata la libreria Hammer.js  che permette di interagire con i contenuti Web attraverso azioni classiche eseguite su un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screen.</a:t>
            </a:r>
          </a:p>
          <a:p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gli eventi registrati gestibili</a:t>
            </a:r>
            <a:r>
              <a:rPr lang="it-I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sono:</a:t>
            </a:r>
          </a:p>
          <a:p>
            <a:pPr lvl="0"/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Selezione di una riga con il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tap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dell’utente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Selezione di una cella per abilitarla alla modifica</a:t>
            </a:r>
            <a:r>
              <a:rPr lang="it-I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un 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dell’utente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Inserimento di un valore nella</a:t>
            </a:r>
            <a:r>
              <a:rPr lang="it-I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cella selezionata 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 ogni</a:t>
            </a:r>
            <a:r>
              <a:rPr lang="it-I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keyup</a:t>
            </a:r>
            <a:r>
              <a:rPr lang="it-I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dell’utente sulla tastiera virtuale </a:t>
            </a:r>
            <a:r>
              <a:rPr lang="it-IT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</a:t>
            </a:r>
            <a:r>
              <a:rPr lang="it-I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mobile.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95102-8D8B-41CE-9790-D4E72A6FD6CE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4324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Vediamo</a:t>
            </a:r>
            <a:r>
              <a:rPr lang="it-IT" baseline="0" dirty="0" smtClean="0"/>
              <a:t> adesso come avviene la comunicazione bidirezionale tra PhoneGap e Java tramite </a:t>
            </a:r>
            <a:r>
              <a:rPr lang="it-IT" baseline="0" dirty="0" err="1" smtClean="0"/>
              <a:t>un’esempio</a:t>
            </a:r>
            <a:r>
              <a:rPr lang="it-IT" baseline="0" dirty="0" smtClean="0"/>
              <a:t>: </a:t>
            </a:r>
          </a:p>
          <a:p>
            <a:r>
              <a:rPr lang="it-IT" baseline="0" dirty="0" smtClean="0"/>
              <a:t>Supponiamo di avere visualizzata nella nostra UI migrata la </a:t>
            </a:r>
            <a:r>
              <a:rPr lang="it-IT" baseline="0" dirty="0" err="1" smtClean="0"/>
              <a:t>seguete</a:t>
            </a:r>
            <a:r>
              <a:rPr lang="it-IT" baseline="0" dirty="0" smtClean="0"/>
              <a:t> tabella e decidiamo di selezionare la seconda riga.</a:t>
            </a:r>
          </a:p>
          <a:p>
            <a:r>
              <a:rPr lang="it-IT" baseline="0" dirty="0" smtClean="0"/>
              <a:t>Una serie di chiamate a funzioni permettono l’invocazione </a:t>
            </a:r>
            <a:r>
              <a:rPr lang="it-IT" baseline="0" dirty="0" err="1" smtClean="0"/>
              <a:t>dellla</a:t>
            </a:r>
            <a:r>
              <a:rPr lang="it-IT" baseline="0" dirty="0" smtClean="0"/>
              <a:t> funzione </a:t>
            </a:r>
            <a:r>
              <a:rPr lang="it-IT" baseline="0" dirty="0" err="1" smtClean="0"/>
              <a:t>cordova.exec</a:t>
            </a:r>
            <a:r>
              <a:rPr lang="it-IT" baseline="0" dirty="0" smtClean="0"/>
              <a:t> di </a:t>
            </a:r>
            <a:r>
              <a:rPr lang="it-IT" baseline="0" dirty="0" err="1" smtClean="0"/>
              <a:t>PhoneGap</a:t>
            </a:r>
            <a:r>
              <a:rPr lang="it-IT" baseline="0" dirty="0" smtClean="0"/>
              <a:t> 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permette il passaggio di controllo al codice Java passando come valori</a:t>
            </a:r>
            <a:r>
              <a:rPr lang="it-I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l’id della tabella e l’id della riga. </a:t>
            </a:r>
            <a:endParaRPr lang="it-IT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Il </a:t>
            </a:r>
            <a:r>
              <a:rPr lang="it-IT" dirty="0" err="1" smtClean="0"/>
              <a:t>plugin</a:t>
            </a:r>
            <a:r>
              <a:rPr lang="it-IT" dirty="0" smtClean="0"/>
              <a:t> lato codice nativo</a:t>
            </a:r>
            <a:r>
              <a:rPr lang="it-IT" baseline="0" dirty="0" smtClean="0"/>
              <a:t> gestirà l’azione richiesta e dopo vari </a:t>
            </a:r>
            <a:r>
              <a:rPr lang="it-IT" baseline="0" dirty="0" err="1" smtClean="0"/>
              <a:t>step</a:t>
            </a:r>
            <a:r>
              <a:rPr lang="it-IT" baseline="0" dirty="0" smtClean="0"/>
              <a:t> si recuperare l’oggetto </a:t>
            </a:r>
            <a:r>
              <a:rPr lang="it-IT" baseline="0" dirty="0" err="1" smtClean="0"/>
              <a:t>pTable</a:t>
            </a:r>
            <a:r>
              <a:rPr lang="it-IT" baseline="0" dirty="0" smtClean="0"/>
              <a:t> ed invocherà il metodo </a:t>
            </a:r>
            <a:r>
              <a:rPr lang="it-IT" baseline="0" dirty="0" err="1" smtClean="0"/>
              <a:t>setRowSelectionInterval</a:t>
            </a:r>
            <a:r>
              <a:rPr lang="it-IT" baseline="0" dirty="0" smtClean="0"/>
              <a:t> per impostare i riferimenti interni </a:t>
            </a:r>
            <a:r>
              <a:rPr lang="it-IT" baseline="0" dirty="0" err="1" smtClean="0"/>
              <a:t>conl’indice</a:t>
            </a:r>
            <a:r>
              <a:rPr lang="it-IT" baseline="0" dirty="0" smtClean="0"/>
              <a:t> della riga selezionata.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95102-8D8B-41CE-9790-D4E72A6FD6CE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404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0070C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5200"/>
            </a:lvl1pPr>
            <a:lvl2pPr lvl="1">
              <a:spcBef>
                <a:spcPts val="0"/>
              </a:spcBef>
              <a:buSzPct val="100000"/>
              <a:defRPr sz="5200"/>
            </a:lvl2pPr>
            <a:lvl3pPr lvl="2">
              <a:spcBef>
                <a:spcPts val="0"/>
              </a:spcBef>
              <a:buSzPct val="100000"/>
              <a:defRPr sz="5200"/>
            </a:lvl3pPr>
            <a:lvl4pPr lvl="3">
              <a:spcBef>
                <a:spcPts val="0"/>
              </a:spcBef>
              <a:buSzPct val="100000"/>
              <a:defRPr sz="5200"/>
            </a:lvl4pPr>
            <a:lvl5pPr lvl="4">
              <a:spcBef>
                <a:spcPts val="0"/>
              </a:spcBef>
              <a:buSzPct val="100000"/>
              <a:defRPr sz="5200"/>
            </a:lvl5pPr>
            <a:lvl6pPr lvl="5">
              <a:spcBef>
                <a:spcPts val="0"/>
              </a:spcBef>
              <a:buSzPct val="100000"/>
              <a:defRPr sz="5200"/>
            </a:lvl6pPr>
            <a:lvl7pPr lvl="6">
              <a:spcBef>
                <a:spcPts val="0"/>
              </a:spcBef>
              <a:buSzPct val="100000"/>
              <a:defRPr sz="5200"/>
            </a:lvl7pPr>
            <a:lvl8pPr lvl="7">
              <a:spcBef>
                <a:spcPts val="0"/>
              </a:spcBef>
              <a:buSzPct val="100000"/>
              <a:defRPr sz="5200"/>
            </a:lvl8pPr>
            <a:lvl9pPr lvl="8">
              <a:spcBef>
                <a:spcPts val="0"/>
              </a:spcBef>
              <a:buSzPct val="100000"/>
              <a:defRPr sz="5200"/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inverted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0070C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070C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0070C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17690"/>
            </a:schemeClr>
          </a:solidFill>
          <a:ln>
            <a:noFill/>
          </a:ln>
        </p:spPr>
      </p:sp>
      <p:sp>
        <p:nvSpPr>
          <p:cNvPr id="17" name="Shape 17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Shape 18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1pPr>
            <a:lvl2pPr lvl="1" rtl="0">
              <a:spcBef>
                <a:spcPts val="0"/>
              </a:spcBef>
              <a:buClr>
                <a:srgbClr val="222222"/>
              </a:buClr>
              <a:buNone/>
              <a:defRPr/>
            </a:lvl2pPr>
            <a:lvl3pPr lvl="2" rtl="0">
              <a:spcBef>
                <a:spcPts val="0"/>
              </a:spcBef>
              <a:buClr>
                <a:srgbClr val="222222"/>
              </a:buClr>
              <a:buNone/>
              <a:defRPr/>
            </a:lvl3pPr>
            <a:lvl4pPr lvl="3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4pPr>
            <a:lvl5pPr lvl="4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5pPr>
            <a:lvl6pPr lvl="5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6pPr>
            <a:lvl7pPr lvl="6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7pPr>
            <a:lvl8pPr lvl="7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8pPr>
            <a:lvl9pPr lvl="8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9pPr>
          </a:lstStyle>
          <a:p>
            <a:r>
              <a:rPr lang="it-IT" smtClean="0"/>
              <a:t>Fare clic per modificare lo stile del sottotitolo dello schema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44050" y="-38099"/>
            <a:ext cx="4139800" cy="5192625"/>
          </a:xfrm>
          <a:custGeom>
            <a:avLst/>
            <a:gdLst/>
            <a:ahLst/>
            <a:cxnLst/>
            <a:rect l="0" t="0" r="0" b="0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Shape 23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600" i="1"/>
            </a:lvl1pPr>
            <a:lvl2pPr lvl="1" rtl="0">
              <a:spcBef>
                <a:spcPts val="0"/>
              </a:spcBef>
              <a:buSzPct val="100000"/>
              <a:defRPr sz="3600" i="1"/>
            </a:lvl2pPr>
            <a:lvl3pPr lvl="2" rtl="0">
              <a:spcBef>
                <a:spcPts val="0"/>
              </a:spcBef>
              <a:buSzPct val="100000"/>
              <a:defRPr sz="3600" i="1"/>
            </a:lvl3pPr>
            <a:lvl4pPr lvl="3" rtl="0">
              <a:spcBef>
                <a:spcPts val="0"/>
              </a:spcBef>
              <a:buSzPct val="100000"/>
              <a:defRPr sz="3600" i="1"/>
            </a:lvl4pPr>
            <a:lvl5pPr lvl="4" rtl="0">
              <a:spcBef>
                <a:spcPts val="0"/>
              </a:spcBef>
              <a:buSzPct val="100000"/>
              <a:defRPr sz="3600" i="1"/>
            </a:lvl5pPr>
            <a:lvl6pPr lvl="5" rtl="0">
              <a:spcBef>
                <a:spcPts val="0"/>
              </a:spcBef>
              <a:buSzPct val="100000"/>
              <a:defRPr sz="3600" i="1"/>
            </a:lvl6pPr>
            <a:lvl7pPr lvl="6" rtl="0">
              <a:spcBef>
                <a:spcPts val="0"/>
              </a:spcBef>
              <a:buSzPct val="100000"/>
              <a:defRPr sz="3600" i="1"/>
            </a:lvl7pPr>
            <a:lvl8pPr lvl="7" rtl="0">
              <a:spcBef>
                <a:spcPts val="0"/>
              </a:spcBef>
              <a:buSzPct val="100000"/>
              <a:defRPr sz="3600" i="1"/>
            </a:lvl8pPr>
            <a:lvl9pPr lvl="8">
              <a:spcBef>
                <a:spcPts val="0"/>
              </a:spcBef>
              <a:buSzPct val="100000"/>
              <a:defRPr sz="3600" i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sp>
        <p:nvSpPr>
          <p:cNvPr id="26" name="Shape 26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0070C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6957298" y="4394650"/>
            <a:ext cx="2643900" cy="749100"/>
          </a:xfrm>
          <a:prstGeom prst="parallelogram">
            <a:avLst>
              <a:gd name="adj" fmla="val 51542"/>
            </a:avLst>
          </a:prstGeom>
          <a:solidFill>
            <a:srgbClr val="0070C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</a:p>
        </p:txBody>
      </p:sp>
      <p:sp>
        <p:nvSpPr>
          <p:cNvPr id="29" name="Shape 29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0070C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0070C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070C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7A41E1B-4F70-4964-A407-84C68BE8251C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Shape 4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0070C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0070C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070C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2400" b="0"/>
            </a:lvl1pPr>
            <a:lvl2pPr lvl="1">
              <a:spcBef>
                <a:spcPts val="0"/>
              </a:spcBef>
              <a:buSzPct val="100000"/>
              <a:defRPr sz="2400" b="0"/>
            </a:lvl2pPr>
            <a:lvl3pPr lvl="2">
              <a:spcBef>
                <a:spcPts val="0"/>
              </a:spcBef>
              <a:buSzPct val="100000"/>
              <a:defRPr sz="2400" b="0"/>
            </a:lvl3pPr>
            <a:lvl4pPr lvl="3">
              <a:spcBef>
                <a:spcPts val="0"/>
              </a:spcBef>
              <a:buSzPct val="100000"/>
              <a:defRPr sz="2400" b="0"/>
            </a:lvl4pPr>
            <a:lvl5pPr lvl="4">
              <a:spcBef>
                <a:spcPts val="0"/>
              </a:spcBef>
              <a:buSzPct val="100000"/>
              <a:defRPr sz="2400" b="0"/>
            </a:lvl5pPr>
            <a:lvl6pPr lvl="5">
              <a:spcBef>
                <a:spcPts val="0"/>
              </a:spcBef>
              <a:buSzPct val="100000"/>
              <a:defRPr sz="2400" b="0"/>
            </a:lvl6pPr>
            <a:lvl7pPr lvl="6">
              <a:spcBef>
                <a:spcPts val="0"/>
              </a:spcBef>
              <a:buSzPct val="100000"/>
              <a:defRPr sz="2400" b="0"/>
            </a:lvl7pPr>
            <a:lvl8pPr lvl="7">
              <a:spcBef>
                <a:spcPts val="0"/>
              </a:spcBef>
              <a:buSzPct val="100000"/>
              <a:defRPr sz="2400" b="0"/>
            </a:lvl8pPr>
            <a:lvl9pPr lvl="8">
              <a:spcBef>
                <a:spcPts val="0"/>
              </a:spcBef>
              <a:buSzPct val="100000"/>
              <a:defRPr sz="2400" b="0"/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7A41E1B-4F70-4964-A407-84C68BE8251C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3" name="Shape 53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0070C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0070C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070C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3652188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6199477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7A41E1B-4F70-4964-A407-84C68BE8251C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5" name="Shape 6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0070C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0070C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070C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7A41E1B-4F70-4964-A407-84C68BE8251C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4" name="Shape 74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0070C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0070C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7A41E1B-4F70-4964-A407-84C68BE8251C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83" name="Shape 83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0070C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0070C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36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7A41E1B-4F70-4964-A407-84C68BE8251C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8700"/>
              </a:buClr>
              <a:buSzPct val="100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microsoft.com/office/2007/relationships/media" Target="../media/media2.gif"/><Relationship Id="rId7" Type="http://schemas.openxmlformats.org/officeDocument/2006/relationships/image" Target="../media/image30.png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33.gif"/><Relationship Id="rId4" Type="http://schemas.openxmlformats.org/officeDocument/2006/relationships/video" Target="../media/media2.gif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gif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43608" y="3219822"/>
            <a:ext cx="5238600" cy="1664274"/>
          </a:xfrm>
        </p:spPr>
        <p:txBody>
          <a:bodyPr/>
          <a:lstStyle/>
          <a:p>
            <a:r>
              <a:rPr lang="it-IT" sz="2800" dirty="0" smtClean="0"/>
              <a:t/>
            </a:r>
            <a:br>
              <a:rPr lang="it-IT" sz="2800" dirty="0" smtClean="0"/>
            </a:br>
            <a:r>
              <a:rPr lang="it-IT" sz="2800" dirty="0"/>
              <a:t/>
            </a:r>
            <a:br>
              <a:rPr lang="it-IT" sz="2800" dirty="0"/>
            </a:br>
            <a:r>
              <a:rPr lang="it-IT" sz="2800" dirty="0" smtClean="0"/>
              <a:t/>
            </a:r>
            <a:br>
              <a:rPr lang="it-IT" sz="2800" dirty="0" smtClean="0"/>
            </a:br>
            <a:r>
              <a:rPr lang="it-IT" sz="2800" dirty="0"/>
              <a:t/>
            </a:r>
            <a:br>
              <a:rPr lang="it-IT" sz="2800" dirty="0"/>
            </a:br>
            <a:r>
              <a:rPr lang="it-IT" sz="2800" dirty="0" smtClean="0"/>
              <a:t/>
            </a:r>
            <a:br>
              <a:rPr lang="it-IT" sz="2800" dirty="0" smtClean="0"/>
            </a:br>
            <a:r>
              <a:rPr lang="it-IT" sz="2800" dirty="0"/>
              <a:t/>
            </a:r>
            <a:br>
              <a:rPr lang="it-IT" sz="2800" dirty="0"/>
            </a:br>
            <a:r>
              <a:rPr lang="it-IT" sz="2800" dirty="0" smtClean="0"/>
              <a:t/>
            </a:r>
            <a:br>
              <a:rPr lang="it-IT" sz="2800" dirty="0" smtClean="0"/>
            </a:br>
            <a:r>
              <a:rPr lang="it-IT" sz="2800" dirty="0"/>
              <a:t/>
            </a:r>
            <a:br>
              <a:rPr lang="it-IT" sz="2800" dirty="0"/>
            </a:br>
            <a:r>
              <a:rPr lang="it-IT" sz="2800" dirty="0" smtClean="0"/>
              <a:t/>
            </a:r>
            <a:br>
              <a:rPr lang="it-IT" sz="2800" dirty="0" smtClean="0"/>
            </a:br>
            <a:r>
              <a:rPr lang="it-IT" sz="2800" dirty="0"/>
              <a:t/>
            </a:r>
            <a:br>
              <a:rPr lang="it-IT" sz="2800" dirty="0"/>
            </a:br>
            <a:r>
              <a:rPr lang="it-IT" sz="2800" dirty="0" smtClean="0"/>
              <a:t/>
            </a:r>
            <a:br>
              <a:rPr lang="it-IT" sz="2800" dirty="0" smtClean="0"/>
            </a:br>
            <a:r>
              <a:rPr lang="it-IT" sz="2800" dirty="0"/>
              <a:t/>
            </a:r>
            <a:br>
              <a:rPr lang="it-IT" sz="2800" dirty="0"/>
            </a:br>
            <a:r>
              <a:rPr lang="it-IT" sz="2800" dirty="0" smtClean="0"/>
              <a:t/>
            </a:r>
            <a:br>
              <a:rPr lang="it-IT" sz="2800" dirty="0" smtClean="0"/>
            </a:br>
            <a:r>
              <a:rPr lang="it-IT" sz="2800" dirty="0"/>
              <a:t/>
            </a:r>
            <a:br>
              <a:rPr lang="it-IT" sz="2800" dirty="0"/>
            </a:br>
            <a:r>
              <a:rPr lang="it-IT" sz="2800" dirty="0" smtClean="0"/>
              <a:t/>
            </a:r>
            <a:br>
              <a:rPr lang="it-IT" sz="2800" dirty="0" smtClean="0"/>
            </a:br>
            <a:r>
              <a:rPr lang="it-IT" sz="2800" dirty="0"/>
              <a:t/>
            </a:r>
            <a:br>
              <a:rPr lang="it-IT" sz="2800" dirty="0"/>
            </a:br>
            <a:r>
              <a:rPr lang="it-IT" sz="2800" dirty="0" smtClean="0"/>
              <a:t/>
            </a:r>
            <a:br>
              <a:rPr lang="it-IT" sz="2800" dirty="0" smtClean="0"/>
            </a:br>
            <a:r>
              <a:rPr lang="it-IT" sz="2800" dirty="0"/>
              <a:t/>
            </a:r>
            <a:br>
              <a:rPr lang="it-IT" sz="2800" dirty="0"/>
            </a:br>
            <a:r>
              <a:rPr lang="it-IT" sz="2800" dirty="0" smtClean="0"/>
              <a:t/>
            </a:r>
            <a:br>
              <a:rPr lang="it-IT" sz="2800" dirty="0" smtClean="0"/>
            </a:br>
            <a:r>
              <a:rPr lang="it-IT" sz="2800" dirty="0"/>
              <a:t/>
            </a:r>
            <a:br>
              <a:rPr lang="it-IT" sz="2800" dirty="0"/>
            </a:br>
            <a:r>
              <a:rPr lang="it-IT" sz="2800" dirty="0" smtClean="0"/>
              <a:t/>
            </a:r>
            <a:br>
              <a:rPr lang="it-IT" sz="2800" dirty="0" smtClean="0"/>
            </a:br>
            <a:r>
              <a:rPr lang="it-IT" sz="2800" dirty="0"/>
              <a:t/>
            </a:r>
            <a:br>
              <a:rPr lang="it-IT" sz="2800" dirty="0"/>
            </a:br>
            <a:r>
              <a:rPr lang="it-IT" sz="2800" dirty="0" smtClean="0"/>
              <a:t/>
            </a:r>
            <a:br>
              <a:rPr lang="it-IT" sz="2800" dirty="0" smtClean="0"/>
            </a:br>
            <a:r>
              <a:rPr lang="it-IT" sz="2800" dirty="0"/>
              <a:t/>
            </a:r>
            <a:br>
              <a:rPr lang="it-IT" sz="2800" dirty="0"/>
            </a:br>
            <a:r>
              <a:rPr lang="it-IT" sz="2800" dirty="0" smtClean="0"/>
              <a:t/>
            </a:r>
            <a:br>
              <a:rPr lang="it-IT" sz="2800" dirty="0" smtClean="0"/>
            </a:br>
            <a:r>
              <a:rPr lang="it-IT" sz="2800" dirty="0"/>
              <a:t/>
            </a:r>
            <a:br>
              <a:rPr lang="it-IT" sz="2800" dirty="0"/>
            </a:br>
            <a:r>
              <a:rPr lang="it-IT" sz="2800" dirty="0" smtClean="0"/>
              <a:t/>
            </a:r>
            <a:br>
              <a:rPr lang="it-IT" sz="2800" dirty="0" smtClean="0"/>
            </a:br>
            <a:r>
              <a:rPr lang="it-IT" sz="2800" dirty="0"/>
              <a:t/>
            </a:r>
            <a:br>
              <a:rPr lang="it-IT" sz="2800" dirty="0"/>
            </a:br>
            <a:r>
              <a:rPr lang="it-IT" sz="2800" dirty="0" smtClean="0"/>
              <a:t/>
            </a:r>
            <a:br>
              <a:rPr lang="it-IT" sz="2800" dirty="0" smtClean="0"/>
            </a:br>
            <a:r>
              <a:rPr lang="it-IT" sz="2800" dirty="0"/>
              <a:t/>
            </a:r>
            <a:br>
              <a:rPr lang="it-IT" sz="2800" dirty="0"/>
            </a:br>
            <a:r>
              <a:rPr lang="it-IT" sz="2800" dirty="0" smtClean="0"/>
              <a:t/>
            </a:r>
            <a:br>
              <a:rPr lang="it-IT" sz="2800" dirty="0" smtClean="0"/>
            </a:br>
            <a:r>
              <a:rPr lang="it-IT" sz="2800" dirty="0"/>
              <a:t/>
            </a:r>
            <a:br>
              <a:rPr lang="it-IT" sz="2800" dirty="0"/>
            </a:br>
            <a:r>
              <a:rPr lang="it-IT" sz="2800" dirty="0" smtClean="0"/>
              <a:t/>
            </a:r>
            <a:br>
              <a:rPr lang="it-IT" sz="2800" dirty="0" smtClean="0"/>
            </a:br>
            <a:r>
              <a:rPr lang="it-IT" sz="2800" dirty="0"/>
              <a:t/>
            </a:r>
            <a:br>
              <a:rPr lang="it-IT" sz="2800" dirty="0"/>
            </a:br>
            <a:r>
              <a:rPr lang="it-IT" sz="2800" dirty="0" smtClean="0"/>
              <a:t/>
            </a:r>
            <a:br>
              <a:rPr lang="it-IT" sz="2800" dirty="0" smtClean="0"/>
            </a:br>
            <a:r>
              <a:rPr lang="it-IT" sz="2800" dirty="0"/>
              <a:t/>
            </a:r>
            <a:br>
              <a:rPr lang="it-IT" sz="2800" dirty="0"/>
            </a:br>
            <a:r>
              <a:rPr lang="it-IT" dirty="0"/>
              <a:t/>
            </a:r>
            <a:br>
              <a:rPr lang="it-IT" dirty="0"/>
            </a:br>
            <a:r>
              <a:rPr lang="it-IT" sz="3600" dirty="0" smtClean="0"/>
              <a:t>Miniaturizzazione di applicazioni Java Desktop in </a:t>
            </a:r>
            <a:r>
              <a:rPr lang="it-IT" sz="3600" dirty="0"/>
              <a:t>A</a:t>
            </a:r>
            <a:r>
              <a:rPr lang="it-IT" sz="3600" dirty="0" smtClean="0"/>
              <a:t>pp Mobile: </a:t>
            </a:r>
            <a:r>
              <a:rPr lang="it-IT" sz="3600" dirty="0" smtClean="0">
                <a:solidFill>
                  <a:schemeClr val="bg1"/>
                </a:solidFill>
              </a:rPr>
              <a:t>gestione delle </a:t>
            </a:r>
            <a:r>
              <a:rPr lang="it-IT" sz="3600" dirty="0" smtClean="0"/>
              <a:t>tabelle</a:t>
            </a: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testo 2"/>
          <p:cNvSpPr txBox="1">
            <a:spLocks/>
          </p:cNvSpPr>
          <p:nvPr/>
        </p:nvSpPr>
        <p:spPr>
          <a:xfrm>
            <a:off x="6516216" y="2211710"/>
            <a:ext cx="3024336" cy="144016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8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Relatore: </a:t>
            </a:r>
          </a:p>
          <a:p>
            <a:pPr algn="ctr"/>
            <a:r>
              <a:rPr lang="it-IT" sz="1800" i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Michele Risi</a:t>
            </a:r>
          </a:p>
          <a:p>
            <a:pPr algn="ctr"/>
            <a:endParaRPr lang="it-IT" sz="1800" i="1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it-IT" sz="18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Candidato: </a:t>
            </a:r>
          </a:p>
          <a:p>
            <a:pPr algn="ctr"/>
            <a:r>
              <a:rPr lang="it-IT" sz="1800" i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Egidio Giacoia</a:t>
            </a:r>
          </a:p>
          <a:p>
            <a:endParaRPr lang="it-IT" sz="2000" dirty="0">
              <a:solidFill>
                <a:srgbClr val="0070C0"/>
              </a:solidFill>
            </a:endParaRPr>
          </a:p>
        </p:txBody>
      </p:sp>
      <p:pic>
        <p:nvPicPr>
          <p:cNvPr id="4099" name="Picture 3" descr="C:\Users\utente\Desktop\logo_stand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23478"/>
            <a:ext cx="1944216" cy="194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51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utente\Desktop\Nuova immagine bitmap (6) - Copia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6" y="2440703"/>
            <a:ext cx="3600400" cy="251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1 21"/>
          <p:cNvCxnSpPr/>
          <p:nvPr/>
        </p:nvCxnSpPr>
        <p:spPr>
          <a:xfrm>
            <a:off x="4960789" y="984245"/>
            <a:ext cx="0" cy="396044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Comunicazione: da Java verso PhoneGap</a:t>
            </a:r>
            <a:endParaRPr lang="it-IT" dirty="0"/>
          </a:p>
        </p:txBody>
      </p:sp>
      <p:sp>
        <p:nvSpPr>
          <p:cNvPr id="70" name="Rettangolo 69"/>
          <p:cNvSpPr/>
          <p:nvPr/>
        </p:nvSpPr>
        <p:spPr>
          <a:xfrm>
            <a:off x="187135" y="1774592"/>
            <a:ext cx="29113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 smtClean="0"/>
              <a:t>table.setRowSelectionInterval(1,1)</a:t>
            </a:r>
            <a:endParaRPr lang="it-IT" sz="1400" dirty="0"/>
          </a:p>
        </p:txBody>
      </p:sp>
      <p:sp>
        <p:nvSpPr>
          <p:cNvPr id="78" name="Ovale 77"/>
          <p:cNvSpPr/>
          <p:nvPr/>
        </p:nvSpPr>
        <p:spPr>
          <a:xfrm>
            <a:off x="254483" y="1185133"/>
            <a:ext cx="1715850" cy="30641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Java App</a:t>
            </a:r>
            <a:endParaRPr lang="it-IT" dirty="0"/>
          </a:p>
        </p:txBody>
      </p:sp>
      <p:cxnSp>
        <p:nvCxnSpPr>
          <p:cNvPr id="79" name="Connettore 1 78"/>
          <p:cNvCxnSpPr/>
          <p:nvPr/>
        </p:nvCxnSpPr>
        <p:spPr>
          <a:xfrm>
            <a:off x="1108397" y="1491546"/>
            <a:ext cx="0" cy="252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e 81"/>
          <p:cNvSpPr/>
          <p:nvPr/>
        </p:nvSpPr>
        <p:spPr>
          <a:xfrm>
            <a:off x="6347502" y="1107680"/>
            <a:ext cx="2068009" cy="3712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Android App</a:t>
            </a:r>
            <a:endParaRPr lang="it-IT" dirty="0"/>
          </a:p>
        </p:txBody>
      </p:sp>
      <p:graphicFrame>
        <p:nvGraphicFramePr>
          <p:cNvPr id="83" name="Tabella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884712"/>
              </p:ext>
            </p:extLst>
          </p:nvPr>
        </p:nvGraphicFramePr>
        <p:xfrm>
          <a:off x="6089418" y="2085312"/>
          <a:ext cx="2304256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84427"/>
                <a:gridCol w="735402"/>
                <a:gridCol w="784427"/>
              </a:tblGrid>
              <a:tr h="172297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72297">
                <a:tc>
                  <a:txBody>
                    <a:bodyPr/>
                    <a:lstStyle/>
                    <a:p>
                      <a:pPr algn="ctr"/>
                      <a:r>
                        <a:rPr lang="it-IT" baseline="0" dirty="0" smtClean="0"/>
                        <a:t> (1,1)</a:t>
                      </a:r>
                      <a:endParaRPr lang="it-IT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aseline="0" dirty="0" smtClean="0"/>
                        <a:t> (1,2)</a:t>
                      </a:r>
                      <a:endParaRPr lang="it-IT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aseline="0" dirty="0" smtClean="0"/>
                        <a:t> (1,3)</a:t>
                      </a:r>
                      <a:endParaRPr lang="it-IT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22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aseline="0" dirty="0" smtClean="0"/>
                        <a:t> (2,1)</a:t>
                      </a:r>
                      <a:endParaRPr lang="it-IT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aseline="0" dirty="0" smtClean="0"/>
                        <a:t> (2,2)</a:t>
                      </a:r>
                      <a:endParaRPr lang="it-IT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aseline="0" dirty="0" smtClean="0"/>
                        <a:t> (2,3)</a:t>
                      </a:r>
                      <a:endParaRPr lang="it-IT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CasellaDiTesto 25"/>
          <p:cNvSpPr txBox="1"/>
          <p:nvPr/>
        </p:nvSpPr>
        <p:spPr>
          <a:xfrm>
            <a:off x="6124250" y="1685062"/>
            <a:ext cx="162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ID: Tabella0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112" name="Ovale 111"/>
          <p:cNvSpPr/>
          <p:nvPr/>
        </p:nvSpPr>
        <p:spPr>
          <a:xfrm>
            <a:off x="2872223" y="3100398"/>
            <a:ext cx="2114266" cy="5087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PLUGIN PHONEGAP </a:t>
            </a:r>
            <a:endParaRPr lang="it-IT" sz="1600" dirty="0"/>
          </a:p>
        </p:txBody>
      </p:sp>
      <p:cxnSp>
        <p:nvCxnSpPr>
          <p:cNvPr id="34" name="Connettore 1 33"/>
          <p:cNvCxnSpPr/>
          <p:nvPr/>
        </p:nvCxnSpPr>
        <p:spPr>
          <a:xfrm>
            <a:off x="2212275" y="4299942"/>
            <a:ext cx="22007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/>
          <p:nvPr/>
        </p:nvCxnSpPr>
        <p:spPr>
          <a:xfrm flipV="1">
            <a:off x="4412997" y="3609176"/>
            <a:ext cx="1" cy="690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1 40"/>
          <p:cNvCxnSpPr/>
          <p:nvPr/>
        </p:nvCxnSpPr>
        <p:spPr>
          <a:xfrm>
            <a:off x="1108397" y="2033053"/>
            <a:ext cx="4011" cy="377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/>
          <p:cNvCxnSpPr/>
          <p:nvPr/>
        </p:nvCxnSpPr>
        <p:spPr>
          <a:xfrm>
            <a:off x="4960789" y="1472313"/>
            <a:ext cx="1257318" cy="6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Rettangolo 126"/>
          <p:cNvSpPr/>
          <p:nvPr/>
        </p:nvSpPr>
        <p:spPr>
          <a:xfrm>
            <a:off x="2212275" y="1293318"/>
            <a:ext cx="3076812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400" i="1" dirty="0" smtClean="0"/>
              <a:t>app.setRowSelection(Tabella0,-1,1)</a:t>
            </a:r>
            <a:endParaRPr lang="it-IT" sz="1400" i="1" dirty="0"/>
          </a:p>
        </p:txBody>
      </p:sp>
      <p:cxnSp>
        <p:nvCxnSpPr>
          <p:cNvPr id="24" name="Connettore 1 23"/>
          <p:cNvCxnSpPr/>
          <p:nvPr/>
        </p:nvCxnSpPr>
        <p:spPr>
          <a:xfrm>
            <a:off x="4376622" y="1743815"/>
            <a:ext cx="0" cy="13795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/>
          <p:nvPr/>
        </p:nvCxnSpPr>
        <p:spPr>
          <a:xfrm>
            <a:off x="7236296" y="3072447"/>
            <a:ext cx="0" cy="5367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ella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039856"/>
              </p:ext>
            </p:extLst>
          </p:nvPr>
        </p:nvGraphicFramePr>
        <p:xfrm>
          <a:off x="6097995" y="3696487"/>
          <a:ext cx="2304256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84427"/>
                <a:gridCol w="735402"/>
                <a:gridCol w="784427"/>
              </a:tblGrid>
              <a:tr h="172297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72297">
                <a:tc>
                  <a:txBody>
                    <a:bodyPr/>
                    <a:lstStyle/>
                    <a:p>
                      <a:pPr algn="ctr"/>
                      <a:r>
                        <a:rPr lang="it-IT" baseline="0" dirty="0" smtClean="0"/>
                        <a:t> (1,1)</a:t>
                      </a:r>
                      <a:endParaRPr lang="it-IT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aseline="0" dirty="0" smtClean="0"/>
                        <a:t> (1,2)</a:t>
                      </a:r>
                      <a:endParaRPr lang="it-IT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aseline="0" dirty="0" smtClean="0"/>
                        <a:t> (1,3)</a:t>
                      </a:r>
                      <a:endParaRPr lang="it-IT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22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aseline="0" dirty="0" smtClean="0"/>
                        <a:t> (2,1)</a:t>
                      </a:r>
                      <a:endParaRPr lang="it-IT" dirty="0" smtClean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aseline="0" dirty="0" smtClean="0"/>
                        <a:t> (2,2)</a:t>
                      </a:r>
                      <a:endParaRPr lang="it-IT" dirty="0" smtClean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aseline="0" dirty="0" smtClean="0"/>
                        <a:t> (2,3)</a:t>
                      </a:r>
                      <a:endParaRPr lang="it-IT" dirty="0" smtClean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6" name="CasellaDiTesto 35"/>
          <p:cNvSpPr txBox="1"/>
          <p:nvPr/>
        </p:nvSpPr>
        <p:spPr>
          <a:xfrm>
            <a:off x="5724128" y="2339635"/>
            <a:ext cx="28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0</a:t>
            </a:r>
          </a:p>
          <a:p>
            <a:r>
              <a:rPr lang="it-IT" dirty="0"/>
              <a:t>1</a:t>
            </a:r>
          </a:p>
        </p:txBody>
      </p:sp>
      <p:sp>
        <p:nvSpPr>
          <p:cNvPr id="38" name="CasellaDiTesto 37"/>
          <p:cNvSpPr txBox="1"/>
          <p:nvPr/>
        </p:nvSpPr>
        <p:spPr>
          <a:xfrm>
            <a:off x="5782027" y="3975071"/>
            <a:ext cx="28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0</a:t>
            </a:r>
          </a:p>
          <a:p>
            <a:r>
              <a:rPr lang="it-IT" dirty="0"/>
              <a:t>1</a:t>
            </a:r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323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8" grpId="0" animBg="1"/>
      <p:bldP spid="82" grpId="0" animBg="1"/>
      <p:bldP spid="26" grpId="0"/>
      <p:bldP spid="112" grpId="0" animBg="1"/>
      <p:bldP spid="127" grpId="0" animBg="1"/>
      <p:bldP spid="36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di utilizzo</a:t>
            </a:r>
            <a:endParaRPr lang="it-IT" dirty="0"/>
          </a:p>
        </p:txBody>
      </p:sp>
      <p:cxnSp>
        <p:nvCxnSpPr>
          <p:cNvPr id="3" name="Connettore 1 2"/>
          <p:cNvCxnSpPr/>
          <p:nvPr/>
        </p:nvCxnSpPr>
        <p:spPr>
          <a:xfrm>
            <a:off x="4716016" y="1003152"/>
            <a:ext cx="0" cy="3894456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Picture 2" descr="C:\Users\utente\Desktop\Immagini\Rectangle_7-51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7000"/>
            <a:ext cx="2000472" cy="389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e 13"/>
          <p:cNvSpPr/>
          <p:nvPr/>
        </p:nvSpPr>
        <p:spPr>
          <a:xfrm>
            <a:off x="6068705" y="1415915"/>
            <a:ext cx="1830397" cy="57897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Java App Desktop</a:t>
            </a:r>
            <a:endParaRPr lang="it-IT" dirty="0"/>
          </a:p>
        </p:txBody>
      </p:sp>
      <p:sp>
        <p:nvSpPr>
          <p:cNvPr id="15" name="Ovale 14"/>
          <p:cNvSpPr/>
          <p:nvPr/>
        </p:nvSpPr>
        <p:spPr>
          <a:xfrm>
            <a:off x="107504" y="1303060"/>
            <a:ext cx="1627446" cy="8046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Android App Mobile</a:t>
            </a:r>
            <a:endParaRPr lang="it-IT" dirty="0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11</a:t>
            </a:fld>
            <a:endParaRPr lang="it-IT"/>
          </a:p>
        </p:txBody>
      </p:sp>
      <p:pic>
        <p:nvPicPr>
          <p:cNvPr id="9" name="mob2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977923" y="1385033"/>
            <a:ext cx="1801990" cy="3197724"/>
          </a:xfrm>
          <a:prstGeom prst="rect">
            <a:avLst/>
          </a:prstGeom>
        </p:spPr>
      </p:pic>
      <p:pic>
        <p:nvPicPr>
          <p:cNvPr id="17" name="Webp.net-gifmaker (12).gif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059481" y="2414050"/>
            <a:ext cx="3848844" cy="847320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5771654" y="404443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Inserimento di una riga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903640" y="405506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Modifica di una cella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5699712" y="4063669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Rimozione di una riga</a:t>
            </a:r>
            <a:endParaRPr lang="it-IT" dirty="0"/>
          </a:p>
        </p:txBody>
      </p:sp>
      <p:pic>
        <p:nvPicPr>
          <p:cNvPr id="1026" name="Picture 2" descr="C:\Users\utente\Downloads\Webp.net-gifmaker (15).gif"/>
          <p:cNvPicPr>
            <a:picLocks noChangeAspect="1" noChangeArrowheads="1" noCrop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487" y="1415915"/>
            <a:ext cx="1814867" cy="316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68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8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800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9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9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</p:childTnLst>
        </p:cTn>
      </p:par>
    </p:tnLst>
    <p:bldLst>
      <p:bldP spid="4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4.googleusercontent.com/7LuAGamnHIBThXqSL7_fDtPttEmFjprXVbhguSX3ueGpkc3yaz3Y1EXOMtePTZY3Wmj3pMNoa7m8HGXTTGF9N8tMnoqSUqkJ8dkA9yFUEnSUiMgQ7fDZsjCSjdJQbH843HRkMLXchq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810" y="1203598"/>
            <a:ext cx="3857106" cy="225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utente\Desktop\Immagini\Rectangle_7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512" y="1059582"/>
            <a:ext cx="1997266" cy="382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Conclusioni</a:t>
            </a:r>
            <a:endParaRPr lang="it-IT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1560" y="2643758"/>
            <a:ext cx="8529356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kumimoji="0" lang="it-IT" sz="27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it-IT" sz="27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it-I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Dosis"/>
                <a:cs typeface="Arial" pitchFamily="34" charset="0"/>
              </a:rPr>
              <a:t>App Ibrida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FF8700"/>
                </a:solidFill>
                <a:effectLst/>
                <a:latin typeface="Roboto"/>
                <a:cs typeface="Arial" pitchFamily="34" charset="0"/>
              </a:rPr>
              <a:t>▸ 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"/>
                <a:cs typeface="Arial" pitchFamily="34" charset="0"/>
              </a:rPr>
              <a:t>Miglioramento delle performance in quanto la </a:t>
            </a:r>
            <a:r>
              <a:rPr kumimoji="0" lang="it-IT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"/>
                <a:cs typeface="Arial" pitchFamily="34" charset="0"/>
              </a:rPr>
              <a:t>logica è nativa</a:t>
            </a:r>
            <a:endParaRPr kumimoji="0" lang="it-IT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FF8700"/>
                </a:solidFill>
                <a:effectLst/>
                <a:latin typeface="Roboto"/>
                <a:cs typeface="Arial" pitchFamily="34" charset="0"/>
              </a:rPr>
              <a:t>▸ 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"/>
                <a:cs typeface="Arial" pitchFamily="34" charset="0"/>
              </a:rPr>
              <a:t>Minimizzazione dello sviluppo in quanto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"/>
                <a:cs typeface="Arial" pitchFamily="34" charset="0"/>
              </a:rPr>
              <a:t>esso parte da</a:t>
            </a:r>
            <a:r>
              <a:rPr kumimoji="0" lang="it-IT" b="0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"/>
                <a:cs typeface="Arial" pitchFamily="34" charset="0"/>
              </a:rPr>
              <a:t> </a:t>
            </a: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"/>
                <a:cs typeface="Arial" pitchFamily="34" charset="0"/>
              </a:rPr>
              <a:t>un’</a:t>
            </a:r>
            <a:r>
              <a:rPr kumimoji="0" lang="it-IT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"/>
                <a:cs typeface="Arial" pitchFamily="34" charset="0"/>
              </a:rPr>
              <a:t>applicazione   esistente</a:t>
            </a:r>
            <a:endParaRPr kumimoji="0" lang="it-IT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it-I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it-I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92420" y="896982"/>
            <a:ext cx="444367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kumimoji="0" lang="it-IT" sz="27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it-IT" sz="27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it-I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it-I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it-I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it-I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it-I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60" y="1145091"/>
            <a:ext cx="4824536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Dosis"/>
                <a:cs typeface="Arial" pitchFamily="34" charset="0"/>
              </a:rPr>
              <a:t>Tabella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FF8700"/>
                </a:solidFill>
                <a:effectLst/>
                <a:latin typeface="Roboto"/>
                <a:cs typeface="Arial" pitchFamily="34" charset="0"/>
              </a:rPr>
              <a:t>▸ </a:t>
            </a:r>
            <a:r>
              <a:rPr lang="it-IT" dirty="0">
                <a:latin typeface="Roboto"/>
                <a:cs typeface="Arial" pitchFamily="34" charset="0"/>
              </a:rPr>
              <a:t>D</a:t>
            </a:r>
            <a:r>
              <a:rPr lang="it-IT" dirty="0" smtClean="0">
                <a:latin typeface="Roboto"/>
                <a:cs typeface="Arial" pitchFamily="34" charset="0"/>
              </a:rPr>
              <a:t>efinizione di un’</a:t>
            </a:r>
            <a:r>
              <a:rPr lang="it-IT" dirty="0" smtClean="0"/>
              <a:t>interfaccia userfriendly</a:t>
            </a:r>
          </a:p>
          <a:p>
            <a:r>
              <a:rPr lang="it-IT" dirty="0" smtClean="0">
                <a:solidFill>
                  <a:srgbClr val="FF8700"/>
                </a:solidFill>
                <a:latin typeface="Roboto"/>
                <a:cs typeface="Arial" pitchFamily="34" charset="0"/>
              </a:rPr>
              <a:t>▸ </a:t>
            </a:r>
            <a:r>
              <a:rPr lang="it-IT" dirty="0"/>
              <a:t>O</a:t>
            </a:r>
            <a:r>
              <a:rPr lang="it-IT" dirty="0" smtClean="0"/>
              <a:t>ttimizzazione dell’</a:t>
            </a:r>
            <a:r>
              <a:rPr lang="it-IT" dirty="0" err="1" smtClean="0"/>
              <a:t>user-experience</a:t>
            </a:r>
            <a:endParaRPr lang="it-IT" dirty="0"/>
          </a:p>
          <a:p>
            <a:r>
              <a:rPr lang="it-IT" dirty="0">
                <a:solidFill>
                  <a:srgbClr val="FF8700"/>
                </a:solidFill>
                <a:latin typeface="Roboto"/>
                <a:cs typeface="Arial" pitchFamily="34" charset="0"/>
              </a:rPr>
              <a:t>▸ </a:t>
            </a:r>
            <a:r>
              <a:rPr lang="it-IT" dirty="0"/>
              <a:t>A</a:t>
            </a:r>
            <a:r>
              <a:rPr lang="it-IT" dirty="0" smtClean="0"/>
              <a:t>lta compatibilità </a:t>
            </a:r>
            <a:r>
              <a:rPr lang="it-IT" dirty="0"/>
              <a:t>tra l’applicazione desktop </a:t>
            </a:r>
            <a:endParaRPr lang="it-IT" dirty="0" smtClean="0"/>
          </a:p>
          <a:p>
            <a:r>
              <a:rPr lang="it-IT" dirty="0"/>
              <a:t> </a:t>
            </a:r>
            <a:r>
              <a:rPr lang="it-IT" dirty="0" smtClean="0"/>
              <a:t>  e </a:t>
            </a:r>
            <a:r>
              <a:rPr lang="it-IT" dirty="0"/>
              <a:t>l’applicazione mobile.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it-IT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it-I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12</a:t>
            </a:fld>
            <a:endParaRPr lang="it-IT"/>
          </a:p>
        </p:txBody>
      </p:sp>
      <p:pic>
        <p:nvPicPr>
          <p:cNvPr id="3075" name="Picture 3" descr="C:\Users\utente\Downloads\Webp.net-gifmaker (14)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070" y="1276054"/>
            <a:ext cx="2154150" cy="324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17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1331640" y="2465844"/>
            <a:ext cx="53544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6600" dirty="0" smtClean="0">
                <a:solidFill>
                  <a:schemeClr val="bg1"/>
                </a:solidFill>
                <a:latin typeface="Dosis"/>
              </a:rPr>
              <a:t>Grazie per l’attenzione</a:t>
            </a:r>
            <a:r>
              <a:rPr lang="it-IT" sz="4800" dirty="0" smtClean="0">
                <a:solidFill>
                  <a:schemeClr val="bg1"/>
                </a:solidFill>
                <a:latin typeface="Dosis"/>
              </a:rPr>
              <a:t>! </a:t>
            </a:r>
            <a:endParaRPr lang="it-IT" sz="4800" dirty="0">
              <a:solidFill>
                <a:schemeClr val="bg1"/>
              </a:solidFill>
              <a:latin typeface="Dosis"/>
            </a:endParaRPr>
          </a:p>
          <a:p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7A41E1B-4F70-4964-A407-84C68BE8251C}" type="slidenum">
              <a:rPr lang="it-IT" smtClean="0">
                <a:solidFill>
                  <a:schemeClr val="bg1"/>
                </a:solidFill>
              </a:rPr>
              <a:t>13</a:t>
            </a:fld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utente\Desktop\androidGu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989" y="577"/>
            <a:ext cx="2219011" cy="443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74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Dominio Applicativo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47312" y="1131590"/>
            <a:ext cx="4608512" cy="1440160"/>
          </a:xfrm>
        </p:spPr>
        <p:txBody>
          <a:bodyPr/>
          <a:lstStyle/>
          <a:p>
            <a:pPr>
              <a:buNone/>
            </a:pPr>
            <a:r>
              <a:rPr lang="it-IT" sz="2000" dirty="0"/>
              <a:t>Le </a:t>
            </a:r>
            <a:r>
              <a:rPr lang="it-IT" sz="2000" b="1" dirty="0"/>
              <a:t>aziende </a:t>
            </a:r>
            <a:r>
              <a:rPr lang="it-IT" sz="2000" dirty="0"/>
              <a:t>devono riscrivere completamente da zero i sistemi pensati per essere eseguiti su </a:t>
            </a:r>
            <a:r>
              <a:rPr lang="it-IT" sz="2000" dirty="0">
                <a:solidFill>
                  <a:srgbClr val="0070C0"/>
                </a:solidFill>
              </a:rPr>
              <a:t>ambiente desktop</a:t>
            </a:r>
            <a:r>
              <a:rPr lang="it-IT" sz="2000" dirty="0"/>
              <a:t>, trasformandoli in sistemi per essere eseguiti su </a:t>
            </a:r>
            <a:r>
              <a:rPr lang="it-IT" sz="2000" dirty="0">
                <a:solidFill>
                  <a:srgbClr val="0070C0"/>
                </a:solidFill>
              </a:rPr>
              <a:t>ambiente mobile</a:t>
            </a:r>
          </a:p>
        </p:txBody>
      </p:sp>
      <p:pic>
        <p:nvPicPr>
          <p:cNvPr id="1026" name="Picture 2" descr="C:\Users\utente\Desktop\Nuova cartella (2)\07360e5ecc2061d7ede23db399d6d18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131590"/>
            <a:ext cx="2939492" cy="203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971600" y="3179381"/>
            <a:ext cx="53544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800" dirty="0" smtClean="0">
                <a:solidFill>
                  <a:srgbClr val="0070C0"/>
                </a:solidFill>
                <a:latin typeface="Dosis"/>
              </a:rPr>
              <a:t>Miniaturizzazione</a:t>
            </a:r>
            <a:endParaRPr lang="it-IT" sz="4800" dirty="0">
              <a:solidFill>
                <a:srgbClr val="0070C0"/>
              </a:solidFill>
              <a:latin typeface="Dosis"/>
            </a:endParaRPr>
          </a:p>
          <a:p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pic>
        <p:nvPicPr>
          <p:cNvPr id="7" name="Picture 3" descr="https://lh3.googleusercontent.com/-sJeT-cWbtexmGL0LcmmRJzbDm0DyMjMh1xh0Ijna3TSSO4VrIOaw4UdSELTg8fn-lttw-1vN-mfuQdCx6an22HI4_Bt8DZ-8tIK73ZmK2uc0SAJ4vYDN1L_Z7msNNHL2M-Caavj-Q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740" y="3721692"/>
            <a:ext cx="940927" cy="94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lh3.googleusercontent.com/--9uEeaqSovcFQvxPHxNMD068RUhISiPmb9Eud8VLqFNA97_Is2l0VgeR2BRQACpuJg6Me63gTaCvy2XVTAmoT83jZ0SWAnqWPpGpuTywUG_cZkUv9EWrcH95nEY_CDei8OjbgSAM_U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121" y="3594276"/>
            <a:ext cx="1094687" cy="109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ccia a inversione 8"/>
          <p:cNvSpPr/>
          <p:nvPr/>
        </p:nvSpPr>
        <p:spPr>
          <a:xfrm>
            <a:off x="6906051" y="3296724"/>
            <a:ext cx="1368152" cy="38337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0" name="Segnaposto testo 2"/>
          <p:cNvSpPr txBox="1">
            <a:spLocks/>
          </p:cNvSpPr>
          <p:nvPr/>
        </p:nvSpPr>
        <p:spPr>
          <a:xfrm>
            <a:off x="1038510" y="3896300"/>
            <a:ext cx="5225605" cy="100811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2000" b="1" dirty="0"/>
              <a:t>Trasformare </a:t>
            </a:r>
            <a:r>
              <a:rPr lang="it-IT" sz="2000" dirty="0"/>
              <a:t>un’applicazione Desktop in un’applicazione utilizzabile per Smartphone</a:t>
            </a:r>
          </a:p>
          <a:p>
            <a:r>
              <a:rPr lang="it-IT" sz="2000" dirty="0"/>
              <a:t/>
            </a:r>
            <a:br>
              <a:rPr lang="it-IT" sz="2000" dirty="0"/>
            </a:br>
            <a:endParaRPr lang="it-IT" sz="2000" dirty="0">
              <a:solidFill>
                <a:srgbClr val="0070C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7A41E1B-4F70-4964-A407-84C68BE8251C}" type="slidenum">
              <a:rPr lang="it-IT" smtClean="0">
                <a:solidFill>
                  <a:schemeClr val="bg1"/>
                </a:solidFill>
              </a:rPr>
              <a:t>2</a:t>
            </a:fld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80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9" descr="C:\Users\utente\Desktop\phonegap-build - Copia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316" y="3795885"/>
            <a:ext cx="754399" cy="83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ComText"/>
          <p:cNvSpPr txBox="1"/>
          <p:nvPr/>
        </p:nvSpPr>
        <p:spPr>
          <a:xfrm>
            <a:off x="1157497" y="4407863"/>
            <a:ext cx="182931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smtClean="0"/>
              <a:t>Communication </a:t>
            </a:r>
            <a:r>
              <a:rPr lang="it-IT" sz="1400" dirty="0" smtClean="0"/>
              <a:t>Plugin</a:t>
            </a:r>
            <a:endParaRPr lang="it-IT" sz="1400" dirty="0"/>
          </a:p>
        </p:txBody>
      </p:sp>
      <p:pic>
        <p:nvPicPr>
          <p:cNvPr id="3075" name="Picture 3" descr="C:\Users\utente\Desktop\PhoneGap-Development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930" y="3602562"/>
            <a:ext cx="1624996" cy="52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Strategia e Processo di Miniaturizzazione</a:t>
            </a:r>
            <a:endParaRPr lang="it-IT" dirty="0"/>
          </a:p>
        </p:txBody>
      </p:sp>
      <p:sp>
        <p:nvSpPr>
          <p:cNvPr id="49" name="wrapper"/>
          <p:cNvSpPr/>
          <p:nvPr/>
        </p:nvSpPr>
        <p:spPr>
          <a:xfrm>
            <a:off x="332928" y="1410198"/>
            <a:ext cx="3165872" cy="12335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r>
              <a:rPr lang="it-IT" b="1" dirty="0" smtClean="0"/>
              <a:t>pAWT</a:t>
            </a:r>
            <a:endParaRPr lang="it-IT" dirty="0"/>
          </a:p>
        </p:txBody>
      </p:sp>
      <p:sp>
        <p:nvSpPr>
          <p:cNvPr id="50" name="Ovale 49"/>
          <p:cNvSpPr/>
          <p:nvPr/>
        </p:nvSpPr>
        <p:spPr>
          <a:xfrm>
            <a:off x="1254335" y="1051549"/>
            <a:ext cx="285849" cy="2815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1" name="Java App"/>
          <p:cNvSpPr/>
          <p:nvPr/>
        </p:nvSpPr>
        <p:spPr>
          <a:xfrm>
            <a:off x="439451" y="1584476"/>
            <a:ext cx="1721941" cy="37049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Java App</a:t>
            </a:r>
            <a:endParaRPr lang="it-IT" dirty="0"/>
          </a:p>
        </p:txBody>
      </p:sp>
      <p:pic>
        <p:nvPicPr>
          <p:cNvPr id="52" name="Picture 4" descr="C:\Users\utente\Desktop\blue-arrow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48341">
            <a:off x="2202540" y="1928948"/>
            <a:ext cx="265030" cy="26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7" descr="C:\Users\utente\Desktop\file-icon-6365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316" y="2061463"/>
            <a:ext cx="330920" cy="33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CasellaDiTesto 54"/>
          <p:cNvSpPr txBox="1"/>
          <p:nvPr/>
        </p:nvSpPr>
        <p:spPr>
          <a:xfrm>
            <a:off x="1157497" y="2335981"/>
            <a:ext cx="1166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rgbClr val="00B0F0"/>
                </a:solidFill>
              </a:rPr>
              <a:t>component</a:t>
            </a:r>
            <a:endParaRPr lang="it-IT" sz="1400" b="1" dirty="0">
              <a:solidFill>
                <a:srgbClr val="00B0F0"/>
              </a:solidFill>
            </a:endParaRPr>
          </a:p>
        </p:txBody>
      </p:sp>
      <p:cxnSp>
        <p:nvCxnSpPr>
          <p:cNvPr id="56" name="Connettore 1 55"/>
          <p:cNvCxnSpPr/>
          <p:nvPr/>
        </p:nvCxnSpPr>
        <p:spPr>
          <a:xfrm>
            <a:off x="1374920" y="1954970"/>
            <a:ext cx="0" cy="212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/>
          <p:cNvSpPr txBox="1"/>
          <p:nvPr/>
        </p:nvSpPr>
        <p:spPr>
          <a:xfrm>
            <a:off x="2262829" y="2335981"/>
            <a:ext cx="1334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>
                <a:solidFill>
                  <a:srgbClr val="00B0F0"/>
                </a:solidFill>
              </a:rPr>
              <a:t>pComponent</a:t>
            </a:r>
            <a:endParaRPr lang="it-IT" sz="1400" b="1" dirty="0">
              <a:solidFill>
                <a:srgbClr val="00B0F0"/>
              </a:solidFill>
            </a:endParaRPr>
          </a:p>
        </p:txBody>
      </p:sp>
      <p:cxnSp>
        <p:nvCxnSpPr>
          <p:cNvPr id="58" name="Connettore 1 57"/>
          <p:cNvCxnSpPr/>
          <p:nvPr/>
        </p:nvCxnSpPr>
        <p:spPr>
          <a:xfrm>
            <a:off x="1397260" y="1333118"/>
            <a:ext cx="0" cy="260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7" descr="C:\Users\utente\Desktop\file-icon-6365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146" y="2066947"/>
            <a:ext cx="330920" cy="33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ttangolo 63"/>
          <p:cNvSpPr/>
          <p:nvPr/>
        </p:nvSpPr>
        <p:spPr>
          <a:xfrm>
            <a:off x="1418005" y="2987998"/>
            <a:ext cx="1512168" cy="2590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Parsing</a:t>
            </a:r>
            <a:endParaRPr lang="it-IT" b="1" dirty="0"/>
          </a:p>
        </p:txBody>
      </p:sp>
      <p:pic>
        <p:nvPicPr>
          <p:cNvPr id="65" name="Picture 2" descr="C:\Users\utente\Desktop\build-diagram - Copia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726" y="3210165"/>
            <a:ext cx="1450354" cy="68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Connettore 2 65"/>
          <p:cNvCxnSpPr/>
          <p:nvPr/>
        </p:nvCxnSpPr>
        <p:spPr>
          <a:xfrm flipV="1">
            <a:off x="2387006" y="3638448"/>
            <a:ext cx="735508" cy="2756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/>
          <p:cNvCxnSpPr/>
          <p:nvPr/>
        </p:nvCxnSpPr>
        <p:spPr>
          <a:xfrm>
            <a:off x="2170838" y="3322735"/>
            <a:ext cx="951676" cy="202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1 67"/>
          <p:cNvCxnSpPr>
            <a:endCxn id="64" idx="0"/>
          </p:cNvCxnSpPr>
          <p:nvPr/>
        </p:nvCxnSpPr>
        <p:spPr>
          <a:xfrm>
            <a:off x="2167588" y="2667829"/>
            <a:ext cx="6501" cy="320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/>
          <p:cNvCxnSpPr/>
          <p:nvPr/>
        </p:nvCxnSpPr>
        <p:spPr>
          <a:xfrm>
            <a:off x="4959099" y="1541046"/>
            <a:ext cx="1600460" cy="4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ttangolo 72"/>
          <p:cNvSpPr/>
          <p:nvPr/>
        </p:nvSpPr>
        <p:spPr>
          <a:xfrm>
            <a:off x="4252928" y="1906862"/>
            <a:ext cx="1287002" cy="9210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 smtClean="0"/>
              <a:t>Integrazione a PhoneGap e Plugin</a:t>
            </a:r>
            <a:endParaRPr lang="it-IT" sz="1400" b="1" dirty="0"/>
          </a:p>
        </p:txBody>
      </p:sp>
      <p:cxnSp>
        <p:nvCxnSpPr>
          <p:cNvPr id="74" name="Connettore 2 73"/>
          <p:cNvCxnSpPr/>
          <p:nvPr/>
        </p:nvCxnSpPr>
        <p:spPr>
          <a:xfrm flipV="1">
            <a:off x="4432556" y="2876021"/>
            <a:ext cx="0" cy="311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5" name="PhoneGap" descr="C:\Users\utente\Desktop\xphonegap.f462e67a.png.pagespeed.ic.zkdCw9RaL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074654"/>
            <a:ext cx="952324" cy="95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Connettore 1 75"/>
          <p:cNvCxnSpPr/>
          <p:nvPr/>
        </p:nvCxnSpPr>
        <p:spPr>
          <a:xfrm>
            <a:off x="4959099" y="1534049"/>
            <a:ext cx="0" cy="3564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utente\Desktop\PhoneGap-Development1 - Copia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559" y="2078298"/>
            <a:ext cx="1372021" cy="32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Builder" descr="C:\Users\utente\Desktop\phonegap-build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699" y="2827913"/>
            <a:ext cx="780873" cy="62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093" y="3351510"/>
            <a:ext cx="1049672" cy="20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13" descr="C:\Users\utente\Desktop\phonegap-build - Copia (3)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463" y="1757290"/>
            <a:ext cx="652849" cy="64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5" descr="C:\Users\utente\Desktop\phonegap-build - Copia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828" y="3727500"/>
            <a:ext cx="539742" cy="57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Connettore 2 90"/>
          <p:cNvCxnSpPr/>
          <p:nvPr/>
        </p:nvCxnSpPr>
        <p:spPr>
          <a:xfrm flipH="1" flipV="1">
            <a:off x="7619588" y="1326106"/>
            <a:ext cx="905655" cy="500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2" name="Connettore 2 91"/>
          <p:cNvCxnSpPr/>
          <p:nvPr/>
        </p:nvCxnSpPr>
        <p:spPr>
          <a:xfrm flipH="1">
            <a:off x="7642702" y="2213133"/>
            <a:ext cx="727980" cy="514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3" name="Connettore 2 92"/>
          <p:cNvCxnSpPr/>
          <p:nvPr/>
        </p:nvCxnSpPr>
        <p:spPr>
          <a:xfrm>
            <a:off x="7294869" y="2453249"/>
            <a:ext cx="0" cy="2614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2 93"/>
          <p:cNvCxnSpPr/>
          <p:nvPr/>
        </p:nvCxnSpPr>
        <p:spPr>
          <a:xfrm>
            <a:off x="7327558" y="3457723"/>
            <a:ext cx="0" cy="456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5" name="Picture 16" descr="C:\Users\utente\Desktop\build-diagram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075" y="3727500"/>
            <a:ext cx="547919" cy="48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CasellaDiTesto 95"/>
          <p:cNvSpPr txBox="1"/>
          <p:nvPr/>
        </p:nvSpPr>
        <p:spPr>
          <a:xfrm>
            <a:off x="7875664" y="3911570"/>
            <a:ext cx="763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rgbClr val="00B0F0"/>
                </a:solidFill>
              </a:rPr>
              <a:t>.apk</a:t>
            </a:r>
            <a:endParaRPr lang="it-IT" sz="1600" b="1" dirty="0">
              <a:solidFill>
                <a:srgbClr val="00B0F0"/>
              </a:solidFill>
            </a:endParaRPr>
          </a:p>
        </p:txBody>
      </p:sp>
      <p:pic>
        <p:nvPicPr>
          <p:cNvPr id="97" name="Picture 3" descr="C:\Users\utente\Desktop\PhoneGap-Logo2 (1)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783" y="2026978"/>
            <a:ext cx="423075" cy="48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Rettangolo 98"/>
          <p:cNvSpPr/>
          <p:nvPr/>
        </p:nvSpPr>
        <p:spPr>
          <a:xfrm>
            <a:off x="4283967" y="4003634"/>
            <a:ext cx="2421861" cy="8723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t-IT" b="1" dirty="0"/>
          </a:p>
        </p:txBody>
      </p:sp>
      <p:sp>
        <p:nvSpPr>
          <p:cNvPr id="100" name="Android App"/>
          <p:cNvSpPr/>
          <p:nvPr/>
        </p:nvSpPr>
        <p:spPr>
          <a:xfrm>
            <a:off x="4499992" y="4052784"/>
            <a:ext cx="2079876" cy="38751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Android App</a:t>
            </a:r>
            <a:endParaRPr lang="it-IT" dirty="0"/>
          </a:p>
        </p:txBody>
      </p:sp>
      <p:sp>
        <p:nvSpPr>
          <p:cNvPr id="101" name="Ovale 100"/>
          <p:cNvSpPr/>
          <p:nvPr/>
        </p:nvSpPr>
        <p:spPr>
          <a:xfrm>
            <a:off x="7121728" y="4438028"/>
            <a:ext cx="360040" cy="3119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Ovale 101"/>
          <p:cNvSpPr/>
          <p:nvPr/>
        </p:nvSpPr>
        <p:spPr>
          <a:xfrm>
            <a:off x="7193185" y="4518554"/>
            <a:ext cx="217536" cy="1509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3" name="Connettore 1 102"/>
          <p:cNvCxnSpPr/>
          <p:nvPr/>
        </p:nvCxnSpPr>
        <p:spPr>
          <a:xfrm>
            <a:off x="6705828" y="4587649"/>
            <a:ext cx="440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ttore 1 103"/>
          <p:cNvCxnSpPr/>
          <p:nvPr/>
        </p:nvCxnSpPr>
        <p:spPr>
          <a:xfrm flipH="1">
            <a:off x="5652120" y="3878685"/>
            <a:ext cx="1053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1 107"/>
          <p:cNvCxnSpPr/>
          <p:nvPr/>
        </p:nvCxnSpPr>
        <p:spPr>
          <a:xfrm>
            <a:off x="5652120" y="3878685"/>
            <a:ext cx="6501" cy="174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asellaDiTesto 109"/>
          <p:cNvSpPr txBox="1"/>
          <p:nvPr/>
        </p:nvSpPr>
        <p:spPr>
          <a:xfrm>
            <a:off x="4959099" y="4552205"/>
            <a:ext cx="107159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smtClean="0"/>
              <a:t>Web View</a:t>
            </a:r>
            <a:endParaRPr lang="it-IT" sz="1400" b="1" dirty="0"/>
          </a:p>
        </p:txBody>
      </p:sp>
      <p:cxnSp>
        <p:nvCxnSpPr>
          <p:cNvPr id="118" name="Connettore 2 117"/>
          <p:cNvCxnSpPr/>
          <p:nvPr/>
        </p:nvCxnSpPr>
        <p:spPr>
          <a:xfrm flipV="1">
            <a:off x="1043608" y="2667830"/>
            <a:ext cx="0" cy="1589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9" name="Connettore 1 118"/>
          <p:cNvCxnSpPr/>
          <p:nvPr/>
        </p:nvCxnSpPr>
        <p:spPr>
          <a:xfrm>
            <a:off x="1043608" y="4257664"/>
            <a:ext cx="49657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0" name="Connettore 1 119"/>
          <p:cNvCxnSpPr/>
          <p:nvPr/>
        </p:nvCxnSpPr>
        <p:spPr>
          <a:xfrm>
            <a:off x="2625508" y="4257664"/>
            <a:ext cx="1656184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3" name="Connettore 2 122"/>
          <p:cNvCxnSpPr/>
          <p:nvPr/>
        </p:nvCxnSpPr>
        <p:spPr>
          <a:xfrm flipV="1">
            <a:off x="2831456" y="4587198"/>
            <a:ext cx="1450236" cy="6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4" name="Connettore 1 123"/>
          <p:cNvCxnSpPr/>
          <p:nvPr/>
        </p:nvCxnSpPr>
        <p:spPr>
          <a:xfrm flipV="1">
            <a:off x="611560" y="4594013"/>
            <a:ext cx="763360" cy="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5" name="Connettore 1 124"/>
          <p:cNvCxnSpPr/>
          <p:nvPr/>
        </p:nvCxnSpPr>
        <p:spPr>
          <a:xfrm>
            <a:off x="621842" y="2682882"/>
            <a:ext cx="0" cy="191113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egnaposto numero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7A41E1B-4F70-4964-A407-84C68BE8251C}" type="slidenum">
              <a:rPr lang="it-IT" smtClean="0">
                <a:solidFill>
                  <a:schemeClr val="bg1"/>
                </a:solidFill>
              </a:rPr>
              <a:t>3</a:t>
            </a:fld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19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0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00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00"/>
                            </p:stCondLst>
                            <p:childTnLst>
                              <p:par>
                                <p:cTn id="1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40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600"/>
                            </p:stCondLst>
                            <p:childTnLst>
                              <p:par>
                                <p:cTn id="1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800"/>
                            </p:stCondLst>
                            <p:childTnLst>
                              <p:par>
                                <p:cTn id="18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800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5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70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2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2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900"/>
                            </p:stCondLst>
                            <p:childTnLst>
                              <p:par>
                                <p:cTn id="2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2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100"/>
                            </p:stCondLst>
                            <p:childTnLst>
                              <p:par>
                                <p:cTn id="2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2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300"/>
                            </p:stCondLst>
                            <p:childTnLst>
                              <p:par>
                                <p:cTn id="2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2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500"/>
                            </p:stCondLst>
                            <p:childTnLst>
                              <p:par>
                                <p:cTn id="2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2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700"/>
                            </p:stCondLst>
                            <p:childTnLst>
                              <p:par>
                                <p:cTn id="2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2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49" grpId="0" animBg="1"/>
      <p:bldP spid="50" grpId="0" animBg="1"/>
      <p:bldP spid="51" grpId="0" animBg="1"/>
      <p:bldP spid="55" grpId="0"/>
      <p:bldP spid="57" grpId="0"/>
      <p:bldP spid="64" grpId="0" animBg="1"/>
      <p:bldP spid="73" grpId="0" animBg="1"/>
      <p:bldP spid="96" grpId="0"/>
      <p:bldP spid="96" grpId="1"/>
      <p:bldP spid="99" grpId="0" animBg="1"/>
      <p:bldP spid="100" grpId="0" animBg="1"/>
      <p:bldP spid="101" grpId="0" animBg="1"/>
      <p:bldP spid="102" grpId="0" animBg="1"/>
      <p:bldP spid="1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Estensione della libreria di supporto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Gestione delle tabelle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313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tente\Desktop\Immagini\ds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7" y="1131589"/>
            <a:ext cx="5744934" cy="239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La tabella in Java: JTable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67544" y="3291830"/>
            <a:ext cx="6696744" cy="1152128"/>
          </a:xfrm>
        </p:spPr>
        <p:txBody>
          <a:bodyPr/>
          <a:lstStyle/>
          <a:p>
            <a:pPr fontAlgn="base"/>
            <a:r>
              <a:rPr lang="it-IT" dirty="0" smtClean="0"/>
              <a:t> Oggetto </a:t>
            </a:r>
            <a:r>
              <a:rPr lang="it-IT" dirty="0"/>
              <a:t>composto</a:t>
            </a:r>
          </a:p>
          <a:p>
            <a:pPr fontAlgn="base"/>
            <a:r>
              <a:rPr lang="it-IT" dirty="0" smtClean="0"/>
              <a:t> Opera </a:t>
            </a:r>
            <a:r>
              <a:rPr lang="it-IT" dirty="0"/>
              <a:t>con molte classi di supporto</a:t>
            </a:r>
          </a:p>
          <a:p>
            <a:pPr>
              <a:buNone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A145D51-389B-4573-B4A3-89930779FBB2}" type="slidenum">
              <a:rPr lang="it-IT" smtClean="0">
                <a:solidFill>
                  <a:schemeClr val="bg1"/>
                </a:solidFill>
              </a:rPr>
              <a:t>5</a:t>
            </a:fld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84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tente\Desktop\Nuova cartella (3)\Nuova immagine bitmap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36060"/>
            <a:ext cx="4343706" cy="146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tente\Desktop\Nuova cartella (3)\1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763" y="1386699"/>
            <a:ext cx="4636803" cy="316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tente\Desktop\Nuova cartella (3)\Nuova immagine bitmap (9)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792" y="1119528"/>
            <a:ext cx="4182136" cy="370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tente\Desktop\Nuova cartella (3)\FVD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663" y="1413820"/>
            <a:ext cx="4455935" cy="311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Costruzione della classe pTable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79512" y="1403754"/>
            <a:ext cx="4219770" cy="828092"/>
          </a:xfrm>
        </p:spPr>
        <p:txBody>
          <a:bodyPr/>
          <a:lstStyle/>
          <a:p>
            <a:pPr fontAlgn="base"/>
            <a:r>
              <a:rPr lang="it-IT" sz="2400" dirty="0" smtClean="0"/>
              <a:t> Estensione della classe </a:t>
            </a:r>
          </a:p>
          <a:p>
            <a:pPr fontAlgn="base">
              <a:buNone/>
            </a:pPr>
            <a:r>
              <a:rPr lang="it-IT" sz="2400" dirty="0" smtClean="0"/>
              <a:t>   pComponent</a:t>
            </a:r>
            <a:endParaRPr lang="it-IT" sz="2400" dirty="0"/>
          </a:p>
        </p:txBody>
      </p:sp>
      <p:sp>
        <p:nvSpPr>
          <p:cNvPr id="6" name="Segnaposto testo 2"/>
          <p:cNvSpPr txBox="1">
            <a:spLocks/>
          </p:cNvSpPr>
          <p:nvPr/>
        </p:nvSpPr>
        <p:spPr>
          <a:xfrm>
            <a:off x="179512" y="2427734"/>
            <a:ext cx="4219770" cy="8640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base"/>
            <a:r>
              <a:rPr lang="it-IT" sz="2400" dirty="0" smtClean="0"/>
              <a:t> Implementazione dei   </a:t>
            </a:r>
          </a:p>
          <a:p>
            <a:pPr fontAlgn="base">
              <a:buFont typeface="Roboto"/>
              <a:buNone/>
            </a:pPr>
            <a:r>
              <a:rPr lang="it-IT" sz="2400" dirty="0" smtClean="0"/>
              <a:t>   costruttori e metodi</a:t>
            </a:r>
          </a:p>
        </p:txBody>
      </p:sp>
      <p:sp>
        <p:nvSpPr>
          <p:cNvPr id="7" name="Segnaposto testo 2"/>
          <p:cNvSpPr txBox="1">
            <a:spLocks/>
          </p:cNvSpPr>
          <p:nvPr/>
        </p:nvSpPr>
        <p:spPr>
          <a:xfrm>
            <a:off x="215372" y="3435846"/>
            <a:ext cx="4219770" cy="1152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base"/>
            <a:r>
              <a:rPr lang="it-IT" sz="2400" dirty="0" smtClean="0"/>
              <a:t> Integrazione di alcuni    </a:t>
            </a:r>
          </a:p>
          <a:p>
            <a:pPr fontAlgn="base">
              <a:buNone/>
            </a:pPr>
            <a:r>
              <a:rPr lang="it-IT" sz="2400" dirty="0"/>
              <a:t> </a:t>
            </a:r>
            <a:r>
              <a:rPr lang="it-IT" sz="2400" dirty="0" smtClean="0"/>
              <a:t>  metodi con il plugin di </a:t>
            </a:r>
          </a:p>
          <a:p>
            <a:pPr fontAlgn="base">
              <a:buFont typeface="Roboto"/>
              <a:buNone/>
            </a:pPr>
            <a:r>
              <a:rPr lang="it-IT" sz="2400" dirty="0" smtClean="0"/>
              <a:t>   comunicazione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57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Parsing della tabella</a:t>
            </a:r>
            <a:endParaRPr lang="it-IT" dirty="0"/>
          </a:p>
        </p:txBody>
      </p:sp>
      <p:sp>
        <p:nvSpPr>
          <p:cNvPr id="59" name="Rettangolo arrotondato 58"/>
          <p:cNvSpPr/>
          <p:nvPr/>
        </p:nvSpPr>
        <p:spPr>
          <a:xfrm>
            <a:off x="7154918" y="1085392"/>
            <a:ext cx="919992" cy="2337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ln w="18415" cmpd="sng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</a:rPr>
              <a:t>HTML</a:t>
            </a:r>
            <a:endParaRPr lang="it-IT" sz="1600" dirty="0">
              <a:ln w="18415" cmpd="sng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 pitchFamily="34" charset="0"/>
            </a:endParaRPr>
          </a:p>
        </p:txBody>
      </p:sp>
      <p:graphicFrame>
        <p:nvGraphicFramePr>
          <p:cNvPr id="177" name="Tabella 1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568128"/>
              </p:ext>
            </p:extLst>
          </p:nvPr>
        </p:nvGraphicFramePr>
        <p:xfrm>
          <a:off x="246316" y="1654670"/>
          <a:ext cx="2156243" cy="92393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4040"/>
                <a:gridCol w="688163"/>
                <a:gridCol w="734040"/>
              </a:tblGrid>
              <a:tr h="132138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09568">
                <a:tc>
                  <a:txBody>
                    <a:bodyPr/>
                    <a:lstStyle/>
                    <a:p>
                      <a:pPr algn="ctr"/>
                      <a:r>
                        <a:rPr lang="it-IT" baseline="0" dirty="0" smtClean="0"/>
                        <a:t> (1,1)</a:t>
                      </a:r>
                      <a:endParaRPr lang="it-IT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aseline="0" dirty="0" smtClean="0"/>
                        <a:t> (1,2)</a:t>
                      </a:r>
                      <a:endParaRPr lang="it-IT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aseline="0" dirty="0" smtClean="0"/>
                        <a:t> (1,3)</a:t>
                      </a:r>
                      <a:endParaRPr lang="it-IT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95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aseline="0" dirty="0" smtClean="0"/>
                        <a:t> (2,1)</a:t>
                      </a:r>
                      <a:endParaRPr lang="it-IT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aseline="0" dirty="0" smtClean="0"/>
                        <a:t> (2,2)</a:t>
                      </a:r>
                      <a:endParaRPr lang="it-IT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aseline="0" dirty="0" smtClean="0"/>
                        <a:t> (2,3)</a:t>
                      </a:r>
                      <a:endParaRPr lang="it-IT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79" name="Connettore 1 178"/>
          <p:cNvCxnSpPr/>
          <p:nvPr/>
        </p:nvCxnSpPr>
        <p:spPr>
          <a:xfrm flipV="1">
            <a:off x="7670878" y="1315184"/>
            <a:ext cx="0" cy="360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Connettore 1 211"/>
          <p:cNvCxnSpPr/>
          <p:nvPr/>
        </p:nvCxnSpPr>
        <p:spPr>
          <a:xfrm flipH="1">
            <a:off x="2613292" y="3598435"/>
            <a:ext cx="23994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nettore 1 212"/>
          <p:cNvCxnSpPr/>
          <p:nvPr/>
        </p:nvCxnSpPr>
        <p:spPr>
          <a:xfrm flipH="1">
            <a:off x="2615075" y="3598435"/>
            <a:ext cx="292" cy="1549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nettore 1 213"/>
          <p:cNvCxnSpPr/>
          <p:nvPr/>
        </p:nvCxnSpPr>
        <p:spPr>
          <a:xfrm>
            <a:off x="5010936" y="3384259"/>
            <a:ext cx="0" cy="2156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nettore 1 214"/>
          <p:cNvCxnSpPr/>
          <p:nvPr/>
        </p:nvCxnSpPr>
        <p:spPr>
          <a:xfrm flipH="1">
            <a:off x="7551899" y="3598435"/>
            <a:ext cx="13325" cy="1549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Connettore 1 215"/>
          <p:cNvCxnSpPr/>
          <p:nvPr/>
        </p:nvCxnSpPr>
        <p:spPr>
          <a:xfrm flipH="1">
            <a:off x="6946764" y="1675224"/>
            <a:ext cx="15772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1 216"/>
          <p:cNvCxnSpPr/>
          <p:nvPr/>
        </p:nvCxnSpPr>
        <p:spPr>
          <a:xfrm flipV="1">
            <a:off x="8523976" y="1675225"/>
            <a:ext cx="73" cy="2715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Connettore 1 217"/>
          <p:cNvCxnSpPr/>
          <p:nvPr/>
        </p:nvCxnSpPr>
        <p:spPr>
          <a:xfrm flipV="1">
            <a:off x="6946764" y="1675225"/>
            <a:ext cx="0" cy="207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Connettore 1 218"/>
          <p:cNvCxnSpPr/>
          <p:nvPr/>
        </p:nvCxnSpPr>
        <p:spPr>
          <a:xfrm flipV="1">
            <a:off x="6946764" y="2122331"/>
            <a:ext cx="0" cy="207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Connettore 1 219"/>
          <p:cNvCxnSpPr/>
          <p:nvPr/>
        </p:nvCxnSpPr>
        <p:spPr>
          <a:xfrm flipV="1">
            <a:off x="8534881" y="2142349"/>
            <a:ext cx="0" cy="207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Ovale 220"/>
          <p:cNvSpPr/>
          <p:nvPr/>
        </p:nvSpPr>
        <p:spPr>
          <a:xfrm>
            <a:off x="467544" y="1177389"/>
            <a:ext cx="1715850" cy="30641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Java App</a:t>
            </a:r>
            <a:endParaRPr lang="it-IT" dirty="0"/>
          </a:p>
        </p:txBody>
      </p:sp>
      <p:sp>
        <p:nvSpPr>
          <p:cNvPr id="222" name="Rettangolo arrotondato 221"/>
          <p:cNvSpPr/>
          <p:nvPr/>
        </p:nvSpPr>
        <p:spPr>
          <a:xfrm>
            <a:off x="3621443" y="1532636"/>
            <a:ext cx="1626839" cy="7518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ParserHTML</a:t>
            </a:r>
            <a:endParaRPr lang="it-IT" dirty="0"/>
          </a:p>
        </p:txBody>
      </p:sp>
      <p:cxnSp>
        <p:nvCxnSpPr>
          <p:cNvPr id="223" name="Connettore 1 222"/>
          <p:cNvCxnSpPr/>
          <p:nvPr/>
        </p:nvCxnSpPr>
        <p:spPr>
          <a:xfrm flipH="1">
            <a:off x="5020010" y="2930689"/>
            <a:ext cx="1" cy="1947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Connettore 1 223"/>
          <p:cNvCxnSpPr/>
          <p:nvPr/>
        </p:nvCxnSpPr>
        <p:spPr>
          <a:xfrm>
            <a:off x="5060057" y="2806168"/>
            <a:ext cx="34877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Connettore 1 224"/>
          <p:cNvCxnSpPr/>
          <p:nvPr/>
        </p:nvCxnSpPr>
        <p:spPr>
          <a:xfrm flipV="1">
            <a:off x="8534881" y="2637215"/>
            <a:ext cx="0" cy="1728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Rettangolo arrotondato 225"/>
          <p:cNvSpPr/>
          <p:nvPr/>
        </p:nvSpPr>
        <p:spPr>
          <a:xfrm>
            <a:off x="6467540" y="1882865"/>
            <a:ext cx="919992" cy="2337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ln w="18415" cmpd="sng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</a:rPr>
              <a:t>HEAD</a:t>
            </a:r>
          </a:p>
        </p:txBody>
      </p:sp>
      <p:sp>
        <p:nvSpPr>
          <p:cNvPr id="227" name="Rettangolo arrotondato 226"/>
          <p:cNvSpPr/>
          <p:nvPr/>
        </p:nvSpPr>
        <p:spPr>
          <a:xfrm>
            <a:off x="8026655" y="1908576"/>
            <a:ext cx="919992" cy="2337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ln w="18415" cmpd="sng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</a:rPr>
              <a:t>BODY</a:t>
            </a:r>
          </a:p>
        </p:txBody>
      </p:sp>
      <p:sp>
        <p:nvSpPr>
          <p:cNvPr id="228" name="Rettangolo arrotondato 227"/>
          <p:cNvSpPr/>
          <p:nvPr/>
        </p:nvSpPr>
        <p:spPr>
          <a:xfrm>
            <a:off x="6486768" y="2352794"/>
            <a:ext cx="919992" cy="2337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ln w="18415" cmpd="sng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</a:rPr>
              <a:t>TITLE</a:t>
            </a:r>
          </a:p>
        </p:txBody>
      </p:sp>
      <p:sp>
        <p:nvSpPr>
          <p:cNvPr id="229" name="Rettangolo arrotondato 228"/>
          <p:cNvSpPr/>
          <p:nvPr/>
        </p:nvSpPr>
        <p:spPr>
          <a:xfrm>
            <a:off x="2297964" y="3767176"/>
            <a:ext cx="602590" cy="2489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ln w="18415" cmpd="sng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</a:rPr>
              <a:t>TR</a:t>
            </a:r>
          </a:p>
        </p:txBody>
      </p:sp>
      <p:sp>
        <p:nvSpPr>
          <p:cNvPr id="230" name="Rettangolo arrotondato 229"/>
          <p:cNvSpPr/>
          <p:nvPr/>
        </p:nvSpPr>
        <p:spPr>
          <a:xfrm>
            <a:off x="7975948" y="2377213"/>
            <a:ext cx="1096202" cy="2313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ln w="18415" cmpd="sng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</a:rPr>
              <a:t>FRAME</a:t>
            </a:r>
          </a:p>
        </p:txBody>
      </p:sp>
      <p:sp>
        <p:nvSpPr>
          <p:cNvPr id="231" name="Rettangolo arrotondato 230"/>
          <p:cNvSpPr/>
          <p:nvPr/>
        </p:nvSpPr>
        <p:spPr>
          <a:xfrm>
            <a:off x="4504662" y="3125455"/>
            <a:ext cx="1096572" cy="2337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ln w="18415" cmpd="sng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</a:rPr>
              <a:t>TABLE</a:t>
            </a:r>
          </a:p>
        </p:txBody>
      </p:sp>
      <p:cxnSp>
        <p:nvCxnSpPr>
          <p:cNvPr id="235" name="Connettore 1 234"/>
          <p:cNvCxnSpPr/>
          <p:nvPr/>
        </p:nvCxnSpPr>
        <p:spPr>
          <a:xfrm flipV="1">
            <a:off x="1751785" y="4227934"/>
            <a:ext cx="0" cy="180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Connettore 1 235"/>
          <p:cNvCxnSpPr/>
          <p:nvPr/>
        </p:nvCxnSpPr>
        <p:spPr>
          <a:xfrm flipV="1">
            <a:off x="2613291" y="4227934"/>
            <a:ext cx="0" cy="180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ttore 1 236"/>
          <p:cNvCxnSpPr/>
          <p:nvPr/>
        </p:nvCxnSpPr>
        <p:spPr>
          <a:xfrm flipV="1">
            <a:off x="3377524" y="4241412"/>
            <a:ext cx="0" cy="180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Connettore 1 237"/>
          <p:cNvCxnSpPr/>
          <p:nvPr/>
        </p:nvCxnSpPr>
        <p:spPr>
          <a:xfrm flipH="1">
            <a:off x="1751786" y="4227934"/>
            <a:ext cx="8635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Connettore 1 238"/>
          <p:cNvCxnSpPr/>
          <p:nvPr/>
        </p:nvCxnSpPr>
        <p:spPr>
          <a:xfrm flipV="1">
            <a:off x="2613584" y="4047914"/>
            <a:ext cx="0" cy="180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Rettangolo arrotondato 239"/>
          <p:cNvSpPr/>
          <p:nvPr/>
        </p:nvSpPr>
        <p:spPr>
          <a:xfrm>
            <a:off x="1450490" y="4421432"/>
            <a:ext cx="602590" cy="2489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ln w="18415" cmpd="sng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</a:rPr>
              <a:t>TH</a:t>
            </a:r>
          </a:p>
        </p:txBody>
      </p:sp>
      <p:sp>
        <p:nvSpPr>
          <p:cNvPr id="241" name="Rettangolo arrotondato 240"/>
          <p:cNvSpPr/>
          <p:nvPr/>
        </p:nvSpPr>
        <p:spPr>
          <a:xfrm>
            <a:off x="2297964" y="4407954"/>
            <a:ext cx="602590" cy="2489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ln w="18415" cmpd="sng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</a:rPr>
              <a:t>TH</a:t>
            </a:r>
          </a:p>
        </p:txBody>
      </p:sp>
      <p:sp>
        <p:nvSpPr>
          <p:cNvPr id="242" name="Rettangolo arrotondato 241"/>
          <p:cNvSpPr/>
          <p:nvPr/>
        </p:nvSpPr>
        <p:spPr>
          <a:xfrm>
            <a:off x="3059831" y="4407953"/>
            <a:ext cx="602590" cy="2489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ln w="18415" cmpd="sng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</a:rPr>
              <a:t>TH</a:t>
            </a:r>
          </a:p>
        </p:txBody>
      </p:sp>
      <p:sp>
        <p:nvSpPr>
          <p:cNvPr id="16" name="Freccia a destra 15"/>
          <p:cNvSpPr/>
          <p:nvPr/>
        </p:nvSpPr>
        <p:spPr>
          <a:xfrm>
            <a:off x="5473642" y="1675225"/>
            <a:ext cx="602590" cy="467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1" name="Freccia a destra 260"/>
          <p:cNvSpPr/>
          <p:nvPr/>
        </p:nvSpPr>
        <p:spPr>
          <a:xfrm>
            <a:off x="2758536" y="1649303"/>
            <a:ext cx="602590" cy="467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9" name="Connettore 1 288"/>
          <p:cNvCxnSpPr/>
          <p:nvPr/>
        </p:nvCxnSpPr>
        <p:spPr>
          <a:xfrm flipH="1">
            <a:off x="5027395" y="3599883"/>
            <a:ext cx="25245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Connettore 1 289"/>
          <p:cNvCxnSpPr/>
          <p:nvPr/>
        </p:nvCxnSpPr>
        <p:spPr>
          <a:xfrm flipH="1">
            <a:off x="5013070" y="3498111"/>
            <a:ext cx="294" cy="2460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Connettore 1 290"/>
          <p:cNvCxnSpPr/>
          <p:nvPr/>
        </p:nvCxnSpPr>
        <p:spPr>
          <a:xfrm flipH="1">
            <a:off x="2599260" y="4227934"/>
            <a:ext cx="7782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3" name="Rettangolo arrotondato 292"/>
          <p:cNvSpPr/>
          <p:nvPr/>
        </p:nvSpPr>
        <p:spPr>
          <a:xfrm>
            <a:off x="4709641" y="3753370"/>
            <a:ext cx="602590" cy="2489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ln w="18415" cmpd="sng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</a:rPr>
              <a:t>TR</a:t>
            </a:r>
          </a:p>
        </p:txBody>
      </p:sp>
      <p:cxnSp>
        <p:nvCxnSpPr>
          <p:cNvPr id="294" name="Connettore 1 293"/>
          <p:cNvCxnSpPr/>
          <p:nvPr/>
        </p:nvCxnSpPr>
        <p:spPr>
          <a:xfrm flipV="1">
            <a:off x="4163462" y="4214128"/>
            <a:ext cx="0" cy="180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onnettore 1 294"/>
          <p:cNvCxnSpPr/>
          <p:nvPr/>
        </p:nvCxnSpPr>
        <p:spPr>
          <a:xfrm flipV="1">
            <a:off x="5024968" y="4214128"/>
            <a:ext cx="0" cy="180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Connettore 1 295"/>
          <p:cNvCxnSpPr/>
          <p:nvPr/>
        </p:nvCxnSpPr>
        <p:spPr>
          <a:xfrm flipV="1">
            <a:off x="5789201" y="4227606"/>
            <a:ext cx="0" cy="180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Connettore 1 296"/>
          <p:cNvCxnSpPr/>
          <p:nvPr/>
        </p:nvCxnSpPr>
        <p:spPr>
          <a:xfrm flipH="1">
            <a:off x="4163463" y="4214128"/>
            <a:ext cx="8635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Connettore 1 297"/>
          <p:cNvCxnSpPr/>
          <p:nvPr/>
        </p:nvCxnSpPr>
        <p:spPr>
          <a:xfrm flipV="1">
            <a:off x="5025261" y="4034108"/>
            <a:ext cx="0" cy="180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9" name="Rettangolo arrotondato 298"/>
          <p:cNvSpPr/>
          <p:nvPr/>
        </p:nvSpPr>
        <p:spPr>
          <a:xfrm>
            <a:off x="3862167" y="4407626"/>
            <a:ext cx="602590" cy="2489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ln w="18415" cmpd="sng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</a:rPr>
              <a:t>TD</a:t>
            </a:r>
          </a:p>
        </p:txBody>
      </p:sp>
      <p:sp>
        <p:nvSpPr>
          <p:cNvPr id="300" name="Rettangolo arrotondato 299"/>
          <p:cNvSpPr/>
          <p:nvPr/>
        </p:nvSpPr>
        <p:spPr>
          <a:xfrm>
            <a:off x="4709641" y="4394148"/>
            <a:ext cx="602590" cy="2489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ln w="18415" cmpd="sng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</a:rPr>
              <a:t>TD</a:t>
            </a:r>
          </a:p>
        </p:txBody>
      </p:sp>
      <p:sp>
        <p:nvSpPr>
          <p:cNvPr id="301" name="Rettangolo arrotondato 300"/>
          <p:cNvSpPr/>
          <p:nvPr/>
        </p:nvSpPr>
        <p:spPr>
          <a:xfrm>
            <a:off x="5471508" y="4394147"/>
            <a:ext cx="602590" cy="2489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ln w="18415" cmpd="sng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</a:rPr>
              <a:t>TD</a:t>
            </a:r>
          </a:p>
        </p:txBody>
      </p:sp>
      <p:cxnSp>
        <p:nvCxnSpPr>
          <p:cNvPr id="302" name="Connettore 1 301"/>
          <p:cNvCxnSpPr/>
          <p:nvPr/>
        </p:nvCxnSpPr>
        <p:spPr>
          <a:xfrm flipH="1">
            <a:off x="5010937" y="4214128"/>
            <a:ext cx="7782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3" name="Rettangolo arrotondato 302"/>
          <p:cNvSpPr/>
          <p:nvPr/>
        </p:nvSpPr>
        <p:spPr>
          <a:xfrm>
            <a:off x="7247821" y="3744185"/>
            <a:ext cx="602590" cy="2489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ln w="18415" cmpd="sng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</a:rPr>
              <a:t>TR</a:t>
            </a:r>
          </a:p>
        </p:txBody>
      </p:sp>
      <p:cxnSp>
        <p:nvCxnSpPr>
          <p:cNvPr id="304" name="Connettore 1 303"/>
          <p:cNvCxnSpPr/>
          <p:nvPr/>
        </p:nvCxnSpPr>
        <p:spPr>
          <a:xfrm flipV="1">
            <a:off x="6701642" y="4204943"/>
            <a:ext cx="0" cy="180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Connettore 1 304"/>
          <p:cNvCxnSpPr/>
          <p:nvPr/>
        </p:nvCxnSpPr>
        <p:spPr>
          <a:xfrm flipV="1">
            <a:off x="7563148" y="4204943"/>
            <a:ext cx="0" cy="180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Connettore 1 305"/>
          <p:cNvCxnSpPr/>
          <p:nvPr/>
        </p:nvCxnSpPr>
        <p:spPr>
          <a:xfrm flipV="1">
            <a:off x="8327381" y="4218421"/>
            <a:ext cx="0" cy="180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Connettore 1 306"/>
          <p:cNvCxnSpPr/>
          <p:nvPr/>
        </p:nvCxnSpPr>
        <p:spPr>
          <a:xfrm flipH="1">
            <a:off x="6701643" y="4204943"/>
            <a:ext cx="8635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1 307"/>
          <p:cNvCxnSpPr/>
          <p:nvPr/>
        </p:nvCxnSpPr>
        <p:spPr>
          <a:xfrm flipV="1">
            <a:off x="7563441" y="4024923"/>
            <a:ext cx="0" cy="180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9" name="Rettangolo arrotondato 308"/>
          <p:cNvSpPr/>
          <p:nvPr/>
        </p:nvSpPr>
        <p:spPr>
          <a:xfrm>
            <a:off x="6400347" y="4398441"/>
            <a:ext cx="602590" cy="2489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ln w="18415" cmpd="sng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</a:rPr>
              <a:t>TD</a:t>
            </a:r>
          </a:p>
        </p:txBody>
      </p:sp>
      <p:sp>
        <p:nvSpPr>
          <p:cNvPr id="310" name="Rettangolo arrotondato 309"/>
          <p:cNvSpPr/>
          <p:nvPr/>
        </p:nvSpPr>
        <p:spPr>
          <a:xfrm>
            <a:off x="7247821" y="4384963"/>
            <a:ext cx="602590" cy="2489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ln w="18415" cmpd="sng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</a:rPr>
              <a:t>TD</a:t>
            </a:r>
          </a:p>
        </p:txBody>
      </p:sp>
      <p:sp>
        <p:nvSpPr>
          <p:cNvPr id="311" name="Rettangolo arrotondato 310"/>
          <p:cNvSpPr/>
          <p:nvPr/>
        </p:nvSpPr>
        <p:spPr>
          <a:xfrm>
            <a:off x="8009688" y="4384962"/>
            <a:ext cx="602590" cy="2489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ln w="18415" cmpd="sng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</a:rPr>
              <a:t>TD</a:t>
            </a:r>
          </a:p>
        </p:txBody>
      </p:sp>
      <p:cxnSp>
        <p:nvCxnSpPr>
          <p:cNvPr id="312" name="Connettore 1 311"/>
          <p:cNvCxnSpPr/>
          <p:nvPr/>
        </p:nvCxnSpPr>
        <p:spPr>
          <a:xfrm flipH="1">
            <a:off x="7549117" y="4204943"/>
            <a:ext cx="7782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ttangolo arrotondato 60"/>
          <p:cNvSpPr/>
          <p:nvPr/>
        </p:nvSpPr>
        <p:spPr>
          <a:xfrm>
            <a:off x="4696864" y="2666066"/>
            <a:ext cx="726386" cy="2489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ln w="18415" cmpd="sng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</a:rPr>
              <a:t>DIV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58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2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2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2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2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2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42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62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82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2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22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42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62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82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2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22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42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62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82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02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22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42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62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82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2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22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42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62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82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602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622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6420"/>
                            </p:stCondLst>
                            <p:childTnLst>
                              <p:par>
                                <p:cTn id="1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6620"/>
                            </p:stCondLst>
                            <p:childTnLst>
                              <p:par>
                                <p:cTn id="1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6820"/>
                            </p:stCondLst>
                            <p:childTnLst>
                              <p:par>
                                <p:cTn id="1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702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7220"/>
                            </p:stCondLst>
                            <p:childTnLst>
                              <p:par>
                                <p:cTn id="1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7420"/>
                            </p:stCondLst>
                            <p:childTnLst>
                              <p:par>
                                <p:cTn id="1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762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2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7820"/>
                            </p:stCondLst>
                            <p:childTnLst>
                              <p:par>
                                <p:cTn id="1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802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2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8220"/>
                            </p:stCondLst>
                            <p:childTnLst>
                              <p:par>
                                <p:cTn id="1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2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8420"/>
                            </p:stCondLst>
                            <p:childTnLst>
                              <p:par>
                                <p:cTn id="1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620"/>
                            </p:stCondLst>
                            <p:childTnLst>
                              <p:par>
                                <p:cTn id="1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2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8820"/>
                            </p:stCondLst>
                            <p:childTnLst>
                              <p:par>
                                <p:cTn id="1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2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9020"/>
                            </p:stCondLst>
                            <p:childTnLst>
                              <p:par>
                                <p:cTn id="2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2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9220"/>
                            </p:stCondLst>
                            <p:childTnLst>
                              <p:par>
                                <p:cTn id="2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2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9420"/>
                            </p:stCondLst>
                            <p:childTnLst>
                              <p:par>
                                <p:cTn id="2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2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9620"/>
                            </p:stCondLst>
                            <p:childTnLst>
                              <p:par>
                                <p:cTn id="2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2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9820"/>
                            </p:stCondLst>
                            <p:childTnLst>
                              <p:par>
                                <p:cTn id="2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2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0020"/>
                            </p:stCondLst>
                            <p:childTnLst>
                              <p:par>
                                <p:cTn id="2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2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0220"/>
                            </p:stCondLst>
                            <p:childTnLst>
                              <p:par>
                                <p:cTn id="2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2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0420"/>
                            </p:stCondLst>
                            <p:childTnLst>
                              <p:par>
                                <p:cTn id="2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2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221" grpId="0" animBg="1"/>
      <p:bldP spid="222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40" grpId="0" animBg="1"/>
      <p:bldP spid="241" grpId="0" animBg="1"/>
      <p:bldP spid="242" grpId="0" animBg="1"/>
      <p:bldP spid="16" grpId="0" animBg="1"/>
      <p:bldP spid="261" grpId="0" animBg="1"/>
      <p:bldP spid="293" grpId="0" animBg="1"/>
      <p:bldP spid="299" grpId="0" animBg="1"/>
      <p:bldP spid="300" grpId="0" animBg="1"/>
      <p:bldP spid="301" grpId="0" animBg="1"/>
      <p:bldP spid="303" grpId="0" animBg="1"/>
      <p:bldP spid="309" grpId="0" animBg="1"/>
      <p:bldP spid="310" grpId="0" animBg="1"/>
      <p:bldP spid="311" grpId="0" animBg="1"/>
      <p:bldP spid="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egnaposto testo 3"/>
          <p:cNvSpPr txBox="1">
            <a:spLocks/>
          </p:cNvSpPr>
          <p:nvPr/>
        </p:nvSpPr>
        <p:spPr>
          <a:xfrm>
            <a:off x="1691518" y="4145588"/>
            <a:ext cx="6974721" cy="720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None/>
            </a:pPr>
            <a:r>
              <a:rPr lang="it-IT" dirty="0" smtClean="0"/>
              <a:t> Inserimento di un valore nella cella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Gestione degli eventi associati alla tabella</a:t>
            </a:r>
            <a:endParaRPr lang="it-IT" dirty="0"/>
          </a:p>
        </p:txBody>
      </p:sp>
      <p:sp>
        <p:nvSpPr>
          <p:cNvPr id="60" name="Segnaposto testo 3"/>
          <p:cNvSpPr txBox="1">
            <a:spLocks/>
          </p:cNvSpPr>
          <p:nvPr/>
        </p:nvSpPr>
        <p:spPr>
          <a:xfrm>
            <a:off x="1691518" y="4175938"/>
            <a:ext cx="6904384" cy="720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None/>
            </a:pPr>
            <a:r>
              <a:rPr lang="it-IT" dirty="0" smtClean="0"/>
              <a:t> Selezione di una cella per l’editing</a:t>
            </a:r>
          </a:p>
        </p:txBody>
      </p:sp>
      <p:sp>
        <p:nvSpPr>
          <p:cNvPr id="62" name="Segnaposto testo 3"/>
          <p:cNvSpPr txBox="1">
            <a:spLocks/>
          </p:cNvSpPr>
          <p:nvPr/>
        </p:nvSpPr>
        <p:spPr>
          <a:xfrm>
            <a:off x="2755271" y="4236410"/>
            <a:ext cx="4176464" cy="72008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3000" dirty="0" smtClean="0">
                <a:latin typeface="Roboto"/>
              </a:rPr>
              <a:t> Selezione di una riga</a:t>
            </a:r>
          </a:p>
        </p:txBody>
      </p:sp>
      <p:pic>
        <p:nvPicPr>
          <p:cNvPr id="63" name="Picture 2" descr="C:\Users\utente\Desktop\Nuova cartella (4)\Nuova immagine bitmap (4)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081" y="1223090"/>
            <a:ext cx="6912768" cy="293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3" descr="C:\Users\utente\Desktop\Nuova cartella (4)\Nuova immagine bitmap (5)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53" y="1098143"/>
            <a:ext cx="68961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C:\Users\utente\Desktop\Nuova cartella (4)\ggf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517" y="1112286"/>
            <a:ext cx="6389972" cy="31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numero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245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0" grpId="0"/>
      <p:bldP spid="6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Comunicazione: da PhoneGap verso Java</a:t>
            </a:r>
            <a:endParaRPr lang="it-IT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7" y="3159869"/>
            <a:ext cx="982817" cy="1248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364063"/>
              </p:ext>
            </p:extLst>
          </p:nvPr>
        </p:nvGraphicFramePr>
        <p:xfrm>
          <a:off x="395536" y="2050065"/>
          <a:ext cx="1944216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61860"/>
                <a:gridCol w="620495"/>
                <a:gridCol w="661861"/>
              </a:tblGrid>
              <a:tr h="175287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148393">
                <a:tc>
                  <a:txBody>
                    <a:bodyPr/>
                    <a:lstStyle/>
                    <a:p>
                      <a:pPr algn="ctr"/>
                      <a:r>
                        <a:rPr lang="it-IT" baseline="0" dirty="0" smtClean="0"/>
                        <a:t> (1,1)</a:t>
                      </a:r>
                      <a:endParaRPr lang="it-IT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aseline="0" dirty="0" smtClean="0"/>
                        <a:t> (1,2)</a:t>
                      </a:r>
                      <a:endParaRPr lang="it-IT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aseline="0" dirty="0" smtClean="0"/>
                        <a:t> (1,3)</a:t>
                      </a:r>
                      <a:endParaRPr lang="it-IT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8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aseline="0" dirty="0" smtClean="0"/>
                        <a:t> (2,1)</a:t>
                      </a:r>
                      <a:endParaRPr lang="it-IT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aseline="0" dirty="0" smtClean="0"/>
                        <a:t> (2,2)</a:t>
                      </a:r>
                      <a:endParaRPr lang="it-IT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aseline="0" dirty="0" smtClean="0"/>
                        <a:t> (2,3)</a:t>
                      </a:r>
                      <a:endParaRPr lang="it-IT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CasellaDiTesto 5"/>
          <p:cNvSpPr txBox="1"/>
          <p:nvPr/>
        </p:nvSpPr>
        <p:spPr>
          <a:xfrm>
            <a:off x="400204" y="1724853"/>
            <a:ext cx="1342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ID: Tabella0</a:t>
            </a:r>
            <a:endParaRPr lang="it-IT" sz="1400" dirty="0">
              <a:solidFill>
                <a:schemeClr val="accent1"/>
              </a:solidFill>
            </a:endParaRPr>
          </a:p>
        </p:txBody>
      </p:sp>
      <p:cxnSp>
        <p:nvCxnSpPr>
          <p:cNvPr id="7" name="Connettore 2 6"/>
          <p:cNvCxnSpPr/>
          <p:nvPr/>
        </p:nvCxnSpPr>
        <p:spPr>
          <a:xfrm>
            <a:off x="837696" y="2928096"/>
            <a:ext cx="0" cy="463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>
            <a:off x="1173715" y="4054790"/>
            <a:ext cx="9068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 flipV="1">
            <a:off x="3635896" y="2641299"/>
            <a:ext cx="0" cy="5785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ttangolo 12"/>
          <p:cNvSpPr/>
          <p:nvPr/>
        </p:nvSpPr>
        <p:spPr>
          <a:xfrm>
            <a:off x="2538033" y="2150967"/>
            <a:ext cx="2635787" cy="421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i="1" dirty="0" smtClean="0"/>
              <a:t>awtPlugin.fireRow(Tabella0,1)</a:t>
            </a:r>
            <a:endParaRPr lang="it-IT" sz="1400" i="1" dirty="0"/>
          </a:p>
        </p:txBody>
      </p:sp>
      <p:pic>
        <p:nvPicPr>
          <p:cNvPr id="1028" name="Picture 4" descr="C:\Users\utente\Desktop\Nuova immagine bitmap (3)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99" y="3269693"/>
            <a:ext cx="3024336" cy="146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tente\Desktop\Nuova immagine bitmap (4)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919352"/>
            <a:ext cx="3621014" cy="92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ttangolo 26"/>
          <p:cNvSpPr/>
          <p:nvPr/>
        </p:nvSpPr>
        <p:spPr>
          <a:xfrm>
            <a:off x="5677953" y="4001045"/>
            <a:ext cx="2993284" cy="421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i="1" dirty="0" smtClean="0"/>
              <a:t>table.setRowSelectionInterval(1,1)</a:t>
            </a:r>
            <a:endParaRPr lang="it-IT" sz="1400" i="1" dirty="0"/>
          </a:p>
        </p:txBody>
      </p:sp>
      <p:cxnSp>
        <p:nvCxnSpPr>
          <p:cNvPr id="34" name="Connettore 1 33"/>
          <p:cNvCxnSpPr/>
          <p:nvPr/>
        </p:nvCxnSpPr>
        <p:spPr>
          <a:xfrm flipH="1">
            <a:off x="5173820" y="1503333"/>
            <a:ext cx="149687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/>
          <p:nvPr/>
        </p:nvCxnSpPr>
        <p:spPr>
          <a:xfrm>
            <a:off x="6670697" y="1513226"/>
            <a:ext cx="0" cy="463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/>
          <p:nvPr/>
        </p:nvCxnSpPr>
        <p:spPr>
          <a:xfrm>
            <a:off x="7092280" y="2988048"/>
            <a:ext cx="0" cy="10124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e 38"/>
          <p:cNvSpPr/>
          <p:nvPr/>
        </p:nvSpPr>
        <p:spPr>
          <a:xfrm>
            <a:off x="343783" y="1248944"/>
            <a:ext cx="2068009" cy="3712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Android App</a:t>
            </a:r>
            <a:endParaRPr lang="it-IT" dirty="0"/>
          </a:p>
        </p:txBody>
      </p:sp>
      <p:sp>
        <p:nvSpPr>
          <p:cNvPr id="40" name="Ovale 39"/>
          <p:cNvSpPr/>
          <p:nvPr/>
        </p:nvSpPr>
        <p:spPr>
          <a:xfrm>
            <a:off x="6670697" y="1174380"/>
            <a:ext cx="1715850" cy="30641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Java App</a:t>
            </a:r>
            <a:endParaRPr lang="it-IT" dirty="0"/>
          </a:p>
        </p:txBody>
      </p:sp>
      <p:cxnSp>
        <p:nvCxnSpPr>
          <p:cNvPr id="31" name="Connettore 1 30"/>
          <p:cNvCxnSpPr/>
          <p:nvPr/>
        </p:nvCxnSpPr>
        <p:spPr>
          <a:xfrm>
            <a:off x="5292080" y="984245"/>
            <a:ext cx="0" cy="396044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vale 44"/>
          <p:cNvSpPr/>
          <p:nvPr/>
        </p:nvSpPr>
        <p:spPr>
          <a:xfrm>
            <a:off x="2968387" y="1248944"/>
            <a:ext cx="2205433" cy="5087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PLUGIN PHONEGAP </a:t>
            </a:r>
            <a:endParaRPr lang="it-IT" sz="1600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08339" y="2318134"/>
            <a:ext cx="28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0</a:t>
            </a:r>
          </a:p>
          <a:p>
            <a:r>
              <a:rPr lang="it-IT" dirty="0"/>
              <a:t>1</a:t>
            </a:r>
          </a:p>
        </p:txBody>
      </p:sp>
      <p:cxnSp>
        <p:nvCxnSpPr>
          <p:cNvPr id="48" name="Connettore 1 47"/>
          <p:cNvCxnSpPr/>
          <p:nvPr/>
        </p:nvCxnSpPr>
        <p:spPr>
          <a:xfrm flipH="1" flipV="1">
            <a:off x="4063577" y="1757722"/>
            <a:ext cx="7526" cy="3932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Segnaposto numero diapositiva 4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87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  <p:bldP spid="27" grpId="0" animBg="1"/>
      <p:bldP spid="39" grpId="0" animBg="1"/>
      <p:bldP spid="40" grpId="0" animBg="1"/>
      <p:bldP spid="45" grpId="0" animBg="1"/>
      <p:bldP spid="33" grpId="0"/>
    </p:bldLst>
  </p:timing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William</Template>
  <TotalTime>1879</TotalTime>
  <Words>1422</Words>
  <Application>Microsoft Office PowerPoint</Application>
  <PresentationFormat>Presentazione su schermo (16:9)</PresentationFormat>
  <Paragraphs>211</Paragraphs>
  <Slides>13</Slides>
  <Notes>12</Notes>
  <HiddenSlides>0</HiddenSlides>
  <MMClips>2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4" baseType="lpstr">
      <vt:lpstr>William template</vt:lpstr>
      <vt:lpstr>                                     Miniaturizzazione di applicazioni Java Desktop in App Mobile: gestione delle tabelle </vt:lpstr>
      <vt:lpstr>Dominio Applicativo</vt:lpstr>
      <vt:lpstr>Strategia e Processo di Miniaturizzazione</vt:lpstr>
      <vt:lpstr>Estensione della libreria di supporto</vt:lpstr>
      <vt:lpstr>La tabella in Java: JTable</vt:lpstr>
      <vt:lpstr>Costruzione della classe pTable</vt:lpstr>
      <vt:lpstr>Parsing della tabella</vt:lpstr>
      <vt:lpstr>Gestione degli eventi associati alla tabella</vt:lpstr>
      <vt:lpstr>Comunicazione: da PhoneGap verso Java</vt:lpstr>
      <vt:lpstr>Comunicazione: da Java verso PhoneGap</vt:lpstr>
      <vt:lpstr>Esempio di utilizzo</vt:lpstr>
      <vt:lpstr>Conclusioni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 Miniaturizzazione di applicazioni Java Desktop in App Mobile: gestione delle tabelle </dc:title>
  <dc:creator>utente</dc:creator>
  <cp:lastModifiedBy>utente</cp:lastModifiedBy>
  <cp:revision>121</cp:revision>
  <dcterms:created xsi:type="dcterms:W3CDTF">2017-07-12T08:15:28Z</dcterms:created>
  <dcterms:modified xsi:type="dcterms:W3CDTF">2017-07-20T08:14:57Z</dcterms:modified>
  <cp:contentStatus>Finale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