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33" r:id="rId3"/>
    <p:sldId id="349" r:id="rId4"/>
    <p:sldId id="353" r:id="rId5"/>
    <p:sldId id="355" r:id="rId6"/>
    <p:sldId id="356" r:id="rId7"/>
    <p:sldId id="354" r:id="rId8"/>
    <p:sldId id="358" r:id="rId9"/>
    <p:sldId id="298" r:id="rId10"/>
    <p:sldId id="360" r:id="rId11"/>
    <p:sldId id="359" r:id="rId12"/>
    <p:sldId id="279" r:id="rId13"/>
    <p:sldId id="297" r:id="rId14"/>
    <p:sldId id="321" r:id="rId15"/>
    <p:sldId id="292" r:id="rId16"/>
    <p:sldId id="296" r:id="rId17"/>
    <p:sldId id="294" r:id="rId18"/>
    <p:sldId id="337" r:id="rId19"/>
    <p:sldId id="300" r:id="rId20"/>
    <p:sldId id="325" r:id="rId21"/>
    <p:sldId id="301" r:id="rId22"/>
    <p:sldId id="302" r:id="rId23"/>
    <p:sldId id="303" r:id="rId24"/>
    <p:sldId id="304" r:id="rId25"/>
    <p:sldId id="311" r:id="rId26"/>
    <p:sldId id="326" r:id="rId27"/>
    <p:sldId id="329" r:id="rId28"/>
    <p:sldId id="330" r:id="rId29"/>
    <p:sldId id="335" r:id="rId30"/>
    <p:sldId id="332" r:id="rId31"/>
    <p:sldId id="361" r:id="rId32"/>
    <p:sldId id="342" r:id="rId33"/>
    <p:sldId id="343" r:id="rId34"/>
    <p:sldId id="338" r:id="rId35"/>
    <p:sldId id="336" r:id="rId36"/>
    <p:sldId id="347" r:id="rId37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IDIO GIACOIA" initials="EG" lastIdx="1" clrIdx="0">
    <p:extLst>
      <p:ext uri="{19B8F6BF-5375-455C-9EA6-DF929625EA0E}">
        <p15:presenceInfo xmlns:p15="http://schemas.microsoft.com/office/powerpoint/2012/main" userId="EGIDIO GIACO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B9"/>
    <a:srgbClr val="F6E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5" autoAdjust="0"/>
    <p:restoredTop sz="67123" autoAdjust="0"/>
  </p:normalViewPr>
  <p:slideViewPr>
    <p:cSldViewPr>
      <p:cViewPr varScale="1">
        <p:scale>
          <a:sx n="74" d="100"/>
          <a:sy n="74" d="100"/>
        </p:scale>
        <p:origin x="1642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13241-DF53-47B8-832B-5679850289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F425A5-3F0D-44FF-B5F3-80EEF0B7613B}">
      <dgm:prSet phldrT="[Testo]" custT="1"/>
      <dgm:spPr/>
      <dgm:t>
        <a:bodyPr/>
        <a:lstStyle/>
        <a:p>
          <a:r>
            <a:rPr lang="it-IT" sz="1100" dirty="0"/>
            <a:t>Float </a:t>
          </a:r>
        </a:p>
        <a:p>
          <a:r>
            <a:rPr lang="it-IT" sz="1100" dirty="0"/>
            <a:t>Conversion</a:t>
          </a:r>
        </a:p>
      </dgm:t>
    </dgm:pt>
    <dgm:pt modelId="{00647121-1B9A-4E3B-89D8-339F614B6999}" type="parTrans" cxnId="{82163C77-95CE-4A66-A4B5-21AD56DA7F64}">
      <dgm:prSet/>
      <dgm:spPr/>
      <dgm:t>
        <a:bodyPr/>
        <a:lstStyle/>
        <a:p>
          <a:endParaRPr lang="it-IT"/>
        </a:p>
      </dgm:t>
    </dgm:pt>
    <dgm:pt modelId="{72B1F323-C095-4E70-A790-D91398DB08BF}" type="sibTrans" cxnId="{82163C77-95CE-4A66-A4B5-21AD56DA7F64}">
      <dgm:prSet/>
      <dgm:spPr/>
      <dgm:t>
        <a:bodyPr/>
        <a:lstStyle/>
        <a:p>
          <a:endParaRPr lang="it-IT"/>
        </a:p>
      </dgm:t>
    </dgm:pt>
    <dgm:pt modelId="{D44BF503-C1F7-4773-A0AE-88B18A9B4846}">
      <dgm:prSet phldrT="[Testo]" custT="1"/>
      <dgm:spPr/>
      <dgm:t>
        <a:bodyPr/>
        <a:lstStyle/>
        <a:p>
          <a:r>
            <a:rPr lang="it-IT" sz="800" dirty="0" err="1"/>
            <a:t>Standaridization</a:t>
          </a:r>
          <a:endParaRPr lang="it-IT" sz="800" dirty="0"/>
        </a:p>
      </dgm:t>
    </dgm:pt>
    <dgm:pt modelId="{5BF6E62E-2284-46EA-B17C-81BB33F4E9A6}" type="parTrans" cxnId="{9526173E-78CC-43D9-A75F-932576264185}">
      <dgm:prSet/>
      <dgm:spPr/>
      <dgm:t>
        <a:bodyPr/>
        <a:lstStyle/>
        <a:p>
          <a:endParaRPr lang="it-IT"/>
        </a:p>
      </dgm:t>
    </dgm:pt>
    <dgm:pt modelId="{6823713A-D313-4CE2-B35B-2DC90A1CB73C}" type="sibTrans" cxnId="{9526173E-78CC-43D9-A75F-932576264185}">
      <dgm:prSet/>
      <dgm:spPr/>
      <dgm:t>
        <a:bodyPr/>
        <a:lstStyle/>
        <a:p>
          <a:endParaRPr lang="it-IT"/>
        </a:p>
      </dgm:t>
    </dgm:pt>
    <dgm:pt modelId="{A591EE30-5162-40C7-A4B9-6560725FF488}" type="pres">
      <dgm:prSet presAssocID="{30713241-DF53-47B8-832B-56798502894F}" presName="Name0" presStyleCnt="0">
        <dgm:presLayoutVars>
          <dgm:dir/>
          <dgm:animLvl val="lvl"/>
          <dgm:resizeHandles val="exact"/>
        </dgm:presLayoutVars>
      </dgm:prSet>
      <dgm:spPr/>
    </dgm:pt>
    <dgm:pt modelId="{0B4344A8-D55C-4C72-9CDC-E5835F1E7DE4}" type="pres">
      <dgm:prSet presAssocID="{80F425A5-3F0D-44FF-B5F3-80EEF0B7613B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409447C-11A6-498F-B834-F5AF50446A41}" type="pres">
      <dgm:prSet presAssocID="{72B1F323-C095-4E70-A790-D91398DB08BF}" presName="parTxOnlySpace" presStyleCnt="0"/>
      <dgm:spPr/>
    </dgm:pt>
    <dgm:pt modelId="{58AF4251-1BD2-4701-9F42-502A8D02EA86}" type="pres">
      <dgm:prSet presAssocID="{D44BF503-C1F7-4773-A0AE-88B18A9B484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526173E-78CC-43D9-A75F-932576264185}" srcId="{30713241-DF53-47B8-832B-56798502894F}" destId="{D44BF503-C1F7-4773-A0AE-88B18A9B4846}" srcOrd="1" destOrd="0" parTransId="{5BF6E62E-2284-46EA-B17C-81BB33F4E9A6}" sibTransId="{6823713A-D313-4CE2-B35B-2DC90A1CB73C}"/>
    <dgm:cxn modelId="{82163C77-95CE-4A66-A4B5-21AD56DA7F64}" srcId="{30713241-DF53-47B8-832B-56798502894F}" destId="{80F425A5-3F0D-44FF-B5F3-80EEF0B7613B}" srcOrd="0" destOrd="0" parTransId="{00647121-1B9A-4E3B-89D8-339F614B6999}" sibTransId="{72B1F323-C095-4E70-A790-D91398DB08BF}"/>
    <dgm:cxn modelId="{BACD0A86-2505-4645-BC53-463C32C42BBD}" type="presOf" srcId="{80F425A5-3F0D-44FF-B5F3-80EEF0B7613B}" destId="{0B4344A8-D55C-4C72-9CDC-E5835F1E7DE4}" srcOrd="0" destOrd="0" presId="urn:microsoft.com/office/officeart/2005/8/layout/chevron1"/>
    <dgm:cxn modelId="{7677DF8D-C189-43F6-AF6B-5585DB4974BF}" type="presOf" srcId="{30713241-DF53-47B8-832B-56798502894F}" destId="{A591EE30-5162-40C7-A4B9-6560725FF488}" srcOrd="0" destOrd="0" presId="urn:microsoft.com/office/officeart/2005/8/layout/chevron1"/>
    <dgm:cxn modelId="{68C90F9C-E1EA-4A23-ADAC-79DFC31A035C}" type="presOf" srcId="{D44BF503-C1F7-4773-A0AE-88B18A9B4846}" destId="{58AF4251-1BD2-4701-9F42-502A8D02EA86}" srcOrd="0" destOrd="0" presId="urn:microsoft.com/office/officeart/2005/8/layout/chevron1"/>
    <dgm:cxn modelId="{85FB15F5-247A-4B76-A99F-5C3FD91CEAA8}" type="presParOf" srcId="{A591EE30-5162-40C7-A4B9-6560725FF488}" destId="{0B4344A8-D55C-4C72-9CDC-E5835F1E7DE4}" srcOrd="0" destOrd="0" presId="urn:microsoft.com/office/officeart/2005/8/layout/chevron1"/>
    <dgm:cxn modelId="{133EC4AD-209C-4DB9-B408-E6DC063A5079}" type="presParOf" srcId="{A591EE30-5162-40C7-A4B9-6560725FF488}" destId="{2409447C-11A6-498F-B834-F5AF50446A41}" srcOrd="1" destOrd="0" presId="urn:microsoft.com/office/officeart/2005/8/layout/chevron1"/>
    <dgm:cxn modelId="{AB81AC9E-54CD-4217-9848-349B19A603AB}" type="presParOf" srcId="{A591EE30-5162-40C7-A4B9-6560725FF488}" destId="{58AF4251-1BD2-4701-9F42-502A8D02EA8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713241-DF53-47B8-832B-5679850289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F425A5-3F0D-44FF-B5F3-80EEF0B7613B}">
      <dgm:prSet phldrT="[Testo]"/>
      <dgm:spPr/>
      <dgm:t>
        <a:bodyPr/>
        <a:lstStyle/>
        <a:p>
          <a:r>
            <a:rPr lang="it-IT" dirty="0"/>
            <a:t>Label </a:t>
          </a:r>
          <a:r>
            <a:rPr lang="it-IT" dirty="0" err="1"/>
            <a:t>Encoding</a:t>
          </a:r>
          <a:endParaRPr lang="it-IT" dirty="0"/>
        </a:p>
      </dgm:t>
    </dgm:pt>
    <dgm:pt modelId="{00647121-1B9A-4E3B-89D8-339F614B6999}" type="parTrans" cxnId="{82163C77-95CE-4A66-A4B5-21AD56DA7F64}">
      <dgm:prSet/>
      <dgm:spPr/>
      <dgm:t>
        <a:bodyPr/>
        <a:lstStyle/>
        <a:p>
          <a:endParaRPr lang="it-IT"/>
        </a:p>
      </dgm:t>
    </dgm:pt>
    <dgm:pt modelId="{72B1F323-C095-4E70-A790-D91398DB08BF}" type="sibTrans" cxnId="{82163C77-95CE-4A66-A4B5-21AD56DA7F64}">
      <dgm:prSet/>
      <dgm:spPr/>
      <dgm:t>
        <a:bodyPr/>
        <a:lstStyle/>
        <a:p>
          <a:endParaRPr lang="it-IT"/>
        </a:p>
      </dgm:t>
    </dgm:pt>
    <dgm:pt modelId="{A591EE30-5162-40C7-A4B9-6560725FF488}" type="pres">
      <dgm:prSet presAssocID="{30713241-DF53-47B8-832B-56798502894F}" presName="Name0" presStyleCnt="0">
        <dgm:presLayoutVars>
          <dgm:dir/>
          <dgm:animLvl val="lvl"/>
          <dgm:resizeHandles val="exact"/>
        </dgm:presLayoutVars>
      </dgm:prSet>
      <dgm:spPr/>
    </dgm:pt>
    <dgm:pt modelId="{0B4344A8-D55C-4C72-9CDC-E5835F1E7DE4}" type="pres">
      <dgm:prSet presAssocID="{80F425A5-3F0D-44FF-B5F3-80EEF0B7613B}" presName="parTxOnly" presStyleLbl="node1" presStyleIdx="0" presStyleCnt="1" custLinFactNeighborX="-10220" custLinFactNeighborY="8755">
        <dgm:presLayoutVars>
          <dgm:chMax val="0"/>
          <dgm:chPref val="0"/>
          <dgm:bulletEnabled val="1"/>
        </dgm:presLayoutVars>
      </dgm:prSet>
      <dgm:spPr/>
    </dgm:pt>
  </dgm:ptLst>
  <dgm:cxnLst>
    <dgm:cxn modelId="{82163C77-95CE-4A66-A4B5-21AD56DA7F64}" srcId="{30713241-DF53-47B8-832B-56798502894F}" destId="{80F425A5-3F0D-44FF-B5F3-80EEF0B7613B}" srcOrd="0" destOrd="0" parTransId="{00647121-1B9A-4E3B-89D8-339F614B6999}" sibTransId="{72B1F323-C095-4E70-A790-D91398DB08BF}"/>
    <dgm:cxn modelId="{BACD0A86-2505-4645-BC53-463C32C42BBD}" type="presOf" srcId="{80F425A5-3F0D-44FF-B5F3-80EEF0B7613B}" destId="{0B4344A8-D55C-4C72-9CDC-E5835F1E7DE4}" srcOrd="0" destOrd="0" presId="urn:microsoft.com/office/officeart/2005/8/layout/chevron1"/>
    <dgm:cxn modelId="{7677DF8D-C189-43F6-AF6B-5585DB4974BF}" type="presOf" srcId="{30713241-DF53-47B8-832B-56798502894F}" destId="{A591EE30-5162-40C7-A4B9-6560725FF488}" srcOrd="0" destOrd="0" presId="urn:microsoft.com/office/officeart/2005/8/layout/chevron1"/>
    <dgm:cxn modelId="{85FB15F5-247A-4B76-A99F-5C3FD91CEAA8}" type="presParOf" srcId="{A591EE30-5162-40C7-A4B9-6560725FF488}" destId="{0B4344A8-D55C-4C72-9CDC-E5835F1E7DE4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D2AC24-60B3-42B6-9DA1-37F0E1D40DD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40C6E8-3FE3-4D98-8009-1099BDDDBD3E}">
      <dgm:prSet phldrT="[Testo]"/>
      <dgm:spPr/>
      <dgm:t>
        <a:bodyPr/>
        <a:lstStyle/>
        <a:p>
          <a:r>
            <a:rPr lang="it-IT" dirty="0" err="1"/>
            <a:t>Define</a:t>
          </a:r>
          <a:r>
            <a:rPr lang="it-IT" dirty="0"/>
            <a:t> Model</a:t>
          </a:r>
        </a:p>
      </dgm:t>
    </dgm:pt>
    <dgm:pt modelId="{424A25FF-CEEB-461D-A6A3-6E9481F938B5}" type="parTrans" cxnId="{3958AD6E-FBD7-4687-80C0-EF694975A158}">
      <dgm:prSet/>
      <dgm:spPr/>
      <dgm:t>
        <a:bodyPr/>
        <a:lstStyle/>
        <a:p>
          <a:endParaRPr lang="it-IT"/>
        </a:p>
      </dgm:t>
    </dgm:pt>
    <dgm:pt modelId="{977D9543-7F99-4459-BA48-A7C4D3A2E633}" type="sibTrans" cxnId="{3958AD6E-FBD7-4687-80C0-EF694975A158}">
      <dgm:prSet/>
      <dgm:spPr/>
      <dgm:t>
        <a:bodyPr/>
        <a:lstStyle/>
        <a:p>
          <a:endParaRPr lang="it-IT"/>
        </a:p>
      </dgm:t>
    </dgm:pt>
    <dgm:pt modelId="{08C27FB5-FF12-4C37-A5F4-1410A1E85F35}">
      <dgm:prSet phldrT="[Testo]"/>
      <dgm:spPr/>
      <dgm:t>
        <a:bodyPr/>
        <a:lstStyle/>
        <a:p>
          <a:r>
            <a:rPr lang="it-IT" dirty="0"/>
            <a:t>Compile Model</a:t>
          </a:r>
        </a:p>
      </dgm:t>
    </dgm:pt>
    <dgm:pt modelId="{03C3A978-5A1B-472D-A90F-B1CBFC87F621}" type="parTrans" cxnId="{9C697906-861A-4A4F-B360-C934D4502497}">
      <dgm:prSet/>
      <dgm:spPr/>
      <dgm:t>
        <a:bodyPr/>
        <a:lstStyle/>
        <a:p>
          <a:endParaRPr lang="it-IT"/>
        </a:p>
      </dgm:t>
    </dgm:pt>
    <dgm:pt modelId="{070DBD8E-7FD5-4402-8219-6EDB5849F4F3}" type="sibTrans" cxnId="{9C697906-861A-4A4F-B360-C934D4502497}">
      <dgm:prSet/>
      <dgm:spPr/>
      <dgm:t>
        <a:bodyPr/>
        <a:lstStyle/>
        <a:p>
          <a:endParaRPr lang="it-IT"/>
        </a:p>
      </dgm:t>
    </dgm:pt>
    <dgm:pt modelId="{8626FF60-9772-4E11-B2CA-417EB9B5EF75}">
      <dgm:prSet phldrT="[Testo]"/>
      <dgm:spPr/>
      <dgm:t>
        <a:bodyPr/>
        <a:lstStyle/>
        <a:p>
          <a:r>
            <a:rPr lang="it-IT" dirty="0" err="1"/>
            <a:t>Fit</a:t>
          </a:r>
          <a:r>
            <a:rPr lang="it-IT" dirty="0"/>
            <a:t> Model</a:t>
          </a:r>
        </a:p>
      </dgm:t>
    </dgm:pt>
    <dgm:pt modelId="{2521209A-0303-431C-92C0-5484DD3AE6CF}" type="parTrans" cxnId="{217FBDDF-E397-4A83-AD97-3806D164FB06}">
      <dgm:prSet/>
      <dgm:spPr/>
      <dgm:t>
        <a:bodyPr/>
        <a:lstStyle/>
        <a:p>
          <a:endParaRPr lang="it-IT"/>
        </a:p>
      </dgm:t>
    </dgm:pt>
    <dgm:pt modelId="{B903469B-3D6B-4682-AA14-1DB151047FCF}" type="sibTrans" cxnId="{217FBDDF-E397-4A83-AD97-3806D164FB06}">
      <dgm:prSet/>
      <dgm:spPr/>
      <dgm:t>
        <a:bodyPr/>
        <a:lstStyle/>
        <a:p>
          <a:endParaRPr lang="it-IT"/>
        </a:p>
      </dgm:t>
    </dgm:pt>
    <dgm:pt modelId="{F83C6D3C-EB6B-4A99-8835-4607978B1D5B}">
      <dgm:prSet/>
      <dgm:spPr/>
      <dgm:t>
        <a:bodyPr/>
        <a:lstStyle/>
        <a:p>
          <a:r>
            <a:rPr lang="it-IT" dirty="0" err="1"/>
            <a:t>Evalutate</a:t>
          </a:r>
          <a:r>
            <a:rPr lang="it-IT" dirty="0"/>
            <a:t> Model</a:t>
          </a:r>
        </a:p>
      </dgm:t>
    </dgm:pt>
    <dgm:pt modelId="{F4FADB0F-F7CF-49F8-8973-8888F7BEC677}" type="parTrans" cxnId="{1207B013-F905-4A69-9716-B79E01BCC2B9}">
      <dgm:prSet/>
      <dgm:spPr/>
      <dgm:t>
        <a:bodyPr/>
        <a:lstStyle/>
        <a:p>
          <a:endParaRPr lang="it-IT"/>
        </a:p>
      </dgm:t>
    </dgm:pt>
    <dgm:pt modelId="{BE0A27B8-8A00-449F-9849-D901A638FE03}" type="sibTrans" cxnId="{1207B013-F905-4A69-9716-B79E01BCC2B9}">
      <dgm:prSet/>
      <dgm:spPr/>
      <dgm:t>
        <a:bodyPr/>
        <a:lstStyle/>
        <a:p>
          <a:endParaRPr lang="it-IT"/>
        </a:p>
      </dgm:t>
    </dgm:pt>
    <dgm:pt modelId="{F0365B04-7E7D-425B-8E4A-07801996FC12}">
      <dgm:prSet/>
      <dgm:spPr/>
      <dgm:t>
        <a:bodyPr/>
        <a:lstStyle/>
        <a:p>
          <a:r>
            <a:rPr lang="it-IT" dirty="0" err="1"/>
            <a:t>Prediction</a:t>
          </a:r>
          <a:r>
            <a:rPr lang="it-IT" dirty="0"/>
            <a:t> Model</a:t>
          </a:r>
        </a:p>
      </dgm:t>
    </dgm:pt>
    <dgm:pt modelId="{F69B1EFF-EE3B-45BC-99EC-4F907D5C283B}" type="parTrans" cxnId="{E0C25614-4FC5-496A-A4C3-05EF1ECA6FC9}">
      <dgm:prSet/>
      <dgm:spPr/>
      <dgm:t>
        <a:bodyPr/>
        <a:lstStyle/>
        <a:p>
          <a:endParaRPr lang="it-IT"/>
        </a:p>
      </dgm:t>
    </dgm:pt>
    <dgm:pt modelId="{B0441E5F-ED3A-4A86-96D2-C40378F588A0}" type="sibTrans" cxnId="{E0C25614-4FC5-496A-A4C3-05EF1ECA6FC9}">
      <dgm:prSet/>
      <dgm:spPr/>
      <dgm:t>
        <a:bodyPr/>
        <a:lstStyle/>
        <a:p>
          <a:endParaRPr lang="it-IT"/>
        </a:p>
      </dgm:t>
    </dgm:pt>
    <dgm:pt modelId="{421FEA02-AAF2-4864-B4C3-476CC7B98851}" type="pres">
      <dgm:prSet presAssocID="{2ED2AC24-60B3-42B6-9DA1-37F0E1D40DDA}" presName="linearFlow" presStyleCnt="0">
        <dgm:presLayoutVars>
          <dgm:resizeHandles val="exact"/>
        </dgm:presLayoutVars>
      </dgm:prSet>
      <dgm:spPr/>
    </dgm:pt>
    <dgm:pt modelId="{AD7CD74A-C562-4EA7-985E-3ADE6E498DCD}" type="pres">
      <dgm:prSet presAssocID="{E040C6E8-3FE3-4D98-8009-1099BDDDBD3E}" presName="node" presStyleLbl="node1" presStyleIdx="0" presStyleCnt="5">
        <dgm:presLayoutVars>
          <dgm:bulletEnabled val="1"/>
        </dgm:presLayoutVars>
      </dgm:prSet>
      <dgm:spPr/>
    </dgm:pt>
    <dgm:pt modelId="{5C1205D3-E20F-4A6B-B3B1-9A5472BCC522}" type="pres">
      <dgm:prSet presAssocID="{977D9543-7F99-4459-BA48-A7C4D3A2E633}" presName="sibTrans" presStyleLbl="sibTrans2D1" presStyleIdx="0" presStyleCnt="4"/>
      <dgm:spPr/>
    </dgm:pt>
    <dgm:pt modelId="{133A80D5-BA52-4D47-AAC9-6203D1B53E6A}" type="pres">
      <dgm:prSet presAssocID="{977D9543-7F99-4459-BA48-A7C4D3A2E633}" presName="connectorText" presStyleLbl="sibTrans2D1" presStyleIdx="0" presStyleCnt="4"/>
      <dgm:spPr/>
    </dgm:pt>
    <dgm:pt modelId="{296D3D88-53DA-43B0-A1A4-15E2E3E4AC57}" type="pres">
      <dgm:prSet presAssocID="{08C27FB5-FF12-4C37-A5F4-1410A1E85F35}" presName="node" presStyleLbl="node1" presStyleIdx="1" presStyleCnt="5">
        <dgm:presLayoutVars>
          <dgm:bulletEnabled val="1"/>
        </dgm:presLayoutVars>
      </dgm:prSet>
      <dgm:spPr/>
    </dgm:pt>
    <dgm:pt modelId="{1927B903-8A77-400F-92DA-D98BDE65FC04}" type="pres">
      <dgm:prSet presAssocID="{070DBD8E-7FD5-4402-8219-6EDB5849F4F3}" presName="sibTrans" presStyleLbl="sibTrans2D1" presStyleIdx="1" presStyleCnt="4"/>
      <dgm:spPr/>
    </dgm:pt>
    <dgm:pt modelId="{6402E615-BB43-4ED4-8973-1B00AF718A80}" type="pres">
      <dgm:prSet presAssocID="{070DBD8E-7FD5-4402-8219-6EDB5849F4F3}" presName="connectorText" presStyleLbl="sibTrans2D1" presStyleIdx="1" presStyleCnt="4"/>
      <dgm:spPr/>
    </dgm:pt>
    <dgm:pt modelId="{82ADA1C6-0ACB-4B78-ACFA-BCE1EA642AF8}" type="pres">
      <dgm:prSet presAssocID="{8626FF60-9772-4E11-B2CA-417EB9B5EF75}" presName="node" presStyleLbl="node1" presStyleIdx="2" presStyleCnt="5">
        <dgm:presLayoutVars>
          <dgm:bulletEnabled val="1"/>
        </dgm:presLayoutVars>
      </dgm:prSet>
      <dgm:spPr/>
    </dgm:pt>
    <dgm:pt modelId="{A24373B0-57E2-4C0E-A1E1-E87FD23E975B}" type="pres">
      <dgm:prSet presAssocID="{B903469B-3D6B-4682-AA14-1DB151047FCF}" presName="sibTrans" presStyleLbl="sibTrans2D1" presStyleIdx="2" presStyleCnt="4"/>
      <dgm:spPr/>
    </dgm:pt>
    <dgm:pt modelId="{66B91088-F6B7-476B-9873-929AD9E5F5FE}" type="pres">
      <dgm:prSet presAssocID="{B903469B-3D6B-4682-AA14-1DB151047FCF}" presName="connectorText" presStyleLbl="sibTrans2D1" presStyleIdx="2" presStyleCnt="4"/>
      <dgm:spPr/>
    </dgm:pt>
    <dgm:pt modelId="{E2A0D7B8-F4FC-471C-9D07-6C8B628A9782}" type="pres">
      <dgm:prSet presAssocID="{F83C6D3C-EB6B-4A99-8835-4607978B1D5B}" presName="node" presStyleLbl="node1" presStyleIdx="3" presStyleCnt="5">
        <dgm:presLayoutVars>
          <dgm:bulletEnabled val="1"/>
        </dgm:presLayoutVars>
      </dgm:prSet>
      <dgm:spPr/>
    </dgm:pt>
    <dgm:pt modelId="{28957E54-349C-4D1E-B9F4-0357F9E4F136}" type="pres">
      <dgm:prSet presAssocID="{BE0A27B8-8A00-449F-9849-D901A638FE03}" presName="sibTrans" presStyleLbl="sibTrans2D1" presStyleIdx="3" presStyleCnt="4"/>
      <dgm:spPr/>
    </dgm:pt>
    <dgm:pt modelId="{57B571A1-3868-434F-959D-F20A18F2C35B}" type="pres">
      <dgm:prSet presAssocID="{BE0A27B8-8A00-449F-9849-D901A638FE03}" presName="connectorText" presStyleLbl="sibTrans2D1" presStyleIdx="3" presStyleCnt="4"/>
      <dgm:spPr/>
    </dgm:pt>
    <dgm:pt modelId="{1A4DCA66-6168-4EC3-A13C-7D1D884EA46A}" type="pres">
      <dgm:prSet presAssocID="{F0365B04-7E7D-425B-8E4A-07801996FC12}" presName="node" presStyleLbl="node1" presStyleIdx="4" presStyleCnt="5">
        <dgm:presLayoutVars>
          <dgm:bulletEnabled val="1"/>
        </dgm:presLayoutVars>
      </dgm:prSet>
      <dgm:spPr/>
    </dgm:pt>
  </dgm:ptLst>
  <dgm:cxnLst>
    <dgm:cxn modelId="{9C697906-861A-4A4F-B360-C934D4502497}" srcId="{2ED2AC24-60B3-42B6-9DA1-37F0E1D40DDA}" destId="{08C27FB5-FF12-4C37-A5F4-1410A1E85F35}" srcOrd="1" destOrd="0" parTransId="{03C3A978-5A1B-472D-A90F-B1CBFC87F621}" sibTransId="{070DBD8E-7FD5-4402-8219-6EDB5849F4F3}"/>
    <dgm:cxn modelId="{1207B013-F905-4A69-9716-B79E01BCC2B9}" srcId="{2ED2AC24-60B3-42B6-9DA1-37F0E1D40DDA}" destId="{F83C6D3C-EB6B-4A99-8835-4607978B1D5B}" srcOrd="3" destOrd="0" parTransId="{F4FADB0F-F7CF-49F8-8973-8888F7BEC677}" sibTransId="{BE0A27B8-8A00-449F-9849-D901A638FE03}"/>
    <dgm:cxn modelId="{E0C25614-4FC5-496A-A4C3-05EF1ECA6FC9}" srcId="{2ED2AC24-60B3-42B6-9DA1-37F0E1D40DDA}" destId="{F0365B04-7E7D-425B-8E4A-07801996FC12}" srcOrd="4" destOrd="0" parTransId="{F69B1EFF-EE3B-45BC-99EC-4F907D5C283B}" sibTransId="{B0441E5F-ED3A-4A86-96D2-C40378F588A0}"/>
    <dgm:cxn modelId="{6DF59B34-731E-45A7-B624-220AAB3EEB85}" type="presOf" srcId="{8626FF60-9772-4E11-B2CA-417EB9B5EF75}" destId="{82ADA1C6-0ACB-4B78-ACFA-BCE1EA642AF8}" srcOrd="0" destOrd="0" presId="urn:microsoft.com/office/officeart/2005/8/layout/process2"/>
    <dgm:cxn modelId="{69ACA634-F9B2-47C4-992B-B0E0D34084FF}" type="presOf" srcId="{B903469B-3D6B-4682-AA14-1DB151047FCF}" destId="{66B91088-F6B7-476B-9873-929AD9E5F5FE}" srcOrd="1" destOrd="0" presId="urn:microsoft.com/office/officeart/2005/8/layout/process2"/>
    <dgm:cxn modelId="{BAE9B835-08F8-474E-85BA-FAC384210CA4}" type="presOf" srcId="{E040C6E8-3FE3-4D98-8009-1099BDDDBD3E}" destId="{AD7CD74A-C562-4EA7-985E-3ADE6E498DCD}" srcOrd="0" destOrd="0" presId="urn:microsoft.com/office/officeart/2005/8/layout/process2"/>
    <dgm:cxn modelId="{13A8903D-34AB-4C7E-912E-246DBB4A01DC}" type="presOf" srcId="{977D9543-7F99-4459-BA48-A7C4D3A2E633}" destId="{5C1205D3-E20F-4A6B-B3B1-9A5472BCC522}" srcOrd="0" destOrd="0" presId="urn:microsoft.com/office/officeart/2005/8/layout/process2"/>
    <dgm:cxn modelId="{8D87AF46-1B0C-4E8B-889D-46A057574AD3}" type="presOf" srcId="{BE0A27B8-8A00-449F-9849-D901A638FE03}" destId="{28957E54-349C-4D1E-B9F4-0357F9E4F136}" srcOrd="0" destOrd="0" presId="urn:microsoft.com/office/officeart/2005/8/layout/process2"/>
    <dgm:cxn modelId="{E6F5E06C-FC84-44AF-B0A3-2E5BAF95299A}" type="presOf" srcId="{977D9543-7F99-4459-BA48-A7C4D3A2E633}" destId="{133A80D5-BA52-4D47-AAC9-6203D1B53E6A}" srcOrd="1" destOrd="0" presId="urn:microsoft.com/office/officeart/2005/8/layout/process2"/>
    <dgm:cxn modelId="{3958AD6E-FBD7-4687-80C0-EF694975A158}" srcId="{2ED2AC24-60B3-42B6-9DA1-37F0E1D40DDA}" destId="{E040C6E8-3FE3-4D98-8009-1099BDDDBD3E}" srcOrd="0" destOrd="0" parTransId="{424A25FF-CEEB-461D-A6A3-6E9481F938B5}" sibTransId="{977D9543-7F99-4459-BA48-A7C4D3A2E633}"/>
    <dgm:cxn modelId="{5FFE0870-F62A-43AA-8A82-5FBE85F22A57}" type="presOf" srcId="{070DBD8E-7FD5-4402-8219-6EDB5849F4F3}" destId="{1927B903-8A77-400F-92DA-D98BDE65FC04}" srcOrd="0" destOrd="0" presId="urn:microsoft.com/office/officeart/2005/8/layout/process2"/>
    <dgm:cxn modelId="{9235055A-55B7-439A-A9CE-4BF0A71FCD5A}" type="presOf" srcId="{BE0A27B8-8A00-449F-9849-D901A638FE03}" destId="{57B571A1-3868-434F-959D-F20A18F2C35B}" srcOrd="1" destOrd="0" presId="urn:microsoft.com/office/officeart/2005/8/layout/process2"/>
    <dgm:cxn modelId="{0461929A-09E6-478F-B80D-C8A969C8988B}" type="presOf" srcId="{F83C6D3C-EB6B-4A99-8835-4607978B1D5B}" destId="{E2A0D7B8-F4FC-471C-9D07-6C8B628A9782}" srcOrd="0" destOrd="0" presId="urn:microsoft.com/office/officeart/2005/8/layout/process2"/>
    <dgm:cxn modelId="{CE87D49A-A935-4B9C-8083-8C9514623F38}" type="presOf" srcId="{F0365B04-7E7D-425B-8E4A-07801996FC12}" destId="{1A4DCA66-6168-4EC3-A13C-7D1D884EA46A}" srcOrd="0" destOrd="0" presId="urn:microsoft.com/office/officeart/2005/8/layout/process2"/>
    <dgm:cxn modelId="{9AB3659E-B197-467A-8BA7-9C35697AE934}" type="presOf" srcId="{2ED2AC24-60B3-42B6-9DA1-37F0E1D40DDA}" destId="{421FEA02-AAF2-4864-B4C3-476CC7B98851}" srcOrd="0" destOrd="0" presId="urn:microsoft.com/office/officeart/2005/8/layout/process2"/>
    <dgm:cxn modelId="{A11029AF-9404-4AEC-A5AC-BC119D8079F8}" type="presOf" srcId="{08C27FB5-FF12-4C37-A5F4-1410A1E85F35}" destId="{296D3D88-53DA-43B0-A1A4-15E2E3E4AC57}" srcOrd="0" destOrd="0" presId="urn:microsoft.com/office/officeart/2005/8/layout/process2"/>
    <dgm:cxn modelId="{FC8B61D2-63B9-47BD-BFE4-4798A149933B}" type="presOf" srcId="{070DBD8E-7FD5-4402-8219-6EDB5849F4F3}" destId="{6402E615-BB43-4ED4-8973-1B00AF718A80}" srcOrd="1" destOrd="0" presId="urn:microsoft.com/office/officeart/2005/8/layout/process2"/>
    <dgm:cxn modelId="{217FBDDF-E397-4A83-AD97-3806D164FB06}" srcId="{2ED2AC24-60B3-42B6-9DA1-37F0E1D40DDA}" destId="{8626FF60-9772-4E11-B2CA-417EB9B5EF75}" srcOrd="2" destOrd="0" parTransId="{2521209A-0303-431C-92C0-5484DD3AE6CF}" sibTransId="{B903469B-3D6B-4682-AA14-1DB151047FCF}"/>
    <dgm:cxn modelId="{3766C6EF-A5AC-48A8-8E6F-DD9C23DA2D98}" type="presOf" srcId="{B903469B-3D6B-4682-AA14-1DB151047FCF}" destId="{A24373B0-57E2-4C0E-A1E1-E87FD23E975B}" srcOrd="0" destOrd="0" presId="urn:microsoft.com/office/officeart/2005/8/layout/process2"/>
    <dgm:cxn modelId="{037503B7-AC05-4A5A-B6C9-D1BD6CB5F89C}" type="presParOf" srcId="{421FEA02-AAF2-4864-B4C3-476CC7B98851}" destId="{AD7CD74A-C562-4EA7-985E-3ADE6E498DCD}" srcOrd="0" destOrd="0" presId="urn:microsoft.com/office/officeart/2005/8/layout/process2"/>
    <dgm:cxn modelId="{92CC4938-EF5B-47A0-8277-D5EAF1DB76C6}" type="presParOf" srcId="{421FEA02-AAF2-4864-B4C3-476CC7B98851}" destId="{5C1205D3-E20F-4A6B-B3B1-9A5472BCC522}" srcOrd="1" destOrd="0" presId="urn:microsoft.com/office/officeart/2005/8/layout/process2"/>
    <dgm:cxn modelId="{D8A98229-D3DB-4E86-BCFF-C322D19A794A}" type="presParOf" srcId="{5C1205D3-E20F-4A6B-B3B1-9A5472BCC522}" destId="{133A80D5-BA52-4D47-AAC9-6203D1B53E6A}" srcOrd="0" destOrd="0" presId="urn:microsoft.com/office/officeart/2005/8/layout/process2"/>
    <dgm:cxn modelId="{DEC9823B-D8E5-4616-8285-FB2FE8DA0273}" type="presParOf" srcId="{421FEA02-AAF2-4864-B4C3-476CC7B98851}" destId="{296D3D88-53DA-43B0-A1A4-15E2E3E4AC57}" srcOrd="2" destOrd="0" presId="urn:microsoft.com/office/officeart/2005/8/layout/process2"/>
    <dgm:cxn modelId="{13377AAB-B295-4C83-832B-A8E22BFAF365}" type="presParOf" srcId="{421FEA02-AAF2-4864-B4C3-476CC7B98851}" destId="{1927B903-8A77-400F-92DA-D98BDE65FC04}" srcOrd="3" destOrd="0" presId="urn:microsoft.com/office/officeart/2005/8/layout/process2"/>
    <dgm:cxn modelId="{7405B328-17A8-4269-A607-33FCDDF86BB3}" type="presParOf" srcId="{1927B903-8A77-400F-92DA-D98BDE65FC04}" destId="{6402E615-BB43-4ED4-8973-1B00AF718A80}" srcOrd="0" destOrd="0" presId="urn:microsoft.com/office/officeart/2005/8/layout/process2"/>
    <dgm:cxn modelId="{48E5D26B-D573-426C-B68E-AF5C189FADCE}" type="presParOf" srcId="{421FEA02-AAF2-4864-B4C3-476CC7B98851}" destId="{82ADA1C6-0ACB-4B78-ACFA-BCE1EA642AF8}" srcOrd="4" destOrd="0" presId="urn:microsoft.com/office/officeart/2005/8/layout/process2"/>
    <dgm:cxn modelId="{7C58386D-8D1F-4D98-A421-B06F72EE3342}" type="presParOf" srcId="{421FEA02-AAF2-4864-B4C3-476CC7B98851}" destId="{A24373B0-57E2-4C0E-A1E1-E87FD23E975B}" srcOrd="5" destOrd="0" presId="urn:microsoft.com/office/officeart/2005/8/layout/process2"/>
    <dgm:cxn modelId="{873EB0AB-AAA0-47DB-BD8B-AA1FF0012114}" type="presParOf" srcId="{A24373B0-57E2-4C0E-A1E1-E87FD23E975B}" destId="{66B91088-F6B7-476B-9873-929AD9E5F5FE}" srcOrd="0" destOrd="0" presId="urn:microsoft.com/office/officeart/2005/8/layout/process2"/>
    <dgm:cxn modelId="{B8C7311A-A9F2-4737-8382-2E5D43CD2F7A}" type="presParOf" srcId="{421FEA02-AAF2-4864-B4C3-476CC7B98851}" destId="{E2A0D7B8-F4FC-471C-9D07-6C8B628A9782}" srcOrd="6" destOrd="0" presId="urn:microsoft.com/office/officeart/2005/8/layout/process2"/>
    <dgm:cxn modelId="{84686F7C-E0FB-4E70-BFD5-A2A49E482041}" type="presParOf" srcId="{421FEA02-AAF2-4864-B4C3-476CC7B98851}" destId="{28957E54-349C-4D1E-B9F4-0357F9E4F136}" srcOrd="7" destOrd="0" presId="urn:microsoft.com/office/officeart/2005/8/layout/process2"/>
    <dgm:cxn modelId="{997F619A-D810-4D6B-A155-DA97F54CA119}" type="presParOf" srcId="{28957E54-349C-4D1E-B9F4-0357F9E4F136}" destId="{57B571A1-3868-434F-959D-F20A18F2C35B}" srcOrd="0" destOrd="0" presId="urn:microsoft.com/office/officeart/2005/8/layout/process2"/>
    <dgm:cxn modelId="{B398AED5-51A8-4FA1-818B-2A28DF6C442F}" type="presParOf" srcId="{421FEA02-AAF2-4864-B4C3-476CC7B98851}" destId="{1A4DCA66-6168-4EC3-A13C-7D1D884EA46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344A8-D55C-4C72-9CDC-E5835F1E7DE4}">
      <dsp:nvSpPr>
        <dsp:cNvPr id="0" name=""/>
        <dsp:cNvSpPr/>
      </dsp:nvSpPr>
      <dsp:spPr>
        <a:xfrm>
          <a:off x="2278" y="507317"/>
          <a:ext cx="1362221" cy="5448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Float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Conversion</a:t>
          </a:r>
        </a:p>
      </dsp:txBody>
      <dsp:txXfrm>
        <a:off x="274722" y="507317"/>
        <a:ext cx="817333" cy="544888"/>
      </dsp:txXfrm>
    </dsp:sp>
    <dsp:sp modelId="{58AF4251-1BD2-4701-9F42-502A8D02EA86}">
      <dsp:nvSpPr>
        <dsp:cNvPr id="0" name=""/>
        <dsp:cNvSpPr/>
      </dsp:nvSpPr>
      <dsp:spPr>
        <a:xfrm>
          <a:off x="1228278" y="507317"/>
          <a:ext cx="1362221" cy="5448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 err="1"/>
            <a:t>Standaridization</a:t>
          </a:r>
          <a:endParaRPr lang="it-IT" sz="800" kern="1200" dirty="0"/>
        </a:p>
      </dsp:txBody>
      <dsp:txXfrm>
        <a:off x="1500722" y="507317"/>
        <a:ext cx="817333" cy="544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344A8-D55C-4C72-9CDC-E5835F1E7DE4}">
      <dsp:nvSpPr>
        <dsp:cNvPr id="0" name=""/>
        <dsp:cNvSpPr/>
      </dsp:nvSpPr>
      <dsp:spPr>
        <a:xfrm>
          <a:off x="0" y="143081"/>
          <a:ext cx="1266143" cy="5064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Label </a:t>
          </a:r>
          <a:r>
            <a:rPr lang="it-IT" sz="1300" kern="1200" dirty="0" err="1"/>
            <a:t>Encoding</a:t>
          </a:r>
          <a:endParaRPr lang="it-IT" sz="1300" kern="1200" dirty="0"/>
        </a:p>
      </dsp:txBody>
      <dsp:txXfrm>
        <a:off x="253229" y="143081"/>
        <a:ext cx="759686" cy="506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CD74A-C562-4EA7-985E-3ADE6E498DCD}">
      <dsp:nvSpPr>
        <dsp:cNvPr id="0" name=""/>
        <dsp:cNvSpPr/>
      </dsp:nvSpPr>
      <dsp:spPr>
        <a:xfrm>
          <a:off x="1889367" y="286"/>
          <a:ext cx="1249487" cy="33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Define</a:t>
          </a:r>
          <a:r>
            <a:rPr lang="it-IT" sz="1200" kern="1200" dirty="0"/>
            <a:t> Model</a:t>
          </a:r>
        </a:p>
      </dsp:txBody>
      <dsp:txXfrm>
        <a:off x="1899182" y="10101"/>
        <a:ext cx="1229857" cy="315479"/>
      </dsp:txXfrm>
    </dsp:sp>
    <dsp:sp modelId="{5C1205D3-E20F-4A6B-B3B1-9A5472BCC522}">
      <dsp:nvSpPr>
        <dsp:cNvPr id="0" name=""/>
        <dsp:cNvSpPr/>
      </dsp:nvSpPr>
      <dsp:spPr>
        <a:xfrm rot="5400000">
          <a:off x="2451277" y="343773"/>
          <a:ext cx="125666" cy="150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/>
        </a:p>
      </dsp:txBody>
      <dsp:txXfrm rot="-5400000">
        <a:off x="2468871" y="356339"/>
        <a:ext cx="90479" cy="87966"/>
      </dsp:txXfrm>
    </dsp:sp>
    <dsp:sp modelId="{296D3D88-53DA-43B0-A1A4-15E2E3E4AC57}">
      <dsp:nvSpPr>
        <dsp:cNvPr id="0" name=""/>
        <dsp:cNvSpPr/>
      </dsp:nvSpPr>
      <dsp:spPr>
        <a:xfrm>
          <a:off x="1889367" y="502951"/>
          <a:ext cx="1249487" cy="33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Compile Model</a:t>
          </a:r>
        </a:p>
      </dsp:txBody>
      <dsp:txXfrm>
        <a:off x="1899182" y="512766"/>
        <a:ext cx="1229857" cy="315479"/>
      </dsp:txXfrm>
    </dsp:sp>
    <dsp:sp modelId="{1927B903-8A77-400F-92DA-D98BDE65FC04}">
      <dsp:nvSpPr>
        <dsp:cNvPr id="0" name=""/>
        <dsp:cNvSpPr/>
      </dsp:nvSpPr>
      <dsp:spPr>
        <a:xfrm rot="5400000">
          <a:off x="2451277" y="846438"/>
          <a:ext cx="125666" cy="150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/>
        </a:p>
      </dsp:txBody>
      <dsp:txXfrm rot="-5400000">
        <a:off x="2468871" y="859004"/>
        <a:ext cx="90479" cy="87966"/>
      </dsp:txXfrm>
    </dsp:sp>
    <dsp:sp modelId="{82ADA1C6-0ACB-4B78-ACFA-BCE1EA642AF8}">
      <dsp:nvSpPr>
        <dsp:cNvPr id="0" name=""/>
        <dsp:cNvSpPr/>
      </dsp:nvSpPr>
      <dsp:spPr>
        <a:xfrm>
          <a:off x="1889367" y="1005615"/>
          <a:ext cx="1249487" cy="33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Fit</a:t>
          </a:r>
          <a:r>
            <a:rPr lang="it-IT" sz="1200" kern="1200" dirty="0"/>
            <a:t> Model</a:t>
          </a:r>
        </a:p>
      </dsp:txBody>
      <dsp:txXfrm>
        <a:off x="1899182" y="1015430"/>
        <a:ext cx="1229857" cy="315479"/>
      </dsp:txXfrm>
    </dsp:sp>
    <dsp:sp modelId="{A24373B0-57E2-4C0E-A1E1-E87FD23E975B}">
      <dsp:nvSpPr>
        <dsp:cNvPr id="0" name=""/>
        <dsp:cNvSpPr/>
      </dsp:nvSpPr>
      <dsp:spPr>
        <a:xfrm rot="5400000">
          <a:off x="2451277" y="1349103"/>
          <a:ext cx="125666" cy="150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/>
        </a:p>
      </dsp:txBody>
      <dsp:txXfrm rot="-5400000">
        <a:off x="2468871" y="1361669"/>
        <a:ext cx="90479" cy="87966"/>
      </dsp:txXfrm>
    </dsp:sp>
    <dsp:sp modelId="{E2A0D7B8-F4FC-471C-9D07-6C8B628A9782}">
      <dsp:nvSpPr>
        <dsp:cNvPr id="0" name=""/>
        <dsp:cNvSpPr/>
      </dsp:nvSpPr>
      <dsp:spPr>
        <a:xfrm>
          <a:off x="1889367" y="1508280"/>
          <a:ext cx="1249487" cy="33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Evalutate</a:t>
          </a:r>
          <a:r>
            <a:rPr lang="it-IT" sz="1200" kern="1200" dirty="0"/>
            <a:t> Model</a:t>
          </a:r>
        </a:p>
      </dsp:txBody>
      <dsp:txXfrm>
        <a:off x="1899182" y="1518095"/>
        <a:ext cx="1229857" cy="315479"/>
      </dsp:txXfrm>
    </dsp:sp>
    <dsp:sp modelId="{28957E54-349C-4D1E-B9F4-0357F9E4F136}">
      <dsp:nvSpPr>
        <dsp:cNvPr id="0" name=""/>
        <dsp:cNvSpPr/>
      </dsp:nvSpPr>
      <dsp:spPr>
        <a:xfrm rot="5400000">
          <a:off x="2451277" y="1851767"/>
          <a:ext cx="125666" cy="150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/>
        </a:p>
      </dsp:txBody>
      <dsp:txXfrm rot="-5400000">
        <a:off x="2468871" y="1864333"/>
        <a:ext cx="90479" cy="87966"/>
      </dsp:txXfrm>
    </dsp:sp>
    <dsp:sp modelId="{1A4DCA66-6168-4EC3-A13C-7D1D884EA46A}">
      <dsp:nvSpPr>
        <dsp:cNvPr id="0" name=""/>
        <dsp:cNvSpPr/>
      </dsp:nvSpPr>
      <dsp:spPr>
        <a:xfrm>
          <a:off x="1889367" y="2010944"/>
          <a:ext cx="1249487" cy="33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Prediction</a:t>
          </a:r>
          <a:r>
            <a:rPr lang="it-IT" sz="1200" kern="1200" dirty="0"/>
            <a:t> Model</a:t>
          </a:r>
        </a:p>
      </dsp:txBody>
      <dsp:txXfrm>
        <a:off x="1899182" y="2020759"/>
        <a:ext cx="1229857" cy="315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DDF01-4E34-4EF6-BE47-8ED79B60FAD5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95102-8D8B-41CE-9790-D4E72A6FD6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73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044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Invece, e</a:t>
            </a:r>
            <a:r>
              <a:rPr lang="it-IT" dirty="0"/>
              <a:t>ffettuare un’analisi manuale su traffico TCP è più complesso ….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49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Ad esempio un investigatore forense trovando ad analizzare manualmente il traffico relativo a due acquisizioni di rete, </a:t>
            </a:r>
          </a:p>
          <a:p>
            <a:endParaRPr lang="it-IT" dirty="0"/>
          </a:p>
          <a:p>
            <a:r>
              <a:rPr lang="it-IT" dirty="0"/>
              <a:t>Risulta complicato determinare la tipologia di flussi. Tale fase è rilevante per arricchire il quadro investigativo</a:t>
            </a:r>
          </a:p>
          <a:p>
            <a:endParaRPr lang="it-IT" dirty="0"/>
          </a:p>
          <a:p>
            <a:r>
              <a:rPr lang="it-IT" dirty="0"/>
              <a:t>Per tali motivazioni occorre automatizzare il processo di analisi e dunque identificare la tipologia di oggetti condivisi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58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L’obiettivo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stato quello di sviluppare un tool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Questo tool può portare innovatività nel campo della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permettendo dunque di svolgere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56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Oltre allo sviluppo del tool, è stato effettuato un esperimento coinvolgendo l’app di IM </a:t>
            </a:r>
            <a:r>
              <a:rPr lang="it-IT" dirty="0" err="1"/>
              <a:t>Whatsapp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In particolare, è stato acquisito ed analizzato il traffico di rete.</a:t>
            </a:r>
          </a:p>
          <a:p>
            <a:endParaRPr lang="it-IT" dirty="0"/>
          </a:p>
          <a:p>
            <a:r>
              <a:rPr lang="it-IT" dirty="0"/>
              <a:t>Ed infine, utilizzando il tool sviluppato, generato un dataset di stream di oggetti… che può essere utilizzato in ambito ML</a:t>
            </a:r>
          </a:p>
          <a:p>
            <a:endParaRPr lang="it-IT" dirty="0"/>
          </a:p>
          <a:p>
            <a:r>
              <a:rPr lang="it-IT" dirty="0"/>
              <a:t>Infatti come sviluppo futuro è possibile progettare una </a:t>
            </a:r>
            <a:r>
              <a:rPr lang="it-IT" dirty="0" err="1"/>
              <a:t>rn</a:t>
            </a:r>
            <a:r>
              <a:rPr lang="it-IT" dirty="0"/>
              <a:t> per il </a:t>
            </a:r>
            <a:r>
              <a:rPr lang="it-IT" dirty="0" err="1"/>
              <a:t>profil</a:t>
            </a:r>
            <a:r>
              <a:rPr lang="it-IT" dirty="0"/>
              <a:t> delle attività di cui sono state definite le linee guida.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017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776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funzionalità che offre dal tool sono: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441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752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Vediamo una demo di utilizzo del tool in cui gli viene fornito in input un file </a:t>
            </a:r>
            <a:r>
              <a:rPr lang="it-IT" dirty="0" err="1"/>
              <a:t>pcap</a:t>
            </a:r>
            <a:r>
              <a:rPr lang="it-IT" dirty="0"/>
              <a:t> relativo all’invio di un video tramite l’app </a:t>
            </a:r>
            <a:r>
              <a:rPr lang="it-IT" dirty="0" err="1"/>
              <a:t>whatsapp</a:t>
            </a:r>
            <a:r>
              <a:rPr lang="it-IT" dirty="0"/>
              <a:t>.</a:t>
            </a:r>
          </a:p>
          <a:p>
            <a:endParaRPr lang="it-IT" dirty="0"/>
          </a:p>
          <a:p>
            <a:pPr marL="228600" indent="-228600">
              <a:buAutoNum type="arabicParenR"/>
            </a:pPr>
            <a:r>
              <a:rPr lang="it-IT" dirty="0"/>
              <a:t>Viene lanciato il tool</a:t>
            </a:r>
          </a:p>
          <a:p>
            <a:pPr marL="228600" indent="-228600">
              <a:buAutoNum type="arabicParenR"/>
            </a:pPr>
            <a:r>
              <a:rPr lang="it-IT" dirty="0"/>
              <a:t>Si sceglie come IM da analizzare </a:t>
            </a:r>
            <a:r>
              <a:rPr lang="it-IT" dirty="0" err="1"/>
              <a:t>Whatsapp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/>
              <a:t>Vengono ricercati i server e i flussi tra client e server individuati</a:t>
            </a:r>
          </a:p>
          <a:p>
            <a:pPr marL="228600" indent="-228600">
              <a:buAutoNum type="arabicParenR"/>
            </a:pPr>
            <a:r>
              <a:rPr lang="it-IT" dirty="0"/>
              <a:t>Si effettua l’estrapolazione delle features da un flusso, si vanno ad inserire i parametri di server e porta, si tagga il flusso come video, e si inseriscono i parametri di </a:t>
            </a:r>
            <a:r>
              <a:rPr lang="it-IT" dirty="0" err="1"/>
              <a:t>freq</a:t>
            </a:r>
            <a:r>
              <a:rPr lang="it-IT" dirty="0"/>
              <a:t>  e stride</a:t>
            </a:r>
          </a:p>
          <a:p>
            <a:pPr marL="685800" lvl="1" indent="-228600">
              <a:buAutoNum type="arabicParenR"/>
            </a:pPr>
            <a:r>
              <a:rPr lang="it-IT" dirty="0"/>
              <a:t>Vengono mostrate a video le varie finestra temporali e le </a:t>
            </a:r>
            <a:r>
              <a:rPr lang="it-IT" dirty="0" err="1"/>
              <a:t>rispette</a:t>
            </a:r>
            <a:r>
              <a:rPr lang="it-IT" dirty="0"/>
              <a:t> features</a:t>
            </a:r>
          </a:p>
          <a:p>
            <a:pPr marL="228600" lvl="0" indent="-228600">
              <a:buAutoNum type="arabicParenR"/>
            </a:pPr>
            <a:r>
              <a:rPr lang="it-IT" dirty="0"/>
              <a:t>Infine si sceglie di salvare le features all’interno di un file 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34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Vediamo adesso un altro obiettivo svolto durante il lavoro di tesi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788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E’ stato condotto un esperimento </a:t>
            </a:r>
            <a:r>
              <a:rPr lang="it-IT" dirty="0" err="1"/>
              <a:t>rigurdante</a:t>
            </a:r>
            <a:r>
              <a:rPr lang="it-IT" dirty="0"/>
              <a:t> la simulazione dell’invio/ricezione di oggetti (immagini, video, audio e file) tramite l’app </a:t>
            </a:r>
            <a:r>
              <a:rPr lang="it-IT" dirty="0" err="1"/>
              <a:t>Whatsapp</a:t>
            </a:r>
            <a:endParaRPr lang="it-IT" dirty="0"/>
          </a:p>
          <a:p>
            <a:endParaRPr lang="it-IT" dirty="0"/>
          </a:p>
          <a:p>
            <a:r>
              <a:rPr lang="it-IT" dirty="0"/>
              <a:t>Questo traffico di rete viene catturato generando dei file PCAP, i quali vengono dati in input al tool,  il quale produrrà come output un dataset contenente le features estrapolate dai flussi</a:t>
            </a:r>
          </a:p>
          <a:p>
            <a:r>
              <a:rPr lang="it-IT" dirty="0"/>
              <a:t>Di oggetti. Tale dataset può essere utilizzato in ambito ML.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84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44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Soffermiamoci adesso l’acquisizione ed analisi fo…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03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L’illustrazione mostra quello che è lo scenario di rete ….</a:t>
            </a:r>
          </a:p>
          <a:p>
            <a:endParaRPr lang="it-IT" dirty="0"/>
          </a:p>
          <a:p>
            <a:r>
              <a:rPr lang="it-IT" dirty="0"/>
              <a:t>Sono stati definiti due punti di cattura, i </a:t>
            </a:r>
            <a:r>
              <a:rPr lang="it-IT" dirty="0" err="1"/>
              <a:t>queli</a:t>
            </a:r>
            <a:r>
              <a:rPr lang="it-IT" dirty="0"/>
              <a:t> inoltre svolgono una funzione di hotspot di rete a cui sono </a:t>
            </a:r>
            <a:r>
              <a:rPr lang="it-IT" dirty="0" err="1"/>
              <a:t>aggangiati</a:t>
            </a:r>
            <a:r>
              <a:rPr lang="it-IT" dirty="0"/>
              <a:t> rispettivamente gli smartphone dell’inviante e del ricevente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252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Nella tabella sono riportati i test case effettuati, ciascuno di essi 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537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Ad esempio il seguente grafico fa riferimento all’invio di una serie di immagini di dimensioni 4-6mb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332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Mentre quest’altro invece il grafico relativo alla ricezione delle immagini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453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conclusione quello che è emerso osservando il traffico lato inviante/ricevente nei vari test case è che per gli oggetti</a:t>
            </a:r>
          </a:p>
          <a:p>
            <a:endParaRPr lang="it-IT" dirty="0"/>
          </a:p>
          <a:p>
            <a:r>
              <a:rPr lang="it-IT" dirty="0"/>
              <a:t>Inoltre in ciascun test case sono stati contatti diversi server: due di questi vengono contatti in ogni test case; mentre alcuni soltanto per una determinata categoria di oggetti, ovvero file.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425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Lo step successivo è stato quello della generazione del dataset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204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sz="1200" kern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25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sz="1200" kern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579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sz="1200" kern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62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app di IM permettono di comunicare in tempo reale e condividere oggetti multimediali.</a:t>
            </a:r>
          </a:p>
          <a:p>
            <a:endParaRPr lang="it-IT" dirty="0"/>
          </a:p>
          <a:p>
            <a:r>
              <a:rPr lang="it-IT" dirty="0"/>
              <a:t>Ad affiancare queste applicazioni vengono definiti dei meccanismi di crittografia per garantire la privacy degli utenti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763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sz="1200" kern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49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 dataset generati possono essere utilizzate per progettare una rete neurale, di cui  brevemente, daremo delle linee guida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04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partire dal dataset contenente le </a:t>
            </a:r>
            <a:r>
              <a:rPr lang="it-IT" dirty="0" err="1"/>
              <a:t>feautres</a:t>
            </a:r>
            <a:r>
              <a:rPr lang="it-IT" dirty="0"/>
              <a:t> dei flussi di oggetti, si vanno a definire i set di training e test, i quali verranno sottoposti alla </a:t>
            </a:r>
            <a:r>
              <a:rPr lang="it-IT" dirty="0" err="1"/>
              <a:t>rn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87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 step successivo è la fase di modellizzazione della </a:t>
            </a:r>
            <a:r>
              <a:rPr lang="it-IT" dirty="0" err="1"/>
              <a:t>rn</a:t>
            </a:r>
            <a:r>
              <a:rPr lang="it-IT" dirty="0"/>
              <a:t>. Possiamo vederla come una </a:t>
            </a:r>
            <a:r>
              <a:rPr lang="it-IT" dirty="0" err="1"/>
              <a:t>dff</a:t>
            </a:r>
            <a:r>
              <a:rPr lang="it-IT" dirty="0"/>
              <a:t>. </a:t>
            </a:r>
          </a:p>
          <a:p>
            <a:r>
              <a:rPr lang="it-IT" dirty="0"/>
              <a:t>La rete contiene:</a:t>
            </a:r>
          </a:p>
          <a:p>
            <a:pPr marL="228600" indent="-228600">
              <a:buAutoNum type="arabicParenR"/>
            </a:pPr>
            <a:r>
              <a:rPr lang="it-IT" dirty="0"/>
              <a:t>un input </a:t>
            </a:r>
            <a:r>
              <a:rPr lang="it-IT" dirty="0" err="1"/>
              <a:t>layer</a:t>
            </a:r>
            <a:r>
              <a:rPr lang="it-IT" dirty="0"/>
              <a:t> composto da 16 nodi che prendono in input i valori delle </a:t>
            </a:r>
            <a:r>
              <a:rPr lang="it-IT" dirty="0" err="1"/>
              <a:t>feautures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/>
              <a:t>Una serie di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/>
              <a:t>Un output </a:t>
            </a:r>
            <a:r>
              <a:rPr lang="it-IT" dirty="0" err="1"/>
              <a:t>layer</a:t>
            </a:r>
            <a:r>
              <a:rPr lang="it-IT" dirty="0"/>
              <a:t> composto da 4 nodi, dove ognuno di questi rappresenta un tag di un determinato oggetto (immagine, video, audio o file)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357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3825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Ricapitolando il lavoro svolto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352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06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Però, al tempo stesso, questi meccanismi di sicurezza proteggono anche utenti malintenzionati</a:t>
            </a:r>
          </a:p>
          <a:p>
            <a:endParaRPr lang="it-IT" dirty="0"/>
          </a:p>
          <a:p>
            <a:r>
              <a:rPr lang="it-IT" dirty="0"/>
              <a:t>Che utilizzano tali piattaforme in maniera impropria, ricadendo in attività di cyberstalking, </a:t>
            </a:r>
            <a:r>
              <a:rPr lang="it-IT" dirty="0" err="1"/>
              <a:t>cybertetterismo</a:t>
            </a:r>
            <a:r>
              <a:rPr lang="it-IT" dirty="0"/>
              <a:t>, cyberbullismo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35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contrastare tali </a:t>
            </a:r>
            <a:r>
              <a:rPr lang="it-IT" dirty="0" err="1"/>
              <a:t>attivià</a:t>
            </a:r>
            <a:r>
              <a:rPr lang="it-IT" dirty="0"/>
              <a:t> scende in campo la disciplina di </a:t>
            </a:r>
            <a:r>
              <a:rPr lang="it-IT" dirty="0" err="1"/>
              <a:t>nf</a:t>
            </a:r>
            <a:r>
              <a:rPr lang="it-IT" dirty="0"/>
              <a:t>, il cui ruolo è quello di individuare le evidenze digitali in rete.</a:t>
            </a:r>
          </a:p>
          <a:p>
            <a:endParaRPr lang="it-IT" dirty="0"/>
          </a:p>
          <a:p>
            <a:r>
              <a:rPr lang="it-IT" dirty="0"/>
              <a:t>Gli step di un’indagine investigativa di NF sono:</a:t>
            </a:r>
          </a:p>
          <a:p>
            <a:endParaRPr lang="it-IT" dirty="0"/>
          </a:p>
          <a:p>
            <a:r>
              <a:rPr lang="it-IT" dirty="0"/>
              <a:t>Un investigatore osservando il traffico relativo alle app di IM, essendo questo cifrato,  non riesce a determinare il tipo di interazione che è avvenuta tra i </a:t>
            </a:r>
            <a:r>
              <a:rPr lang="it-IT" dirty="0" err="1"/>
              <a:t>cybercrimanli</a:t>
            </a:r>
            <a:endParaRPr lang="it-IT" dirty="0"/>
          </a:p>
          <a:p>
            <a:r>
              <a:rPr lang="it-IT" dirty="0"/>
              <a:t>Per cui risulta problematica svolgere un profiling delle attività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21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un investigatore osservando il traffico generato  dalle app di IM, essendo questo cifrato, risulta difficile determinare il tipo di interazione che è avvenuta tra i </a:t>
            </a:r>
            <a:r>
              <a:rPr lang="it-IT" dirty="0" err="1"/>
              <a:t>cybercrimanli</a:t>
            </a:r>
            <a:r>
              <a:rPr lang="it-IT" dirty="0"/>
              <a:t>.</a:t>
            </a:r>
          </a:p>
          <a:p>
            <a:r>
              <a:rPr lang="it-IT" dirty="0"/>
              <a:t>Per cui svolgere un profiling delle attività è problematico.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06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L’unico modo che ha l’investigatore è quello di fare affidamento alla side-channel analysis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Tale analisi si basa nell’osservare le </a:t>
            </a:r>
            <a:r>
              <a:rPr lang="it-IT" dirty="0" err="1"/>
              <a:t>cart</a:t>
            </a:r>
            <a:r>
              <a:rPr lang="it-IT" dirty="0"/>
              <a:t> spaziale e </a:t>
            </a:r>
            <a:r>
              <a:rPr lang="it-IT" dirty="0" err="1"/>
              <a:t>temporai</a:t>
            </a:r>
            <a:r>
              <a:rPr lang="it-IT" dirty="0"/>
              <a:t> dei pacchetti, in maniera tale da permettere all’</a:t>
            </a:r>
            <a:r>
              <a:rPr lang="it-IT" dirty="0" err="1"/>
              <a:t>inv</a:t>
            </a:r>
            <a:r>
              <a:rPr lang="it-IT" dirty="0"/>
              <a:t> di </a:t>
            </a:r>
            <a:r>
              <a:rPr lang="it-IT" dirty="0" err="1"/>
              <a:t>effeuttare</a:t>
            </a:r>
            <a:r>
              <a:rPr lang="it-IT" dirty="0"/>
              <a:t> un profiling delle attività dei </a:t>
            </a:r>
            <a:r>
              <a:rPr lang="it-IT" dirty="0" err="1"/>
              <a:t>cybercrimanali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Questa analisi viene effettuata manualmente, pacchetto per pacchetto, per cui è un’attività estremamente onerosa.</a:t>
            </a:r>
          </a:p>
          <a:p>
            <a:endParaRPr lang="it-IT" dirty="0"/>
          </a:p>
          <a:p>
            <a:r>
              <a:rPr lang="it-IT" dirty="0"/>
              <a:t>Effettuare un’analisi manuale su traffico UDP risulta fattibile per l’investigatore forense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86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Ad esempio considerando una </a:t>
            </a:r>
            <a:r>
              <a:rPr lang="it-IT" dirty="0" err="1"/>
              <a:t>chiamta</a:t>
            </a:r>
            <a:r>
              <a:rPr lang="it-IT" dirty="0"/>
              <a:t> VoIP, si possono determinare l’inizio e la fine della </a:t>
            </a:r>
            <a:r>
              <a:rPr lang="it-IT" dirty="0" err="1"/>
              <a:t>chiamta</a:t>
            </a:r>
            <a:r>
              <a:rPr lang="it-IT" dirty="0"/>
              <a:t> e le varie fasi intermedie.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16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0070C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099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16.gif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eg"/><Relationship Id="rId11" Type="http://schemas.openxmlformats.org/officeDocument/2006/relationships/image" Target="../media/image5.png"/><Relationship Id="rId5" Type="http://schemas.openxmlformats.org/officeDocument/2006/relationships/image" Target="../media/image34.png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38.jpeg"/><Relationship Id="rId9" Type="http://schemas.openxmlformats.org/officeDocument/2006/relationships/image" Target="../media/image44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7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gif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gif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67544" y="3219822"/>
            <a:ext cx="5760640" cy="1728192"/>
          </a:xfrm>
        </p:spPr>
        <p:txBody>
          <a:bodyPr/>
          <a:lstStyle/>
          <a:p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dirty="0"/>
            </a:br>
            <a:r>
              <a:rPr lang="it-IT" sz="3600" dirty="0"/>
              <a:t>Rivelazione di stream nei servizi di Instant Messaging con tecniche di Intelligenza Artificiale nell’ambito della Network Forensics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testo 2"/>
          <p:cNvSpPr txBox="1">
            <a:spLocks/>
          </p:cNvSpPr>
          <p:nvPr/>
        </p:nvSpPr>
        <p:spPr>
          <a:xfrm>
            <a:off x="6516216" y="2211710"/>
            <a:ext cx="3024336" cy="144016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Relatore: </a:t>
            </a:r>
          </a:p>
          <a:p>
            <a:pPr algn="ctr"/>
            <a:r>
              <a:rPr lang="it-IT" sz="1800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Raffaele Pizzolante</a:t>
            </a:r>
          </a:p>
          <a:p>
            <a:pPr algn="ctr"/>
            <a:r>
              <a:rPr lang="it-IT" sz="1800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Gianni D’Angelo</a:t>
            </a:r>
          </a:p>
          <a:p>
            <a:pPr algn="ctr"/>
            <a:endParaRPr lang="it-IT" sz="1800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it-IT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Candidato: </a:t>
            </a:r>
          </a:p>
          <a:p>
            <a:pPr algn="ctr"/>
            <a:r>
              <a:rPr lang="it-IT" sz="1800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Egidio Giacoia</a:t>
            </a:r>
          </a:p>
          <a:p>
            <a:endParaRPr lang="it-IT" sz="20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Risultato immagini per informatica logo unisa">
            <a:extLst>
              <a:ext uri="{FF2B5EF4-FFF2-40B4-BE49-F238E27FC236}">
                <a16:creationId xmlns:a16="http://schemas.microsoft.com/office/drawing/2014/main" id="{8FBA8EDB-440B-436F-BDDE-EE4CE9176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59" y="195486"/>
            <a:ext cx="3650093" cy="15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EB865F2F-9142-43FC-A0CB-AD973F9381DE}"/>
              </a:ext>
            </a:extLst>
          </p:cNvPr>
          <p:cNvSpPr txBox="1">
            <a:spLocks/>
          </p:cNvSpPr>
          <p:nvPr/>
        </p:nvSpPr>
        <p:spPr>
          <a:xfrm>
            <a:off x="4909725" y="4073262"/>
            <a:ext cx="4464496" cy="4066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>
                <a:solidFill>
                  <a:srgbClr val="0070C0"/>
                </a:solidFill>
              </a:rPr>
              <a:t>Curriculum Sicurezza Informatica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258BCA69-9096-4EFE-82CF-51AD4C62B3D6}"/>
              </a:ext>
            </a:extLst>
          </p:cNvPr>
          <p:cNvSpPr txBox="1">
            <a:spLocks/>
          </p:cNvSpPr>
          <p:nvPr/>
        </p:nvSpPr>
        <p:spPr>
          <a:xfrm>
            <a:off x="7812360" y="4803998"/>
            <a:ext cx="2088232" cy="4066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 err="1">
                <a:solidFill>
                  <a:schemeClr val="bg1"/>
                </a:solidFill>
              </a:rPr>
              <a:t>a.a</a:t>
            </a:r>
            <a:r>
              <a:rPr lang="it-IT" dirty="0">
                <a:solidFill>
                  <a:schemeClr val="bg1"/>
                </a:solidFill>
              </a:rPr>
              <a:t>. 2018-2019</a:t>
            </a:r>
          </a:p>
        </p:txBody>
      </p:sp>
    </p:spTree>
    <p:extLst>
      <p:ext uri="{BB962C8B-B14F-4D97-AF65-F5344CB8AC3E}">
        <p14:creationId xmlns:p14="http://schemas.microsoft.com/office/powerpoint/2010/main" val="7925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Applicativo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04900" y="1794978"/>
            <a:ext cx="7715572" cy="1584176"/>
          </a:xfrm>
        </p:spPr>
        <p:txBody>
          <a:bodyPr/>
          <a:lstStyle/>
          <a:p>
            <a:pPr>
              <a:buNone/>
            </a:pPr>
            <a:r>
              <a:rPr lang="it-IT" sz="2000" dirty="0"/>
              <a:t>Analizzando le caratteristiche temporali e spaziali dei pacchetti (Header, dimensione, timestamp </a:t>
            </a:r>
            <a:r>
              <a:rPr lang="it-IT" sz="2000" dirty="0" err="1"/>
              <a:t>ecc</a:t>
            </a:r>
            <a:r>
              <a:rPr lang="it-IT" sz="2000" dirty="0"/>
              <a:t>…), l’investigatore può effettuare un </a:t>
            </a:r>
            <a:r>
              <a:rPr lang="it-IT" sz="2000" dirty="0">
                <a:solidFill>
                  <a:srgbClr val="3A3AB9"/>
                </a:solidFill>
              </a:rPr>
              <a:t>profiling</a:t>
            </a:r>
            <a:r>
              <a:rPr lang="it-IT" sz="2000" dirty="0"/>
              <a:t> delle attività dei cybercriminali</a:t>
            </a:r>
          </a:p>
          <a:p>
            <a:pPr>
              <a:buNone/>
            </a:pP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10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2A56E7B-966B-44D8-A257-F2E6608F20A4}"/>
              </a:ext>
            </a:extLst>
          </p:cNvPr>
          <p:cNvSpPr/>
          <p:nvPr/>
        </p:nvSpPr>
        <p:spPr>
          <a:xfrm>
            <a:off x="1104900" y="1149418"/>
            <a:ext cx="4043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sz="2800" b="1" dirty="0">
                <a:ln w="0"/>
                <a:solidFill>
                  <a:srgbClr val="3A3AB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osis"/>
                <a:cs typeface="Arial" pitchFamily="34" charset="0"/>
              </a:rPr>
              <a:t>Side Channel Analysis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6ED7D533-B070-496C-87FF-AF40FDEDCFA1}"/>
              </a:ext>
            </a:extLst>
          </p:cNvPr>
          <p:cNvSpPr txBox="1">
            <a:spLocks/>
          </p:cNvSpPr>
          <p:nvPr/>
        </p:nvSpPr>
        <p:spPr>
          <a:xfrm>
            <a:off x="2339752" y="3583291"/>
            <a:ext cx="5027906" cy="474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kern="0" dirty="0"/>
              <a:t>traffico </a:t>
            </a:r>
            <a:r>
              <a:rPr lang="it-IT" sz="2000" kern="0" dirty="0">
                <a:solidFill>
                  <a:srgbClr val="3A3AB9"/>
                </a:solidFill>
              </a:rPr>
              <a:t>UDP </a:t>
            </a:r>
            <a:r>
              <a:rPr lang="it-IT" sz="2000" kern="0" dirty="0"/>
              <a:t>– Analisi Manuale</a:t>
            </a:r>
          </a:p>
        </p:txBody>
      </p:sp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D523787E-FE4D-4ADE-A643-DF4429062599}"/>
              </a:ext>
            </a:extLst>
          </p:cNvPr>
          <p:cNvSpPr/>
          <p:nvPr/>
        </p:nvSpPr>
        <p:spPr>
          <a:xfrm>
            <a:off x="4467150" y="2951764"/>
            <a:ext cx="252028" cy="612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30803C2-F416-4538-92C6-B234F4741C34}"/>
              </a:ext>
            </a:extLst>
          </p:cNvPr>
          <p:cNvSpPr txBox="1">
            <a:spLocks/>
          </p:cNvSpPr>
          <p:nvPr/>
        </p:nvSpPr>
        <p:spPr>
          <a:xfrm>
            <a:off x="2339753" y="4145011"/>
            <a:ext cx="4075380" cy="584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kern="0" dirty="0"/>
              <a:t>traffico </a:t>
            </a:r>
            <a:r>
              <a:rPr lang="it-IT" sz="2000" kern="0" dirty="0">
                <a:solidFill>
                  <a:srgbClr val="3A3AB9"/>
                </a:solidFill>
              </a:rPr>
              <a:t>TCP </a:t>
            </a:r>
            <a:r>
              <a:rPr lang="it-IT" sz="2000" kern="0" dirty="0"/>
              <a:t>– Analisi Manuale</a:t>
            </a:r>
            <a:endParaRPr lang="it-IT" sz="2000" kern="0" dirty="0">
              <a:solidFill>
                <a:srgbClr val="3A3AB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kern="0" dirty="0">
              <a:solidFill>
                <a:srgbClr val="3A3AB9"/>
              </a:solidFill>
            </a:endParaRPr>
          </a:p>
        </p:txBody>
      </p:sp>
      <p:pic>
        <p:nvPicPr>
          <p:cNvPr id="3076" name="Picture 4" descr="Risultato immagini per like unlike">
            <a:extLst>
              <a:ext uri="{FF2B5EF4-FFF2-40B4-BE49-F238E27FC236}">
                <a16:creationId xmlns:a16="http://schemas.microsoft.com/office/drawing/2014/main" id="{AFE26800-8C5D-4918-A20D-E33EE83B1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26474" r="49680" b="32520"/>
          <a:stretch/>
        </p:blipFill>
        <p:spPr bwMode="auto">
          <a:xfrm>
            <a:off x="6415133" y="3438006"/>
            <a:ext cx="781325" cy="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isultato immagini per like unlike">
            <a:extLst>
              <a:ext uri="{FF2B5EF4-FFF2-40B4-BE49-F238E27FC236}">
                <a16:creationId xmlns:a16="http://schemas.microsoft.com/office/drawing/2014/main" id="{D7A1F369-FD7F-42C1-B372-3B0346E2D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3" t="26474" r="6673" b="32520"/>
          <a:stretch/>
        </p:blipFill>
        <p:spPr bwMode="auto">
          <a:xfrm>
            <a:off x="6485144" y="4145011"/>
            <a:ext cx="729570" cy="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gruppo, inpiedi, uomo&#10;&#10;Descrizione generata automaticamente">
            <a:extLst>
              <a:ext uri="{FF2B5EF4-FFF2-40B4-BE49-F238E27FC236}">
                <a16:creationId xmlns:a16="http://schemas.microsoft.com/office/drawing/2014/main" id="{D93092F8-635A-4A50-A0EC-2E45BBCD4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53" y="1145880"/>
            <a:ext cx="3775485" cy="19229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Applicativo: traffico TCP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11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D0F399-8AFD-4B53-9DCE-A24D8F3EE5D8}"/>
              </a:ext>
            </a:extLst>
          </p:cNvPr>
          <p:cNvSpPr txBox="1"/>
          <p:nvPr/>
        </p:nvSpPr>
        <p:spPr>
          <a:xfrm>
            <a:off x="2826746" y="1116370"/>
            <a:ext cx="109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Video</a:t>
            </a:r>
          </a:p>
        </p:txBody>
      </p:sp>
      <p:pic>
        <p:nvPicPr>
          <p:cNvPr id="14" name="Immagine 13" descr="Immagine che contiene testo, inpiedi, gruppo, uomo&#10;&#10;Descrizione generata automaticamente">
            <a:extLst>
              <a:ext uri="{FF2B5EF4-FFF2-40B4-BE49-F238E27FC236}">
                <a16:creationId xmlns:a16="http://schemas.microsoft.com/office/drawing/2014/main" id="{1C66B67C-CFEB-49A3-83E6-8A36B2AF8A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22" y="3068818"/>
            <a:ext cx="3775485" cy="19229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C2019E-08D1-47C0-8634-63850E2F663D}"/>
              </a:ext>
            </a:extLst>
          </p:cNvPr>
          <p:cNvSpPr txBox="1"/>
          <p:nvPr/>
        </p:nvSpPr>
        <p:spPr>
          <a:xfrm>
            <a:off x="2830799" y="3214841"/>
            <a:ext cx="120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Audio</a:t>
            </a:r>
          </a:p>
        </p:txBody>
      </p:sp>
      <p:pic>
        <p:nvPicPr>
          <p:cNvPr id="16" name="Picture 2" descr="Risultato immagini per detective icon">
            <a:extLst>
              <a:ext uri="{FF2B5EF4-FFF2-40B4-BE49-F238E27FC236}">
                <a16:creationId xmlns:a16="http://schemas.microsoft.com/office/drawing/2014/main" id="{67D30503-D190-490A-BC5E-BB99EEA2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24" y="2425213"/>
            <a:ext cx="1449511" cy="128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olla: nuvola 16">
            <a:extLst>
              <a:ext uri="{FF2B5EF4-FFF2-40B4-BE49-F238E27FC236}">
                <a16:creationId xmlns:a16="http://schemas.microsoft.com/office/drawing/2014/main" id="{4827E28F-88E1-470A-B739-4BD5E66F215E}"/>
              </a:ext>
            </a:extLst>
          </p:cNvPr>
          <p:cNvSpPr/>
          <p:nvPr/>
        </p:nvSpPr>
        <p:spPr>
          <a:xfrm>
            <a:off x="5436096" y="1140214"/>
            <a:ext cx="2016223" cy="1118948"/>
          </a:xfrm>
          <a:prstGeom prst="cloudCallout">
            <a:avLst>
              <a:gd name="adj1" fmla="val -29695"/>
              <a:gd name="adj2" fmla="val 743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Mmmh</a:t>
            </a:r>
            <a:r>
              <a:rPr lang="it-IT" sz="1200" dirty="0"/>
              <a:t> che tipologia di flussi sono? Audio o Video ?!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D52BE285-7713-4C04-8EDF-8D88CF4DFEB5}"/>
              </a:ext>
            </a:extLst>
          </p:cNvPr>
          <p:cNvSpPr txBox="1">
            <a:spLocks/>
          </p:cNvSpPr>
          <p:nvPr/>
        </p:nvSpPr>
        <p:spPr>
          <a:xfrm>
            <a:off x="5078603" y="3775160"/>
            <a:ext cx="2016223" cy="584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kern="0" dirty="0">
                <a:solidFill>
                  <a:srgbClr val="3A3AB9"/>
                </a:solidFill>
              </a:rPr>
              <a:t>Analisi Manuale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kern="0" dirty="0">
              <a:solidFill>
                <a:srgbClr val="3A3AB9"/>
              </a:solidFill>
            </a:endParaRPr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9E4CF02E-DB1F-4035-8435-4A9A492BF7CE}"/>
              </a:ext>
            </a:extLst>
          </p:cNvPr>
          <p:cNvSpPr/>
          <p:nvPr/>
        </p:nvSpPr>
        <p:spPr>
          <a:xfrm rot="16200000">
            <a:off x="6760872" y="2762786"/>
            <a:ext cx="252028" cy="612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Picture 4" descr="Risultato immagini per like unlike">
            <a:extLst>
              <a:ext uri="{FF2B5EF4-FFF2-40B4-BE49-F238E27FC236}">
                <a16:creationId xmlns:a16="http://schemas.microsoft.com/office/drawing/2014/main" id="{EDDE45B0-F596-4A91-996F-B3A284CC1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3" t="26474" r="6673" b="32520"/>
          <a:stretch/>
        </p:blipFill>
        <p:spPr bwMode="auto">
          <a:xfrm>
            <a:off x="5724128" y="4187564"/>
            <a:ext cx="568450" cy="58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isultato immagini per icon aim">
            <a:extLst>
              <a:ext uri="{FF2B5EF4-FFF2-40B4-BE49-F238E27FC236}">
                <a16:creationId xmlns:a16="http://schemas.microsoft.com/office/drawing/2014/main" id="{EB46D016-C18D-4F65-AFB9-9E094651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259162"/>
            <a:ext cx="1513916" cy="151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880952AC-6391-4EA4-88D9-4593FE80C80A}"/>
              </a:ext>
            </a:extLst>
          </p:cNvPr>
          <p:cNvSpPr/>
          <p:nvPr/>
        </p:nvSpPr>
        <p:spPr>
          <a:xfrm>
            <a:off x="238811" y="1176332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F4AA9E7-86D4-4234-AD3E-512CA296BD90}"/>
              </a:ext>
            </a:extLst>
          </p:cNvPr>
          <p:cNvSpPr/>
          <p:nvPr/>
        </p:nvSpPr>
        <p:spPr>
          <a:xfrm>
            <a:off x="238811" y="1544756"/>
            <a:ext cx="216024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A8A77FC-67B4-4F12-83F9-52895C7237F5}"/>
              </a:ext>
            </a:extLst>
          </p:cNvPr>
          <p:cNvSpPr txBox="1"/>
          <p:nvPr/>
        </p:nvSpPr>
        <p:spPr>
          <a:xfrm>
            <a:off x="484096" y="113045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TCP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A0CE197-30E0-47E8-BD81-A60CF2D1A855}"/>
              </a:ext>
            </a:extLst>
          </p:cNvPr>
          <p:cNvSpPr txBox="1"/>
          <p:nvPr/>
        </p:nvSpPr>
        <p:spPr>
          <a:xfrm>
            <a:off x="486958" y="149887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TLS</a:t>
            </a:r>
          </a:p>
        </p:txBody>
      </p:sp>
      <p:pic>
        <p:nvPicPr>
          <p:cNvPr id="1028" name="Picture 4" descr="Risultato immagini per ATTENTION icon">
            <a:extLst>
              <a:ext uri="{FF2B5EF4-FFF2-40B4-BE49-F238E27FC236}">
                <a16:creationId xmlns:a16="http://schemas.microsoft.com/office/drawing/2014/main" id="{C1C6C783-2188-4B64-BA38-686FFEF2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00" y="2339562"/>
            <a:ext cx="1081388" cy="10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601AE5E9-F0B9-4508-9DF2-DA600EEB0831}"/>
              </a:ext>
            </a:extLst>
          </p:cNvPr>
          <p:cNvSpPr/>
          <p:nvPr/>
        </p:nvSpPr>
        <p:spPr>
          <a:xfrm>
            <a:off x="7959602" y="3481743"/>
            <a:ext cx="200810" cy="477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57A09118-21C2-478B-B807-F89E9735979D}"/>
              </a:ext>
            </a:extLst>
          </p:cNvPr>
          <p:cNvSpPr txBox="1">
            <a:spLocks/>
          </p:cNvSpPr>
          <p:nvPr/>
        </p:nvSpPr>
        <p:spPr>
          <a:xfrm>
            <a:off x="6778433" y="3878477"/>
            <a:ext cx="2563148" cy="9741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Font typeface="Roboto"/>
              <a:buNone/>
            </a:pPr>
            <a:r>
              <a:rPr lang="it-IT" sz="2000" kern="0" dirty="0"/>
              <a:t>Arricchire </a:t>
            </a:r>
          </a:p>
          <a:p>
            <a:pPr algn="ctr">
              <a:buFont typeface="Roboto"/>
              <a:buNone/>
            </a:pPr>
            <a:r>
              <a:rPr lang="it-IT" sz="2000" kern="0" dirty="0"/>
              <a:t>il quadro investigativo</a:t>
            </a:r>
          </a:p>
          <a:p>
            <a:pPr>
              <a:buFont typeface="Roboto"/>
              <a:buNone/>
            </a:pPr>
            <a:endParaRPr lang="it-IT" sz="2000" kern="0" dirty="0"/>
          </a:p>
        </p:txBody>
      </p:sp>
      <p:sp>
        <p:nvSpPr>
          <p:cNvPr id="3" name="Freccia curva 2">
            <a:extLst>
              <a:ext uri="{FF2B5EF4-FFF2-40B4-BE49-F238E27FC236}">
                <a16:creationId xmlns:a16="http://schemas.microsoft.com/office/drawing/2014/main" id="{DD02FEE1-3D9B-490B-9816-48ABEB163874}"/>
              </a:ext>
            </a:extLst>
          </p:cNvPr>
          <p:cNvSpPr/>
          <p:nvPr/>
        </p:nvSpPr>
        <p:spPr>
          <a:xfrm rot="5400000">
            <a:off x="7680067" y="1606145"/>
            <a:ext cx="642505" cy="406796"/>
          </a:xfrm>
          <a:prstGeom prst="bentArrow">
            <a:avLst>
              <a:gd name="adj1" fmla="val 25000"/>
              <a:gd name="adj2" fmla="val 2936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1151CD8C-D417-4660-AD9B-50412962AB4B}"/>
              </a:ext>
            </a:extLst>
          </p:cNvPr>
          <p:cNvSpPr txBox="1">
            <a:spLocks/>
          </p:cNvSpPr>
          <p:nvPr/>
        </p:nvSpPr>
        <p:spPr>
          <a:xfrm>
            <a:off x="6982716" y="2110289"/>
            <a:ext cx="2154582" cy="1201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Font typeface="Roboto"/>
              <a:buNone/>
            </a:pPr>
            <a:r>
              <a:rPr lang="it-IT" sz="2000" kern="0" dirty="0"/>
              <a:t>E’ importante identificare la </a:t>
            </a:r>
            <a:r>
              <a:rPr lang="it-IT" sz="2000" kern="0" dirty="0">
                <a:solidFill>
                  <a:schemeClr val="accent1"/>
                </a:solidFill>
              </a:rPr>
              <a:t>tipologia</a:t>
            </a:r>
            <a:r>
              <a:rPr lang="it-IT" sz="2000" kern="0" dirty="0"/>
              <a:t> degli oggetti condivisi</a:t>
            </a:r>
          </a:p>
          <a:p>
            <a:pPr>
              <a:buFont typeface="Roboto"/>
              <a:buNone/>
            </a:pPr>
            <a:endParaRPr lang="it-IT" sz="2000" kern="0" dirty="0"/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7F36567D-03F1-426C-ADDA-DDD25DE01DC0}"/>
              </a:ext>
            </a:extLst>
          </p:cNvPr>
          <p:cNvSpPr txBox="1">
            <a:spLocks/>
          </p:cNvSpPr>
          <p:nvPr/>
        </p:nvSpPr>
        <p:spPr>
          <a:xfrm>
            <a:off x="7170694" y="2450007"/>
            <a:ext cx="1899199" cy="111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Font typeface="Roboto"/>
              <a:buNone/>
            </a:pPr>
            <a:r>
              <a:rPr lang="it-IT" sz="2000" kern="0" dirty="0"/>
              <a:t>1) Occorre </a:t>
            </a:r>
            <a:r>
              <a:rPr lang="it-IT" sz="2000" kern="0" dirty="0">
                <a:solidFill>
                  <a:srgbClr val="3A3AB9"/>
                </a:solidFill>
              </a:rPr>
              <a:t>automatizzare</a:t>
            </a:r>
            <a:r>
              <a:rPr lang="it-IT" sz="2000" kern="0" dirty="0"/>
              <a:t> il processo di analisi</a:t>
            </a:r>
          </a:p>
          <a:p>
            <a:pPr>
              <a:buFont typeface="Roboto"/>
              <a:buNone/>
            </a:pPr>
            <a:endParaRPr lang="it-IT" sz="2000" kern="0" dirty="0"/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E9E55C1F-71ED-4EEE-A0EA-09719BAB30C6}"/>
              </a:ext>
            </a:extLst>
          </p:cNvPr>
          <p:cNvSpPr txBox="1">
            <a:spLocks/>
          </p:cNvSpPr>
          <p:nvPr/>
        </p:nvSpPr>
        <p:spPr>
          <a:xfrm>
            <a:off x="7047546" y="2470514"/>
            <a:ext cx="2145493" cy="111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Font typeface="Roboto"/>
              <a:buNone/>
            </a:pPr>
            <a:r>
              <a:rPr lang="it-IT" sz="2000" kern="0" dirty="0"/>
              <a:t>2) Identificare </a:t>
            </a:r>
          </a:p>
          <a:p>
            <a:pPr algn="ctr">
              <a:buFont typeface="Roboto"/>
              <a:buNone/>
            </a:pPr>
            <a:r>
              <a:rPr lang="it-IT" sz="2000" kern="0" dirty="0"/>
              <a:t>la </a:t>
            </a:r>
            <a:r>
              <a:rPr lang="it-IT" sz="2000" kern="0" dirty="0">
                <a:solidFill>
                  <a:srgbClr val="3A3AB9"/>
                </a:solidFill>
              </a:rPr>
              <a:t>tipologia</a:t>
            </a:r>
            <a:r>
              <a:rPr lang="it-IT" sz="2000" kern="0" dirty="0"/>
              <a:t> dell’oggetto condiviso</a:t>
            </a:r>
          </a:p>
        </p:txBody>
      </p:sp>
    </p:spTree>
    <p:extLst>
      <p:ext uri="{BB962C8B-B14F-4D97-AF65-F5344CB8AC3E}">
        <p14:creationId xmlns:p14="http://schemas.microsoft.com/office/powerpoint/2010/main" val="2084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 animBg="1"/>
      <p:bldP spid="19" grpId="0" animBg="1"/>
      <p:bldP spid="27" grpId="0" animBg="1"/>
      <p:bldP spid="27" grpId="1" animBg="1"/>
      <p:bldP spid="28" grpId="0"/>
      <p:bldP spid="28" grpId="1"/>
      <p:bldP spid="3" grpId="0" animBg="1"/>
      <p:bldP spid="3" grpId="1" animBg="1"/>
      <p:bldP spid="26" grpId="0"/>
      <p:bldP spid="26" grpId="1"/>
      <p:bldP spid="20" grpId="0"/>
      <p:bldP spid="20" grpId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 del lavoro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12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D894AADD-AB5B-4578-A4F0-E07B908DFF7E}"/>
              </a:ext>
            </a:extLst>
          </p:cNvPr>
          <p:cNvSpPr txBox="1">
            <a:spLocks/>
          </p:cNvSpPr>
          <p:nvPr/>
        </p:nvSpPr>
        <p:spPr>
          <a:xfrm>
            <a:off x="395536" y="1741828"/>
            <a:ext cx="7280824" cy="982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it-IT" sz="2000" kern="0" dirty="0"/>
              <a:t>Sviluppo di un tool </a:t>
            </a:r>
            <a:r>
              <a:rPr lang="it-IT" sz="2000" kern="0" dirty="0">
                <a:solidFill>
                  <a:srgbClr val="3A3AB9"/>
                </a:solidFill>
              </a:rPr>
              <a:t>Instant Messaging Stream Detector Parser </a:t>
            </a:r>
            <a:r>
              <a:rPr lang="it-IT" sz="2000" kern="0" dirty="0"/>
              <a:t>per l’estrapolazione delle features da stream TCP di oggetti (immagini, video, audio e file) nei servizi di Instant Messaging</a:t>
            </a:r>
            <a:endParaRPr lang="it-IT" sz="2000" kern="0" dirty="0">
              <a:solidFill>
                <a:srgbClr val="0070C0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70AD87-59C6-4F04-B85A-90AE4AA62FFE}"/>
              </a:ext>
            </a:extLst>
          </p:cNvPr>
          <p:cNvSpPr/>
          <p:nvPr/>
        </p:nvSpPr>
        <p:spPr>
          <a:xfrm>
            <a:off x="395536" y="1173704"/>
            <a:ext cx="19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sz="2800" b="1" dirty="0">
                <a:ln w="0"/>
                <a:solidFill>
                  <a:srgbClr val="3A3AB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osis"/>
                <a:cs typeface="Arial" pitchFamily="34" charset="0"/>
              </a:rPr>
              <a:t>Soluzione</a:t>
            </a:r>
          </a:p>
        </p:txBody>
      </p:sp>
      <p:pic>
        <p:nvPicPr>
          <p:cNvPr id="16" name="Immagine 15" descr="Immagine che contiene segnale, fotografia, lato, rosso&#10;&#10;Descrizione generata automaticamente">
            <a:extLst>
              <a:ext uri="{FF2B5EF4-FFF2-40B4-BE49-F238E27FC236}">
                <a16:creationId xmlns:a16="http://schemas.microsoft.com/office/drawing/2014/main" id="{1A70FAA0-17C9-4FCC-AC9A-A4B397DA7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123" y="1684634"/>
            <a:ext cx="1166316" cy="1166316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29207080-8FD8-419A-A24F-E637ECF61A8E}"/>
              </a:ext>
            </a:extLst>
          </p:cNvPr>
          <p:cNvSpPr/>
          <p:nvPr/>
        </p:nvSpPr>
        <p:spPr>
          <a:xfrm>
            <a:off x="4319972" y="2902543"/>
            <a:ext cx="252028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4C4EA5F6-9DF1-432E-8363-5608A20FF072}"/>
              </a:ext>
            </a:extLst>
          </p:cNvPr>
          <p:cNvSpPr txBox="1">
            <a:spLocks/>
          </p:cNvSpPr>
          <p:nvPr/>
        </p:nvSpPr>
        <p:spPr>
          <a:xfrm>
            <a:off x="297450" y="3921014"/>
            <a:ext cx="9295187" cy="852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2000" kern="0" dirty="0">
                <a:solidFill>
                  <a:schemeClr val="tx1"/>
                </a:solidFill>
              </a:rPr>
              <a:t>Side-channel Analysis in maniera </a:t>
            </a:r>
            <a:r>
              <a:rPr lang="it-IT" sz="2000" kern="0" dirty="0">
                <a:solidFill>
                  <a:srgbClr val="3A3AB9"/>
                </a:solidFill>
              </a:rPr>
              <a:t>semi-automatizzata</a:t>
            </a:r>
            <a:r>
              <a:rPr lang="it-IT" sz="2000" kern="0" dirty="0">
                <a:solidFill>
                  <a:schemeClr val="tx1"/>
                </a:solidFill>
              </a:rPr>
              <a:t> del traffico TCP</a:t>
            </a:r>
          </a:p>
          <a:p>
            <a:pPr marL="342900" indent="-342900"/>
            <a:r>
              <a:rPr lang="it-IT" sz="2000" kern="0" dirty="0">
                <a:solidFill>
                  <a:schemeClr val="tx1"/>
                </a:solidFill>
              </a:rPr>
              <a:t>Generare </a:t>
            </a:r>
            <a:r>
              <a:rPr lang="it-IT" sz="2000" kern="0" dirty="0">
                <a:solidFill>
                  <a:srgbClr val="3A3AB9"/>
                </a:solidFill>
              </a:rPr>
              <a:t>dataset</a:t>
            </a:r>
            <a:r>
              <a:rPr lang="it-IT" sz="2000" kern="0" dirty="0">
                <a:solidFill>
                  <a:schemeClr val="tx1"/>
                </a:solidFill>
              </a:rPr>
              <a:t> da utilizzare nell’ambito ML per il </a:t>
            </a:r>
            <a:r>
              <a:rPr lang="it-IT" sz="2000" kern="0" dirty="0">
                <a:solidFill>
                  <a:srgbClr val="3A3AB9"/>
                </a:solidFill>
              </a:rPr>
              <a:t>profiling</a:t>
            </a:r>
            <a:r>
              <a:rPr lang="it-IT" sz="2000" kern="0" dirty="0">
                <a:solidFill>
                  <a:schemeClr val="tx1"/>
                </a:solidFill>
              </a:rPr>
              <a:t> delle attività </a:t>
            </a:r>
          </a:p>
          <a:p>
            <a:pPr>
              <a:buNone/>
            </a:pPr>
            <a:endParaRPr lang="it-IT" sz="2000" kern="0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E16E64B-172A-4CD6-81A8-347D89683BAC}"/>
              </a:ext>
            </a:extLst>
          </p:cNvPr>
          <p:cNvSpPr/>
          <p:nvPr/>
        </p:nvSpPr>
        <p:spPr>
          <a:xfrm>
            <a:off x="3059832" y="3425763"/>
            <a:ext cx="4043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sz="2800" b="1" dirty="0">
                <a:ln w="0"/>
                <a:solidFill>
                  <a:srgbClr val="3A3AB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osis"/>
                <a:cs typeface="Arial" pitchFamily="34" charset="0"/>
              </a:rPr>
              <a:t>Network Forensics</a:t>
            </a:r>
          </a:p>
        </p:txBody>
      </p:sp>
    </p:spTree>
    <p:extLst>
      <p:ext uri="{BB962C8B-B14F-4D97-AF65-F5344CB8AC3E}">
        <p14:creationId xmlns:p14="http://schemas.microsoft.com/office/powerpoint/2010/main" val="35686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 del lavoro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04900" y="1203598"/>
            <a:ext cx="5771356" cy="331236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b="1" u="sng" dirty="0"/>
              <a:t>Sviluppo Tool IMSD Parser</a:t>
            </a:r>
          </a:p>
          <a:p>
            <a:pPr>
              <a:buNone/>
            </a:pPr>
            <a:endParaRPr lang="it-IT" sz="2000" dirty="0"/>
          </a:p>
          <a:p>
            <a:pPr>
              <a:buNone/>
            </a:pPr>
            <a:endParaRPr lang="it-IT" sz="2000" dirty="0"/>
          </a:p>
          <a:p>
            <a:pPr>
              <a:buNone/>
            </a:pPr>
            <a:endParaRPr lang="it-IT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b="1" u="sng" dirty="0"/>
              <a:t>Esperimento su </a:t>
            </a:r>
            <a:r>
              <a:rPr lang="it-IT" sz="2000" b="1" u="sng" dirty="0" err="1"/>
              <a:t>WhatsaApp</a:t>
            </a:r>
            <a:endParaRPr lang="it-IT" sz="2000" dirty="0"/>
          </a:p>
          <a:p>
            <a:pPr>
              <a:buNone/>
            </a:pPr>
            <a:endParaRPr lang="it-IT" sz="2000" dirty="0"/>
          </a:p>
          <a:p>
            <a:pPr>
              <a:buNone/>
            </a:pPr>
            <a:endParaRPr lang="it-IT" sz="2000" dirty="0"/>
          </a:p>
          <a:p>
            <a:pPr>
              <a:buNone/>
            </a:pPr>
            <a:endParaRPr lang="it-IT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b="1" u="sng" dirty="0"/>
              <a:t>Sviluppi Futuri</a:t>
            </a:r>
            <a:endParaRPr lang="it-IT" sz="2000" dirty="0"/>
          </a:p>
          <a:p>
            <a:pPr>
              <a:buNone/>
            </a:pP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13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194" name="Picture 2" descr="Risultato immagini per icon aim">
            <a:extLst>
              <a:ext uri="{FF2B5EF4-FFF2-40B4-BE49-F238E27FC236}">
                <a16:creationId xmlns:a16="http://schemas.microsoft.com/office/drawing/2014/main" id="{3DC9295D-90CD-4496-9E07-EDF5EF30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720" y="1526760"/>
            <a:ext cx="1513916" cy="151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3ACAAA3C-19D4-4D80-9CF1-1B20B2085BE2}"/>
              </a:ext>
            </a:extLst>
          </p:cNvPr>
          <p:cNvSpPr txBox="1">
            <a:spLocks/>
          </p:cNvSpPr>
          <p:nvPr/>
        </p:nvSpPr>
        <p:spPr>
          <a:xfrm>
            <a:off x="1259632" y="1635646"/>
            <a:ext cx="5771356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1800" kern="0" dirty="0"/>
              <a:t>Individuare flussi TCP tra client e server IM</a:t>
            </a:r>
          </a:p>
          <a:p>
            <a:pPr marL="342900" indent="-342900"/>
            <a:r>
              <a:rPr lang="it-IT" sz="1800" kern="0" dirty="0"/>
              <a:t>Estrapolare le features dai flussi</a:t>
            </a:r>
          </a:p>
          <a:p>
            <a:pPr>
              <a:buFont typeface="Roboto"/>
              <a:buNone/>
            </a:pPr>
            <a:endParaRPr lang="it-IT" sz="2000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30AEE866-0DD0-4F51-8FC1-D7F30921FD00}"/>
              </a:ext>
            </a:extLst>
          </p:cNvPr>
          <p:cNvSpPr txBox="1">
            <a:spLocks/>
          </p:cNvSpPr>
          <p:nvPr/>
        </p:nvSpPr>
        <p:spPr>
          <a:xfrm>
            <a:off x="1259632" y="2859782"/>
            <a:ext cx="6192688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1800" dirty="0"/>
              <a:t>Acquisizione ed analisi forense del traffico di rete</a:t>
            </a:r>
          </a:p>
          <a:p>
            <a:pPr marL="342900" indent="-342900"/>
            <a:r>
              <a:rPr lang="it-IT" sz="1800" dirty="0"/>
              <a:t>Generazione di dataset di stream di oggetti</a:t>
            </a:r>
            <a:endParaRPr lang="it-IT" sz="2000" kern="0" dirty="0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EE5240D-0B9B-4351-93C8-2D29FE2506D1}"/>
              </a:ext>
            </a:extLst>
          </p:cNvPr>
          <p:cNvSpPr txBox="1">
            <a:spLocks/>
          </p:cNvSpPr>
          <p:nvPr/>
        </p:nvSpPr>
        <p:spPr>
          <a:xfrm>
            <a:off x="1259632" y="4078580"/>
            <a:ext cx="7344816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1800" dirty="0"/>
              <a:t>Linee guida per la progettazione di una rete neurale per il profiling delle attività</a:t>
            </a:r>
            <a:endParaRPr lang="it-IT" sz="2000" kern="0" dirty="0"/>
          </a:p>
        </p:txBody>
      </p:sp>
    </p:spTree>
    <p:extLst>
      <p:ext uri="{BB962C8B-B14F-4D97-AF65-F5344CB8AC3E}">
        <p14:creationId xmlns:p14="http://schemas.microsoft.com/office/powerpoint/2010/main" val="408122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932040" y="3291830"/>
            <a:ext cx="5760640" cy="1728192"/>
          </a:xfrm>
        </p:spPr>
        <p:txBody>
          <a:bodyPr/>
          <a:lstStyle/>
          <a:p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dirty="0"/>
            </a:br>
            <a:r>
              <a:rPr lang="it-IT" dirty="0"/>
              <a:t>Overview Tool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25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39002" y="1449465"/>
            <a:ext cx="6092428" cy="1074853"/>
          </a:xfrm>
        </p:spPr>
        <p:txBody>
          <a:bodyPr/>
          <a:lstStyle/>
          <a:p>
            <a:pPr marL="342900" indent="-342900"/>
            <a:r>
              <a:rPr lang="it-IT" sz="1400" dirty="0">
                <a:solidFill>
                  <a:schemeClr val="tx1"/>
                </a:solidFill>
              </a:rPr>
              <a:t>Presenza  di IM tramite un servizio di  whois lookup</a:t>
            </a:r>
          </a:p>
          <a:p>
            <a:pPr marL="342900" indent="-342900"/>
            <a:r>
              <a:rPr lang="it-IT" sz="1400" dirty="0">
                <a:solidFill>
                  <a:schemeClr val="tx1"/>
                </a:solidFill>
              </a:rPr>
              <a:t>indirizzi IP di host, server, client, connessioni e flussi TCP </a:t>
            </a:r>
          </a:p>
          <a:p>
            <a:pPr>
              <a:buNone/>
            </a:pPr>
            <a:r>
              <a:rPr lang="it-IT" sz="1400" i="1" dirty="0">
                <a:solidFill>
                  <a:schemeClr val="tx1"/>
                </a:solidFill>
              </a:rPr>
              <a:t>       (</a:t>
            </a:r>
            <a:r>
              <a:rPr lang="it-IT" sz="1400" i="1" dirty="0" err="1">
                <a:solidFill>
                  <a:schemeClr val="tx1"/>
                </a:solidFill>
              </a:rPr>
              <a:t>ip_client</a:t>
            </a:r>
            <a:r>
              <a:rPr lang="it-IT" sz="1400" i="1" dirty="0">
                <a:solidFill>
                  <a:schemeClr val="tx1"/>
                </a:solidFill>
              </a:rPr>
              <a:t> : </a:t>
            </a:r>
            <a:r>
              <a:rPr lang="it-IT" sz="1400" i="1" dirty="0" err="1">
                <a:solidFill>
                  <a:schemeClr val="tx1"/>
                </a:solidFill>
              </a:rPr>
              <a:t>porta_client</a:t>
            </a:r>
            <a:r>
              <a:rPr lang="it-IT" sz="1400" i="1" dirty="0">
                <a:solidFill>
                  <a:schemeClr val="tx1"/>
                </a:solidFill>
              </a:rPr>
              <a:t> – </a:t>
            </a:r>
            <a:r>
              <a:rPr lang="it-IT" sz="1400" i="1" dirty="0" err="1">
                <a:solidFill>
                  <a:schemeClr val="tx1"/>
                </a:solidFill>
              </a:rPr>
              <a:t>ip_server</a:t>
            </a:r>
            <a:r>
              <a:rPr lang="it-IT" sz="1400" i="1" dirty="0">
                <a:solidFill>
                  <a:schemeClr val="tx1"/>
                </a:solidFill>
              </a:rPr>
              <a:t> : </a:t>
            </a:r>
            <a:r>
              <a:rPr lang="it-IT" sz="1400" i="1" dirty="0" err="1">
                <a:solidFill>
                  <a:schemeClr val="tx1"/>
                </a:solidFill>
              </a:rPr>
              <a:t>porta_server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15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27287DA8-99CD-47BE-8F59-A9AC9952372C}"/>
              </a:ext>
            </a:extLst>
          </p:cNvPr>
          <p:cNvSpPr txBox="1">
            <a:spLocks/>
          </p:cNvSpPr>
          <p:nvPr/>
        </p:nvSpPr>
        <p:spPr>
          <a:xfrm>
            <a:off x="1040041" y="2782103"/>
            <a:ext cx="4972119" cy="1108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it-IT" sz="1400" kern="0" dirty="0"/>
              <a:t>Estrapolazione delle features da ogni singolo flusso</a:t>
            </a:r>
            <a:endParaRPr lang="it-IT" sz="2000" kern="0" dirty="0"/>
          </a:p>
          <a:p>
            <a:pPr marL="342900" indent="-342900">
              <a:lnSpc>
                <a:spcPct val="150000"/>
              </a:lnSpc>
            </a:pPr>
            <a:endParaRPr lang="it-IT" sz="1400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6542E22-0AEA-4879-A913-0515E6F42595}"/>
              </a:ext>
            </a:extLst>
          </p:cNvPr>
          <p:cNvSpPr txBox="1">
            <a:spLocks/>
          </p:cNvSpPr>
          <p:nvPr/>
        </p:nvSpPr>
        <p:spPr>
          <a:xfrm>
            <a:off x="1040041" y="4273499"/>
            <a:ext cx="7093617" cy="654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it-IT" sz="1400" kern="0" dirty="0"/>
              <a:t>Salvare le features all’interno di un file CSV nuovo o aggiornare uno esistente</a:t>
            </a:r>
          </a:p>
          <a:p>
            <a:pPr>
              <a:buFont typeface="Roboto"/>
              <a:buNone/>
            </a:pPr>
            <a:endParaRPr lang="it-IT" sz="2000" kern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1BE70B6-DFF9-4B12-B8DB-5595473D4169}"/>
              </a:ext>
            </a:extLst>
          </p:cNvPr>
          <p:cNvSpPr txBox="1">
            <a:spLocks/>
          </p:cNvSpPr>
          <p:nvPr/>
        </p:nvSpPr>
        <p:spPr>
          <a:xfrm>
            <a:off x="820025" y="1063772"/>
            <a:ext cx="2762382" cy="439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1600" b="1" u="sng" kern="0" dirty="0"/>
              <a:t>Rilevazione</a:t>
            </a: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ECA0BD2A-6762-45E8-BB8A-A6238C00DA88}"/>
              </a:ext>
            </a:extLst>
          </p:cNvPr>
          <p:cNvSpPr txBox="1">
            <a:spLocks/>
          </p:cNvSpPr>
          <p:nvPr/>
        </p:nvSpPr>
        <p:spPr>
          <a:xfrm>
            <a:off x="820025" y="2410062"/>
            <a:ext cx="3831683" cy="439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1600" b="1" u="sng" kern="0" dirty="0"/>
              <a:t>Estrapolazione Features</a:t>
            </a: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95BAC013-7DC4-4C3A-A8DD-E0B619224813}"/>
              </a:ext>
            </a:extLst>
          </p:cNvPr>
          <p:cNvSpPr txBox="1">
            <a:spLocks/>
          </p:cNvSpPr>
          <p:nvPr/>
        </p:nvSpPr>
        <p:spPr>
          <a:xfrm>
            <a:off x="820024" y="3894897"/>
            <a:ext cx="3831683" cy="439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1600" b="1" u="sng" kern="0" dirty="0"/>
              <a:t>Salvaggio Features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2C422886-0929-4A7D-8482-D7F464B55184}"/>
              </a:ext>
            </a:extLst>
          </p:cNvPr>
          <p:cNvSpPr txBox="1">
            <a:spLocks/>
          </p:cNvSpPr>
          <p:nvPr/>
        </p:nvSpPr>
        <p:spPr>
          <a:xfrm>
            <a:off x="1304226" y="3138812"/>
            <a:ext cx="4443747" cy="862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/>
            <a:r>
              <a:rPr lang="it-IT" sz="1400" kern="0" dirty="0"/>
              <a:t>avviene suddividendo il flusso in finestre temporali in base a frequenza di campionamento e stride</a:t>
            </a:r>
          </a:p>
          <a:p>
            <a:pPr marL="342900" indent="-342900">
              <a:lnSpc>
                <a:spcPct val="150000"/>
              </a:lnSpc>
            </a:pPr>
            <a:endParaRPr lang="it-IT" sz="1400" kern="0" dirty="0"/>
          </a:p>
        </p:txBody>
      </p:sp>
      <p:pic>
        <p:nvPicPr>
          <p:cNvPr id="22" name="Immagine 2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DA823C5-7824-4E6E-93A0-9CC89144B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05" y="1218946"/>
            <a:ext cx="2600054" cy="2929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33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16FAC75-23C2-43CE-B1CD-6DCBD8D6E966}"/>
              </a:ext>
            </a:extLst>
          </p:cNvPr>
          <p:cNvSpPr txBox="1"/>
          <p:nvPr/>
        </p:nvSpPr>
        <p:spPr>
          <a:xfrm>
            <a:off x="3051810" y="1123196"/>
            <a:ext cx="6144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script principale in Python in cui sono definite classi e funzioni necessarie per effettuare il parsing di un file PCAP utilizzando la libreria Scapy</a:t>
            </a:r>
          </a:p>
          <a:p>
            <a:r>
              <a:rPr lang="it-IT" dirty="0"/>
              <a:t> </a:t>
            </a:r>
          </a:p>
        </p:txBody>
      </p:sp>
      <p:pic>
        <p:nvPicPr>
          <p:cNvPr id="10244" name="Picture 4" descr="Risultato immagini per csv icon">
            <a:extLst>
              <a:ext uri="{FF2B5EF4-FFF2-40B4-BE49-F238E27FC236}">
                <a16:creationId xmlns:a16="http://schemas.microsoft.com/office/drawing/2014/main" id="{AF40203A-DC7B-485E-8225-8E9EEC45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6" y="2854612"/>
            <a:ext cx="475814" cy="5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 progetto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16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7" name="Picture 8" descr="Risultato immagini per py file">
            <a:extLst>
              <a:ext uri="{FF2B5EF4-FFF2-40B4-BE49-F238E27FC236}">
                <a16:creationId xmlns:a16="http://schemas.microsoft.com/office/drawing/2014/main" id="{96D1DCDB-FF80-4DA9-80A1-6336494A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9" y="11650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isultato immagini per py file">
            <a:extLst>
              <a:ext uri="{FF2B5EF4-FFF2-40B4-BE49-F238E27FC236}">
                <a16:creationId xmlns:a16="http://schemas.microsoft.com/office/drawing/2014/main" id="{0A8FF2C5-1684-43F3-AF68-1C1E8C22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0" y="203851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sultato immagini per .pcap">
            <a:extLst>
              <a:ext uri="{FF2B5EF4-FFF2-40B4-BE49-F238E27FC236}">
                <a16:creationId xmlns:a16="http://schemas.microsoft.com/office/drawing/2014/main" id="{F8040575-211F-448E-AD7C-1AABFA99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8" y="3660262"/>
            <a:ext cx="407931" cy="4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55B89C-E1ED-4E3D-B22F-AED2C58EBB17}"/>
              </a:ext>
            </a:extLst>
          </p:cNvPr>
          <p:cNvSpPr txBox="1"/>
          <p:nvPr/>
        </p:nvSpPr>
        <p:spPr>
          <a:xfrm>
            <a:off x="1141330" y="1348267"/>
            <a:ext cx="167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IMSD_parser</a:t>
            </a:r>
            <a:r>
              <a:rPr lang="it-IT" b="1" dirty="0"/>
              <a:t>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2BD0294-9D5A-420E-B8A6-2692406A96BB}"/>
              </a:ext>
            </a:extLst>
          </p:cNvPr>
          <p:cNvSpPr txBox="1"/>
          <p:nvPr/>
        </p:nvSpPr>
        <p:spPr>
          <a:xfrm>
            <a:off x="897286" y="2153014"/>
            <a:ext cx="230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b="1" dirty="0" err="1"/>
              <a:t>IMSD_parser_CLI</a:t>
            </a:r>
            <a:endParaRPr lang="it-IT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DFCA33A-6F1A-4EC8-A4C1-A9F0684A88A1}"/>
              </a:ext>
            </a:extLst>
          </p:cNvPr>
          <p:cNvSpPr txBox="1"/>
          <p:nvPr/>
        </p:nvSpPr>
        <p:spPr>
          <a:xfrm>
            <a:off x="1403648" y="3707548"/>
            <a:ext cx="170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test_file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F1CD66C-990D-434E-AF78-FF8AC6EE3684}"/>
              </a:ext>
            </a:extLst>
          </p:cNvPr>
          <p:cNvSpPr txBox="1"/>
          <p:nvPr/>
        </p:nvSpPr>
        <p:spPr>
          <a:xfrm>
            <a:off x="1112218" y="4360003"/>
            <a:ext cx="193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requirements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7ECD5B9-8D5C-488C-ADC9-A96D923ACB36}"/>
              </a:ext>
            </a:extLst>
          </p:cNvPr>
          <p:cNvSpPr txBox="1"/>
          <p:nvPr/>
        </p:nvSpPr>
        <p:spPr>
          <a:xfrm>
            <a:off x="3044622" y="2070429"/>
            <a:ext cx="620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script Python che importa IMSD_parser.py in modo tale da istanziare il parser ed eseguirlo tramite una CLI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C20E89B-5925-49DF-8911-86BCB3F85ABF}"/>
              </a:ext>
            </a:extLst>
          </p:cNvPr>
          <p:cNvSpPr txBox="1"/>
          <p:nvPr/>
        </p:nvSpPr>
        <p:spPr>
          <a:xfrm>
            <a:off x="3051810" y="3716060"/>
            <a:ext cx="5480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cartella che contiene alcuni file PCAP di test</a:t>
            </a:r>
          </a:p>
        </p:txBody>
      </p:sp>
      <p:pic>
        <p:nvPicPr>
          <p:cNvPr id="30" name="Picture 6" descr="Risultato immagini per text file icon">
            <a:extLst>
              <a:ext uri="{FF2B5EF4-FFF2-40B4-BE49-F238E27FC236}">
                <a16:creationId xmlns:a16="http://schemas.microsoft.com/office/drawing/2014/main" id="{495DC9AE-B847-4BCD-A74D-90F8C51AD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0" y="4252282"/>
            <a:ext cx="523263" cy="52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3417665-38E7-40EF-9F58-5E35FD1FA9D7}"/>
              </a:ext>
            </a:extLst>
          </p:cNvPr>
          <p:cNvSpPr txBox="1"/>
          <p:nvPr/>
        </p:nvSpPr>
        <p:spPr>
          <a:xfrm>
            <a:off x="3051810" y="2742953"/>
            <a:ext cx="6043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cartella che contiene tutti i file CSV che vengono creati quando si estrapolano le features da un determinato flusso protocollare appartenente ad una connessione tra un client e un server IM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83B13EC-0873-470C-95DD-F408B3EBFD59}"/>
              </a:ext>
            </a:extLst>
          </p:cNvPr>
          <p:cNvSpPr txBox="1"/>
          <p:nvPr/>
        </p:nvSpPr>
        <p:spPr>
          <a:xfrm>
            <a:off x="3051810" y="4252282"/>
            <a:ext cx="610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file di testo che contiene una lista dei moduli Python che devono essere installati</a:t>
            </a:r>
          </a:p>
        </p:txBody>
      </p:sp>
      <p:pic>
        <p:nvPicPr>
          <p:cNvPr id="33" name="Picture 2" descr="Risultato immagini per folder icon folder transparent">
            <a:extLst>
              <a:ext uri="{FF2B5EF4-FFF2-40B4-BE49-F238E27FC236}">
                <a16:creationId xmlns:a16="http://schemas.microsoft.com/office/drawing/2014/main" id="{392F4D70-B2F9-4FE2-A201-AD7E73E06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7" y="2952087"/>
            <a:ext cx="380043" cy="38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00D3FA7-55CF-4922-BFAE-8186614C70AF}"/>
              </a:ext>
            </a:extLst>
          </p:cNvPr>
          <p:cNvSpPr txBox="1"/>
          <p:nvPr/>
        </p:nvSpPr>
        <p:spPr>
          <a:xfrm>
            <a:off x="1081408" y="2946469"/>
            <a:ext cx="193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TMP_FEATURE</a:t>
            </a:r>
          </a:p>
        </p:txBody>
      </p:sp>
      <p:pic>
        <p:nvPicPr>
          <p:cNvPr id="35" name="Picture 2" descr="Risultato immagini per folder icon folder transparent">
            <a:extLst>
              <a:ext uri="{FF2B5EF4-FFF2-40B4-BE49-F238E27FC236}">
                <a16:creationId xmlns:a16="http://schemas.microsoft.com/office/drawing/2014/main" id="{87A0657A-3FDB-4F36-90F9-15A4798D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5" y="3704752"/>
            <a:ext cx="380043" cy="38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5E434D1-21F6-40B2-8193-5720B004B10A}"/>
              </a:ext>
            </a:extLst>
          </p:cNvPr>
          <p:cNvCxnSpPr/>
          <p:nvPr/>
        </p:nvCxnSpPr>
        <p:spPr>
          <a:xfrm flipH="1">
            <a:off x="-108520" y="1993353"/>
            <a:ext cx="92672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398C945-9DFC-4690-8CFE-4ED77D560D47}"/>
              </a:ext>
            </a:extLst>
          </p:cNvPr>
          <p:cNvCxnSpPr/>
          <p:nvPr/>
        </p:nvCxnSpPr>
        <p:spPr>
          <a:xfrm flipH="1">
            <a:off x="-108520" y="2715766"/>
            <a:ext cx="92672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D2B35C61-43E3-4C26-9C3C-4F3A6D108D4E}"/>
              </a:ext>
            </a:extLst>
          </p:cNvPr>
          <p:cNvCxnSpPr/>
          <p:nvPr/>
        </p:nvCxnSpPr>
        <p:spPr>
          <a:xfrm flipH="1">
            <a:off x="-108520" y="3601136"/>
            <a:ext cx="92525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869F3F01-F58B-4357-9A1B-42675F77E68A}"/>
              </a:ext>
            </a:extLst>
          </p:cNvPr>
          <p:cNvCxnSpPr/>
          <p:nvPr/>
        </p:nvCxnSpPr>
        <p:spPr>
          <a:xfrm flipH="1">
            <a:off x="-108520" y="4171808"/>
            <a:ext cx="9252521" cy="166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9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 di utilizzo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355976" y="3668683"/>
            <a:ext cx="1044116" cy="504056"/>
          </a:xfrm>
        </p:spPr>
        <p:txBody>
          <a:bodyPr/>
          <a:lstStyle/>
          <a:p>
            <a:pPr>
              <a:buNone/>
            </a:pPr>
            <a:r>
              <a:rPr lang="it-IT" sz="2000" b="1" u="sng" dirty="0"/>
              <a:t>Demo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17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segnale, fotografia, lato, rosso&#10;&#10;Descrizione generata automaticamente">
            <a:extLst>
              <a:ext uri="{FF2B5EF4-FFF2-40B4-BE49-F238E27FC236}">
                <a16:creationId xmlns:a16="http://schemas.microsoft.com/office/drawing/2014/main" id="{45B0BF25-7A6F-409D-9E41-74D195F4A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99" y="1419622"/>
            <a:ext cx="2106642" cy="21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396070" y="3291830"/>
            <a:ext cx="5760640" cy="1728192"/>
          </a:xfrm>
        </p:spPr>
        <p:txBody>
          <a:bodyPr/>
          <a:lstStyle/>
          <a:p>
            <a:pPr algn="r"/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dirty="0"/>
            </a:br>
            <a:r>
              <a:rPr lang="it-IT" dirty="0"/>
              <a:t>Sperimentazione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245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775D1644-F8B6-47EE-A7B3-018496A56B26}"/>
              </a:ext>
            </a:extLst>
          </p:cNvPr>
          <p:cNvCxnSpPr>
            <a:cxnSpLocks/>
          </p:cNvCxnSpPr>
          <p:nvPr/>
        </p:nvCxnSpPr>
        <p:spPr>
          <a:xfrm flipV="1">
            <a:off x="5044679" y="2572246"/>
            <a:ext cx="0" cy="670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19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Picture 4" descr="Risultato immagini per .pcap">
            <a:extLst>
              <a:ext uri="{FF2B5EF4-FFF2-40B4-BE49-F238E27FC236}">
                <a16:creationId xmlns:a16="http://schemas.microsoft.com/office/drawing/2014/main" id="{4D7EB338-416E-4249-BB58-12C7C323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60" y="4032169"/>
            <a:ext cx="491677" cy="49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isultato immagini per .pcap">
            <a:extLst>
              <a:ext uri="{FF2B5EF4-FFF2-40B4-BE49-F238E27FC236}">
                <a16:creationId xmlns:a16="http://schemas.microsoft.com/office/drawing/2014/main" id="{FAB5EF52-CA53-4B2D-A46C-2B8CEF11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28" y="4216257"/>
            <a:ext cx="491677" cy="49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ccia in giù 8">
            <a:extLst>
              <a:ext uri="{FF2B5EF4-FFF2-40B4-BE49-F238E27FC236}">
                <a16:creationId xmlns:a16="http://schemas.microsoft.com/office/drawing/2014/main" id="{2D61AD07-BDE4-4451-9A31-FE149C462A61}"/>
              </a:ext>
            </a:extLst>
          </p:cNvPr>
          <p:cNvSpPr/>
          <p:nvPr/>
        </p:nvSpPr>
        <p:spPr>
          <a:xfrm rot="16200000">
            <a:off x="3971804" y="4091798"/>
            <a:ext cx="252028" cy="612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Picture 8" descr="Risultato immagini per py file">
            <a:extLst>
              <a:ext uri="{FF2B5EF4-FFF2-40B4-BE49-F238E27FC236}">
                <a16:creationId xmlns:a16="http://schemas.microsoft.com/office/drawing/2014/main" id="{CEA3066D-A2B1-4C5F-9343-154C95E09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67" y="428168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 descr="Immagine che contiene segnale, fotografia, lato, rosso&#10;&#10;Descrizione generata automaticamente">
            <a:extLst>
              <a:ext uri="{FF2B5EF4-FFF2-40B4-BE49-F238E27FC236}">
                <a16:creationId xmlns:a16="http://schemas.microsoft.com/office/drawing/2014/main" id="{3F2C57C0-A7AD-429C-92E5-459BAF06A8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38230"/>
            <a:ext cx="719683" cy="719683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FD05D0E1-A46C-4D32-8109-861483DEBA41}"/>
              </a:ext>
            </a:extLst>
          </p:cNvPr>
          <p:cNvSpPr/>
          <p:nvPr/>
        </p:nvSpPr>
        <p:spPr>
          <a:xfrm rot="16200000">
            <a:off x="5846542" y="4114726"/>
            <a:ext cx="252028" cy="612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Picture 4" descr="Risultato immagini per csv icon">
            <a:extLst>
              <a:ext uri="{FF2B5EF4-FFF2-40B4-BE49-F238E27FC236}">
                <a16:creationId xmlns:a16="http://schemas.microsoft.com/office/drawing/2014/main" id="{165B4DEF-7AA7-4E13-A218-806B98F54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93" y="4114557"/>
            <a:ext cx="612403" cy="6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 descr="Immagine che contiene luce&#10;&#10;Descrizione generata automaticamente">
            <a:extLst>
              <a:ext uri="{FF2B5EF4-FFF2-40B4-BE49-F238E27FC236}">
                <a16:creationId xmlns:a16="http://schemas.microsoft.com/office/drawing/2014/main" id="{ACB8AFD5-E0A3-4C9C-8006-FA39035485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62027" y="1748857"/>
            <a:ext cx="903573" cy="903573"/>
          </a:xfrm>
          <a:prstGeom prst="rect">
            <a:avLst/>
          </a:prstGeom>
        </p:spPr>
      </p:pic>
      <p:pic>
        <p:nvPicPr>
          <p:cNvPr id="16" name="Immagine 15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21FF7D2A-9F98-4ACA-9FB0-F7D693741E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34" y="1803556"/>
            <a:ext cx="903573" cy="90357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532C8A50-C798-4DEA-8165-092D2CD8382C}"/>
              </a:ext>
            </a:extLst>
          </p:cNvPr>
          <p:cNvSpPr/>
          <p:nvPr/>
        </p:nvSpPr>
        <p:spPr>
          <a:xfrm>
            <a:off x="3345942" y="2061791"/>
            <a:ext cx="3308249" cy="3689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</p:txBody>
      </p:sp>
      <p:pic>
        <p:nvPicPr>
          <p:cNvPr id="18" name="Picture 8" descr="Risultato immagini per server icon transparent backgorund">
            <a:extLst>
              <a:ext uri="{FF2B5EF4-FFF2-40B4-BE49-F238E27FC236}">
                <a16:creationId xmlns:a16="http://schemas.microsoft.com/office/drawing/2014/main" id="{877851B4-01E6-4575-BD44-7B936724B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131" y="1275654"/>
            <a:ext cx="739265" cy="7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magine 18" descr="Immagine che contiene elettronico, computer&#10;&#10;Descrizione generata automaticamente">
            <a:extLst>
              <a:ext uri="{FF2B5EF4-FFF2-40B4-BE49-F238E27FC236}">
                <a16:creationId xmlns:a16="http://schemas.microsoft.com/office/drawing/2014/main" id="{55D7924E-F0FA-42FD-B8C4-29D96F6991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00" y="1821435"/>
            <a:ext cx="903573" cy="903573"/>
          </a:xfrm>
          <a:prstGeom prst="rect">
            <a:avLst/>
          </a:prstGeom>
        </p:spPr>
      </p:pic>
      <p:pic>
        <p:nvPicPr>
          <p:cNvPr id="20" name="Immagine 19" descr="Immagine che contiene luce, giocatore&#10;&#10;Descrizione generata automaticamente">
            <a:extLst>
              <a:ext uri="{FF2B5EF4-FFF2-40B4-BE49-F238E27FC236}">
                <a16:creationId xmlns:a16="http://schemas.microsoft.com/office/drawing/2014/main" id="{BADE0C2E-5178-4D29-9824-B1925DEC155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99" y="1706142"/>
            <a:ext cx="903573" cy="903573"/>
          </a:xfrm>
          <a:prstGeom prst="rect">
            <a:avLst/>
          </a:prstGeom>
        </p:spPr>
      </p:pic>
      <p:pic>
        <p:nvPicPr>
          <p:cNvPr id="21" name="Picture 12" descr="Risultato immagini per icon whatsapp">
            <a:extLst>
              <a:ext uri="{FF2B5EF4-FFF2-40B4-BE49-F238E27FC236}">
                <a16:creationId xmlns:a16="http://schemas.microsoft.com/office/drawing/2014/main" id="{85483B67-54AD-47CC-AA58-AFBCC075C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0" y="1162614"/>
            <a:ext cx="694032" cy="6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bo 23">
            <a:extLst>
              <a:ext uri="{FF2B5EF4-FFF2-40B4-BE49-F238E27FC236}">
                <a16:creationId xmlns:a16="http://schemas.microsoft.com/office/drawing/2014/main" id="{1DFD17FB-F1CE-4DFD-AA80-48715AF3295A}"/>
              </a:ext>
            </a:extLst>
          </p:cNvPr>
          <p:cNvSpPr/>
          <p:nvPr/>
        </p:nvSpPr>
        <p:spPr>
          <a:xfrm>
            <a:off x="3583739" y="1940968"/>
            <a:ext cx="618932" cy="57606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5" name="Picture 4" descr="Risultato immagini per lock icon 3d">
            <a:extLst>
              <a:ext uri="{FF2B5EF4-FFF2-40B4-BE49-F238E27FC236}">
                <a16:creationId xmlns:a16="http://schemas.microsoft.com/office/drawing/2014/main" id="{B3E506BD-5446-4542-ABC8-F9EA2BA03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462" y="2214413"/>
            <a:ext cx="680963" cy="68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22515DF-EFC9-4B36-9423-88838FD6BA0E}"/>
              </a:ext>
            </a:extLst>
          </p:cNvPr>
          <p:cNvCxnSpPr>
            <a:cxnSpLocks/>
          </p:cNvCxnSpPr>
          <p:nvPr/>
        </p:nvCxnSpPr>
        <p:spPr>
          <a:xfrm>
            <a:off x="1763688" y="3291830"/>
            <a:ext cx="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F6A1305-5F0D-4BF3-8988-2671DD35B725}"/>
              </a:ext>
            </a:extLst>
          </p:cNvPr>
          <p:cNvCxnSpPr>
            <a:cxnSpLocks/>
          </p:cNvCxnSpPr>
          <p:nvPr/>
        </p:nvCxnSpPr>
        <p:spPr>
          <a:xfrm>
            <a:off x="1763688" y="4443958"/>
            <a:ext cx="10166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D2CB4070-FA25-4196-946E-31292FA8D1A1}"/>
              </a:ext>
            </a:extLst>
          </p:cNvPr>
          <p:cNvCxnSpPr>
            <a:cxnSpLocks/>
          </p:cNvCxnSpPr>
          <p:nvPr/>
        </p:nvCxnSpPr>
        <p:spPr>
          <a:xfrm>
            <a:off x="1763688" y="3291830"/>
            <a:ext cx="2695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Risultato immagini per pc  icon transparent">
            <a:extLst>
              <a:ext uri="{FF2B5EF4-FFF2-40B4-BE49-F238E27FC236}">
                <a16:creationId xmlns:a16="http://schemas.microsoft.com/office/drawing/2014/main" id="{F1888F77-ECE3-4586-BA6F-29A3AF7E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007" y="2774157"/>
            <a:ext cx="1259511" cy="125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isultato immagini per sniffing network icon transparenrt">
            <a:extLst>
              <a:ext uri="{FF2B5EF4-FFF2-40B4-BE49-F238E27FC236}">
                <a16:creationId xmlns:a16="http://schemas.microsoft.com/office/drawing/2014/main" id="{CFD2BB30-FECF-489B-B559-A28B15ED2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75" y="3065102"/>
            <a:ext cx="487779" cy="48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F88439E-CE56-40B5-AFF4-8D98B68541A6}"/>
              </a:ext>
            </a:extLst>
          </p:cNvPr>
          <p:cNvSpPr txBox="1"/>
          <p:nvPr/>
        </p:nvSpPr>
        <p:spPr>
          <a:xfrm>
            <a:off x="6738351" y="4074626"/>
            <a:ext cx="1906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3A3AB9"/>
                </a:solidFill>
              </a:rPr>
              <a:t>Dataset</a:t>
            </a:r>
          </a:p>
          <a:p>
            <a:pPr algn="ctr"/>
            <a:r>
              <a:rPr lang="it-IT" sz="1200" dirty="0"/>
              <a:t>Objects Streams Features </a:t>
            </a:r>
          </a:p>
        </p:txBody>
      </p:sp>
      <p:pic>
        <p:nvPicPr>
          <p:cNvPr id="23" name="Immagine 2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1EC97A6D-8D88-41C9-B81A-AE302FDA942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17" y="2139703"/>
            <a:ext cx="321628" cy="3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4" grpId="0" animBg="1"/>
      <p:bldP spid="24" grpId="1" animBg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27176" y="3291830"/>
            <a:ext cx="7416824" cy="1728192"/>
          </a:xfrm>
        </p:spPr>
        <p:txBody>
          <a:bodyPr/>
          <a:lstStyle/>
          <a:p>
            <a:pPr algn="r"/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dirty="0"/>
            </a:br>
            <a:r>
              <a:rPr lang="it-IT" dirty="0"/>
              <a:t>Concept 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9288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87624" y="3291830"/>
            <a:ext cx="7969086" cy="1728192"/>
          </a:xfrm>
        </p:spPr>
        <p:txBody>
          <a:bodyPr/>
          <a:lstStyle/>
          <a:p>
            <a:pPr algn="r"/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dirty="0"/>
            </a:br>
            <a:r>
              <a:rPr lang="it-IT" dirty="0"/>
              <a:t>Sperimentazione</a:t>
            </a:r>
            <a:br>
              <a:rPr lang="it-IT" dirty="0"/>
            </a:br>
            <a:r>
              <a:rPr lang="it-IT" sz="2800" dirty="0"/>
              <a:t>Acquisizione ed Analisi Forense del traffico WhatsApp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86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rete di acquisizione del traffico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21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03D758E-BB50-42C3-9070-D5BB74085A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7654"/>
            <a:ext cx="6123379" cy="22974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80154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traffico: Test Case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22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62D1E2-76F8-4C0F-B9F8-39A67E7914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63519"/>
            <a:ext cx="5039995" cy="2752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9F7873D-3623-4EB1-B202-01B752DFC5FB}"/>
              </a:ext>
            </a:extLst>
          </p:cNvPr>
          <p:cNvSpPr txBox="1">
            <a:spLocks/>
          </p:cNvSpPr>
          <p:nvPr/>
        </p:nvSpPr>
        <p:spPr>
          <a:xfrm>
            <a:off x="281713" y="1939464"/>
            <a:ext cx="3600400" cy="18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2000" kern="0" dirty="0"/>
              <a:t>Ciascun test case consiste inviando più volte vari oggetti della stessa categoria di dimensione simile, per una durata di circa 10-11 minuti</a:t>
            </a:r>
          </a:p>
        </p:txBody>
      </p:sp>
    </p:spTree>
    <p:extLst>
      <p:ext uri="{BB962C8B-B14F-4D97-AF65-F5344CB8AC3E}">
        <p14:creationId xmlns:p14="http://schemas.microsoft.com/office/powerpoint/2010/main" val="348595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Invio Immagine (IMG_4-6MB)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23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BCE21EF-4DDB-4519-971B-457ACE1B93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75606"/>
            <a:ext cx="6984776" cy="33123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A3FEA4C0-2F6D-4D35-A65A-877CC1BF9500}"/>
              </a:ext>
            </a:extLst>
          </p:cNvPr>
          <p:cNvSpPr/>
          <p:nvPr/>
        </p:nvSpPr>
        <p:spPr>
          <a:xfrm>
            <a:off x="8028384" y="1419622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458959B-C936-4309-B7E2-0C1C084E4690}"/>
              </a:ext>
            </a:extLst>
          </p:cNvPr>
          <p:cNvSpPr/>
          <p:nvPr/>
        </p:nvSpPr>
        <p:spPr>
          <a:xfrm>
            <a:off x="8028384" y="1788046"/>
            <a:ext cx="216024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BC7513-0106-4304-8C38-D4FBF62CECA8}"/>
              </a:ext>
            </a:extLst>
          </p:cNvPr>
          <p:cNvSpPr txBox="1"/>
          <p:nvPr/>
        </p:nvSpPr>
        <p:spPr>
          <a:xfrm>
            <a:off x="8273669" y="137374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TCP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F81808-3125-449A-A17C-B90D95C2B29F}"/>
              </a:ext>
            </a:extLst>
          </p:cNvPr>
          <p:cNvSpPr txBox="1"/>
          <p:nvPr/>
        </p:nvSpPr>
        <p:spPr>
          <a:xfrm>
            <a:off x="8276531" y="174216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975186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5AD1F13F-4E19-43B6-9BAD-8CC349AC25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75606"/>
            <a:ext cx="6984000" cy="3312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Ricezione Immagine (IMG_4-6MB)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24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3FEA4C0-2F6D-4D35-A65A-877CC1BF9500}"/>
              </a:ext>
            </a:extLst>
          </p:cNvPr>
          <p:cNvSpPr/>
          <p:nvPr/>
        </p:nvSpPr>
        <p:spPr>
          <a:xfrm>
            <a:off x="8028384" y="1419622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458959B-C936-4309-B7E2-0C1C084E4690}"/>
              </a:ext>
            </a:extLst>
          </p:cNvPr>
          <p:cNvSpPr/>
          <p:nvPr/>
        </p:nvSpPr>
        <p:spPr>
          <a:xfrm>
            <a:off x="8028384" y="1788046"/>
            <a:ext cx="216024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BC7513-0106-4304-8C38-D4FBF62CECA8}"/>
              </a:ext>
            </a:extLst>
          </p:cNvPr>
          <p:cNvSpPr txBox="1"/>
          <p:nvPr/>
        </p:nvSpPr>
        <p:spPr>
          <a:xfrm>
            <a:off x="8273669" y="137374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TCP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F81808-3125-449A-A17C-B90D95C2B29F}"/>
              </a:ext>
            </a:extLst>
          </p:cNvPr>
          <p:cNvSpPr txBox="1"/>
          <p:nvPr/>
        </p:nvSpPr>
        <p:spPr>
          <a:xfrm>
            <a:off x="8276531" y="174216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306468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traffico: conclusioni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25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9F7873D-3623-4EB1-B202-01B752DFC5FB}"/>
              </a:ext>
            </a:extLst>
          </p:cNvPr>
          <p:cNvSpPr txBox="1">
            <a:spLocks/>
          </p:cNvSpPr>
          <p:nvPr/>
        </p:nvSpPr>
        <p:spPr>
          <a:xfrm>
            <a:off x="241138" y="1138195"/>
            <a:ext cx="4464496" cy="4854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1800" kern="0" dirty="0"/>
              <a:t>Il traffico relativo all’invio/ricezione di:</a:t>
            </a:r>
          </a:p>
          <a:p>
            <a:pPr>
              <a:buNone/>
            </a:pPr>
            <a:endParaRPr lang="it-IT" sz="1800" kern="0" dirty="0"/>
          </a:p>
          <a:p>
            <a:pPr>
              <a:buNone/>
            </a:pPr>
            <a:endParaRPr lang="it-IT" sz="2000" kern="0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B10D19CF-6151-4F92-B30F-F4FA108048D8}"/>
              </a:ext>
            </a:extLst>
          </p:cNvPr>
          <p:cNvSpPr txBox="1">
            <a:spLocks/>
          </p:cNvSpPr>
          <p:nvPr/>
        </p:nvSpPr>
        <p:spPr>
          <a:xfrm>
            <a:off x="151921" y="3241908"/>
            <a:ext cx="5075568" cy="576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1800" kern="0" dirty="0"/>
              <a:t>Osservazione sui server contatti nei test case: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49C3BFBA-F0F6-4523-A78C-F1E00DA53B3E}"/>
              </a:ext>
            </a:extLst>
          </p:cNvPr>
          <p:cNvSpPr txBox="1">
            <a:spLocks/>
          </p:cNvSpPr>
          <p:nvPr/>
        </p:nvSpPr>
        <p:spPr>
          <a:xfrm>
            <a:off x="271787" y="2346995"/>
            <a:ext cx="5075568" cy="981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1600" kern="0" dirty="0"/>
              <a:t>video, file e audio di dimensioni sui 5MB in su è rappresentato da picchi TCP stretti, lunghi e consequenziali;</a:t>
            </a:r>
          </a:p>
          <a:p>
            <a:pPr>
              <a:buNone/>
            </a:pPr>
            <a:endParaRPr lang="it-IT" sz="2000" kern="0" dirty="0"/>
          </a:p>
          <a:p>
            <a:pPr>
              <a:buNone/>
            </a:pPr>
            <a:endParaRPr lang="it-IT" sz="2000" kern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555A3B61-1F7E-4BBC-877D-E7D73430407C}"/>
              </a:ext>
            </a:extLst>
          </p:cNvPr>
          <p:cNvSpPr txBox="1">
            <a:spLocks/>
          </p:cNvSpPr>
          <p:nvPr/>
        </p:nvSpPr>
        <p:spPr>
          <a:xfrm>
            <a:off x="248758" y="3687064"/>
            <a:ext cx="4896544" cy="6255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1600" kern="0" dirty="0"/>
              <a:t>157.240.193.50 e 157.240.193.55 sono i server più contattati</a:t>
            </a:r>
          </a:p>
          <a:p>
            <a:pPr marL="342900" indent="-342900"/>
            <a:r>
              <a:rPr lang="it-IT" sz="1600" kern="0" dirty="0"/>
              <a:t>157.240.192.63 e 157.240.193.18 [file]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4BB0C404-B1A5-4A66-8131-6ED5AA97D690}"/>
              </a:ext>
            </a:extLst>
          </p:cNvPr>
          <p:cNvSpPr txBox="1">
            <a:spLocks/>
          </p:cNvSpPr>
          <p:nvPr/>
        </p:nvSpPr>
        <p:spPr>
          <a:xfrm>
            <a:off x="297450" y="1534167"/>
            <a:ext cx="5075568" cy="990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1600" kern="0" dirty="0"/>
              <a:t>Immagini, audio, file di dimensioni sul MB è rappresentato da picchi TCP essere breve e alto;</a:t>
            </a:r>
          </a:p>
          <a:p>
            <a:pPr>
              <a:buNone/>
            </a:pPr>
            <a:endParaRPr lang="it-IT" sz="2000" kern="0" dirty="0"/>
          </a:p>
          <a:p>
            <a:pPr>
              <a:buNone/>
            </a:pPr>
            <a:endParaRPr lang="it-IT" sz="2000" kern="0" dirty="0"/>
          </a:p>
        </p:txBody>
      </p:sp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895F975-6A51-4B1E-A1DE-88DE80D35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76" y="1380929"/>
            <a:ext cx="3756253" cy="3024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8192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27176" y="3291830"/>
            <a:ext cx="7416824" cy="1728192"/>
          </a:xfrm>
        </p:spPr>
        <p:txBody>
          <a:bodyPr/>
          <a:lstStyle/>
          <a:p>
            <a:pPr algn="r"/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dirty="0"/>
            </a:br>
            <a:r>
              <a:rPr lang="it-IT" dirty="0"/>
              <a:t>Sperimentazione</a:t>
            </a:r>
            <a:br>
              <a:rPr lang="it-IT" dirty="0"/>
            </a:br>
            <a:r>
              <a:rPr lang="it-IT" sz="2800" dirty="0"/>
              <a:t>Generazione Dataset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1773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Generazione Dataset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27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D0884879-EBC8-4F72-803D-C791F21EBC53}"/>
              </a:ext>
            </a:extLst>
          </p:cNvPr>
          <p:cNvSpPr txBox="1">
            <a:spLocks/>
          </p:cNvSpPr>
          <p:nvPr/>
        </p:nvSpPr>
        <p:spPr>
          <a:xfrm>
            <a:off x="947632" y="2479204"/>
            <a:ext cx="3816424" cy="2664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1600" kern="0" dirty="0"/>
              <a:t>Ciascuno di essi contiene le features relative ai flussi di ogni Test Case</a:t>
            </a:r>
          </a:p>
          <a:p>
            <a:pPr>
              <a:buNone/>
            </a:pPr>
            <a:endParaRPr lang="it-IT" sz="1600" kern="0" dirty="0"/>
          </a:p>
          <a:p>
            <a:pPr>
              <a:buNone/>
            </a:pPr>
            <a:r>
              <a:rPr lang="it-IT" sz="1600" kern="0" dirty="0"/>
              <a:t>Ogni dataset ha una modalità differente di frequenza di campionamento, mentre il parametro stride è fissato ad 1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EFAEF89-EA79-4DC2-A361-91009ACD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14150"/>
            <a:ext cx="4254767" cy="3753275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FB17BB56-D9E8-4A61-A488-BD564F6A15C5}"/>
              </a:ext>
            </a:extLst>
          </p:cNvPr>
          <p:cNvSpPr txBox="1">
            <a:spLocks/>
          </p:cNvSpPr>
          <p:nvPr/>
        </p:nvSpPr>
        <p:spPr>
          <a:xfrm>
            <a:off x="1104900" y="1727369"/>
            <a:ext cx="3816424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1400" kern="0" dirty="0"/>
              <a:t>DATASET_SENDER_MUL_FREQ</a:t>
            </a:r>
          </a:p>
          <a:p>
            <a:pPr marL="342900" indent="-342900"/>
            <a:r>
              <a:rPr lang="it-IT" sz="1400" kern="0" dirty="0"/>
              <a:t>DATASET_SENDER_FREQ_23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195EFA85-1188-4D26-BBFA-B343F7D99E35}"/>
              </a:ext>
            </a:extLst>
          </p:cNvPr>
          <p:cNvSpPr txBox="1">
            <a:spLocks/>
          </p:cNvSpPr>
          <p:nvPr/>
        </p:nvSpPr>
        <p:spPr>
          <a:xfrm>
            <a:off x="942074" y="1114150"/>
            <a:ext cx="3816424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1600" kern="0" dirty="0"/>
              <a:t>Sono stati generati due dataset CSV utilizzando il tool IMSD Parser</a:t>
            </a:r>
          </a:p>
          <a:p>
            <a:pPr>
              <a:buNone/>
            </a:pPr>
            <a:endParaRPr lang="it-IT" sz="2000" kern="0" dirty="0"/>
          </a:p>
        </p:txBody>
      </p:sp>
    </p:spTree>
    <p:extLst>
      <p:ext uri="{BB962C8B-B14F-4D97-AF65-F5344CB8AC3E}">
        <p14:creationId xmlns:p14="http://schemas.microsoft.com/office/powerpoint/2010/main" val="3260902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1B6EA9CF-1FC5-430F-BFB0-15150367AD37}"/>
              </a:ext>
            </a:extLst>
          </p:cNvPr>
          <p:cNvSpPr txBox="1">
            <a:spLocks/>
          </p:cNvSpPr>
          <p:nvPr/>
        </p:nvSpPr>
        <p:spPr>
          <a:xfrm>
            <a:off x="942074" y="1114150"/>
            <a:ext cx="3816424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1600" kern="0" dirty="0"/>
              <a:t>Sono stati generati due dataset CSV utilizzando il tool IMSD Parser</a:t>
            </a:r>
          </a:p>
          <a:p>
            <a:pPr>
              <a:buNone/>
            </a:pPr>
            <a:endParaRPr lang="it-IT" sz="2000" kern="0" dirty="0"/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FDD7CC75-6BA6-4CFD-997A-21C993943E82}"/>
              </a:ext>
            </a:extLst>
          </p:cNvPr>
          <p:cNvSpPr txBox="1">
            <a:spLocks/>
          </p:cNvSpPr>
          <p:nvPr/>
        </p:nvSpPr>
        <p:spPr>
          <a:xfrm>
            <a:off x="1104900" y="1727369"/>
            <a:ext cx="3816424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1400" kern="0" dirty="0"/>
              <a:t>DATASET_SENDER_MUL_FREQ</a:t>
            </a:r>
          </a:p>
          <a:p>
            <a:pPr marL="342900" indent="-342900"/>
            <a:r>
              <a:rPr lang="it-IT" sz="1400" kern="0" dirty="0"/>
              <a:t>DATASET_SENDER_FREQ_23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Generazione Dataset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28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EFAEF89-EA79-4DC2-A361-91009ACD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14150"/>
            <a:ext cx="4254767" cy="37532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F8F7E5C-A72F-4892-833B-B3457CEBD6D3}"/>
              </a:ext>
            </a:extLst>
          </p:cNvPr>
          <p:cNvSpPr/>
          <p:nvPr/>
        </p:nvSpPr>
        <p:spPr>
          <a:xfrm>
            <a:off x="1470298" y="1742509"/>
            <a:ext cx="2952328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912BBEE-36FF-4B9B-9F3C-6EEF7878C8BF}"/>
              </a:ext>
            </a:extLst>
          </p:cNvPr>
          <p:cNvSpPr/>
          <p:nvPr/>
        </p:nvSpPr>
        <p:spPr>
          <a:xfrm>
            <a:off x="8212132" y="1364188"/>
            <a:ext cx="752356" cy="32957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9FCABA72-A405-4481-A07C-14613EFF35DC}"/>
              </a:ext>
            </a:extLst>
          </p:cNvPr>
          <p:cNvSpPr txBox="1">
            <a:spLocks/>
          </p:cNvSpPr>
          <p:nvPr/>
        </p:nvSpPr>
        <p:spPr>
          <a:xfrm>
            <a:off x="862854" y="2517182"/>
            <a:ext cx="3357882" cy="6120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1600" kern="0" dirty="0"/>
              <a:t>Frequenza di campionamento </a:t>
            </a:r>
            <a:r>
              <a:rPr lang="it-IT" sz="1600" kern="0" dirty="0">
                <a:solidFill>
                  <a:srgbClr val="3A3AB9"/>
                </a:solidFill>
              </a:rPr>
              <a:t>diversa</a:t>
            </a:r>
            <a:r>
              <a:rPr lang="it-IT" sz="1600" kern="0" dirty="0"/>
              <a:t> per ogni oggetto:</a:t>
            </a:r>
          </a:p>
          <a:p>
            <a:pPr>
              <a:buNone/>
            </a:pPr>
            <a:endParaRPr lang="it-IT" sz="1400" kern="0" dirty="0"/>
          </a:p>
          <a:p>
            <a:pPr>
              <a:buNone/>
            </a:pPr>
            <a:endParaRPr lang="it-IT" sz="1400" kern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278F3AE-541B-43EB-A581-650D54A91748}"/>
              </a:ext>
            </a:extLst>
          </p:cNvPr>
          <p:cNvSpPr txBox="1">
            <a:spLocks/>
          </p:cNvSpPr>
          <p:nvPr/>
        </p:nvSpPr>
        <p:spPr>
          <a:xfrm>
            <a:off x="1106819" y="3129250"/>
            <a:ext cx="3249157" cy="10990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/>
            <a:r>
              <a:rPr lang="it-IT" sz="1400" kern="0" dirty="0"/>
              <a:t>determinata effettuando una media sul numero di pacchetti al secondo di ogni connessione di ciascuna categoria di oggetti </a:t>
            </a:r>
          </a:p>
          <a:p>
            <a:pPr>
              <a:buNone/>
            </a:pPr>
            <a:endParaRPr lang="it-IT" sz="1400" kern="0" dirty="0"/>
          </a:p>
          <a:p>
            <a:pPr>
              <a:buNone/>
            </a:pPr>
            <a:endParaRPr lang="it-IT" sz="1400" kern="0" dirty="0"/>
          </a:p>
        </p:txBody>
      </p:sp>
    </p:spTree>
    <p:extLst>
      <p:ext uri="{BB962C8B-B14F-4D97-AF65-F5344CB8AC3E}">
        <p14:creationId xmlns:p14="http://schemas.microsoft.com/office/powerpoint/2010/main" val="261567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1B6EA9CF-1FC5-430F-BFB0-15150367AD37}"/>
              </a:ext>
            </a:extLst>
          </p:cNvPr>
          <p:cNvSpPr txBox="1">
            <a:spLocks/>
          </p:cNvSpPr>
          <p:nvPr/>
        </p:nvSpPr>
        <p:spPr>
          <a:xfrm>
            <a:off x="942074" y="1114150"/>
            <a:ext cx="3816424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1600" kern="0" dirty="0"/>
              <a:t>Sono stati generati due dataset CSV utilizzando il tool IMSD Parser</a:t>
            </a:r>
          </a:p>
          <a:p>
            <a:pPr>
              <a:buNone/>
            </a:pPr>
            <a:endParaRPr lang="it-IT" sz="2000" kern="0" dirty="0"/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FDD7CC75-6BA6-4CFD-997A-21C993943E82}"/>
              </a:ext>
            </a:extLst>
          </p:cNvPr>
          <p:cNvSpPr txBox="1">
            <a:spLocks/>
          </p:cNvSpPr>
          <p:nvPr/>
        </p:nvSpPr>
        <p:spPr>
          <a:xfrm>
            <a:off x="1104900" y="1727369"/>
            <a:ext cx="3816424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1400" kern="0" dirty="0"/>
              <a:t>DATASET_SENDER_MUL_FREQ</a:t>
            </a:r>
          </a:p>
          <a:p>
            <a:pPr marL="342900" indent="-342900"/>
            <a:r>
              <a:rPr lang="it-IT" sz="1400" kern="0" dirty="0"/>
              <a:t>DATASET_SENDER_FREQ_23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Generazione Dataset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29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EFAEF89-EA79-4DC2-A361-91009ACD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14150"/>
            <a:ext cx="4254767" cy="37532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F8F7E5C-A72F-4892-833B-B3457CEBD6D3}"/>
              </a:ext>
            </a:extLst>
          </p:cNvPr>
          <p:cNvSpPr/>
          <p:nvPr/>
        </p:nvSpPr>
        <p:spPr>
          <a:xfrm>
            <a:off x="1465704" y="1991875"/>
            <a:ext cx="2952328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9FCABA72-A405-4481-A07C-14613EFF35DC}"/>
              </a:ext>
            </a:extLst>
          </p:cNvPr>
          <p:cNvSpPr txBox="1">
            <a:spLocks/>
          </p:cNvSpPr>
          <p:nvPr/>
        </p:nvSpPr>
        <p:spPr>
          <a:xfrm>
            <a:off x="862854" y="2517182"/>
            <a:ext cx="3357882" cy="6120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1600" kern="0" dirty="0"/>
              <a:t>Frequenza di campionamento </a:t>
            </a:r>
            <a:r>
              <a:rPr lang="it-IT" sz="1600" kern="0" dirty="0">
                <a:solidFill>
                  <a:srgbClr val="3A3AB9"/>
                </a:solidFill>
              </a:rPr>
              <a:t>uguale</a:t>
            </a:r>
            <a:r>
              <a:rPr lang="it-IT" sz="1600" kern="0" dirty="0"/>
              <a:t> per tutti gli oggetti:</a:t>
            </a:r>
          </a:p>
          <a:p>
            <a:pPr>
              <a:buNone/>
            </a:pPr>
            <a:endParaRPr lang="it-IT" sz="1400" kern="0" dirty="0"/>
          </a:p>
          <a:p>
            <a:pPr>
              <a:buNone/>
            </a:pPr>
            <a:endParaRPr lang="it-IT" sz="1400" kern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278F3AE-541B-43EB-A581-650D54A91748}"/>
              </a:ext>
            </a:extLst>
          </p:cNvPr>
          <p:cNvSpPr txBox="1">
            <a:spLocks/>
          </p:cNvSpPr>
          <p:nvPr/>
        </p:nvSpPr>
        <p:spPr>
          <a:xfrm>
            <a:off x="1106819" y="3129250"/>
            <a:ext cx="3249157" cy="10990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/>
            <a:r>
              <a:rPr lang="it-IT" sz="1400" kern="0" dirty="0"/>
              <a:t>determinata effettuando la media di tutte le frequenze di ciascun oggetto</a:t>
            </a:r>
          </a:p>
          <a:p>
            <a:pPr>
              <a:buNone/>
            </a:pPr>
            <a:endParaRPr lang="it-IT" sz="1400" kern="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CB651DA-B4EA-47C8-84D2-98D83B32FEFA}"/>
              </a:ext>
            </a:extLst>
          </p:cNvPr>
          <p:cNvSpPr/>
          <p:nvPr/>
        </p:nvSpPr>
        <p:spPr>
          <a:xfrm>
            <a:off x="8172399" y="4676753"/>
            <a:ext cx="870391" cy="19067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92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88BCF1B-0E35-4A06-B14D-7A872569E2E1}"/>
              </a:ext>
            </a:extLst>
          </p:cNvPr>
          <p:cNvSpPr/>
          <p:nvPr/>
        </p:nvSpPr>
        <p:spPr>
          <a:xfrm>
            <a:off x="2528866" y="2625167"/>
            <a:ext cx="4361465" cy="54783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Stop">
              <a:avLst>
                <a:gd name="adj" fmla="val 41453"/>
              </a:avLst>
            </a:prstTxWarp>
            <a:spAutoFit/>
          </a:bodyPr>
          <a:lstStyle/>
          <a:p>
            <a:pPr algn="ctr"/>
            <a:r>
              <a:rPr lang="it-IT" sz="2000" dirty="0">
                <a:ln w="0"/>
                <a:solidFill>
                  <a:srgbClr val="CB1B4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RcRK^QcN^2y#G8%#HKSe4p*yhc3k^eXYQQR4!jvw3u2DmX5!BTRcRK^QcN^2y#G8%#HKSe4p*!jvw3u2DmXK^QcN^2y#G8%#HKSe4p*yhc3k^eXYQQR4!jvR4!jvw3u2DmX5!BT8%#HKSe4p*yhc3k^eXo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Applicativo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3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luce&#10;&#10;Descrizione generata automaticamente">
            <a:extLst>
              <a:ext uri="{FF2B5EF4-FFF2-40B4-BE49-F238E27FC236}">
                <a16:creationId xmlns:a16="http://schemas.microsoft.com/office/drawing/2014/main" id="{010734B0-5D10-4FE5-9763-31AD723EA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2548" y="2049403"/>
            <a:ext cx="1514335" cy="1514335"/>
          </a:xfrm>
          <a:prstGeom prst="rect">
            <a:avLst/>
          </a:prstGeom>
        </p:spPr>
      </p:pic>
      <p:pic>
        <p:nvPicPr>
          <p:cNvPr id="11" name="Immagine 10" descr="Immagine che contiene luce, giocatore&#10;&#10;Descrizione generata automaticamente">
            <a:extLst>
              <a:ext uri="{FF2B5EF4-FFF2-40B4-BE49-F238E27FC236}">
                <a16:creationId xmlns:a16="http://schemas.microsoft.com/office/drawing/2014/main" id="{471A47EF-F9F2-4D38-8FBD-551551891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39" y="2128325"/>
            <a:ext cx="1514335" cy="151433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FC18AD-1CAE-4C8E-9AEE-1B1D2C7AB44F}"/>
              </a:ext>
            </a:extLst>
          </p:cNvPr>
          <p:cNvSpPr txBox="1"/>
          <p:nvPr/>
        </p:nvSpPr>
        <p:spPr>
          <a:xfrm>
            <a:off x="3876984" y="1088866"/>
            <a:ext cx="161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Servizi di Instant Messaging</a:t>
            </a:r>
          </a:p>
        </p:txBody>
      </p:sp>
      <p:pic>
        <p:nvPicPr>
          <p:cNvPr id="12" name="Immagine 11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1AB8B07D-0062-4878-9FC1-7684A79CF6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80" y="2102762"/>
            <a:ext cx="1368152" cy="1368152"/>
          </a:xfrm>
          <a:prstGeom prst="rect">
            <a:avLst/>
          </a:prstGeom>
        </p:spPr>
      </p:pic>
      <p:pic>
        <p:nvPicPr>
          <p:cNvPr id="14" name="Immagine 13" descr="Immagine che contiene elettronico, computer&#10;&#10;Descrizione generata automaticamente">
            <a:extLst>
              <a:ext uri="{FF2B5EF4-FFF2-40B4-BE49-F238E27FC236}">
                <a16:creationId xmlns:a16="http://schemas.microsoft.com/office/drawing/2014/main" id="{910F4A27-DE56-4BF4-AB9D-9656E4DB7B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46" y="2079882"/>
            <a:ext cx="1368152" cy="1368152"/>
          </a:xfrm>
          <a:prstGeom prst="rect">
            <a:avLst/>
          </a:prstGeom>
        </p:spPr>
      </p:pic>
      <p:pic>
        <p:nvPicPr>
          <p:cNvPr id="15" name="Picture 10" descr="Risultato immagini per telegram">
            <a:extLst>
              <a:ext uri="{FF2B5EF4-FFF2-40B4-BE49-F238E27FC236}">
                <a16:creationId xmlns:a16="http://schemas.microsoft.com/office/drawing/2014/main" id="{1279287A-FB78-41DD-91AC-9848EE62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22" y="1601490"/>
            <a:ext cx="756516" cy="7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Risultato immagini per icon whatsapp">
            <a:extLst>
              <a:ext uri="{FF2B5EF4-FFF2-40B4-BE49-F238E27FC236}">
                <a16:creationId xmlns:a16="http://schemas.microsoft.com/office/drawing/2014/main" id="{59BBB9F0-CA89-44E1-8919-BBADB1BA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9" y="1618025"/>
            <a:ext cx="862756" cy="8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A32A3750-7E39-4722-AB98-58C3E6FA8F24}"/>
              </a:ext>
            </a:extLst>
          </p:cNvPr>
          <p:cNvSpPr/>
          <p:nvPr/>
        </p:nvSpPr>
        <p:spPr>
          <a:xfrm>
            <a:off x="3252301" y="2773411"/>
            <a:ext cx="2736304" cy="1497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Picture 2" descr="Risultato immagini per magnifying glass 3d transparent background">
            <a:extLst>
              <a:ext uri="{FF2B5EF4-FFF2-40B4-BE49-F238E27FC236}">
                <a16:creationId xmlns:a16="http://schemas.microsoft.com/office/drawing/2014/main" id="{E21AC1FA-11B7-43E2-8225-AA1A8B7A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896" y="2436940"/>
            <a:ext cx="1368609" cy="14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isultato immagini per lock icon 3d">
            <a:extLst>
              <a:ext uri="{FF2B5EF4-FFF2-40B4-BE49-F238E27FC236}">
                <a16:creationId xmlns:a16="http://schemas.microsoft.com/office/drawing/2014/main" id="{4DDC5B5F-B156-436C-B7D8-18D704D8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64" y="2579268"/>
            <a:ext cx="511595" cy="5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062AB1F-66E0-4A4E-BEAB-269C6F141AE4}"/>
              </a:ext>
            </a:extLst>
          </p:cNvPr>
          <p:cNvSpPr txBox="1"/>
          <p:nvPr/>
        </p:nvSpPr>
        <p:spPr>
          <a:xfrm>
            <a:off x="1987946" y="4098182"/>
            <a:ext cx="56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Conversazioni </a:t>
            </a:r>
            <a:r>
              <a:rPr lang="it-IT" dirty="0">
                <a:solidFill>
                  <a:srgbClr val="3A3AB9"/>
                </a:solidFill>
              </a:rPr>
              <a:t>crittografate</a:t>
            </a:r>
            <a:r>
              <a:rPr lang="it-IT" dirty="0"/>
              <a:t> per garantire la </a:t>
            </a:r>
            <a:r>
              <a:rPr lang="it-IT" dirty="0">
                <a:solidFill>
                  <a:srgbClr val="3A3AB9"/>
                </a:solidFill>
              </a:rPr>
              <a:t>privacy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4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0" grpId="1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dei Dataset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30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4CAA65-A970-4ED8-9E9A-78411DA01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52155"/>
            <a:ext cx="2640170" cy="315217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D9436D-F6EC-4079-8861-BBFAFEEC2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52155"/>
            <a:ext cx="2640170" cy="3153908"/>
          </a:xfrm>
          <a:prstGeom prst="rect">
            <a:avLst/>
          </a:prstGeom>
        </p:spPr>
      </p:pic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1957D2F2-E767-4F7C-834E-B9C6029C12B5}"/>
              </a:ext>
            </a:extLst>
          </p:cNvPr>
          <p:cNvSpPr txBox="1">
            <a:spLocks/>
          </p:cNvSpPr>
          <p:nvPr/>
        </p:nvSpPr>
        <p:spPr>
          <a:xfrm>
            <a:off x="1557507" y="1004607"/>
            <a:ext cx="3033665" cy="412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1400" b="1" kern="0" dirty="0"/>
              <a:t>DATASET_SENDER_MUL_FREQ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DF463EEE-E779-4657-BCE9-813181A7967B}"/>
              </a:ext>
            </a:extLst>
          </p:cNvPr>
          <p:cNvSpPr txBox="1">
            <a:spLocks/>
          </p:cNvSpPr>
          <p:nvPr/>
        </p:nvSpPr>
        <p:spPr>
          <a:xfrm>
            <a:off x="5484230" y="990490"/>
            <a:ext cx="2806865" cy="360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1400" b="1" kern="0" dirty="0"/>
              <a:t>DATASET_SENDER_FREQ_23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A94F936C-9231-40AC-B6DD-BAA721BB6003}"/>
              </a:ext>
            </a:extLst>
          </p:cNvPr>
          <p:cNvSpPr txBox="1">
            <a:spLocks/>
          </p:cNvSpPr>
          <p:nvPr/>
        </p:nvSpPr>
        <p:spPr>
          <a:xfrm>
            <a:off x="2611125" y="4507385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sz="1600" kern="0" dirty="0"/>
              <a:t>I due file CSV contengono  312.412 finestre temporali </a:t>
            </a:r>
          </a:p>
        </p:txBody>
      </p:sp>
    </p:spTree>
    <p:extLst>
      <p:ext uri="{BB962C8B-B14F-4D97-AF65-F5344CB8AC3E}">
        <p14:creationId xmlns:p14="http://schemas.microsoft.com/office/powerpoint/2010/main" val="3264263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27176" y="3291830"/>
            <a:ext cx="7416824" cy="1728192"/>
          </a:xfrm>
        </p:spPr>
        <p:txBody>
          <a:bodyPr/>
          <a:lstStyle/>
          <a:p>
            <a:pPr algn="r"/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dirty="0"/>
            </a:br>
            <a:r>
              <a:rPr lang="it-IT" dirty="0"/>
              <a:t>Sperimentazione</a:t>
            </a:r>
            <a:br>
              <a:rPr lang="it-IT" dirty="0"/>
            </a:br>
            <a:r>
              <a:rPr lang="it-IT" sz="2800" dirty="0"/>
              <a:t>Progettazione di una RN – Linee Guida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8234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Rete Neurale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32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1" name="Picture 4" descr="Risultato immagini per csv icon">
            <a:extLst>
              <a:ext uri="{FF2B5EF4-FFF2-40B4-BE49-F238E27FC236}">
                <a16:creationId xmlns:a16="http://schemas.microsoft.com/office/drawing/2014/main" id="{95D561F9-237D-4038-BFCA-313E5857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4" y="2840874"/>
            <a:ext cx="475814" cy="5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CAE676E-EE2D-40B7-8D2A-C215493F6E0C}"/>
              </a:ext>
            </a:extLst>
          </p:cNvPr>
          <p:cNvCxnSpPr>
            <a:cxnSpLocks/>
          </p:cNvCxnSpPr>
          <p:nvPr/>
        </p:nvCxnSpPr>
        <p:spPr>
          <a:xfrm>
            <a:off x="1566556" y="3327439"/>
            <a:ext cx="805728" cy="55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Risultato immagini per csv icon">
            <a:extLst>
              <a:ext uri="{FF2B5EF4-FFF2-40B4-BE49-F238E27FC236}">
                <a16:creationId xmlns:a16="http://schemas.microsoft.com/office/drawing/2014/main" id="{DD16ED65-D4C1-4077-BE2B-2B4314F8E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691" y="1864745"/>
            <a:ext cx="475814" cy="5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isultato immagini per csv icon">
            <a:extLst>
              <a:ext uri="{FF2B5EF4-FFF2-40B4-BE49-F238E27FC236}">
                <a16:creationId xmlns:a16="http://schemas.microsoft.com/office/drawing/2014/main" id="{42E429C7-99AD-48E1-A4A7-81DFD0E7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78" y="3764447"/>
            <a:ext cx="475814" cy="5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Diagramma 22">
            <a:extLst>
              <a:ext uri="{FF2B5EF4-FFF2-40B4-BE49-F238E27FC236}">
                <a16:creationId xmlns:a16="http://schemas.microsoft.com/office/drawing/2014/main" id="{C753629E-1B26-445D-9EE3-E5F56B98A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779039"/>
              </p:ext>
            </p:extLst>
          </p:nvPr>
        </p:nvGraphicFramePr>
        <p:xfrm>
          <a:off x="3169165" y="3292887"/>
          <a:ext cx="2592779" cy="155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4" name="Diagramma 23">
            <a:extLst>
              <a:ext uri="{FF2B5EF4-FFF2-40B4-BE49-F238E27FC236}">
                <a16:creationId xmlns:a16="http://schemas.microsoft.com/office/drawing/2014/main" id="{094608CC-94BB-4104-94E6-6D6CD8B5E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627234"/>
              </p:ext>
            </p:extLst>
          </p:nvPr>
        </p:nvGraphicFramePr>
        <p:xfrm>
          <a:off x="3818383" y="1770314"/>
          <a:ext cx="1266143" cy="70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B4EBA21-8EBB-4833-BE88-411396FA713B}"/>
              </a:ext>
            </a:extLst>
          </p:cNvPr>
          <p:cNvCxnSpPr/>
          <p:nvPr/>
        </p:nvCxnSpPr>
        <p:spPr>
          <a:xfrm flipV="1">
            <a:off x="5846417" y="1668104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A3143B02-F68E-4299-BB45-205FFEF8D140}"/>
              </a:ext>
            </a:extLst>
          </p:cNvPr>
          <p:cNvCxnSpPr>
            <a:cxnSpLocks/>
          </p:cNvCxnSpPr>
          <p:nvPr/>
        </p:nvCxnSpPr>
        <p:spPr>
          <a:xfrm>
            <a:off x="5846417" y="2212085"/>
            <a:ext cx="529442" cy="39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 descr="Risultato immagini per csv icon">
            <a:extLst>
              <a:ext uri="{FF2B5EF4-FFF2-40B4-BE49-F238E27FC236}">
                <a16:creationId xmlns:a16="http://schemas.microsoft.com/office/drawing/2014/main" id="{8206CE64-5731-4290-89BE-55A227EC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85" y="1372229"/>
            <a:ext cx="475814" cy="5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isultato immagini per csv icon">
            <a:extLst>
              <a:ext uri="{FF2B5EF4-FFF2-40B4-BE49-F238E27FC236}">
                <a16:creationId xmlns:a16="http://schemas.microsoft.com/office/drawing/2014/main" id="{B41E08B0-694E-4507-8130-BA8B42E9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05" y="2420266"/>
            <a:ext cx="475814" cy="5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19C6AB5-41B5-4F2B-B813-DA9E7C1FBD13}"/>
              </a:ext>
            </a:extLst>
          </p:cNvPr>
          <p:cNvCxnSpPr>
            <a:cxnSpLocks/>
          </p:cNvCxnSpPr>
          <p:nvPr/>
        </p:nvCxnSpPr>
        <p:spPr>
          <a:xfrm flipV="1">
            <a:off x="5846417" y="3588349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E3F0C2E-42DC-4399-8771-8E4C4F4312C0}"/>
              </a:ext>
            </a:extLst>
          </p:cNvPr>
          <p:cNvCxnSpPr>
            <a:cxnSpLocks/>
          </p:cNvCxnSpPr>
          <p:nvPr/>
        </p:nvCxnSpPr>
        <p:spPr>
          <a:xfrm>
            <a:off x="5846417" y="4132330"/>
            <a:ext cx="529442" cy="39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Risultato immagini per csv icon">
            <a:extLst>
              <a:ext uri="{FF2B5EF4-FFF2-40B4-BE49-F238E27FC236}">
                <a16:creationId xmlns:a16="http://schemas.microsoft.com/office/drawing/2014/main" id="{6865D63A-8C05-44F5-9C8C-3DC76613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05" y="3156301"/>
            <a:ext cx="475814" cy="5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isultato immagini per csv icon">
            <a:extLst>
              <a:ext uri="{FF2B5EF4-FFF2-40B4-BE49-F238E27FC236}">
                <a16:creationId xmlns:a16="http://schemas.microsoft.com/office/drawing/2014/main" id="{698CD6FB-4C23-4A69-A305-2634C82E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05" y="4340511"/>
            <a:ext cx="475814" cy="5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4246050-C599-4C1C-8167-9C335B16DAE9}"/>
              </a:ext>
            </a:extLst>
          </p:cNvPr>
          <p:cNvSpPr txBox="1"/>
          <p:nvPr/>
        </p:nvSpPr>
        <p:spPr>
          <a:xfrm>
            <a:off x="7020619" y="1484252"/>
            <a:ext cx="145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Y_train_set</a:t>
            </a:r>
            <a:endParaRPr lang="it-IT" sz="1400" b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53ECC5D-F25A-4A81-BABE-41B3F9FBD0F9}"/>
              </a:ext>
            </a:extLst>
          </p:cNvPr>
          <p:cNvSpPr txBox="1"/>
          <p:nvPr/>
        </p:nvSpPr>
        <p:spPr>
          <a:xfrm>
            <a:off x="7020619" y="2552387"/>
            <a:ext cx="145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Y_test_set</a:t>
            </a:r>
            <a:endParaRPr lang="it-IT" sz="1400" b="1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BB77905-27E3-4D46-A28F-37C8361B2245}"/>
              </a:ext>
            </a:extLst>
          </p:cNvPr>
          <p:cNvSpPr txBox="1"/>
          <p:nvPr/>
        </p:nvSpPr>
        <p:spPr>
          <a:xfrm>
            <a:off x="7007153" y="3258559"/>
            <a:ext cx="145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X_train_set</a:t>
            </a:r>
            <a:endParaRPr lang="it-IT" sz="1400" b="1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7409E4A-467A-43DC-BA4B-1A6D7F507C5D}"/>
              </a:ext>
            </a:extLst>
          </p:cNvPr>
          <p:cNvSpPr txBox="1"/>
          <p:nvPr/>
        </p:nvSpPr>
        <p:spPr>
          <a:xfrm>
            <a:off x="7007153" y="4442571"/>
            <a:ext cx="145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X_test_set</a:t>
            </a:r>
            <a:endParaRPr lang="it-IT" sz="1400" b="1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EF83473-EFA3-44F1-ADE6-4A543F5ABB7A}"/>
              </a:ext>
            </a:extLst>
          </p:cNvPr>
          <p:cNvSpPr txBox="1"/>
          <p:nvPr/>
        </p:nvSpPr>
        <p:spPr>
          <a:xfrm>
            <a:off x="2386304" y="4370564"/>
            <a:ext cx="103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X  - input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48D63F9-0031-499C-9746-FCA7C4B40EFB}"/>
              </a:ext>
            </a:extLst>
          </p:cNvPr>
          <p:cNvSpPr txBox="1"/>
          <p:nvPr/>
        </p:nvSpPr>
        <p:spPr>
          <a:xfrm>
            <a:off x="2359023" y="2367173"/>
            <a:ext cx="120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Y - output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4C5F51E-6D1A-4F4A-97D7-CB1798DFF715}"/>
              </a:ext>
            </a:extLst>
          </p:cNvPr>
          <p:cNvCxnSpPr>
            <a:cxnSpLocks/>
          </p:cNvCxnSpPr>
          <p:nvPr/>
        </p:nvCxnSpPr>
        <p:spPr>
          <a:xfrm>
            <a:off x="3104505" y="2147476"/>
            <a:ext cx="882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592EE6B-E7B8-4627-8BC1-FDDC4003E4EE}"/>
              </a:ext>
            </a:extLst>
          </p:cNvPr>
          <p:cNvCxnSpPr/>
          <p:nvPr/>
        </p:nvCxnSpPr>
        <p:spPr>
          <a:xfrm>
            <a:off x="5097179" y="2147476"/>
            <a:ext cx="7617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D54A233D-467C-4527-A9A1-DBDA8154A57D}"/>
              </a:ext>
            </a:extLst>
          </p:cNvPr>
          <p:cNvSpPr/>
          <p:nvPr/>
        </p:nvSpPr>
        <p:spPr>
          <a:xfrm>
            <a:off x="147779" y="1119393"/>
            <a:ext cx="3601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sz="2800" b="1" dirty="0" err="1">
                <a:ln w="0"/>
                <a:solidFill>
                  <a:srgbClr val="3A3AB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osis"/>
                <a:cs typeface="Arial" pitchFamily="34" charset="0"/>
              </a:rPr>
              <a:t>Preprocessing</a:t>
            </a:r>
            <a:r>
              <a:rPr lang="it-IT" sz="2800" b="1" dirty="0">
                <a:ln w="0"/>
                <a:solidFill>
                  <a:srgbClr val="3A3AB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osis"/>
                <a:cs typeface="Arial" pitchFamily="34" charset="0"/>
              </a:rPr>
              <a:t> Data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DDD3BD85-DDA0-49D1-AB87-96E4308D3FCE}"/>
              </a:ext>
            </a:extLst>
          </p:cNvPr>
          <p:cNvCxnSpPr>
            <a:cxnSpLocks/>
          </p:cNvCxnSpPr>
          <p:nvPr/>
        </p:nvCxnSpPr>
        <p:spPr>
          <a:xfrm flipV="1">
            <a:off x="1545907" y="2474254"/>
            <a:ext cx="805728" cy="55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8466FC0-18F6-4B10-9E38-30F3DE7767E6}"/>
              </a:ext>
            </a:extLst>
          </p:cNvPr>
          <p:cNvSpPr txBox="1"/>
          <p:nvPr/>
        </p:nvSpPr>
        <p:spPr>
          <a:xfrm>
            <a:off x="324218" y="3386227"/>
            <a:ext cx="15613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Dataset</a:t>
            </a:r>
          </a:p>
          <a:p>
            <a:pPr algn="ctr"/>
            <a:r>
              <a:rPr lang="it-IT" sz="1200" dirty="0"/>
              <a:t>Objects Streams Features 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C8873C9-2C91-4F5C-A4BC-249163AFA0D5}"/>
              </a:ext>
            </a:extLst>
          </p:cNvPr>
          <p:cNvSpPr txBox="1"/>
          <p:nvPr/>
        </p:nvSpPr>
        <p:spPr>
          <a:xfrm>
            <a:off x="2341424" y="2632359"/>
            <a:ext cx="1204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Tag (I,V,A,F)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80A3AEF-38A9-40D8-908C-BF51EEE5C003}"/>
              </a:ext>
            </a:extLst>
          </p:cNvPr>
          <p:cNvSpPr txBox="1"/>
          <p:nvPr/>
        </p:nvSpPr>
        <p:spPr>
          <a:xfrm>
            <a:off x="2264334" y="4644356"/>
            <a:ext cx="1204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Features </a:t>
            </a:r>
            <a:r>
              <a:rPr lang="it-IT" sz="1100" dirty="0" err="1"/>
              <a:t>Values</a:t>
            </a:r>
            <a:endParaRPr lang="it-IT" sz="1100" dirty="0"/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56BF0EE-ABF9-4F24-85DF-9214E3C6E012}"/>
              </a:ext>
            </a:extLst>
          </p:cNvPr>
          <p:cNvCxnSpPr>
            <a:cxnSpLocks/>
          </p:cNvCxnSpPr>
          <p:nvPr/>
        </p:nvCxnSpPr>
        <p:spPr>
          <a:xfrm>
            <a:off x="2979470" y="4034521"/>
            <a:ext cx="3793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33B6FAAD-67D5-4A42-BE31-A49E9BB5D24E}"/>
              </a:ext>
            </a:extLst>
          </p:cNvPr>
          <p:cNvCxnSpPr>
            <a:cxnSpLocks/>
          </p:cNvCxnSpPr>
          <p:nvPr/>
        </p:nvCxnSpPr>
        <p:spPr>
          <a:xfrm flipV="1">
            <a:off x="5761944" y="4072648"/>
            <a:ext cx="96967" cy="3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Graphic spid="24" grpId="0">
        <p:bldAsOne/>
      </p:bldGraphic>
      <p:bldP spid="33" grpId="0"/>
      <p:bldP spid="34" grpId="0"/>
      <p:bldP spid="35" grpId="0"/>
      <p:bldP spid="36" grpId="0"/>
      <p:bldP spid="37" grpId="0"/>
      <p:bldP spid="38" grpId="0"/>
      <p:bldP spid="43" grpId="0"/>
      <p:bldP spid="44" grpId="0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Rete Neurale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33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2DCF88D0-EE2C-4441-B981-E2C49AFF7514}"/>
              </a:ext>
            </a:extLst>
          </p:cNvPr>
          <p:cNvSpPr txBox="1">
            <a:spLocks/>
          </p:cNvSpPr>
          <p:nvPr/>
        </p:nvSpPr>
        <p:spPr>
          <a:xfrm>
            <a:off x="1105061" y="1710053"/>
            <a:ext cx="8424936" cy="391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it-IT" sz="1600" kern="0" dirty="0"/>
              <a:t>Deep Feed forward per multi-class </a:t>
            </a:r>
            <a:r>
              <a:rPr lang="it-IT" sz="1600" kern="0" dirty="0" err="1"/>
              <a:t>classification</a:t>
            </a:r>
            <a:r>
              <a:rPr lang="it-IT" sz="1600" kern="0" dirty="0"/>
              <a:t> (Immagini, Video, Audio, File)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3E5BFCCD-10FA-4B0C-8711-2272563BE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517555"/>
              </p:ext>
            </p:extLst>
          </p:nvPr>
        </p:nvGraphicFramePr>
        <p:xfrm>
          <a:off x="5380767" y="2302603"/>
          <a:ext cx="5028222" cy="234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Risultato immagini per deep neural network">
            <a:extLst>
              <a:ext uri="{FF2B5EF4-FFF2-40B4-BE49-F238E27FC236}">
                <a16:creationId xmlns:a16="http://schemas.microsoft.com/office/drawing/2014/main" id="{A9C15770-B289-4A57-BDE0-E10957586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/>
          <a:stretch/>
        </p:blipFill>
        <p:spPr bwMode="auto">
          <a:xfrm>
            <a:off x="1249122" y="2067482"/>
            <a:ext cx="4743450" cy="257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Parentesi graffa aperta 71">
            <a:extLst>
              <a:ext uri="{FF2B5EF4-FFF2-40B4-BE49-F238E27FC236}">
                <a16:creationId xmlns:a16="http://schemas.microsoft.com/office/drawing/2014/main" id="{551B5872-23B8-4B2C-B70E-A04738A85618}"/>
              </a:ext>
            </a:extLst>
          </p:cNvPr>
          <p:cNvSpPr/>
          <p:nvPr/>
        </p:nvSpPr>
        <p:spPr>
          <a:xfrm>
            <a:off x="1249122" y="2499530"/>
            <a:ext cx="216024" cy="21440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Parentesi graffa aperta 73">
            <a:extLst>
              <a:ext uri="{FF2B5EF4-FFF2-40B4-BE49-F238E27FC236}">
                <a16:creationId xmlns:a16="http://schemas.microsoft.com/office/drawing/2014/main" id="{B9E6E159-3D01-4B33-BFB8-2BEE8A3FBF02}"/>
              </a:ext>
            </a:extLst>
          </p:cNvPr>
          <p:cNvSpPr/>
          <p:nvPr/>
        </p:nvSpPr>
        <p:spPr>
          <a:xfrm rot="10800000">
            <a:off x="5992572" y="2998721"/>
            <a:ext cx="153094" cy="10428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2F3BD5D4-8AD4-421A-BC82-20B2B656F1D2}"/>
              </a:ext>
            </a:extLst>
          </p:cNvPr>
          <p:cNvSpPr txBox="1"/>
          <p:nvPr/>
        </p:nvSpPr>
        <p:spPr>
          <a:xfrm>
            <a:off x="-606012" y="2998721"/>
            <a:ext cx="2524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X </a:t>
            </a:r>
          </a:p>
          <a:p>
            <a:pPr algn="ctr"/>
            <a:r>
              <a:rPr lang="it-IT" sz="1400" dirty="0"/>
              <a:t>Features </a:t>
            </a:r>
          </a:p>
          <a:p>
            <a:pPr algn="ctr"/>
            <a:r>
              <a:rPr lang="it-IT" sz="1400" dirty="0" err="1"/>
              <a:t>Values</a:t>
            </a:r>
            <a:r>
              <a:rPr lang="it-IT" sz="1400" dirty="0"/>
              <a:t> </a:t>
            </a:r>
          </a:p>
          <a:p>
            <a:pPr algn="ctr"/>
            <a:r>
              <a:rPr lang="it-IT" sz="1400" dirty="0"/>
              <a:t>(</a:t>
            </a:r>
            <a:r>
              <a:rPr lang="it-IT" sz="1200" dirty="0"/>
              <a:t>16 nodi)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E35926B-F716-4AD8-869F-DAD474C822A4}"/>
              </a:ext>
            </a:extLst>
          </p:cNvPr>
          <p:cNvSpPr txBox="1"/>
          <p:nvPr/>
        </p:nvSpPr>
        <p:spPr>
          <a:xfrm>
            <a:off x="5317529" y="3202231"/>
            <a:ext cx="2524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Y</a:t>
            </a:r>
          </a:p>
          <a:p>
            <a:pPr algn="ctr"/>
            <a:r>
              <a:rPr lang="it-IT" sz="1400" dirty="0"/>
              <a:t>Tag</a:t>
            </a:r>
          </a:p>
          <a:p>
            <a:pPr algn="ctr"/>
            <a:r>
              <a:rPr lang="it-IT" sz="1400" dirty="0"/>
              <a:t>(</a:t>
            </a:r>
            <a:r>
              <a:rPr lang="it-IT" sz="1200" dirty="0"/>
              <a:t>4 nodi)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E431CEE1-1921-4CD5-B981-A61AA391C24F}"/>
              </a:ext>
            </a:extLst>
          </p:cNvPr>
          <p:cNvSpPr/>
          <p:nvPr/>
        </p:nvSpPr>
        <p:spPr>
          <a:xfrm>
            <a:off x="251520" y="1179399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sz="2800" b="1" dirty="0">
                <a:ln w="0"/>
                <a:solidFill>
                  <a:srgbClr val="3A3AB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osis"/>
                <a:cs typeface="Arial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10275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27176" y="3291830"/>
            <a:ext cx="7416824" cy="1728192"/>
          </a:xfrm>
        </p:spPr>
        <p:txBody>
          <a:bodyPr/>
          <a:lstStyle/>
          <a:p>
            <a:pPr algn="r"/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dirty="0"/>
            </a:br>
            <a:r>
              <a:rPr lang="it-IT" dirty="0"/>
              <a:t>Sviluppi Futuri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500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94900" y="1244928"/>
            <a:ext cx="5771356" cy="155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b="1" u="sng" dirty="0"/>
              <a:t>Lavoro svolto</a:t>
            </a:r>
          </a:p>
          <a:p>
            <a:pPr>
              <a:buNone/>
            </a:pP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35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3ACAAA3C-19D4-4D80-9CF1-1B20B2085BE2}"/>
              </a:ext>
            </a:extLst>
          </p:cNvPr>
          <p:cNvSpPr txBox="1">
            <a:spLocks/>
          </p:cNvSpPr>
          <p:nvPr/>
        </p:nvSpPr>
        <p:spPr>
          <a:xfrm>
            <a:off x="834318" y="1721030"/>
            <a:ext cx="6545994" cy="1858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1600" kern="0" dirty="0"/>
              <a:t>Implementazione di un tool per l’estrapolazione delle features da servizi IM in maniera </a:t>
            </a:r>
            <a:r>
              <a:rPr lang="it-IT" sz="1600" kern="0" dirty="0">
                <a:solidFill>
                  <a:srgbClr val="3A3AB9"/>
                </a:solidFill>
              </a:rPr>
              <a:t>semi-automatica</a:t>
            </a:r>
          </a:p>
          <a:p>
            <a:pPr>
              <a:buNone/>
            </a:pPr>
            <a:endParaRPr lang="it-IT" sz="1600" kern="0" dirty="0"/>
          </a:p>
          <a:p>
            <a:pPr marL="342900" indent="-342900"/>
            <a:r>
              <a:rPr lang="it-IT" sz="1600" kern="0" dirty="0"/>
              <a:t>Conduzione di un </a:t>
            </a:r>
            <a:r>
              <a:rPr lang="it-IT" sz="1600" kern="0" dirty="0">
                <a:solidFill>
                  <a:srgbClr val="3A3AB9"/>
                </a:solidFill>
              </a:rPr>
              <a:t>esperimento</a:t>
            </a:r>
            <a:r>
              <a:rPr lang="it-IT" sz="1600" kern="0" dirty="0"/>
              <a:t> su WhatsApp</a:t>
            </a:r>
          </a:p>
          <a:p>
            <a:pPr marL="800100" lvl="1" indent="-342900"/>
            <a:r>
              <a:rPr lang="it-IT" sz="1600" kern="0" dirty="0"/>
              <a:t>Acquisizione ed analisi forense del traffico di rete</a:t>
            </a:r>
          </a:p>
          <a:p>
            <a:pPr marL="800100" lvl="1" indent="-342900"/>
            <a:r>
              <a:rPr lang="it-IT" sz="1600" kern="0" dirty="0"/>
              <a:t>Generazione di </a:t>
            </a:r>
            <a:r>
              <a:rPr lang="it-IT" sz="1600" kern="0" dirty="0">
                <a:solidFill>
                  <a:srgbClr val="3A3AB9"/>
                </a:solidFill>
              </a:rPr>
              <a:t>dataset </a:t>
            </a:r>
            <a:r>
              <a:rPr lang="it-IT" sz="1600" kern="0" dirty="0">
                <a:solidFill>
                  <a:schemeClr val="tx1"/>
                </a:solidFill>
              </a:rPr>
              <a:t>da utilizzare nell’ambito ML </a:t>
            </a:r>
          </a:p>
          <a:p>
            <a:pPr marL="800100" lvl="1" indent="-342900"/>
            <a:r>
              <a:rPr lang="it-IT" sz="1600" kern="0" dirty="0">
                <a:solidFill>
                  <a:schemeClr val="tx1"/>
                </a:solidFill>
              </a:rPr>
              <a:t>Progettazione di una</a:t>
            </a:r>
            <a:r>
              <a:rPr lang="it-IT" sz="1600" kern="0" dirty="0">
                <a:solidFill>
                  <a:srgbClr val="3A3AB9"/>
                </a:solidFill>
              </a:rPr>
              <a:t> rete neurale </a:t>
            </a:r>
            <a:r>
              <a:rPr lang="it-IT" sz="1600" kern="0" dirty="0">
                <a:solidFill>
                  <a:schemeClr val="tx1"/>
                </a:solidFill>
              </a:rPr>
              <a:t>per il profiling delle attività</a:t>
            </a:r>
          </a:p>
          <a:p>
            <a:pPr marL="800100" lvl="1" indent="-342900"/>
            <a:endParaRPr lang="it-IT" sz="1600" kern="0" dirty="0">
              <a:solidFill>
                <a:schemeClr val="tx1"/>
              </a:solidFill>
            </a:endParaRPr>
          </a:p>
          <a:p>
            <a:pPr marL="342900" indent="-342900"/>
            <a:endParaRPr lang="it-IT" sz="2600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30AEE866-0DD0-4F51-8FC1-D7F30921FD00}"/>
              </a:ext>
            </a:extLst>
          </p:cNvPr>
          <p:cNvSpPr txBox="1">
            <a:spLocks/>
          </p:cNvSpPr>
          <p:nvPr/>
        </p:nvSpPr>
        <p:spPr>
          <a:xfrm>
            <a:off x="834318" y="4110477"/>
            <a:ext cx="7626114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/>
            <a:r>
              <a:rPr lang="it-IT" sz="1600" dirty="0"/>
              <a:t>Analisi di altri sevizi di IM</a:t>
            </a:r>
          </a:p>
          <a:p>
            <a:pPr marL="342900" indent="-342900"/>
            <a:r>
              <a:rPr lang="it-IT" sz="1600" dirty="0"/>
              <a:t>Sperimentare altre metodologie di acquisizione del traffico di rete</a:t>
            </a:r>
          </a:p>
          <a:p>
            <a:pPr>
              <a:buFont typeface="Roboto"/>
              <a:buNone/>
            </a:pPr>
            <a:endParaRPr lang="it-IT" sz="2000" kern="0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396A6C3-98E7-4D2D-94DF-5E19B9B3E799}"/>
              </a:ext>
            </a:extLst>
          </p:cNvPr>
          <p:cNvSpPr txBox="1">
            <a:spLocks/>
          </p:cNvSpPr>
          <p:nvPr/>
        </p:nvSpPr>
        <p:spPr>
          <a:xfrm>
            <a:off x="594900" y="3595085"/>
            <a:ext cx="5771356" cy="40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000" b="1" u="sng" kern="0" dirty="0"/>
              <a:t>Sviluppi Futuri</a:t>
            </a:r>
          </a:p>
          <a:p>
            <a:pPr>
              <a:buFont typeface="Roboto"/>
              <a:buNone/>
            </a:pPr>
            <a:endParaRPr lang="it-IT" sz="2000" kern="0" dirty="0"/>
          </a:p>
        </p:txBody>
      </p:sp>
      <p:pic>
        <p:nvPicPr>
          <p:cNvPr id="10" name="Picture 8" descr="Risultato immagini per py file">
            <a:extLst>
              <a:ext uri="{FF2B5EF4-FFF2-40B4-BE49-F238E27FC236}">
                <a16:creationId xmlns:a16="http://schemas.microsoft.com/office/drawing/2014/main" id="{40C0FC2A-34E9-4361-933D-0AFFE662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25" y="2007689"/>
            <a:ext cx="420045" cy="4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 descr="Immagine che contiene segnale, fotografia, lato, rosso&#10;&#10;Descrizione generata automaticamente">
            <a:extLst>
              <a:ext uri="{FF2B5EF4-FFF2-40B4-BE49-F238E27FC236}">
                <a16:creationId xmlns:a16="http://schemas.microsoft.com/office/drawing/2014/main" id="{38DCB232-8CA9-41BD-88FB-9AE243FC36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58" y="1664237"/>
            <a:ext cx="599733" cy="599733"/>
          </a:xfrm>
          <a:prstGeom prst="rect">
            <a:avLst/>
          </a:prstGeom>
        </p:spPr>
      </p:pic>
      <p:pic>
        <p:nvPicPr>
          <p:cNvPr id="3074" name="Picture 2" descr="Risultati immagini per experiment icon">
            <a:extLst>
              <a:ext uri="{FF2B5EF4-FFF2-40B4-BE49-F238E27FC236}">
                <a16:creationId xmlns:a16="http://schemas.microsoft.com/office/drawing/2014/main" id="{E1BB2489-8AE1-457F-BE27-7407CFE9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58" y="2543578"/>
            <a:ext cx="771899" cy="77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155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59632" y="3291830"/>
            <a:ext cx="7884368" cy="1728192"/>
          </a:xfrm>
        </p:spPr>
        <p:txBody>
          <a:bodyPr/>
          <a:lstStyle/>
          <a:p>
            <a:pPr algn="r"/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dirty="0"/>
            </a:br>
            <a:r>
              <a:rPr lang="it-IT" dirty="0"/>
              <a:t>Grazie per l’attenzione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6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202CAA3C-7474-4EAB-AB09-B028DE92E8A3}"/>
              </a:ext>
            </a:extLst>
          </p:cNvPr>
          <p:cNvSpPr/>
          <p:nvPr/>
        </p:nvSpPr>
        <p:spPr>
          <a:xfrm>
            <a:off x="2528866" y="2625167"/>
            <a:ext cx="4361465" cy="54783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Stop">
              <a:avLst>
                <a:gd name="adj" fmla="val 41453"/>
              </a:avLst>
            </a:prstTxWarp>
            <a:spAutoFit/>
          </a:bodyPr>
          <a:lstStyle/>
          <a:p>
            <a:pPr algn="ctr"/>
            <a:r>
              <a:rPr lang="it-IT" sz="2000" dirty="0">
                <a:ln w="0"/>
                <a:solidFill>
                  <a:srgbClr val="CB1B4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RcRK^QcN^2y#G8%#HKSe4p*yhc3k^eXYQQR4!jvw3u2DmX5!BTRcRK^QcN^2y#G8%#HKSe4p*!jvw3u2DmXK^QcN^2y#G8%#HKSe4p*yhc3k^eXYQQR4!jvR4!jvw3u2DmX5!BT8%#HKSe4p*yhc3k^eXo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Applicativo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FC18AD-1CAE-4C8E-9AEE-1B1D2C7AB44F}"/>
              </a:ext>
            </a:extLst>
          </p:cNvPr>
          <p:cNvSpPr txBox="1"/>
          <p:nvPr/>
        </p:nvSpPr>
        <p:spPr>
          <a:xfrm>
            <a:off x="3876984" y="1088866"/>
            <a:ext cx="161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Servizi di Instant Messaging</a:t>
            </a:r>
          </a:p>
        </p:txBody>
      </p:sp>
      <p:pic>
        <p:nvPicPr>
          <p:cNvPr id="12" name="Immagine 11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1AB8B07D-0062-4878-9FC1-7684A79CF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80" y="2102762"/>
            <a:ext cx="1368152" cy="1368152"/>
          </a:xfrm>
          <a:prstGeom prst="rect">
            <a:avLst/>
          </a:prstGeom>
        </p:spPr>
      </p:pic>
      <p:pic>
        <p:nvPicPr>
          <p:cNvPr id="14" name="Immagine 13" descr="Immagine che contiene elettronico, computer&#10;&#10;Descrizione generata automaticamente">
            <a:extLst>
              <a:ext uri="{FF2B5EF4-FFF2-40B4-BE49-F238E27FC236}">
                <a16:creationId xmlns:a16="http://schemas.microsoft.com/office/drawing/2014/main" id="{910F4A27-DE56-4BF4-AB9D-9656E4DB7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46" y="2079882"/>
            <a:ext cx="1368152" cy="1368152"/>
          </a:xfrm>
          <a:prstGeom prst="rect">
            <a:avLst/>
          </a:prstGeom>
        </p:spPr>
      </p:pic>
      <p:pic>
        <p:nvPicPr>
          <p:cNvPr id="15" name="Picture 10" descr="Risultato immagini per telegram">
            <a:extLst>
              <a:ext uri="{FF2B5EF4-FFF2-40B4-BE49-F238E27FC236}">
                <a16:creationId xmlns:a16="http://schemas.microsoft.com/office/drawing/2014/main" id="{1279287A-FB78-41DD-91AC-9848EE62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22" y="1601490"/>
            <a:ext cx="756516" cy="7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Risultato immagini per icon whatsapp">
            <a:extLst>
              <a:ext uri="{FF2B5EF4-FFF2-40B4-BE49-F238E27FC236}">
                <a16:creationId xmlns:a16="http://schemas.microsoft.com/office/drawing/2014/main" id="{59BBB9F0-CA89-44E1-8919-BBADB1BA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9" y="1618025"/>
            <a:ext cx="862756" cy="8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isultato immagini per lock icon 3d">
            <a:extLst>
              <a:ext uri="{FF2B5EF4-FFF2-40B4-BE49-F238E27FC236}">
                <a16:creationId xmlns:a16="http://schemas.microsoft.com/office/drawing/2014/main" id="{ED149F0C-9AEC-4A3F-9EC1-DC4A8552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64" y="2579268"/>
            <a:ext cx="511595" cy="5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o immagini per evil icon">
            <a:extLst>
              <a:ext uri="{FF2B5EF4-FFF2-40B4-BE49-F238E27FC236}">
                <a16:creationId xmlns:a16="http://schemas.microsoft.com/office/drawing/2014/main" id="{161B80F8-BEEE-40BD-952B-2D0983061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31" y="2050599"/>
            <a:ext cx="1255115" cy="12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o immagini per evil icon">
            <a:extLst>
              <a:ext uri="{FF2B5EF4-FFF2-40B4-BE49-F238E27FC236}">
                <a16:creationId xmlns:a16="http://schemas.microsoft.com/office/drawing/2014/main" id="{DD97F7B0-0667-40CB-83ED-57D05413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1842" y="2102762"/>
            <a:ext cx="1255115" cy="12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AB70FE73-5918-41F8-855A-A7008933965C}"/>
              </a:ext>
            </a:extLst>
          </p:cNvPr>
          <p:cNvSpPr txBox="1">
            <a:spLocks/>
          </p:cNvSpPr>
          <p:nvPr/>
        </p:nvSpPr>
        <p:spPr>
          <a:xfrm>
            <a:off x="3525942" y="3862763"/>
            <a:ext cx="2312591" cy="828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Font typeface="Roboto"/>
              <a:buNone/>
            </a:pPr>
            <a:r>
              <a:rPr lang="it-IT" sz="2000" kern="0" dirty="0">
                <a:solidFill>
                  <a:srgbClr val="3A3AB9"/>
                </a:solidFill>
              </a:rPr>
              <a:t>Cyberstalking </a:t>
            </a:r>
          </a:p>
          <a:p>
            <a:pPr algn="ctr">
              <a:buFont typeface="Roboto"/>
              <a:buNone/>
            </a:pPr>
            <a:r>
              <a:rPr lang="it-IT" sz="2000" kern="0" dirty="0">
                <a:solidFill>
                  <a:srgbClr val="3A3AB9"/>
                </a:solidFill>
              </a:rPr>
              <a:t>Cyberbullismo</a:t>
            </a:r>
          </a:p>
          <a:p>
            <a:pPr algn="ctr">
              <a:buFont typeface="Roboto"/>
              <a:buNone/>
            </a:pPr>
            <a:r>
              <a:rPr lang="it-IT" sz="2000" kern="0" dirty="0">
                <a:solidFill>
                  <a:srgbClr val="3A3AB9"/>
                </a:solidFill>
              </a:rPr>
              <a:t>Cyberterrorismo</a:t>
            </a:r>
          </a:p>
          <a:p>
            <a:pPr>
              <a:buFont typeface="Roboto"/>
              <a:buNone/>
            </a:pPr>
            <a:endParaRPr lang="it-IT" sz="2000" kern="0" dirty="0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6A388D3C-ADBD-4197-A574-66EE473A9571}"/>
              </a:ext>
            </a:extLst>
          </p:cNvPr>
          <p:cNvSpPr/>
          <p:nvPr/>
        </p:nvSpPr>
        <p:spPr>
          <a:xfrm>
            <a:off x="4481396" y="3312125"/>
            <a:ext cx="252028" cy="612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1" name="Immagine 20" descr="Immagine che contiene luce&#10;&#10;Descrizione generata automaticamente">
            <a:extLst>
              <a:ext uri="{FF2B5EF4-FFF2-40B4-BE49-F238E27FC236}">
                <a16:creationId xmlns:a16="http://schemas.microsoft.com/office/drawing/2014/main" id="{5CA4CEA6-749D-4875-992F-125D8942D8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2548" y="2049403"/>
            <a:ext cx="1514335" cy="1514335"/>
          </a:xfrm>
          <a:prstGeom prst="rect">
            <a:avLst/>
          </a:prstGeom>
        </p:spPr>
      </p:pic>
      <p:pic>
        <p:nvPicPr>
          <p:cNvPr id="22" name="Immagine 21" descr="Immagine che contiene luce, giocatore&#10;&#10;Descrizione generata automaticamente">
            <a:extLst>
              <a:ext uri="{FF2B5EF4-FFF2-40B4-BE49-F238E27FC236}">
                <a16:creationId xmlns:a16="http://schemas.microsoft.com/office/drawing/2014/main" id="{14956294-F17E-4EB4-A0A4-B252F5C384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39" y="2128325"/>
            <a:ext cx="1514335" cy="1514335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7325B822-046D-45F1-A5EE-D16A9FD13CC6}"/>
              </a:ext>
            </a:extLst>
          </p:cNvPr>
          <p:cNvSpPr/>
          <p:nvPr/>
        </p:nvSpPr>
        <p:spPr>
          <a:xfrm>
            <a:off x="3831597" y="4127936"/>
            <a:ext cx="1803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sz="2800" b="1" dirty="0">
                <a:ln w="0"/>
                <a:solidFill>
                  <a:srgbClr val="3A3AB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osis"/>
                <a:cs typeface="Arial" pitchFamily="34" charset="0"/>
              </a:rPr>
              <a:t>Side </a:t>
            </a:r>
            <a:r>
              <a:rPr lang="it-IT" sz="2800" b="1" dirty="0" err="1">
                <a:ln w="0"/>
                <a:solidFill>
                  <a:srgbClr val="3A3AB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osis"/>
                <a:cs typeface="Arial" pitchFamily="34" charset="0"/>
              </a:rPr>
              <a:t>Effect</a:t>
            </a:r>
            <a:endParaRPr lang="it-IT" sz="2800" b="1" dirty="0">
              <a:ln w="0"/>
              <a:solidFill>
                <a:srgbClr val="3A3AB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osi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 animBg="1"/>
      <p:bldP spid="25" grpId="0"/>
      <p:bldP spid="2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tangolo 26">
            <a:extLst>
              <a:ext uri="{FF2B5EF4-FFF2-40B4-BE49-F238E27FC236}">
                <a16:creationId xmlns:a16="http://schemas.microsoft.com/office/drawing/2014/main" id="{5B6D71DD-D50C-46C6-A93F-0CE8F999EC64}"/>
              </a:ext>
            </a:extLst>
          </p:cNvPr>
          <p:cNvSpPr/>
          <p:nvPr/>
        </p:nvSpPr>
        <p:spPr>
          <a:xfrm>
            <a:off x="3252301" y="2773411"/>
            <a:ext cx="2736304" cy="1497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Applicativo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5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FC18AD-1CAE-4C8E-9AEE-1B1D2C7AB44F}"/>
              </a:ext>
            </a:extLst>
          </p:cNvPr>
          <p:cNvSpPr txBox="1"/>
          <p:nvPr/>
        </p:nvSpPr>
        <p:spPr>
          <a:xfrm>
            <a:off x="3876984" y="1088866"/>
            <a:ext cx="161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Servizi di Instant Messaging</a:t>
            </a:r>
          </a:p>
        </p:txBody>
      </p:sp>
      <p:pic>
        <p:nvPicPr>
          <p:cNvPr id="12" name="Immagine 11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1AB8B07D-0062-4878-9FC1-7684A79CF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80" y="2102762"/>
            <a:ext cx="1368152" cy="1368152"/>
          </a:xfrm>
          <a:prstGeom prst="rect">
            <a:avLst/>
          </a:prstGeom>
        </p:spPr>
      </p:pic>
      <p:pic>
        <p:nvPicPr>
          <p:cNvPr id="14" name="Immagine 13" descr="Immagine che contiene elettronico, computer&#10;&#10;Descrizione generata automaticamente">
            <a:extLst>
              <a:ext uri="{FF2B5EF4-FFF2-40B4-BE49-F238E27FC236}">
                <a16:creationId xmlns:a16="http://schemas.microsoft.com/office/drawing/2014/main" id="{910F4A27-DE56-4BF4-AB9D-9656E4DB7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46" y="2079882"/>
            <a:ext cx="1368152" cy="1368152"/>
          </a:xfrm>
          <a:prstGeom prst="rect">
            <a:avLst/>
          </a:prstGeom>
        </p:spPr>
      </p:pic>
      <p:pic>
        <p:nvPicPr>
          <p:cNvPr id="15" name="Picture 10" descr="Risultato immagini per telegram">
            <a:extLst>
              <a:ext uri="{FF2B5EF4-FFF2-40B4-BE49-F238E27FC236}">
                <a16:creationId xmlns:a16="http://schemas.microsoft.com/office/drawing/2014/main" id="{1279287A-FB78-41DD-91AC-9848EE62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22" y="1601490"/>
            <a:ext cx="756516" cy="7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Risultato immagini per icon whatsapp">
            <a:extLst>
              <a:ext uri="{FF2B5EF4-FFF2-40B4-BE49-F238E27FC236}">
                <a16:creationId xmlns:a16="http://schemas.microsoft.com/office/drawing/2014/main" id="{59BBB9F0-CA89-44E1-8919-BBADB1BA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9" y="1618025"/>
            <a:ext cx="862756" cy="8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o immagini per evil icon">
            <a:extLst>
              <a:ext uri="{FF2B5EF4-FFF2-40B4-BE49-F238E27FC236}">
                <a16:creationId xmlns:a16="http://schemas.microsoft.com/office/drawing/2014/main" id="{161B80F8-BEEE-40BD-952B-2D0983061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31" y="2050599"/>
            <a:ext cx="1255115" cy="12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o immagini per evil icon">
            <a:extLst>
              <a:ext uri="{FF2B5EF4-FFF2-40B4-BE49-F238E27FC236}">
                <a16:creationId xmlns:a16="http://schemas.microsoft.com/office/drawing/2014/main" id="{DD97F7B0-0667-40CB-83ED-57D05413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1842" y="2102762"/>
            <a:ext cx="1255115" cy="12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Risultato immagini per pc  icon transparent">
            <a:extLst>
              <a:ext uri="{FF2B5EF4-FFF2-40B4-BE49-F238E27FC236}">
                <a16:creationId xmlns:a16="http://schemas.microsoft.com/office/drawing/2014/main" id="{E7B7C5A8-D35E-4B05-A56F-D052AB9B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84" y="2247035"/>
            <a:ext cx="1414576" cy="14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isultato immagini per sniffing network icon transparenrt">
            <a:extLst>
              <a:ext uri="{FF2B5EF4-FFF2-40B4-BE49-F238E27FC236}">
                <a16:creationId xmlns:a16="http://schemas.microsoft.com/office/drawing/2014/main" id="{A0331CBF-6908-4FDA-9335-E32AF77E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56" y="2597298"/>
            <a:ext cx="547832" cy="54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641AE08-3469-4A62-9948-C1162AE04D90}"/>
              </a:ext>
            </a:extLst>
          </p:cNvPr>
          <p:cNvSpPr txBox="1"/>
          <p:nvPr/>
        </p:nvSpPr>
        <p:spPr>
          <a:xfrm>
            <a:off x="3062624" y="3899782"/>
            <a:ext cx="323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3A3AB9"/>
                </a:solidFill>
              </a:rPr>
              <a:t>1) Acquisizione del traffico</a:t>
            </a:r>
          </a:p>
        </p:txBody>
      </p:sp>
      <p:pic>
        <p:nvPicPr>
          <p:cNvPr id="26" name="Picture 2" descr="Risultati immagini per detective icon transparent">
            <a:extLst>
              <a:ext uri="{FF2B5EF4-FFF2-40B4-BE49-F238E27FC236}">
                <a16:creationId xmlns:a16="http://schemas.microsoft.com/office/drawing/2014/main" id="{E4FFF968-0C6B-4A2D-B0AA-6F12AD42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75" y="2498014"/>
            <a:ext cx="1134358" cy="9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B693268A-9841-42D2-918A-233A92477538}"/>
              </a:ext>
            </a:extLst>
          </p:cNvPr>
          <p:cNvSpPr/>
          <p:nvPr/>
        </p:nvSpPr>
        <p:spPr>
          <a:xfrm>
            <a:off x="3158678" y="3769767"/>
            <a:ext cx="314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sz="2800" b="1" dirty="0">
                <a:ln w="0"/>
                <a:solidFill>
                  <a:srgbClr val="3A3AB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osis"/>
                <a:cs typeface="Arial" pitchFamily="34" charset="0"/>
              </a:rPr>
              <a:t>Network Forensics</a:t>
            </a:r>
          </a:p>
        </p:txBody>
      </p:sp>
      <p:pic>
        <p:nvPicPr>
          <p:cNvPr id="28" name="Picture 2" descr="Risultato immagini per detective icon">
            <a:extLst>
              <a:ext uri="{FF2B5EF4-FFF2-40B4-BE49-F238E27FC236}">
                <a16:creationId xmlns:a16="http://schemas.microsoft.com/office/drawing/2014/main" id="{12641BA2-D6EE-4AC5-B33B-2B77AADD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59" y="2288923"/>
            <a:ext cx="1449511" cy="128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FB4EA5C-583F-434B-BB7F-4BE2FDA92021}"/>
              </a:ext>
            </a:extLst>
          </p:cNvPr>
          <p:cNvSpPr txBox="1"/>
          <p:nvPr/>
        </p:nvSpPr>
        <p:spPr>
          <a:xfrm>
            <a:off x="3062624" y="3921576"/>
            <a:ext cx="323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3A3AB9"/>
                </a:solidFill>
              </a:rPr>
              <a:t>2) Analisi del traffico acquisito</a:t>
            </a:r>
          </a:p>
        </p:txBody>
      </p:sp>
    </p:spTree>
    <p:extLst>
      <p:ext uri="{BB962C8B-B14F-4D97-AF65-F5344CB8AC3E}">
        <p14:creationId xmlns:p14="http://schemas.microsoft.com/office/powerpoint/2010/main" val="419011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0" grpId="0"/>
      <p:bldP spid="20" grpId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202CAA3C-7474-4EAB-AB09-B028DE92E8A3}"/>
              </a:ext>
            </a:extLst>
          </p:cNvPr>
          <p:cNvSpPr/>
          <p:nvPr/>
        </p:nvSpPr>
        <p:spPr>
          <a:xfrm>
            <a:off x="2528866" y="2625167"/>
            <a:ext cx="4361465" cy="54783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Stop">
              <a:avLst>
                <a:gd name="adj" fmla="val 41453"/>
              </a:avLst>
            </a:prstTxWarp>
            <a:spAutoFit/>
          </a:bodyPr>
          <a:lstStyle/>
          <a:p>
            <a:pPr algn="ctr"/>
            <a:r>
              <a:rPr lang="it-IT" sz="2000" dirty="0">
                <a:ln w="0"/>
                <a:solidFill>
                  <a:srgbClr val="CB1B4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RcRK^QcN^2y#G8%#HKSe4p*yhc3k^eXYQQR4!jvw3u2DmX5!BTRcRK^QcN^2y#G8%#HKSe4p*!jvw3u2DmXK^QcN^2y#G8%#HKSe4p*yhc3k^eXYQQR4!jvR4!jvw3u2DmX5!BT8%#HKSe4p*yhc3k^eXo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Applicativo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6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FC18AD-1CAE-4C8E-9AEE-1B1D2C7AB44F}"/>
              </a:ext>
            </a:extLst>
          </p:cNvPr>
          <p:cNvSpPr txBox="1"/>
          <p:nvPr/>
        </p:nvSpPr>
        <p:spPr>
          <a:xfrm>
            <a:off x="3876984" y="1088866"/>
            <a:ext cx="161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Servizi di Instant Messaging</a:t>
            </a:r>
          </a:p>
        </p:txBody>
      </p:sp>
      <p:pic>
        <p:nvPicPr>
          <p:cNvPr id="12" name="Immagine 11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1AB8B07D-0062-4878-9FC1-7684A79CF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80" y="2102762"/>
            <a:ext cx="1368152" cy="1368152"/>
          </a:xfrm>
          <a:prstGeom prst="rect">
            <a:avLst/>
          </a:prstGeom>
        </p:spPr>
      </p:pic>
      <p:pic>
        <p:nvPicPr>
          <p:cNvPr id="14" name="Immagine 13" descr="Immagine che contiene elettronico, computer&#10;&#10;Descrizione generata automaticamente">
            <a:extLst>
              <a:ext uri="{FF2B5EF4-FFF2-40B4-BE49-F238E27FC236}">
                <a16:creationId xmlns:a16="http://schemas.microsoft.com/office/drawing/2014/main" id="{910F4A27-DE56-4BF4-AB9D-9656E4DB7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46" y="2079882"/>
            <a:ext cx="1368152" cy="1368152"/>
          </a:xfrm>
          <a:prstGeom prst="rect">
            <a:avLst/>
          </a:prstGeom>
        </p:spPr>
      </p:pic>
      <p:pic>
        <p:nvPicPr>
          <p:cNvPr id="15" name="Picture 10" descr="Risultato immagini per telegram">
            <a:extLst>
              <a:ext uri="{FF2B5EF4-FFF2-40B4-BE49-F238E27FC236}">
                <a16:creationId xmlns:a16="http://schemas.microsoft.com/office/drawing/2014/main" id="{1279287A-FB78-41DD-91AC-9848EE62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22" y="1601490"/>
            <a:ext cx="756516" cy="7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Risultato immagini per icon whatsapp">
            <a:extLst>
              <a:ext uri="{FF2B5EF4-FFF2-40B4-BE49-F238E27FC236}">
                <a16:creationId xmlns:a16="http://schemas.microsoft.com/office/drawing/2014/main" id="{59BBB9F0-CA89-44E1-8919-BBADB1BA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9" y="1618025"/>
            <a:ext cx="862756" cy="8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isultato immagini per lock icon 3d">
            <a:extLst>
              <a:ext uri="{FF2B5EF4-FFF2-40B4-BE49-F238E27FC236}">
                <a16:creationId xmlns:a16="http://schemas.microsoft.com/office/drawing/2014/main" id="{ED149F0C-9AEC-4A3F-9EC1-DC4A8552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64" y="2579268"/>
            <a:ext cx="511595" cy="5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o immagini per evil icon">
            <a:extLst>
              <a:ext uri="{FF2B5EF4-FFF2-40B4-BE49-F238E27FC236}">
                <a16:creationId xmlns:a16="http://schemas.microsoft.com/office/drawing/2014/main" id="{161B80F8-BEEE-40BD-952B-2D0983061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31" y="2050599"/>
            <a:ext cx="1255115" cy="12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o immagini per evil icon">
            <a:extLst>
              <a:ext uri="{FF2B5EF4-FFF2-40B4-BE49-F238E27FC236}">
                <a16:creationId xmlns:a16="http://schemas.microsoft.com/office/drawing/2014/main" id="{DD97F7B0-0667-40CB-83ED-57D05413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1842" y="2102762"/>
            <a:ext cx="1255115" cy="12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olla: nuvola 5">
            <a:extLst>
              <a:ext uri="{FF2B5EF4-FFF2-40B4-BE49-F238E27FC236}">
                <a16:creationId xmlns:a16="http://schemas.microsoft.com/office/drawing/2014/main" id="{91347874-5FBC-45E9-B611-EF551E17A3C9}"/>
              </a:ext>
            </a:extLst>
          </p:cNvPr>
          <p:cNvSpPr/>
          <p:nvPr/>
        </p:nvSpPr>
        <p:spPr>
          <a:xfrm>
            <a:off x="5375325" y="1218118"/>
            <a:ext cx="1826517" cy="1013896"/>
          </a:xfrm>
          <a:prstGeom prst="cloudCallout">
            <a:avLst>
              <a:gd name="adj1" fmla="val -41073"/>
              <a:gd name="adj2" fmla="val 65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?! 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5F9170C-A4AD-4D32-A14A-5BA3E6FFB7E7}"/>
              </a:ext>
            </a:extLst>
          </p:cNvPr>
          <p:cNvSpPr/>
          <p:nvPr/>
        </p:nvSpPr>
        <p:spPr>
          <a:xfrm>
            <a:off x="3252301" y="2773411"/>
            <a:ext cx="2736304" cy="1497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9" name="Picture 2" descr="Risultato immagini per detective icon">
            <a:extLst>
              <a:ext uri="{FF2B5EF4-FFF2-40B4-BE49-F238E27FC236}">
                <a16:creationId xmlns:a16="http://schemas.microsoft.com/office/drawing/2014/main" id="{8E4D62BB-D922-416C-89A4-C579CC7B1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23" y="2358006"/>
            <a:ext cx="1449511" cy="128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29BC2138-353E-4CE3-8CF4-ADFCF77147EC}"/>
              </a:ext>
            </a:extLst>
          </p:cNvPr>
          <p:cNvSpPr txBox="1">
            <a:spLocks/>
          </p:cNvSpPr>
          <p:nvPr/>
        </p:nvSpPr>
        <p:spPr>
          <a:xfrm>
            <a:off x="3451114" y="3939904"/>
            <a:ext cx="2312591" cy="828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Font typeface="Roboto"/>
              <a:buNone/>
            </a:pPr>
            <a:r>
              <a:rPr lang="it-IT" sz="2000" kern="0" dirty="0">
                <a:solidFill>
                  <a:srgbClr val="3A3AB9"/>
                </a:solidFill>
              </a:rPr>
              <a:t>Profiling</a:t>
            </a:r>
            <a:r>
              <a:rPr lang="it-IT" sz="2000" kern="0" dirty="0">
                <a:solidFill>
                  <a:schemeClr val="tx1"/>
                </a:solidFill>
              </a:rPr>
              <a:t> Attività</a:t>
            </a:r>
          </a:p>
          <a:p>
            <a:pPr algn="ctr">
              <a:buFont typeface="Roboto"/>
              <a:buNone/>
            </a:pPr>
            <a:r>
              <a:rPr lang="it-IT" sz="2000" kern="0" dirty="0">
                <a:solidFill>
                  <a:schemeClr val="tx1"/>
                </a:solidFill>
              </a:rPr>
              <a:t>problematica</a:t>
            </a:r>
          </a:p>
          <a:p>
            <a:pPr>
              <a:buFont typeface="Roboto"/>
              <a:buNone/>
            </a:pPr>
            <a:endParaRPr lang="it-IT" sz="2000" kern="0" dirty="0"/>
          </a:p>
        </p:txBody>
      </p:sp>
      <p:sp>
        <p:nvSpPr>
          <p:cNvPr id="22" name="Freccia in giù 21">
            <a:extLst>
              <a:ext uri="{FF2B5EF4-FFF2-40B4-BE49-F238E27FC236}">
                <a16:creationId xmlns:a16="http://schemas.microsoft.com/office/drawing/2014/main" id="{BCA78DC3-11C9-4BD9-B096-103BA2222BBF}"/>
              </a:ext>
            </a:extLst>
          </p:cNvPr>
          <p:cNvSpPr/>
          <p:nvPr/>
        </p:nvSpPr>
        <p:spPr>
          <a:xfrm>
            <a:off x="4481396" y="3312125"/>
            <a:ext cx="252028" cy="612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1028" name="Picture 4" descr="Risultato immagini per transparent background warning icon">
            <a:extLst>
              <a:ext uri="{FF2B5EF4-FFF2-40B4-BE49-F238E27FC236}">
                <a16:creationId xmlns:a16="http://schemas.microsoft.com/office/drawing/2014/main" id="{020BEF42-CBA1-40ED-8317-0B24B2EA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015" y="3794968"/>
            <a:ext cx="1180875" cy="11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magine 25" descr="Immagine che contiene segnale, monitor, sedendo, schermo&#10;&#10;Descrizione generata automaticamente">
            <a:extLst>
              <a:ext uri="{FF2B5EF4-FFF2-40B4-BE49-F238E27FC236}">
                <a16:creationId xmlns:a16="http://schemas.microsoft.com/office/drawing/2014/main" id="{FC33A408-C0FF-4A3D-A4D3-283CA3B6A74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36" y="2417625"/>
            <a:ext cx="896249" cy="8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20" grpId="0" animBg="1"/>
      <p:bldP spid="21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>
            <a:extLst>
              <a:ext uri="{FF2B5EF4-FFF2-40B4-BE49-F238E27FC236}">
                <a16:creationId xmlns:a16="http://schemas.microsoft.com/office/drawing/2014/main" id="{171A1416-3045-4E6C-9BB1-706D682922DC}"/>
              </a:ext>
            </a:extLst>
          </p:cNvPr>
          <p:cNvSpPr/>
          <p:nvPr/>
        </p:nvSpPr>
        <p:spPr>
          <a:xfrm>
            <a:off x="2817272" y="3885488"/>
            <a:ext cx="3437198" cy="1282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6C965B60-141E-4D97-8520-B39F98D9DF98}"/>
              </a:ext>
            </a:extLst>
          </p:cNvPr>
          <p:cNvSpPr/>
          <p:nvPr/>
        </p:nvSpPr>
        <p:spPr>
          <a:xfrm>
            <a:off x="3580223" y="3555820"/>
            <a:ext cx="871467" cy="72232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Applicativo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FC18AD-1CAE-4C8E-9AEE-1B1D2C7AB44F}"/>
              </a:ext>
            </a:extLst>
          </p:cNvPr>
          <p:cNvSpPr txBox="1"/>
          <p:nvPr/>
        </p:nvSpPr>
        <p:spPr>
          <a:xfrm>
            <a:off x="3876984" y="1088866"/>
            <a:ext cx="161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Servizi di Instant Messaging</a:t>
            </a:r>
          </a:p>
        </p:txBody>
      </p:sp>
      <p:pic>
        <p:nvPicPr>
          <p:cNvPr id="12" name="Immagine 11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1AB8B07D-0062-4878-9FC1-7684A79CF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80" y="2102762"/>
            <a:ext cx="1368152" cy="1368152"/>
          </a:xfrm>
          <a:prstGeom prst="rect">
            <a:avLst/>
          </a:prstGeom>
        </p:spPr>
      </p:pic>
      <p:pic>
        <p:nvPicPr>
          <p:cNvPr id="14" name="Immagine 13" descr="Immagine che contiene elettronico, computer&#10;&#10;Descrizione generata automaticamente">
            <a:extLst>
              <a:ext uri="{FF2B5EF4-FFF2-40B4-BE49-F238E27FC236}">
                <a16:creationId xmlns:a16="http://schemas.microsoft.com/office/drawing/2014/main" id="{910F4A27-DE56-4BF4-AB9D-9656E4DB7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46" y="2079882"/>
            <a:ext cx="1368152" cy="1368152"/>
          </a:xfrm>
          <a:prstGeom prst="rect">
            <a:avLst/>
          </a:prstGeom>
        </p:spPr>
      </p:pic>
      <p:pic>
        <p:nvPicPr>
          <p:cNvPr id="15" name="Picture 10" descr="Risultato immagini per telegram">
            <a:extLst>
              <a:ext uri="{FF2B5EF4-FFF2-40B4-BE49-F238E27FC236}">
                <a16:creationId xmlns:a16="http://schemas.microsoft.com/office/drawing/2014/main" id="{1279287A-FB78-41DD-91AC-9848EE62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22" y="1601490"/>
            <a:ext cx="756516" cy="7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Risultato immagini per icon whatsapp">
            <a:extLst>
              <a:ext uri="{FF2B5EF4-FFF2-40B4-BE49-F238E27FC236}">
                <a16:creationId xmlns:a16="http://schemas.microsoft.com/office/drawing/2014/main" id="{59BBB9F0-CA89-44E1-8919-BBADB1BA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9" y="1618025"/>
            <a:ext cx="862756" cy="8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o immagini per evil icon">
            <a:extLst>
              <a:ext uri="{FF2B5EF4-FFF2-40B4-BE49-F238E27FC236}">
                <a16:creationId xmlns:a16="http://schemas.microsoft.com/office/drawing/2014/main" id="{161B80F8-BEEE-40BD-952B-2D0983061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31" y="2050599"/>
            <a:ext cx="1255115" cy="12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o immagini per evil icon">
            <a:extLst>
              <a:ext uri="{FF2B5EF4-FFF2-40B4-BE49-F238E27FC236}">
                <a16:creationId xmlns:a16="http://schemas.microsoft.com/office/drawing/2014/main" id="{DD97F7B0-0667-40CB-83ED-57D05413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1842" y="2102762"/>
            <a:ext cx="1255115" cy="12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sultato immagini per detective icon">
            <a:extLst>
              <a:ext uri="{FF2B5EF4-FFF2-40B4-BE49-F238E27FC236}">
                <a16:creationId xmlns:a16="http://schemas.microsoft.com/office/drawing/2014/main" id="{8E4D62BB-D922-416C-89A4-C579CC7B1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06" y="3305714"/>
            <a:ext cx="1449511" cy="128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isultato immagini per icon cronometro 3d">
            <a:extLst>
              <a:ext uri="{FF2B5EF4-FFF2-40B4-BE49-F238E27FC236}">
                <a16:creationId xmlns:a16="http://schemas.microsoft.com/office/drawing/2014/main" id="{B6B3DE30-91A4-4F10-872F-205353EC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35" y="3884060"/>
            <a:ext cx="680963" cy="68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isultato immagini per bilancia icon transparent">
            <a:extLst>
              <a:ext uri="{FF2B5EF4-FFF2-40B4-BE49-F238E27FC236}">
                <a16:creationId xmlns:a16="http://schemas.microsoft.com/office/drawing/2014/main" id="{FA422636-B5AC-4FA4-8A25-37FE8D27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17" y="3881386"/>
            <a:ext cx="547832" cy="54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isultato immagini per righello icon transparent">
            <a:extLst>
              <a:ext uri="{FF2B5EF4-FFF2-40B4-BE49-F238E27FC236}">
                <a16:creationId xmlns:a16="http://schemas.microsoft.com/office/drawing/2014/main" id="{CA6F3735-AB68-4AE1-8DCA-DCFD55F08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47" y="4132819"/>
            <a:ext cx="566092" cy="5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6F020E4-A018-442B-AAF3-FBE79497C715}"/>
              </a:ext>
            </a:extLst>
          </p:cNvPr>
          <p:cNvCxnSpPr>
            <a:cxnSpLocks/>
          </p:cNvCxnSpPr>
          <p:nvPr/>
        </p:nvCxnSpPr>
        <p:spPr>
          <a:xfrm flipV="1">
            <a:off x="2817272" y="2998903"/>
            <a:ext cx="0" cy="93927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AF21C09-5242-4D80-A0A9-2CE35F4066ED}"/>
              </a:ext>
            </a:extLst>
          </p:cNvPr>
          <p:cNvCxnSpPr>
            <a:cxnSpLocks/>
          </p:cNvCxnSpPr>
          <p:nvPr/>
        </p:nvCxnSpPr>
        <p:spPr>
          <a:xfrm flipH="1" flipV="1">
            <a:off x="4185424" y="2981391"/>
            <a:ext cx="255892" cy="5918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4" descr="Risultato immagini per lock icon 3d">
            <a:extLst>
              <a:ext uri="{FF2B5EF4-FFF2-40B4-BE49-F238E27FC236}">
                <a16:creationId xmlns:a16="http://schemas.microsoft.com/office/drawing/2014/main" id="{28EBB750-153E-4E81-96C7-9272F050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57" y="3789725"/>
            <a:ext cx="369322" cy="36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B7CD057-4E45-4174-8CFB-F61F8055A065}"/>
              </a:ext>
            </a:extLst>
          </p:cNvPr>
          <p:cNvCxnSpPr>
            <a:cxnSpLocks/>
          </p:cNvCxnSpPr>
          <p:nvPr/>
        </p:nvCxnSpPr>
        <p:spPr>
          <a:xfrm flipV="1">
            <a:off x="6254471" y="2946217"/>
            <a:ext cx="0" cy="93927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A482E4A-DE2E-4082-BF9F-46C08DE4925C}"/>
              </a:ext>
            </a:extLst>
          </p:cNvPr>
          <p:cNvCxnSpPr>
            <a:cxnSpLocks/>
          </p:cNvCxnSpPr>
          <p:nvPr/>
        </p:nvCxnSpPr>
        <p:spPr>
          <a:xfrm flipV="1">
            <a:off x="3747915" y="2976620"/>
            <a:ext cx="229118" cy="5563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E47CFFA-8B73-4632-BD74-934416A6DEEE}"/>
              </a:ext>
            </a:extLst>
          </p:cNvPr>
          <p:cNvSpPr/>
          <p:nvPr/>
        </p:nvSpPr>
        <p:spPr>
          <a:xfrm>
            <a:off x="2832227" y="2831236"/>
            <a:ext cx="3437198" cy="1282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ubo 34">
            <a:extLst>
              <a:ext uri="{FF2B5EF4-FFF2-40B4-BE49-F238E27FC236}">
                <a16:creationId xmlns:a16="http://schemas.microsoft.com/office/drawing/2014/main" id="{935A3C86-4DB9-4901-883E-F869C679EB68}"/>
              </a:ext>
            </a:extLst>
          </p:cNvPr>
          <p:cNvSpPr/>
          <p:nvPr/>
        </p:nvSpPr>
        <p:spPr>
          <a:xfrm>
            <a:off x="3938461" y="2752277"/>
            <a:ext cx="285535" cy="31851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7" name="Picture 4" descr="Risultato immagini per lock icon 3d">
            <a:extLst>
              <a:ext uri="{FF2B5EF4-FFF2-40B4-BE49-F238E27FC236}">
                <a16:creationId xmlns:a16="http://schemas.microsoft.com/office/drawing/2014/main" id="{2169C116-2C17-4ACD-A69F-3682CFFE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090" y="2863116"/>
            <a:ext cx="187437" cy="1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bo 39">
            <a:extLst>
              <a:ext uri="{FF2B5EF4-FFF2-40B4-BE49-F238E27FC236}">
                <a16:creationId xmlns:a16="http://schemas.microsoft.com/office/drawing/2014/main" id="{9F3C8336-A5AB-4F28-93EB-BB7B352B6FE1}"/>
              </a:ext>
            </a:extLst>
          </p:cNvPr>
          <p:cNvSpPr/>
          <p:nvPr/>
        </p:nvSpPr>
        <p:spPr>
          <a:xfrm>
            <a:off x="3214425" y="2729675"/>
            <a:ext cx="285535" cy="31851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1" name="Picture 4" descr="Risultato immagini per lock icon 3d">
            <a:extLst>
              <a:ext uri="{FF2B5EF4-FFF2-40B4-BE49-F238E27FC236}">
                <a16:creationId xmlns:a16="http://schemas.microsoft.com/office/drawing/2014/main" id="{6DAD40EF-80FC-4E16-AE5B-BE0B1AE2F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054" y="2840514"/>
            <a:ext cx="187437" cy="1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bo 41">
            <a:extLst>
              <a:ext uri="{FF2B5EF4-FFF2-40B4-BE49-F238E27FC236}">
                <a16:creationId xmlns:a16="http://schemas.microsoft.com/office/drawing/2014/main" id="{F7C5AF1A-D8F5-44D4-88CC-6CB385A5A36F}"/>
              </a:ext>
            </a:extLst>
          </p:cNvPr>
          <p:cNvSpPr/>
          <p:nvPr/>
        </p:nvSpPr>
        <p:spPr>
          <a:xfrm>
            <a:off x="5227836" y="2754915"/>
            <a:ext cx="285535" cy="31851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3" name="Picture 4" descr="Risultato immagini per lock icon 3d">
            <a:extLst>
              <a:ext uri="{FF2B5EF4-FFF2-40B4-BE49-F238E27FC236}">
                <a16:creationId xmlns:a16="http://schemas.microsoft.com/office/drawing/2014/main" id="{C7DADC8F-220A-48AE-A26C-BAB8B87C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65" y="2865754"/>
            <a:ext cx="187437" cy="1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bo 45">
            <a:extLst>
              <a:ext uri="{FF2B5EF4-FFF2-40B4-BE49-F238E27FC236}">
                <a16:creationId xmlns:a16="http://schemas.microsoft.com/office/drawing/2014/main" id="{0EE29326-80C0-40A6-ABAF-158FA13C4FFA}"/>
              </a:ext>
            </a:extLst>
          </p:cNvPr>
          <p:cNvSpPr/>
          <p:nvPr/>
        </p:nvSpPr>
        <p:spPr>
          <a:xfrm>
            <a:off x="4590929" y="2752277"/>
            <a:ext cx="285535" cy="31851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Picture 4" descr="Risultato immagini per lock icon 3d">
            <a:extLst>
              <a:ext uri="{FF2B5EF4-FFF2-40B4-BE49-F238E27FC236}">
                <a16:creationId xmlns:a16="http://schemas.microsoft.com/office/drawing/2014/main" id="{AAA8C6F5-A301-4EEA-9AAC-D92FD211C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558" y="2863116"/>
            <a:ext cx="187437" cy="1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C0F000-B0D5-4287-94F5-98B2CCA22C4F}"/>
              </a:ext>
            </a:extLst>
          </p:cNvPr>
          <p:cNvSpPr txBox="1"/>
          <p:nvPr/>
        </p:nvSpPr>
        <p:spPr>
          <a:xfrm>
            <a:off x="5526380" y="262650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. . .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9C6CFC7-EB90-4B01-A419-616FA5197315}"/>
              </a:ext>
            </a:extLst>
          </p:cNvPr>
          <p:cNvSpPr txBox="1"/>
          <p:nvPr/>
        </p:nvSpPr>
        <p:spPr>
          <a:xfrm>
            <a:off x="3456203" y="263244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. . .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F478972-87CD-4A3B-A281-03DF4D2BECF8}"/>
              </a:ext>
            </a:extLst>
          </p:cNvPr>
          <p:cNvSpPr txBox="1"/>
          <p:nvPr/>
        </p:nvSpPr>
        <p:spPr>
          <a:xfrm>
            <a:off x="4158228" y="264026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. . .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57AA276-4AF9-4912-AAE4-8BE599F2F334}"/>
              </a:ext>
            </a:extLst>
          </p:cNvPr>
          <p:cNvSpPr txBox="1"/>
          <p:nvPr/>
        </p:nvSpPr>
        <p:spPr>
          <a:xfrm>
            <a:off x="4801995" y="2626506"/>
            <a:ext cx="711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. . .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5E7E76F-4F5B-4844-B45D-E92963202EC4}"/>
              </a:ext>
            </a:extLst>
          </p:cNvPr>
          <p:cNvSpPr txBox="1"/>
          <p:nvPr/>
        </p:nvSpPr>
        <p:spPr>
          <a:xfrm>
            <a:off x="2768476" y="2614441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. . .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E58A2853-509F-47BF-9B86-926DB9285752}"/>
              </a:ext>
            </a:extLst>
          </p:cNvPr>
          <p:cNvSpPr txBox="1">
            <a:spLocks/>
          </p:cNvSpPr>
          <p:nvPr/>
        </p:nvSpPr>
        <p:spPr>
          <a:xfrm>
            <a:off x="6195548" y="3905411"/>
            <a:ext cx="2312591" cy="828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b="1" dirty="0">
                <a:ln w="0"/>
                <a:solidFill>
                  <a:srgbClr val="3A3AB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osis"/>
                <a:cs typeface="Arial" pitchFamily="34" charset="0"/>
              </a:rPr>
              <a:t>Side Channel Analysis</a:t>
            </a:r>
          </a:p>
          <a:p>
            <a:pPr>
              <a:buFont typeface="Roboto"/>
              <a:buNone/>
            </a:pPr>
            <a:endParaRPr lang="it-IT" sz="2000" kern="0" dirty="0"/>
          </a:p>
        </p:txBody>
      </p:sp>
      <p:pic>
        <p:nvPicPr>
          <p:cNvPr id="2050" name="Picture 2" descr="Risultato immagini per icon idea transparent 3d">
            <a:extLst>
              <a:ext uri="{FF2B5EF4-FFF2-40B4-BE49-F238E27FC236}">
                <a16:creationId xmlns:a16="http://schemas.microsoft.com/office/drawing/2014/main" id="{A3EAA12D-31DF-4FD2-9B75-FDAFBDD3C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955" y="3167901"/>
            <a:ext cx="1402297" cy="14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1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34" grpId="0" animBg="1"/>
      <p:bldP spid="35" grpId="0" animBg="1"/>
      <p:bldP spid="40" grpId="0" animBg="1"/>
      <p:bldP spid="42" grpId="0" animBg="1"/>
      <p:bldP spid="46" grpId="0" animBg="1"/>
      <p:bldP spid="10" grpId="0"/>
      <p:bldP spid="48" grpId="0"/>
      <p:bldP spid="49" grpId="0"/>
      <p:bldP spid="50" grpId="0"/>
      <p:bldP spid="51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Applicativo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04900" y="1794978"/>
            <a:ext cx="7715572" cy="1584176"/>
          </a:xfrm>
        </p:spPr>
        <p:txBody>
          <a:bodyPr/>
          <a:lstStyle/>
          <a:p>
            <a:pPr>
              <a:buNone/>
            </a:pPr>
            <a:r>
              <a:rPr lang="it-IT" sz="2000" dirty="0"/>
              <a:t>Analizzando le caratteristiche temporali e spaziali dei pacchetti (Header, dimensione, timestamp </a:t>
            </a:r>
            <a:r>
              <a:rPr lang="it-IT" sz="2000" dirty="0" err="1"/>
              <a:t>ecc</a:t>
            </a:r>
            <a:r>
              <a:rPr lang="it-IT" sz="2000" dirty="0"/>
              <a:t>…) l’investigatore può effettuare un </a:t>
            </a:r>
            <a:r>
              <a:rPr lang="it-IT" sz="2000" dirty="0">
                <a:solidFill>
                  <a:srgbClr val="3A3AB9"/>
                </a:solidFill>
              </a:rPr>
              <a:t>profiling</a:t>
            </a:r>
            <a:r>
              <a:rPr lang="it-IT" sz="2000" dirty="0"/>
              <a:t> delle attività dei cybercriminali</a:t>
            </a:r>
          </a:p>
          <a:p>
            <a:pPr>
              <a:buNone/>
            </a:pP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8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2A56E7B-966B-44D8-A257-F2E6608F20A4}"/>
              </a:ext>
            </a:extLst>
          </p:cNvPr>
          <p:cNvSpPr/>
          <p:nvPr/>
        </p:nvSpPr>
        <p:spPr>
          <a:xfrm>
            <a:off x="1104900" y="1149418"/>
            <a:ext cx="4043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sz="2800" b="1" dirty="0">
                <a:ln w="0"/>
                <a:solidFill>
                  <a:srgbClr val="3A3AB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osis"/>
                <a:cs typeface="Arial" pitchFamily="34" charset="0"/>
              </a:rPr>
              <a:t>Side Channel Analysis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6ED7D533-B070-496C-87FF-AF40FDEDCFA1}"/>
              </a:ext>
            </a:extLst>
          </p:cNvPr>
          <p:cNvSpPr txBox="1">
            <a:spLocks/>
          </p:cNvSpPr>
          <p:nvPr/>
        </p:nvSpPr>
        <p:spPr>
          <a:xfrm>
            <a:off x="2339752" y="3583291"/>
            <a:ext cx="5027906" cy="474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kern="0" dirty="0"/>
              <a:t>traffico </a:t>
            </a:r>
            <a:r>
              <a:rPr lang="it-IT" sz="2000" kern="0" dirty="0">
                <a:solidFill>
                  <a:srgbClr val="3A3AB9"/>
                </a:solidFill>
              </a:rPr>
              <a:t>UDP </a:t>
            </a:r>
            <a:r>
              <a:rPr lang="it-IT" sz="2000" kern="0" dirty="0"/>
              <a:t>– Analisi Manuale</a:t>
            </a:r>
          </a:p>
        </p:txBody>
      </p:sp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D523787E-FE4D-4ADE-A643-DF4429062599}"/>
              </a:ext>
            </a:extLst>
          </p:cNvPr>
          <p:cNvSpPr/>
          <p:nvPr/>
        </p:nvSpPr>
        <p:spPr>
          <a:xfrm>
            <a:off x="4467150" y="2951764"/>
            <a:ext cx="252028" cy="612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3076" name="Picture 4" descr="Risultato immagini per like unlike">
            <a:extLst>
              <a:ext uri="{FF2B5EF4-FFF2-40B4-BE49-F238E27FC236}">
                <a16:creationId xmlns:a16="http://schemas.microsoft.com/office/drawing/2014/main" id="{AFE26800-8C5D-4918-A20D-E33EE83B1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26474" r="49680" b="32520"/>
          <a:stretch/>
        </p:blipFill>
        <p:spPr bwMode="auto">
          <a:xfrm>
            <a:off x="6415133" y="3438006"/>
            <a:ext cx="781325" cy="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1182CA-CA29-45CD-8A69-919E023D0B3C}"/>
              </a:ext>
            </a:extLst>
          </p:cNvPr>
          <p:cNvSpPr txBox="1"/>
          <p:nvPr/>
        </p:nvSpPr>
        <p:spPr>
          <a:xfrm>
            <a:off x="2541584" y="3734266"/>
            <a:ext cx="43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Analisi </a:t>
            </a:r>
            <a:r>
              <a:rPr lang="it-IT" dirty="0">
                <a:solidFill>
                  <a:schemeClr val="accent1"/>
                </a:solidFill>
              </a:rPr>
              <a:t>manuale</a:t>
            </a:r>
            <a:r>
              <a:rPr lang="it-IT" dirty="0"/>
              <a:t> pacchetto per pacchetto priva di strumenti automatici</a:t>
            </a:r>
          </a:p>
        </p:txBody>
      </p:sp>
      <p:pic>
        <p:nvPicPr>
          <p:cNvPr id="10" name="Picture 4" descr="Risultato immagini per transparent background warning icon">
            <a:extLst>
              <a:ext uri="{FF2B5EF4-FFF2-40B4-BE49-F238E27FC236}">
                <a16:creationId xmlns:a16="http://schemas.microsoft.com/office/drawing/2014/main" id="{1E191F00-27FE-45FD-AF18-0DCEF700D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61569"/>
            <a:ext cx="668272" cy="66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33B635B-8266-4B19-9A81-87E2D2BB37C2}"/>
              </a:ext>
            </a:extLst>
          </p:cNvPr>
          <p:cNvSpPr txBox="1"/>
          <p:nvPr/>
        </p:nvSpPr>
        <p:spPr>
          <a:xfrm>
            <a:off x="4304168" y="4411039"/>
            <a:ext cx="207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Attività onerosa</a:t>
            </a:r>
          </a:p>
        </p:txBody>
      </p:sp>
    </p:spTree>
    <p:extLst>
      <p:ext uri="{BB962C8B-B14F-4D97-AF65-F5344CB8AC3E}">
        <p14:creationId xmlns:p14="http://schemas.microsoft.com/office/powerpoint/2010/main" val="356547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5" grpId="0"/>
      <p:bldP spid="5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Applicativo: traffico UDP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9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2F2BD0-81B3-4CB5-A164-49A1E0D61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0" t="36000" r="20076" b="8001"/>
          <a:stretch/>
        </p:blipFill>
        <p:spPr>
          <a:xfrm>
            <a:off x="2090464" y="1779662"/>
            <a:ext cx="5616624" cy="288032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D0F399-8AFD-4B53-9DCE-A24D8F3EE5D8}"/>
              </a:ext>
            </a:extLst>
          </p:cNvPr>
          <p:cNvSpPr txBox="1"/>
          <p:nvPr/>
        </p:nvSpPr>
        <p:spPr>
          <a:xfrm>
            <a:off x="2562584" y="121600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Grafico di una chiamata con flusso audio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2A95AD2-19BA-44EF-AED3-0BD86BE3D4EC}"/>
              </a:ext>
            </a:extLst>
          </p:cNvPr>
          <p:cNvSpPr/>
          <p:nvPr/>
        </p:nvSpPr>
        <p:spPr>
          <a:xfrm>
            <a:off x="8028384" y="1419622"/>
            <a:ext cx="216024" cy="216024"/>
          </a:xfrm>
          <a:prstGeom prst="rect">
            <a:avLst/>
          </a:prstGeom>
          <a:solidFill>
            <a:srgbClr val="F6E2F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605659-448E-442F-B316-083F43B930BC}"/>
              </a:ext>
            </a:extLst>
          </p:cNvPr>
          <p:cNvSpPr/>
          <p:nvPr/>
        </p:nvSpPr>
        <p:spPr>
          <a:xfrm>
            <a:off x="8028384" y="1788046"/>
            <a:ext cx="216024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84013A-3B36-470E-A0D2-775D4949557D}"/>
              </a:ext>
            </a:extLst>
          </p:cNvPr>
          <p:cNvSpPr txBox="1"/>
          <p:nvPr/>
        </p:nvSpPr>
        <p:spPr>
          <a:xfrm>
            <a:off x="8273669" y="137374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TCP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F3BED4-9903-4750-8975-CCF838254AC4}"/>
              </a:ext>
            </a:extLst>
          </p:cNvPr>
          <p:cNvSpPr txBox="1"/>
          <p:nvPr/>
        </p:nvSpPr>
        <p:spPr>
          <a:xfrm>
            <a:off x="8276531" y="174216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UDP</a:t>
            </a:r>
          </a:p>
        </p:txBody>
      </p:sp>
      <p:pic>
        <p:nvPicPr>
          <p:cNvPr id="11" name="Picture 4" descr="Risultato immagini per like unlike">
            <a:extLst>
              <a:ext uri="{FF2B5EF4-FFF2-40B4-BE49-F238E27FC236}">
                <a16:creationId xmlns:a16="http://schemas.microsoft.com/office/drawing/2014/main" id="{8F8B11A2-8BF9-4909-B41E-78E7978F2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26474" r="49680" b="32520"/>
          <a:stretch/>
        </p:blipFill>
        <p:spPr bwMode="auto">
          <a:xfrm>
            <a:off x="594900" y="3357003"/>
            <a:ext cx="781325" cy="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2C9CA331-D613-4B8B-A30E-4D1928968D72}"/>
              </a:ext>
            </a:extLst>
          </p:cNvPr>
          <p:cNvSpPr txBox="1">
            <a:spLocks/>
          </p:cNvSpPr>
          <p:nvPr/>
        </p:nvSpPr>
        <p:spPr>
          <a:xfrm>
            <a:off x="96788" y="2933630"/>
            <a:ext cx="2016223" cy="584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kern="0" dirty="0">
                <a:solidFill>
                  <a:srgbClr val="3A3AB9"/>
                </a:solidFill>
              </a:rPr>
              <a:t>Analisi Manuale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kern="0" dirty="0">
              <a:solidFill>
                <a:srgbClr val="3A3AB9"/>
              </a:solidFill>
            </a:endParaRPr>
          </a:p>
        </p:txBody>
      </p:sp>
      <p:pic>
        <p:nvPicPr>
          <p:cNvPr id="13" name="Picture 2" descr="Risultato immagini per detective icon">
            <a:extLst>
              <a:ext uri="{FF2B5EF4-FFF2-40B4-BE49-F238E27FC236}">
                <a16:creationId xmlns:a16="http://schemas.microsoft.com/office/drawing/2014/main" id="{777B0616-0C33-410C-8D6E-0109262A5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556" y="1599437"/>
            <a:ext cx="1449511" cy="128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42585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2550</Words>
  <Application>Microsoft Office PowerPoint</Application>
  <PresentationFormat>Presentazione su schermo (16:9)</PresentationFormat>
  <Paragraphs>339</Paragraphs>
  <Slides>36</Slides>
  <Notes>36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Arial</vt:lpstr>
      <vt:lpstr>Calibri</vt:lpstr>
      <vt:lpstr>Dosis</vt:lpstr>
      <vt:lpstr>Roboto</vt:lpstr>
      <vt:lpstr>Wingdings</vt:lpstr>
      <vt:lpstr>William template</vt:lpstr>
      <vt:lpstr>                                     Rivelazione di stream nei servizi di Instant Messaging con tecniche di Intelligenza Artificiale nell’ambito della Network Forensics </vt:lpstr>
      <vt:lpstr>                                     Concept  </vt:lpstr>
      <vt:lpstr>Contesto Applicativo</vt:lpstr>
      <vt:lpstr>Contesto Applicativo</vt:lpstr>
      <vt:lpstr>Contesto Applicativo</vt:lpstr>
      <vt:lpstr>Contesto Applicativo</vt:lpstr>
      <vt:lpstr>Contesto Applicativo</vt:lpstr>
      <vt:lpstr>Contesto Applicativo</vt:lpstr>
      <vt:lpstr>Contesto Applicativo: traffico UDP</vt:lpstr>
      <vt:lpstr>Contesto Applicativo</vt:lpstr>
      <vt:lpstr>Contesto Applicativo: traffico TCP</vt:lpstr>
      <vt:lpstr>Obiettivi del lavoro</vt:lpstr>
      <vt:lpstr>Obiettivi del lavoro</vt:lpstr>
      <vt:lpstr>                                     Overview Tool </vt:lpstr>
      <vt:lpstr>Funzionalità</vt:lpstr>
      <vt:lpstr>Struttura del progetto</vt:lpstr>
      <vt:lpstr>Demo di utilizzo</vt:lpstr>
      <vt:lpstr>                                     Sperimentazione </vt:lpstr>
      <vt:lpstr>Esperimento</vt:lpstr>
      <vt:lpstr>                                     Sperimentazione Acquisizione ed Analisi Forense del traffico WhatsApp </vt:lpstr>
      <vt:lpstr>Scenario di rete di acquisizione del traffico</vt:lpstr>
      <vt:lpstr>Analisi del traffico: Test Case</vt:lpstr>
      <vt:lpstr>Esempio: Invio Immagine (IMG_4-6MB)</vt:lpstr>
      <vt:lpstr>Esempio: Ricezione Immagine (IMG_4-6MB) </vt:lpstr>
      <vt:lpstr>Analisi del traffico: conclusioni</vt:lpstr>
      <vt:lpstr>                                     Sperimentazione Generazione Dataset </vt:lpstr>
      <vt:lpstr>Generazione Dataset</vt:lpstr>
      <vt:lpstr>Generazione Dataset</vt:lpstr>
      <vt:lpstr>Generazione Dataset</vt:lpstr>
      <vt:lpstr>Caratteristiche dei Dataset</vt:lpstr>
      <vt:lpstr>                                     Sperimentazione Progettazione di una RN – Linee Guida </vt:lpstr>
      <vt:lpstr>Progettazione Rete Neurale</vt:lpstr>
      <vt:lpstr>Progettazione Rete Neurale</vt:lpstr>
      <vt:lpstr>                                     Sviluppi Futuri </vt:lpstr>
      <vt:lpstr>Sviluppi Futuri</vt:lpstr>
      <vt:lpstr>                                     Grazie per l’attenzione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Miniaturizzazione di applicazioni Java Desktop in App Mobile: gestione delle tabelle </dc:title>
  <dc:creator>utente</dc:creator>
  <cp:lastModifiedBy>EGIDIO GIACOIA</cp:lastModifiedBy>
  <cp:revision>317</cp:revision>
  <dcterms:created xsi:type="dcterms:W3CDTF">2017-07-12T08:15:28Z</dcterms:created>
  <dcterms:modified xsi:type="dcterms:W3CDTF">2020-04-05T16:18:57Z</dcterms:modified>
  <cp:contentStatus/>
</cp:coreProperties>
</file>