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19"/>
  </p:notesMasterIdLst>
  <p:sldIdLst>
    <p:sldId id="286" r:id="rId2"/>
    <p:sldId id="291" r:id="rId3"/>
    <p:sldId id="273" r:id="rId4"/>
    <p:sldId id="275" r:id="rId5"/>
    <p:sldId id="274" r:id="rId6"/>
    <p:sldId id="276" r:id="rId7"/>
    <p:sldId id="277" r:id="rId8"/>
    <p:sldId id="289" r:id="rId9"/>
    <p:sldId id="288" r:id="rId10"/>
    <p:sldId id="256" r:id="rId11"/>
    <p:sldId id="257" r:id="rId12"/>
    <p:sldId id="267" r:id="rId13"/>
    <p:sldId id="282" r:id="rId14"/>
    <p:sldId id="283" r:id="rId15"/>
    <p:sldId id="284" r:id="rId16"/>
    <p:sldId id="285" r:id="rId17"/>
    <p:sldId id="290" r:id="rId18"/>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15" autoAdjust="0"/>
    <p:restoredTop sz="94660"/>
  </p:normalViewPr>
  <p:slideViewPr>
    <p:cSldViewPr snapToGrid="0">
      <p:cViewPr varScale="1">
        <p:scale>
          <a:sx n="91" d="100"/>
          <a:sy n="91" d="100"/>
        </p:scale>
        <p:origin x="42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BD67D-836A-47F3-93C6-FA3CAA53BA83}" type="datetimeFigureOut">
              <a:rPr lang="es-EC" smtClean="0"/>
              <a:t>21/10/2020</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D31B27-2EF7-4568-A59F-39A3EAA7512D}" type="slidenum">
              <a:rPr lang="es-EC" smtClean="0"/>
              <a:t>‹Nº›</a:t>
            </a:fld>
            <a:endParaRPr lang="es-EC"/>
          </a:p>
        </p:txBody>
      </p:sp>
    </p:spTree>
    <p:extLst>
      <p:ext uri="{BB962C8B-B14F-4D97-AF65-F5344CB8AC3E}">
        <p14:creationId xmlns:p14="http://schemas.microsoft.com/office/powerpoint/2010/main" val="2801573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C775F2-2159-8D42-83B5-75B28C30850A}" type="slidenum">
              <a:rPr lang="en-US" smtClean="0"/>
              <a:t>1</a:t>
            </a:fld>
            <a:endParaRPr lang="en-US" dirty="0"/>
          </a:p>
        </p:txBody>
      </p:sp>
    </p:spTree>
    <p:extLst>
      <p:ext uri="{BB962C8B-B14F-4D97-AF65-F5344CB8AC3E}">
        <p14:creationId xmlns:p14="http://schemas.microsoft.com/office/powerpoint/2010/main" val="241030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C"/>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EC"/>
          </a:p>
        </p:txBody>
      </p:sp>
      <p:sp>
        <p:nvSpPr>
          <p:cNvPr id="4" name="Marcador de fecha 3"/>
          <p:cNvSpPr>
            <a:spLocks noGrp="1"/>
          </p:cNvSpPr>
          <p:nvPr>
            <p:ph type="dt" sz="half" idx="10"/>
          </p:nvPr>
        </p:nvSpPr>
        <p:spPr/>
        <p:txBody>
          <a:bodyPr/>
          <a:lstStyle/>
          <a:p>
            <a:fld id="{75F80A61-1EA5-4EF5-865C-B1ADE50B5895}" type="datetimeFigureOut">
              <a:rPr lang="es-EC" smtClean="0"/>
              <a:t>21/10/2020</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30423784-2093-4FC4-8770-5A4C3828080D}" type="slidenum">
              <a:rPr lang="es-EC" smtClean="0"/>
              <a:t>‹Nº›</a:t>
            </a:fld>
            <a:endParaRPr lang="es-EC"/>
          </a:p>
        </p:txBody>
      </p:sp>
    </p:spTree>
    <p:extLst>
      <p:ext uri="{BB962C8B-B14F-4D97-AF65-F5344CB8AC3E}">
        <p14:creationId xmlns:p14="http://schemas.microsoft.com/office/powerpoint/2010/main" val="3040024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10"/>
          </p:nvPr>
        </p:nvSpPr>
        <p:spPr/>
        <p:txBody>
          <a:bodyPr/>
          <a:lstStyle/>
          <a:p>
            <a:fld id="{75F80A61-1EA5-4EF5-865C-B1ADE50B5895}" type="datetimeFigureOut">
              <a:rPr lang="es-EC" smtClean="0"/>
              <a:t>21/10/2020</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30423784-2093-4FC4-8770-5A4C3828080D}" type="slidenum">
              <a:rPr lang="es-EC" smtClean="0"/>
              <a:t>‹Nº›</a:t>
            </a:fld>
            <a:endParaRPr lang="es-EC"/>
          </a:p>
        </p:txBody>
      </p:sp>
    </p:spTree>
    <p:extLst>
      <p:ext uri="{BB962C8B-B14F-4D97-AF65-F5344CB8AC3E}">
        <p14:creationId xmlns:p14="http://schemas.microsoft.com/office/powerpoint/2010/main" val="862177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C"/>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10"/>
          </p:nvPr>
        </p:nvSpPr>
        <p:spPr/>
        <p:txBody>
          <a:bodyPr/>
          <a:lstStyle/>
          <a:p>
            <a:fld id="{75F80A61-1EA5-4EF5-865C-B1ADE50B5895}" type="datetimeFigureOut">
              <a:rPr lang="es-EC" smtClean="0"/>
              <a:t>21/10/2020</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30423784-2093-4FC4-8770-5A4C3828080D}" type="slidenum">
              <a:rPr lang="es-EC" smtClean="0"/>
              <a:t>‹Nº›</a:t>
            </a:fld>
            <a:endParaRPr lang="es-EC"/>
          </a:p>
        </p:txBody>
      </p:sp>
    </p:spTree>
    <p:extLst>
      <p:ext uri="{BB962C8B-B14F-4D97-AF65-F5344CB8AC3E}">
        <p14:creationId xmlns:p14="http://schemas.microsoft.com/office/powerpoint/2010/main" val="2690128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10"/>
          </p:nvPr>
        </p:nvSpPr>
        <p:spPr/>
        <p:txBody>
          <a:bodyPr/>
          <a:lstStyle/>
          <a:p>
            <a:fld id="{75F80A61-1EA5-4EF5-865C-B1ADE50B5895}" type="datetimeFigureOut">
              <a:rPr lang="es-EC" smtClean="0"/>
              <a:t>21/10/2020</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30423784-2093-4FC4-8770-5A4C3828080D}" type="slidenum">
              <a:rPr lang="es-EC" smtClean="0"/>
              <a:t>‹Nº›</a:t>
            </a:fld>
            <a:endParaRPr lang="es-EC"/>
          </a:p>
        </p:txBody>
      </p:sp>
    </p:spTree>
    <p:extLst>
      <p:ext uri="{BB962C8B-B14F-4D97-AF65-F5344CB8AC3E}">
        <p14:creationId xmlns:p14="http://schemas.microsoft.com/office/powerpoint/2010/main" val="210426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C"/>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75F80A61-1EA5-4EF5-865C-B1ADE50B5895}" type="datetimeFigureOut">
              <a:rPr lang="es-EC" smtClean="0"/>
              <a:t>21/10/2020</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30423784-2093-4FC4-8770-5A4C3828080D}" type="slidenum">
              <a:rPr lang="es-EC" smtClean="0"/>
              <a:t>‹Nº›</a:t>
            </a:fld>
            <a:endParaRPr lang="es-EC"/>
          </a:p>
        </p:txBody>
      </p:sp>
    </p:spTree>
    <p:extLst>
      <p:ext uri="{BB962C8B-B14F-4D97-AF65-F5344CB8AC3E}">
        <p14:creationId xmlns:p14="http://schemas.microsoft.com/office/powerpoint/2010/main" val="2371525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5" name="Marcador de fecha 4"/>
          <p:cNvSpPr>
            <a:spLocks noGrp="1"/>
          </p:cNvSpPr>
          <p:nvPr>
            <p:ph type="dt" sz="half" idx="10"/>
          </p:nvPr>
        </p:nvSpPr>
        <p:spPr/>
        <p:txBody>
          <a:bodyPr/>
          <a:lstStyle/>
          <a:p>
            <a:fld id="{75F80A61-1EA5-4EF5-865C-B1ADE50B5895}" type="datetimeFigureOut">
              <a:rPr lang="es-EC" smtClean="0"/>
              <a:t>21/10/2020</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30423784-2093-4FC4-8770-5A4C3828080D}" type="slidenum">
              <a:rPr lang="es-EC" smtClean="0"/>
              <a:t>‹Nº›</a:t>
            </a:fld>
            <a:endParaRPr lang="es-EC"/>
          </a:p>
        </p:txBody>
      </p:sp>
    </p:spTree>
    <p:extLst>
      <p:ext uri="{BB962C8B-B14F-4D97-AF65-F5344CB8AC3E}">
        <p14:creationId xmlns:p14="http://schemas.microsoft.com/office/powerpoint/2010/main" val="1807551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C"/>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7" name="Marcador de fecha 6"/>
          <p:cNvSpPr>
            <a:spLocks noGrp="1"/>
          </p:cNvSpPr>
          <p:nvPr>
            <p:ph type="dt" sz="half" idx="10"/>
          </p:nvPr>
        </p:nvSpPr>
        <p:spPr/>
        <p:txBody>
          <a:bodyPr/>
          <a:lstStyle/>
          <a:p>
            <a:fld id="{75F80A61-1EA5-4EF5-865C-B1ADE50B5895}" type="datetimeFigureOut">
              <a:rPr lang="es-EC" smtClean="0"/>
              <a:t>21/10/2020</a:t>
            </a:fld>
            <a:endParaRPr lang="es-EC"/>
          </a:p>
        </p:txBody>
      </p:sp>
      <p:sp>
        <p:nvSpPr>
          <p:cNvPr id="8" name="Marcador de pie de página 7"/>
          <p:cNvSpPr>
            <a:spLocks noGrp="1"/>
          </p:cNvSpPr>
          <p:nvPr>
            <p:ph type="ftr" sz="quarter" idx="11"/>
          </p:nvPr>
        </p:nvSpPr>
        <p:spPr/>
        <p:txBody>
          <a:bodyPr/>
          <a:lstStyle/>
          <a:p>
            <a:endParaRPr lang="es-EC"/>
          </a:p>
        </p:txBody>
      </p:sp>
      <p:sp>
        <p:nvSpPr>
          <p:cNvPr id="9" name="Marcador de número de diapositiva 8"/>
          <p:cNvSpPr>
            <a:spLocks noGrp="1"/>
          </p:cNvSpPr>
          <p:nvPr>
            <p:ph type="sldNum" sz="quarter" idx="12"/>
          </p:nvPr>
        </p:nvSpPr>
        <p:spPr/>
        <p:txBody>
          <a:bodyPr/>
          <a:lstStyle/>
          <a:p>
            <a:fld id="{30423784-2093-4FC4-8770-5A4C3828080D}" type="slidenum">
              <a:rPr lang="es-EC" smtClean="0"/>
              <a:t>‹Nº›</a:t>
            </a:fld>
            <a:endParaRPr lang="es-EC"/>
          </a:p>
        </p:txBody>
      </p:sp>
    </p:spTree>
    <p:extLst>
      <p:ext uri="{BB962C8B-B14F-4D97-AF65-F5344CB8AC3E}">
        <p14:creationId xmlns:p14="http://schemas.microsoft.com/office/powerpoint/2010/main" val="2410895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fecha 2"/>
          <p:cNvSpPr>
            <a:spLocks noGrp="1"/>
          </p:cNvSpPr>
          <p:nvPr>
            <p:ph type="dt" sz="half" idx="10"/>
          </p:nvPr>
        </p:nvSpPr>
        <p:spPr/>
        <p:txBody>
          <a:bodyPr/>
          <a:lstStyle/>
          <a:p>
            <a:fld id="{75F80A61-1EA5-4EF5-865C-B1ADE50B5895}" type="datetimeFigureOut">
              <a:rPr lang="es-EC" smtClean="0"/>
              <a:t>21/10/2020</a:t>
            </a:fld>
            <a:endParaRPr lang="es-EC"/>
          </a:p>
        </p:txBody>
      </p:sp>
      <p:sp>
        <p:nvSpPr>
          <p:cNvPr id="4" name="Marcador de pie de página 3"/>
          <p:cNvSpPr>
            <a:spLocks noGrp="1"/>
          </p:cNvSpPr>
          <p:nvPr>
            <p:ph type="ftr" sz="quarter" idx="11"/>
          </p:nvPr>
        </p:nvSpPr>
        <p:spPr/>
        <p:txBody>
          <a:bodyPr/>
          <a:lstStyle/>
          <a:p>
            <a:endParaRPr lang="es-EC"/>
          </a:p>
        </p:txBody>
      </p:sp>
      <p:sp>
        <p:nvSpPr>
          <p:cNvPr id="5" name="Marcador de número de diapositiva 4"/>
          <p:cNvSpPr>
            <a:spLocks noGrp="1"/>
          </p:cNvSpPr>
          <p:nvPr>
            <p:ph type="sldNum" sz="quarter" idx="12"/>
          </p:nvPr>
        </p:nvSpPr>
        <p:spPr/>
        <p:txBody>
          <a:bodyPr/>
          <a:lstStyle/>
          <a:p>
            <a:fld id="{30423784-2093-4FC4-8770-5A4C3828080D}" type="slidenum">
              <a:rPr lang="es-EC" smtClean="0"/>
              <a:t>‹Nº›</a:t>
            </a:fld>
            <a:endParaRPr lang="es-EC"/>
          </a:p>
        </p:txBody>
      </p:sp>
    </p:spTree>
    <p:extLst>
      <p:ext uri="{BB962C8B-B14F-4D97-AF65-F5344CB8AC3E}">
        <p14:creationId xmlns:p14="http://schemas.microsoft.com/office/powerpoint/2010/main" val="215710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5F80A61-1EA5-4EF5-865C-B1ADE50B5895}" type="datetimeFigureOut">
              <a:rPr lang="es-EC" smtClean="0"/>
              <a:t>21/10/2020</a:t>
            </a:fld>
            <a:endParaRPr lang="es-EC"/>
          </a:p>
        </p:txBody>
      </p:sp>
      <p:sp>
        <p:nvSpPr>
          <p:cNvPr id="3" name="Marcador de pie de página 2"/>
          <p:cNvSpPr>
            <a:spLocks noGrp="1"/>
          </p:cNvSpPr>
          <p:nvPr>
            <p:ph type="ftr" sz="quarter" idx="11"/>
          </p:nvPr>
        </p:nvSpPr>
        <p:spPr/>
        <p:txBody>
          <a:bodyPr/>
          <a:lstStyle/>
          <a:p>
            <a:endParaRPr lang="es-EC"/>
          </a:p>
        </p:txBody>
      </p:sp>
      <p:sp>
        <p:nvSpPr>
          <p:cNvPr id="4" name="Marcador de número de diapositiva 3"/>
          <p:cNvSpPr>
            <a:spLocks noGrp="1"/>
          </p:cNvSpPr>
          <p:nvPr>
            <p:ph type="sldNum" sz="quarter" idx="12"/>
          </p:nvPr>
        </p:nvSpPr>
        <p:spPr/>
        <p:txBody>
          <a:bodyPr/>
          <a:lstStyle/>
          <a:p>
            <a:fld id="{30423784-2093-4FC4-8770-5A4C3828080D}" type="slidenum">
              <a:rPr lang="es-EC" smtClean="0"/>
              <a:t>‹Nº›</a:t>
            </a:fld>
            <a:endParaRPr lang="es-EC"/>
          </a:p>
        </p:txBody>
      </p:sp>
    </p:spTree>
    <p:extLst>
      <p:ext uri="{BB962C8B-B14F-4D97-AF65-F5344CB8AC3E}">
        <p14:creationId xmlns:p14="http://schemas.microsoft.com/office/powerpoint/2010/main" val="2234060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C"/>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5F80A61-1EA5-4EF5-865C-B1ADE50B5895}" type="datetimeFigureOut">
              <a:rPr lang="es-EC" smtClean="0"/>
              <a:t>21/10/2020</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30423784-2093-4FC4-8770-5A4C3828080D}" type="slidenum">
              <a:rPr lang="es-EC" smtClean="0"/>
              <a:t>‹Nº›</a:t>
            </a:fld>
            <a:endParaRPr lang="es-EC"/>
          </a:p>
        </p:txBody>
      </p:sp>
    </p:spTree>
    <p:extLst>
      <p:ext uri="{BB962C8B-B14F-4D97-AF65-F5344CB8AC3E}">
        <p14:creationId xmlns:p14="http://schemas.microsoft.com/office/powerpoint/2010/main" val="2045292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C"/>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5F80A61-1EA5-4EF5-865C-B1ADE50B5895}" type="datetimeFigureOut">
              <a:rPr lang="es-EC" smtClean="0"/>
              <a:t>21/10/2020</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30423784-2093-4FC4-8770-5A4C3828080D}" type="slidenum">
              <a:rPr lang="es-EC" smtClean="0"/>
              <a:t>‹Nº›</a:t>
            </a:fld>
            <a:endParaRPr lang="es-EC"/>
          </a:p>
        </p:txBody>
      </p:sp>
    </p:spTree>
    <p:extLst>
      <p:ext uri="{BB962C8B-B14F-4D97-AF65-F5344CB8AC3E}">
        <p14:creationId xmlns:p14="http://schemas.microsoft.com/office/powerpoint/2010/main" val="122895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C"/>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80A61-1EA5-4EF5-865C-B1ADE50B5895}" type="datetimeFigureOut">
              <a:rPr lang="es-EC" smtClean="0"/>
              <a:t>21/10/2020</a:t>
            </a:fld>
            <a:endParaRPr lang="es-EC"/>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423784-2093-4FC4-8770-5A4C3828080D}" type="slidenum">
              <a:rPr lang="es-EC" smtClean="0"/>
              <a:t>‹Nº›</a:t>
            </a:fld>
            <a:endParaRPr lang="es-EC"/>
          </a:p>
        </p:txBody>
      </p:sp>
    </p:spTree>
    <p:extLst>
      <p:ext uri="{BB962C8B-B14F-4D97-AF65-F5344CB8AC3E}">
        <p14:creationId xmlns:p14="http://schemas.microsoft.com/office/powerpoint/2010/main" val="202399087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18918" y="-1954"/>
            <a:ext cx="4259385" cy="6858000"/>
          </a:xfrm>
          <a:prstGeom prst="rect">
            <a:avLst/>
          </a:prstGeom>
          <a:solidFill>
            <a:srgbClr val="00A1E4"/>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
              </a:rPr>
              <a:t>           </a:t>
            </a:r>
          </a:p>
        </p:txBody>
      </p:sp>
      <p:sp>
        <p:nvSpPr>
          <p:cNvPr id="5" name="TextBox 4"/>
          <p:cNvSpPr txBox="1"/>
          <p:nvPr/>
        </p:nvSpPr>
        <p:spPr>
          <a:xfrm>
            <a:off x="6418917" y="1350179"/>
            <a:ext cx="4249083" cy="954107"/>
          </a:xfrm>
          <a:prstGeom prst="rect">
            <a:avLst/>
          </a:prstGeom>
          <a:noFill/>
        </p:spPr>
        <p:txBody>
          <a:bodyPr wrap="square" rtlCol="0">
            <a:spAutoFit/>
          </a:bodyPr>
          <a:lstStyle/>
          <a:p>
            <a:pPr algn="ctr"/>
            <a:r>
              <a:rPr lang="es-ES" sz="2800" dirty="0">
                <a:solidFill>
                  <a:schemeClr val="bg1"/>
                </a:solidFill>
                <a:latin typeface="Arial Black"/>
                <a:cs typeface="Arial Black"/>
              </a:rPr>
              <a:t>CAMPAÑA GUÍA TELEFÓNICA</a:t>
            </a:r>
          </a:p>
        </p:txBody>
      </p:sp>
      <p:pic>
        <p:nvPicPr>
          <p:cNvPr id="6" name="Picture 5" descr="logo blanc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1476" y="4480072"/>
            <a:ext cx="1484924" cy="947403"/>
          </a:xfrm>
          <a:prstGeom prst="rect">
            <a:avLst/>
          </a:prstGeom>
        </p:spPr>
      </p:pic>
      <p:sp>
        <p:nvSpPr>
          <p:cNvPr id="7" name="Rectangle 6"/>
          <p:cNvSpPr/>
          <p:nvPr/>
        </p:nvSpPr>
        <p:spPr>
          <a:xfrm>
            <a:off x="8644534" y="5892747"/>
            <a:ext cx="1823961" cy="307777"/>
          </a:xfrm>
          <a:prstGeom prst="rect">
            <a:avLst/>
          </a:prstGeom>
        </p:spPr>
        <p:txBody>
          <a:bodyPr wrap="none">
            <a:spAutoFit/>
          </a:bodyPr>
          <a:lstStyle/>
          <a:p>
            <a:pPr algn="r"/>
            <a:r>
              <a:rPr lang="en-US" sz="1400" dirty="0">
                <a:solidFill>
                  <a:srgbClr val="FFFFFF"/>
                </a:solidFill>
                <a:latin typeface="Arial"/>
                <a:cs typeface="Arial"/>
              </a:rPr>
              <a:t>CONTACT CENTER</a:t>
            </a:r>
          </a:p>
        </p:txBody>
      </p:sp>
      <p:cxnSp>
        <p:nvCxnSpPr>
          <p:cNvPr id="13" name="Straight Connector 12"/>
          <p:cNvCxnSpPr/>
          <p:nvPr/>
        </p:nvCxnSpPr>
        <p:spPr>
          <a:xfrm flipH="1">
            <a:off x="8163169" y="6308909"/>
            <a:ext cx="250483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a:spLocks/>
          </p:cNvSpPr>
          <p:nvPr/>
        </p:nvSpPr>
        <p:spPr>
          <a:xfrm flipH="1">
            <a:off x="6310917" y="0"/>
            <a:ext cx="108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2" name="AutoShape 2" descr="Resultado de imagen para sugarcrm logo"/>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sp>
        <p:nvSpPr>
          <p:cNvPr id="9" name="AutoShape 2" descr="Resultado de imagen para escalamiento"/>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sp>
        <p:nvSpPr>
          <p:cNvPr id="3" name="AutoShape 2" descr="https://bpm.cnt.gob.ec/skin/dfl/images/login/cnt2_r1_c4.png"/>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sp>
        <p:nvSpPr>
          <p:cNvPr id="10" name="AutoShape 5" descr="Resultado de imagen para process maker workflow simplified logo"/>
          <p:cNvSpPr>
            <a:spLocks noChangeAspect="1" noChangeArrowheads="1"/>
          </p:cNvSpPr>
          <p:nvPr/>
        </p:nvSpPr>
        <p:spPr bwMode="auto">
          <a:xfrm>
            <a:off x="2136775" y="3127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sp>
        <p:nvSpPr>
          <p:cNvPr id="11" name="AutoShape 7" descr="Resultado de imagen para process maker workflow simplified logo"/>
          <p:cNvSpPr>
            <a:spLocks noChangeAspect="1" noChangeArrowheads="1"/>
          </p:cNvSpPr>
          <p:nvPr/>
        </p:nvSpPr>
        <p:spPr bwMode="auto">
          <a:xfrm>
            <a:off x="2289175" y="4651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pic>
        <p:nvPicPr>
          <p:cNvPr id="7170" name="Picture 2" descr="Resultado de imagen para contact cen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9575" y="2088842"/>
            <a:ext cx="4522730" cy="3454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898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26274" y="3382579"/>
            <a:ext cx="8305768" cy="3314700"/>
          </a:xfrm>
          <a:prstGeom prst="rect">
            <a:avLst/>
          </a:prstGeom>
        </p:spPr>
      </p:pic>
      <p:sp>
        <p:nvSpPr>
          <p:cNvPr id="5" name="CuadroTexto 4"/>
          <p:cNvSpPr txBox="1"/>
          <p:nvPr/>
        </p:nvSpPr>
        <p:spPr>
          <a:xfrm>
            <a:off x="1471448" y="220717"/>
            <a:ext cx="9437852" cy="492443"/>
          </a:xfrm>
          <a:prstGeom prst="rect">
            <a:avLst/>
          </a:prstGeom>
          <a:noFill/>
        </p:spPr>
        <p:txBody>
          <a:bodyPr wrap="square" rtlCol="0">
            <a:spAutoFit/>
          </a:bodyPr>
          <a:lstStyle/>
          <a:p>
            <a:r>
              <a:rPr lang="es-ES" sz="2600" b="1" u="sng" dirty="0" smtClean="0"/>
              <a:t>CONSULTA PLANILLA TELÓNICA – VALOR TOTAL DE DEUDA</a:t>
            </a:r>
            <a:endParaRPr lang="es-EC" sz="2600" b="1" u="sng" dirty="0"/>
          </a:p>
        </p:txBody>
      </p:sp>
      <p:sp>
        <p:nvSpPr>
          <p:cNvPr id="6" name="Rectángulo 5"/>
          <p:cNvSpPr/>
          <p:nvPr/>
        </p:nvSpPr>
        <p:spPr>
          <a:xfrm>
            <a:off x="381000" y="900331"/>
            <a:ext cx="11036300" cy="2031325"/>
          </a:xfrm>
          <a:prstGeom prst="rect">
            <a:avLst/>
          </a:prstGeom>
        </p:spPr>
        <p:txBody>
          <a:bodyPr wrap="square">
            <a:spAutoFit/>
          </a:bodyPr>
          <a:lstStyle/>
          <a:p>
            <a:r>
              <a:rPr lang="es-ES" dirty="0"/>
              <a:t>Para casos donde se genera información </a:t>
            </a:r>
            <a:r>
              <a:rPr lang="es-ES" dirty="0" smtClean="0"/>
              <a:t>del valor de la deuda, o detalle de planilla,  </a:t>
            </a:r>
            <a:r>
              <a:rPr lang="es-ES" dirty="0"/>
              <a:t>el registro en la plataforma BPM3, se efectuara de la siguiente manera</a:t>
            </a:r>
            <a:r>
              <a:rPr lang="es-ES" dirty="0" smtClean="0"/>
              <a:t>:</a:t>
            </a:r>
          </a:p>
          <a:p>
            <a:endParaRPr lang="es-ES" dirty="0"/>
          </a:p>
          <a:p>
            <a:r>
              <a:rPr lang="es-ES" b="1" dirty="0"/>
              <a:t>CATEGORÍA</a:t>
            </a:r>
            <a:r>
              <a:rPr lang="es-ES" dirty="0"/>
              <a:t>: CONSULTA</a:t>
            </a:r>
          </a:p>
          <a:p>
            <a:r>
              <a:rPr lang="es-ES" b="1" dirty="0"/>
              <a:t>TIPO:  </a:t>
            </a:r>
            <a:r>
              <a:rPr lang="es-ES" dirty="0"/>
              <a:t>COMERCIAL</a:t>
            </a:r>
          </a:p>
          <a:p>
            <a:r>
              <a:rPr lang="es-ES" b="1" dirty="0"/>
              <a:t>PIR 1: </a:t>
            </a:r>
            <a:r>
              <a:rPr lang="es-ES" dirty="0"/>
              <a:t>GUÍA DE INFORMACIÓN</a:t>
            </a:r>
          </a:p>
          <a:p>
            <a:r>
              <a:rPr lang="es-ES" b="1" dirty="0"/>
              <a:t>PIR 2: </a:t>
            </a:r>
            <a:r>
              <a:rPr lang="es-ES" dirty="0" smtClean="0"/>
              <a:t>CONSULTA DE FACTURACIÓN</a:t>
            </a:r>
            <a:endParaRPr lang="es-EC" dirty="0"/>
          </a:p>
        </p:txBody>
      </p:sp>
      <p:pic>
        <p:nvPicPr>
          <p:cNvPr id="7" name="Imagen 6"/>
          <p:cNvPicPr>
            <a:picLocks noChangeAspect="1"/>
          </p:cNvPicPr>
          <p:nvPr/>
        </p:nvPicPr>
        <p:blipFill>
          <a:blip r:embed="rId3"/>
          <a:stretch>
            <a:fillRect/>
          </a:stretch>
        </p:blipFill>
        <p:spPr>
          <a:xfrm>
            <a:off x="9354761" y="3098800"/>
            <a:ext cx="944940" cy="851187"/>
          </a:xfrm>
          <a:prstGeom prst="rect">
            <a:avLst/>
          </a:prstGeom>
        </p:spPr>
      </p:pic>
      <p:sp>
        <p:nvSpPr>
          <p:cNvPr id="8" name="CuadroTexto 7"/>
          <p:cNvSpPr txBox="1"/>
          <p:nvPr/>
        </p:nvSpPr>
        <p:spPr>
          <a:xfrm>
            <a:off x="9166336" y="4155985"/>
            <a:ext cx="2771666" cy="923330"/>
          </a:xfrm>
          <a:prstGeom prst="rect">
            <a:avLst/>
          </a:prstGeom>
          <a:noFill/>
        </p:spPr>
        <p:txBody>
          <a:bodyPr wrap="square" rtlCol="0">
            <a:spAutoFit/>
          </a:bodyPr>
          <a:lstStyle/>
          <a:p>
            <a:pPr algn="just"/>
            <a:r>
              <a:rPr lang="es-ES" dirty="0" smtClean="0"/>
              <a:t>El asesor </a:t>
            </a:r>
            <a:r>
              <a:rPr lang="es-ES" b="1" dirty="0" smtClean="0"/>
              <a:t>NO</a:t>
            </a:r>
            <a:r>
              <a:rPr lang="es-ES" dirty="0" smtClean="0"/>
              <a:t> debe transferir la llamada a la en cuesta de CALIDAD</a:t>
            </a:r>
            <a:endParaRPr lang="es-EC" dirty="0"/>
          </a:p>
        </p:txBody>
      </p:sp>
    </p:spTree>
    <p:extLst>
      <p:ext uri="{BB962C8B-B14F-4D97-AF65-F5344CB8AC3E}">
        <p14:creationId xmlns:p14="http://schemas.microsoft.com/office/powerpoint/2010/main" val="3054615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2667000" y="366402"/>
            <a:ext cx="9052034" cy="492443"/>
          </a:xfrm>
          <a:prstGeom prst="rect">
            <a:avLst/>
          </a:prstGeom>
          <a:noFill/>
        </p:spPr>
        <p:txBody>
          <a:bodyPr wrap="square" rtlCol="0">
            <a:spAutoFit/>
          </a:bodyPr>
          <a:lstStyle/>
          <a:p>
            <a:r>
              <a:rPr lang="es-ES" sz="2600" b="1" u="sng" dirty="0" smtClean="0"/>
              <a:t>NO EXISTE INFORMACIÓN DEL NÚMERO DE SERVICIO</a:t>
            </a:r>
            <a:endParaRPr lang="es-EC" sz="2600" b="1" u="sng" dirty="0"/>
          </a:p>
        </p:txBody>
      </p:sp>
      <p:sp>
        <p:nvSpPr>
          <p:cNvPr id="7" name="CuadroTexto 6"/>
          <p:cNvSpPr txBox="1"/>
          <p:nvPr/>
        </p:nvSpPr>
        <p:spPr>
          <a:xfrm>
            <a:off x="558800" y="1058780"/>
            <a:ext cx="11010900" cy="923330"/>
          </a:xfrm>
          <a:prstGeom prst="rect">
            <a:avLst/>
          </a:prstGeom>
          <a:noFill/>
        </p:spPr>
        <p:txBody>
          <a:bodyPr wrap="square" rtlCol="0">
            <a:spAutoFit/>
          </a:bodyPr>
          <a:lstStyle/>
          <a:p>
            <a:r>
              <a:rPr lang="es-ES" dirty="0" smtClean="0"/>
              <a:t>Durante la gestión, Se puede generar casos como: Números desactualizados; No registrados en el sistema; Números de otras operadoras: (etapa, claro, tv cable), en estos escenarios el registro a nivel de BPM3, se efectúa: </a:t>
            </a:r>
          </a:p>
          <a:p>
            <a:r>
              <a:rPr lang="es-ES" dirty="0" smtClean="0"/>
              <a:t> </a:t>
            </a:r>
            <a:endParaRPr lang="es-EC" dirty="0"/>
          </a:p>
        </p:txBody>
      </p:sp>
      <p:pic>
        <p:nvPicPr>
          <p:cNvPr id="8" name="Imagen 7"/>
          <p:cNvPicPr>
            <a:picLocks noChangeAspect="1"/>
          </p:cNvPicPr>
          <p:nvPr/>
        </p:nvPicPr>
        <p:blipFill>
          <a:blip r:embed="rId2"/>
          <a:stretch>
            <a:fillRect/>
          </a:stretch>
        </p:blipFill>
        <p:spPr>
          <a:xfrm>
            <a:off x="461141" y="3626069"/>
            <a:ext cx="8636000" cy="2763618"/>
          </a:xfrm>
          <a:prstGeom prst="rect">
            <a:avLst/>
          </a:prstGeom>
        </p:spPr>
      </p:pic>
      <p:sp>
        <p:nvSpPr>
          <p:cNvPr id="9" name="Rectángulo 8"/>
          <p:cNvSpPr/>
          <p:nvPr/>
        </p:nvSpPr>
        <p:spPr>
          <a:xfrm>
            <a:off x="558799" y="2012771"/>
            <a:ext cx="9089697" cy="1200329"/>
          </a:xfrm>
          <a:prstGeom prst="rect">
            <a:avLst/>
          </a:prstGeom>
        </p:spPr>
        <p:txBody>
          <a:bodyPr wrap="square">
            <a:spAutoFit/>
          </a:bodyPr>
          <a:lstStyle/>
          <a:p>
            <a:r>
              <a:rPr lang="es-ES" b="1" dirty="0" smtClean="0"/>
              <a:t>CATEGORÍA</a:t>
            </a:r>
            <a:r>
              <a:rPr lang="es-ES" dirty="0" smtClean="0"/>
              <a:t>: CONSULTA</a:t>
            </a:r>
          </a:p>
          <a:p>
            <a:r>
              <a:rPr lang="es-ES" b="1" dirty="0" smtClean="0"/>
              <a:t>TIPO:  </a:t>
            </a:r>
            <a:r>
              <a:rPr lang="es-ES" dirty="0" smtClean="0"/>
              <a:t>COMERCIAL</a:t>
            </a:r>
          </a:p>
          <a:p>
            <a:r>
              <a:rPr lang="es-ES" b="1" dirty="0" smtClean="0"/>
              <a:t>PIR 1: </a:t>
            </a:r>
            <a:r>
              <a:rPr lang="es-ES" dirty="0" smtClean="0"/>
              <a:t>GUÍA DE INFORMACIÓN</a:t>
            </a:r>
          </a:p>
          <a:p>
            <a:r>
              <a:rPr lang="es-ES" b="1" dirty="0" smtClean="0"/>
              <a:t>PIR 2: </a:t>
            </a:r>
            <a:r>
              <a:rPr lang="es-ES" dirty="0" smtClean="0"/>
              <a:t>SE REGISTRA EN BASE A LA CONSULTA EFECTÚADA POR EL USUARIO.</a:t>
            </a:r>
            <a:endParaRPr lang="es-EC" dirty="0"/>
          </a:p>
        </p:txBody>
      </p:sp>
      <p:pic>
        <p:nvPicPr>
          <p:cNvPr id="10" name="Imagen 9"/>
          <p:cNvPicPr>
            <a:picLocks noChangeAspect="1"/>
          </p:cNvPicPr>
          <p:nvPr/>
        </p:nvPicPr>
        <p:blipFill>
          <a:blip r:embed="rId3"/>
          <a:stretch>
            <a:fillRect/>
          </a:stretch>
        </p:blipFill>
        <p:spPr>
          <a:xfrm>
            <a:off x="10069026" y="3366930"/>
            <a:ext cx="944940" cy="851187"/>
          </a:xfrm>
          <a:prstGeom prst="rect">
            <a:avLst/>
          </a:prstGeom>
        </p:spPr>
      </p:pic>
      <p:sp>
        <p:nvSpPr>
          <p:cNvPr id="11" name="Rectángulo 10"/>
          <p:cNvSpPr/>
          <p:nvPr/>
        </p:nvSpPr>
        <p:spPr>
          <a:xfrm>
            <a:off x="9291261" y="4371947"/>
            <a:ext cx="2164139" cy="1200329"/>
          </a:xfrm>
          <a:prstGeom prst="rect">
            <a:avLst/>
          </a:prstGeom>
        </p:spPr>
        <p:txBody>
          <a:bodyPr wrap="square">
            <a:spAutoFit/>
          </a:bodyPr>
          <a:lstStyle/>
          <a:p>
            <a:pPr algn="just"/>
            <a:r>
              <a:rPr lang="es-ES" dirty="0" smtClean="0"/>
              <a:t>El asesor </a:t>
            </a:r>
            <a:r>
              <a:rPr lang="es-ES" b="1" dirty="0" smtClean="0"/>
              <a:t>NO</a:t>
            </a:r>
            <a:r>
              <a:rPr lang="es-ES" dirty="0" smtClean="0"/>
              <a:t> debe transferir la llamada a la en cuesta de CALIDAD</a:t>
            </a:r>
            <a:endParaRPr lang="es-EC" dirty="0"/>
          </a:p>
        </p:txBody>
      </p:sp>
    </p:spTree>
    <p:extLst>
      <p:ext uri="{BB962C8B-B14F-4D97-AF65-F5344CB8AC3E}">
        <p14:creationId xmlns:p14="http://schemas.microsoft.com/office/powerpoint/2010/main" val="30434381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722586" y="2926343"/>
            <a:ext cx="8421414" cy="3059298"/>
          </a:xfrm>
          <a:prstGeom prst="rect">
            <a:avLst/>
          </a:prstGeom>
        </p:spPr>
      </p:pic>
      <p:sp>
        <p:nvSpPr>
          <p:cNvPr id="5" name="CuadroTexto 4"/>
          <p:cNvSpPr txBox="1"/>
          <p:nvPr/>
        </p:nvSpPr>
        <p:spPr>
          <a:xfrm>
            <a:off x="1638300" y="295820"/>
            <a:ext cx="8610600" cy="492443"/>
          </a:xfrm>
          <a:prstGeom prst="rect">
            <a:avLst/>
          </a:prstGeom>
          <a:noFill/>
        </p:spPr>
        <p:txBody>
          <a:bodyPr wrap="square" rtlCol="0">
            <a:spAutoFit/>
          </a:bodyPr>
          <a:lstStyle/>
          <a:p>
            <a:pPr algn="ctr"/>
            <a:r>
              <a:rPr lang="es-ES" sz="2600" b="1" u="sng" dirty="0" smtClean="0"/>
              <a:t>VENTAS</a:t>
            </a:r>
            <a:endParaRPr lang="es-EC" sz="2600" b="1" u="sng" dirty="0"/>
          </a:p>
        </p:txBody>
      </p:sp>
      <p:sp>
        <p:nvSpPr>
          <p:cNvPr id="6" name="Rectángulo 5"/>
          <p:cNvSpPr/>
          <p:nvPr/>
        </p:nvSpPr>
        <p:spPr>
          <a:xfrm>
            <a:off x="838200" y="908996"/>
            <a:ext cx="10896600" cy="923330"/>
          </a:xfrm>
          <a:prstGeom prst="rect">
            <a:avLst/>
          </a:prstGeom>
        </p:spPr>
        <p:txBody>
          <a:bodyPr wrap="square">
            <a:spAutoFit/>
          </a:bodyPr>
          <a:lstStyle/>
          <a:p>
            <a:r>
              <a:rPr lang="es-ES" smtClean="0"/>
              <a:t>Para casos donde el cliente solicite la contratación de  un servicio fijo o móvil de cnt. El asesor debera  efectuar el registro de la siguiente manera en BPM3.</a:t>
            </a:r>
          </a:p>
          <a:p>
            <a:endParaRPr lang="es-ES" dirty="0" smtClean="0"/>
          </a:p>
        </p:txBody>
      </p:sp>
      <p:sp>
        <p:nvSpPr>
          <p:cNvPr id="7" name="Rectángulo 6"/>
          <p:cNvSpPr/>
          <p:nvPr/>
        </p:nvSpPr>
        <p:spPr>
          <a:xfrm>
            <a:off x="722586" y="1615184"/>
            <a:ext cx="10896600" cy="1200329"/>
          </a:xfrm>
          <a:prstGeom prst="rect">
            <a:avLst/>
          </a:prstGeom>
        </p:spPr>
        <p:txBody>
          <a:bodyPr wrap="square">
            <a:spAutoFit/>
          </a:bodyPr>
          <a:lstStyle/>
          <a:p>
            <a:r>
              <a:rPr lang="es-ES" b="1" dirty="0" smtClean="0"/>
              <a:t>CATEGORÍA</a:t>
            </a:r>
            <a:r>
              <a:rPr lang="es-ES" dirty="0" smtClean="0"/>
              <a:t>: CONSULTA</a:t>
            </a:r>
          </a:p>
          <a:p>
            <a:r>
              <a:rPr lang="es-ES" b="1" dirty="0" smtClean="0"/>
              <a:t>TIPO:  </a:t>
            </a:r>
            <a:r>
              <a:rPr lang="es-ES" dirty="0" smtClean="0"/>
              <a:t>COMERCIAL</a:t>
            </a:r>
          </a:p>
          <a:p>
            <a:r>
              <a:rPr lang="es-ES" b="1" dirty="0" smtClean="0"/>
              <a:t>PIR 1: </a:t>
            </a:r>
            <a:r>
              <a:rPr lang="es-ES" dirty="0" smtClean="0"/>
              <a:t>GUÍA DE INFORMACIÓN</a:t>
            </a:r>
          </a:p>
          <a:p>
            <a:r>
              <a:rPr lang="es-ES" b="1" dirty="0" smtClean="0"/>
              <a:t>PIR 2: </a:t>
            </a:r>
            <a:r>
              <a:rPr lang="es-ES" dirty="0" smtClean="0"/>
              <a:t>CLIENTE SOLICITA AYUDA COMERCIAL.</a:t>
            </a:r>
            <a:endParaRPr lang="es-EC" dirty="0"/>
          </a:p>
        </p:txBody>
      </p:sp>
      <p:pic>
        <p:nvPicPr>
          <p:cNvPr id="8" name="Imagen 7"/>
          <p:cNvPicPr>
            <a:picLocks noChangeAspect="1"/>
          </p:cNvPicPr>
          <p:nvPr/>
        </p:nvPicPr>
        <p:blipFill>
          <a:blip r:embed="rId3"/>
          <a:stretch>
            <a:fillRect/>
          </a:stretch>
        </p:blipFill>
        <p:spPr>
          <a:xfrm>
            <a:off x="10074086" y="3307382"/>
            <a:ext cx="944940" cy="851187"/>
          </a:xfrm>
          <a:prstGeom prst="rect">
            <a:avLst/>
          </a:prstGeom>
        </p:spPr>
      </p:pic>
      <p:pic>
        <p:nvPicPr>
          <p:cNvPr id="10" name="Imagen 9"/>
          <p:cNvPicPr>
            <a:picLocks noChangeAspect="1"/>
          </p:cNvPicPr>
          <p:nvPr/>
        </p:nvPicPr>
        <p:blipFill>
          <a:blip r:embed="rId4"/>
          <a:stretch>
            <a:fillRect/>
          </a:stretch>
        </p:blipFill>
        <p:spPr>
          <a:xfrm>
            <a:off x="9358312" y="4351445"/>
            <a:ext cx="2376488" cy="1198017"/>
          </a:xfrm>
          <a:prstGeom prst="rect">
            <a:avLst/>
          </a:prstGeom>
        </p:spPr>
      </p:pic>
    </p:spTree>
    <p:extLst>
      <p:ext uri="{BB962C8B-B14F-4D97-AF65-F5344CB8AC3E}">
        <p14:creationId xmlns:p14="http://schemas.microsoft.com/office/powerpoint/2010/main" val="2977944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2054772" y="551674"/>
            <a:ext cx="8610600" cy="492443"/>
          </a:xfrm>
          <a:prstGeom prst="rect">
            <a:avLst/>
          </a:prstGeom>
          <a:noFill/>
        </p:spPr>
        <p:txBody>
          <a:bodyPr wrap="square" rtlCol="0">
            <a:spAutoFit/>
          </a:bodyPr>
          <a:lstStyle/>
          <a:p>
            <a:pPr algn="ctr"/>
            <a:r>
              <a:rPr lang="es-ES" sz="2600" b="1" u="sng" dirty="0" smtClean="0"/>
              <a:t>SOPORTE TÉCNICO INTERNET</a:t>
            </a:r>
            <a:endParaRPr lang="es-EC" sz="2600" b="1" u="sng" dirty="0"/>
          </a:p>
        </p:txBody>
      </p:sp>
      <p:sp>
        <p:nvSpPr>
          <p:cNvPr id="6" name="Rectángulo 5"/>
          <p:cNvSpPr/>
          <p:nvPr/>
        </p:nvSpPr>
        <p:spPr>
          <a:xfrm>
            <a:off x="817180" y="1176117"/>
            <a:ext cx="10896600" cy="923330"/>
          </a:xfrm>
          <a:prstGeom prst="rect">
            <a:avLst/>
          </a:prstGeom>
        </p:spPr>
        <p:txBody>
          <a:bodyPr wrap="square">
            <a:spAutoFit/>
          </a:bodyPr>
          <a:lstStyle/>
          <a:p>
            <a:r>
              <a:rPr lang="es-ES" dirty="0" smtClean="0"/>
              <a:t>Para casos donde el cliente solicite soporte por el servicio de internet fijo. El asesor deberá  efectuar el registro de la siguiente manera en BPM3.</a:t>
            </a:r>
          </a:p>
          <a:p>
            <a:endParaRPr lang="es-ES" dirty="0" smtClean="0"/>
          </a:p>
        </p:txBody>
      </p:sp>
      <p:sp>
        <p:nvSpPr>
          <p:cNvPr id="7" name="Rectángulo 6"/>
          <p:cNvSpPr/>
          <p:nvPr/>
        </p:nvSpPr>
        <p:spPr>
          <a:xfrm>
            <a:off x="911772" y="2099447"/>
            <a:ext cx="10896600" cy="1477328"/>
          </a:xfrm>
          <a:prstGeom prst="rect">
            <a:avLst/>
          </a:prstGeom>
        </p:spPr>
        <p:txBody>
          <a:bodyPr wrap="square">
            <a:spAutoFit/>
          </a:bodyPr>
          <a:lstStyle/>
          <a:p>
            <a:r>
              <a:rPr lang="es-ES" b="1" dirty="0" smtClean="0"/>
              <a:t>CATEGORÍA</a:t>
            </a:r>
            <a:r>
              <a:rPr lang="es-ES" dirty="0" smtClean="0"/>
              <a:t>: SOPORTE</a:t>
            </a:r>
          </a:p>
          <a:p>
            <a:r>
              <a:rPr lang="es-ES" b="1" dirty="0" smtClean="0"/>
              <a:t>TIPO:  </a:t>
            </a:r>
            <a:r>
              <a:rPr lang="es-ES" dirty="0" smtClean="0"/>
              <a:t>TÉCNICO</a:t>
            </a:r>
          </a:p>
          <a:p>
            <a:r>
              <a:rPr lang="es-ES" b="1" dirty="0" smtClean="0"/>
              <a:t>PIR 1: </a:t>
            </a:r>
            <a:r>
              <a:rPr lang="es-ES" dirty="0" smtClean="0"/>
              <a:t>GUÍA DE INFORMACIÓN</a:t>
            </a:r>
          </a:p>
          <a:p>
            <a:r>
              <a:rPr lang="es-ES" b="1" dirty="0" smtClean="0"/>
              <a:t>PIR 2: </a:t>
            </a:r>
            <a:r>
              <a:rPr lang="es-EC" dirty="0" smtClean="0"/>
              <a:t>CLIENTE </a:t>
            </a:r>
            <a:r>
              <a:rPr lang="es-EC" dirty="0"/>
              <a:t>PRESENTA PROBLEMAS TECNICOS EN INTERNET</a:t>
            </a:r>
          </a:p>
          <a:p>
            <a:endParaRPr lang="es-EC" dirty="0"/>
          </a:p>
        </p:txBody>
      </p:sp>
      <p:pic>
        <p:nvPicPr>
          <p:cNvPr id="8" name="Imagen 7"/>
          <p:cNvPicPr>
            <a:picLocks noChangeAspect="1"/>
          </p:cNvPicPr>
          <p:nvPr/>
        </p:nvPicPr>
        <p:blipFill>
          <a:blip r:embed="rId2"/>
          <a:stretch>
            <a:fillRect/>
          </a:stretch>
        </p:blipFill>
        <p:spPr>
          <a:xfrm>
            <a:off x="2785736" y="3656991"/>
            <a:ext cx="1512995" cy="1246029"/>
          </a:xfrm>
          <a:prstGeom prst="rect">
            <a:avLst/>
          </a:prstGeom>
        </p:spPr>
      </p:pic>
      <p:pic>
        <p:nvPicPr>
          <p:cNvPr id="2" name="Imagen 1"/>
          <p:cNvPicPr>
            <a:picLocks noChangeAspect="1"/>
          </p:cNvPicPr>
          <p:nvPr/>
        </p:nvPicPr>
        <p:blipFill>
          <a:blip r:embed="rId3"/>
          <a:stretch>
            <a:fillRect/>
          </a:stretch>
        </p:blipFill>
        <p:spPr>
          <a:xfrm>
            <a:off x="4824248" y="3576775"/>
            <a:ext cx="2869324" cy="800100"/>
          </a:xfrm>
          <a:prstGeom prst="rect">
            <a:avLst/>
          </a:prstGeom>
        </p:spPr>
      </p:pic>
      <p:sp>
        <p:nvSpPr>
          <p:cNvPr id="3" name="CuadroTexto 2"/>
          <p:cNvSpPr txBox="1"/>
          <p:nvPr/>
        </p:nvSpPr>
        <p:spPr>
          <a:xfrm>
            <a:off x="4529958" y="4376875"/>
            <a:ext cx="4508939" cy="369332"/>
          </a:xfrm>
          <a:prstGeom prst="rect">
            <a:avLst/>
          </a:prstGeom>
          <a:noFill/>
        </p:spPr>
        <p:txBody>
          <a:bodyPr wrap="square" rtlCol="0">
            <a:spAutoFit/>
          </a:bodyPr>
          <a:lstStyle/>
          <a:p>
            <a:pPr algn="ctr"/>
            <a:r>
              <a:rPr lang="es-ES" sz="1600" b="1" dirty="0" smtClean="0"/>
              <a:t>NO SE TRANSFIERE A LA ENCUESTA DE CALIDAD</a:t>
            </a:r>
            <a:r>
              <a:rPr lang="es-ES" dirty="0" smtClean="0"/>
              <a:t>.</a:t>
            </a:r>
            <a:endParaRPr lang="es-EC" dirty="0"/>
          </a:p>
        </p:txBody>
      </p:sp>
    </p:spTree>
    <p:extLst>
      <p:ext uri="{BB962C8B-B14F-4D97-AF65-F5344CB8AC3E}">
        <p14:creationId xmlns:p14="http://schemas.microsoft.com/office/powerpoint/2010/main" val="1556151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2054772" y="551674"/>
            <a:ext cx="8610600" cy="492443"/>
          </a:xfrm>
          <a:prstGeom prst="rect">
            <a:avLst/>
          </a:prstGeom>
          <a:noFill/>
        </p:spPr>
        <p:txBody>
          <a:bodyPr wrap="square" rtlCol="0">
            <a:spAutoFit/>
          </a:bodyPr>
          <a:lstStyle/>
          <a:p>
            <a:pPr algn="ctr"/>
            <a:r>
              <a:rPr lang="es-ES" sz="2600" b="1" u="sng" dirty="0" smtClean="0"/>
              <a:t>SOPORTE TÉCNICO TELEVISIÓN SATELITAL</a:t>
            </a:r>
            <a:endParaRPr lang="es-EC" sz="2600" b="1" u="sng" dirty="0"/>
          </a:p>
        </p:txBody>
      </p:sp>
      <p:sp>
        <p:nvSpPr>
          <p:cNvPr id="6" name="Rectángulo 5"/>
          <p:cNvSpPr/>
          <p:nvPr/>
        </p:nvSpPr>
        <p:spPr>
          <a:xfrm>
            <a:off x="817180" y="1176117"/>
            <a:ext cx="10896600" cy="923330"/>
          </a:xfrm>
          <a:prstGeom prst="rect">
            <a:avLst/>
          </a:prstGeom>
        </p:spPr>
        <p:txBody>
          <a:bodyPr wrap="square">
            <a:spAutoFit/>
          </a:bodyPr>
          <a:lstStyle/>
          <a:p>
            <a:r>
              <a:rPr lang="es-ES" dirty="0" smtClean="0"/>
              <a:t>Para casos donde el cliente solicite soporte por el servicio de televisión satelital. El asesor deberá  efectuar el registro de la siguiente manera en BPM3.</a:t>
            </a:r>
          </a:p>
          <a:p>
            <a:endParaRPr lang="es-ES" dirty="0" smtClean="0"/>
          </a:p>
        </p:txBody>
      </p:sp>
      <p:sp>
        <p:nvSpPr>
          <p:cNvPr id="7" name="Rectángulo 6"/>
          <p:cNvSpPr/>
          <p:nvPr/>
        </p:nvSpPr>
        <p:spPr>
          <a:xfrm>
            <a:off x="911772" y="2099447"/>
            <a:ext cx="10896600" cy="1477328"/>
          </a:xfrm>
          <a:prstGeom prst="rect">
            <a:avLst/>
          </a:prstGeom>
        </p:spPr>
        <p:txBody>
          <a:bodyPr wrap="square">
            <a:spAutoFit/>
          </a:bodyPr>
          <a:lstStyle/>
          <a:p>
            <a:r>
              <a:rPr lang="es-ES" b="1" dirty="0" smtClean="0"/>
              <a:t>CATEGORÍA</a:t>
            </a:r>
            <a:r>
              <a:rPr lang="es-ES" dirty="0" smtClean="0"/>
              <a:t>: SOPORTE</a:t>
            </a:r>
          </a:p>
          <a:p>
            <a:r>
              <a:rPr lang="es-ES" b="1" dirty="0" smtClean="0"/>
              <a:t>TIPO:  </a:t>
            </a:r>
            <a:r>
              <a:rPr lang="es-ES" dirty="0" smtClean="0"/>
              <a:t>TÉCNICO</a:t>
            </a:r>
          </a:p>
          <a:p>
            <a:r>
              <a:rPr lang="es-ES" b="1" dirty="0" smtClean="0"/>
              <a:t>PIR 1: </a:t>
            </a:r>
            <a:r>
              <a:rPr lang="es-ES" dirty="0" smtClean="0"/>
              <a:t>GUÍA DE INFORMACIÓN</a:t>
            </a:r>
          </a:p>
          <a:p>
            <a:r>
              <a:rPr lang="es-ES" b="1" dirty="0" smtClean="0"/>
              <a:t>PIR 2:</a:t>
            </a:r>
            <a:r>
              <a:rPr lang="es-EC" dirty="0"/>
              <a:t>CLIENTE PRESENTA PROBLEMAS TECNICOS EN TELEVISION SATELITAL</a:t>
            </a:r>
          </a:p>
          <a:p>
            <a:endParaRPr lang="es-EC" dirty="0"/>
          </a:p>
        </p:txBody>
      </p:sp>
      <p:pic>
        <p:nvPicPr>
          <p:cNvPr id="8" name="Imagen 7"/>
          <p:cNvPicPr>
            <a:picLocks noChangeAspect="1"/>
          </p:cNvPicPr>
          <p:nvPr/>
        </p:nvPicPr>
        <p:blipFill>
          <a:blip r:embed="rId2"/>
          <a:stretch>
            <a:fillRect/>
          </a:stretch>
        </p:blipFill>
        <p:spPr>
          <a:xfrm>
            <a:off x="2785736" y="3656991"/>
            <a:ext cx="1512995" cy="1246029"/>
          </a:xfrm>
          <a:prstGeom prst="rect">
            <a:avLst/>
          </a:prstGeom>
        </p:spPr>
      </p:pic>
      <p:sp>
        <p:nvSpPr>
          <p:cNvPr id="3" name="CuadroTexto 2"/>
          <p:cNvSpPr txBox="1"/>
          <p:nvPr/>
        </p:nvSpPr>
        <p:spPr>
          <a:xfrm>
            <a:off x="4529958" y="4376875"/>
            <a:ext cx="4508939" cy="369332"/>
          </a:xfrm>
          <a:prstGeom prst="rect">
            <a:avLst/>
          </a:prstGeom>
          <a:noFill/>
        </p:spPr>
        <p:txBody>
          <a:bodyPr wrap="square" rtlCol="0">
            <a:spAutoFit/>
          </a:bodyPr>
          <a:lstStyle/>
          <a:p>
            <a:pPr algn="ctr"/>
            <a:r>
              <a:rPr lang="es-ES" sz="1600" b="1" dirty="0" smtClean="0"/>
              <a:t>NO SE TRANSFIERE A LA ENCUESTA DE CALIDAD</a:t>
            </a:r>
            <a:r>
              <a:rPr lang="es-ES" dirty="0" smtClean="0"/>
              <a:t>.</a:t>
            </a:r>
            <a:endParaRPr lang="es-EC" dirty="0"/>
          </a:p>
        </p:txBody>
      </p:sp>
      <p:pic>
        <p:nvPicPr>
          <p:cNvPr id="4" name="Imagen 3"/>
          <p:cNvPicPr>
            <a:picLocks noChangeAspect="1"/>
          </p:cNvPicPr>
          <p:nvPr/>
        </p:nvPicPr>
        <p:blipFill>
          <a:blip r:embed="rId3"/>
          <a:stretch>
            <a:fillRect/>
          </a:stretch>
        </p:blipFill>
        <p:spPr>
          <a:xfrm>
            <a:off x="5308052" y="3633925"/>
            <a:ext cx="2375010" cy="742950"/>
          </a:xfrm>
          <a:prstGeom prst="rect">
            <a:avLst/>
          </a:prstGeom>
        </p:spPr>
      </p:pic>
    </p:spTree>
    <p:extLst>
      <p:ext uri="{BB962C8B-B14F-4D97-AF65-F5344CB8AC3E}">
        <p14:creationId xmlns:p14="http://schemas.microsoft.com/office/powerpoint/2010/main" val="2871689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2054772" y="551674"/>
            <a:ext cx="8610600" cy="492443"/>
          </a:xfrm>
          <a:prstGeom prst="rect">
            <a:avLst/>
          </a:prstGeom>
          <a:noFill/>
        </p:spPr>
        <p:txBody>
          <a:bodyPr wrap="square" rtlCol="0">
            <a:spAutoFit/>
          </a:bodyPr>
          <a:lstStyle/>
          <a:p>
            <a:pPr algn="ctr"/>
            <a:r>
              <a:rPr lang="es-ES" sz="2600" b="1" u="sng" dirty="0" smtClean="0"/>
              <a:t>SOPORTE TÉCNICO SERVICIO MÓVIL</a:t>
            </a:r>
            <a:endParaRPr lang="es-EC" sz="2600" b="1" u="sng" dirty="0"/>
          </a:p>
        </p:txBody>
      </p:sp>
      <p:sp>
        <p:nvSpPr>
          <p:cNvPr id="6" name="Rectángulo 5"/>
          <p:cNvSpPr/>
          <p:nvPr/>
        </p:nvSpPr>
        <p:spPr>
          <a:xfrm>
            <a:off x="817180" y="1176117"/>
            <a:ext cx="10896600" cy="923330"/>
          </a:xfrm>
          <a:prstGeom prst="rect">
            <a:avLst/>
          </a:prstGeom>
        </p:spPr>
        <p:txBody>
          <a:bodyPr wrap="square">
            <a:spAutoFit/>
          </a:bodyPr>
          <a:lstStyle/>
          <a:p>
            <a:r>
              <a:rPr lang="es-ES" dirty="0" smtClean="0"/>
              <a:t>Para casos donde el cliente solicite soporte por el servicio de telefonía móvil. El asesor deberá  efectuar el registro de la siguiente manera en BPM3.</a:t>
            </a:r>
          </a:p>
          <a:p>
            <a:endParaRPr lang="es-ES" dirty="0" smtClean="0"/>
          </a:p>
        </p:txBody>
      </p:sp>
      <p:sp>
        <p:nvSpPr>
          <p:cNvPr id="7" name="Rectángulo 6"/>
          <p:cNvSpPr/>
          <p:nvPr/>
        </p:nvSpPr>
        <p:spPr>
          <a:xfrm>
            <a:off x="911772" y="2099447"/>
            <a:ext cx="10896600" cy="1754326"/>
          </a:xfrm>
          <a:prstGeom prst="rect">
            <a:avLst/>
          </a:prstGeom>
        </p:spPr>
        <p:txBody>
          <a:bodyPr wrap="square">
            <a:spAutoFit/>
          </a:bodyPr>
          <a:lstStyle/>
          <a:p>
            <a:r>
              <a:rPr lang="es-ES" b="1" dirty="0" smtClean="0"/>
              <a:t>CATEGORÍA</a:t>
            </a:r>
            <a:r>
              <a:rPr lang="es-ES" dirty="0" smtClean="0"/>
              <a:t>: SOPORTE</a:t>
            </a:r>
          </a:p>
          <a:p>
            <a:r>
              <a:rPr lang="es-ES" b="1" dirty="0" smtClean="0"/>
              <a:t>TIPO:  </a:t>
            </a:r>
            <a:r>
              <a:rPr lang="es-ES" dirty="0" smtClean="0"/>
              <a:t>TÉCNICO</a:t>
            </a:r>
          </a:p>
          <a:p>
            <a:r>
              <a:rPr lang="es-ES" b="1" dirty="0" smtClean="0"/>
              <a:t>PIR 1: </a:t>
            </a:r>
            <a:r>
              <a:rPr lang="es-ES" dirty="0" smtClean="0"/>
              <a:t>GUÍA DE INFORMACIÓN</a:t>
            </a:r>
          </a:p>
          <a:p>
            <a:r>
              <a:rPr lang="es-ES" b="1" dirty="0" smtClean="0"/>
              <a:t>PIR 2: </a:t>
            </a:r>
            <a:r>
              <a:rPr lang="es-EC" dirty="0"/>
              <a:t> </a:t>
            </a:r>
            <a:r>
              <a:rPr lang="es-EC" dirty="0" smtClean="0"/>
              <a:t>CLIENTE </a:t>
            </a:r>
            <a:r>
              <a:rPr lang="es-EC" dirty="0"/>
              <a:t>PRESENTA PROBLEMAS TECNICOS EN SERVICIO MOVIL  AVANZADO</a:t>
            </a:r>
          </a:p>
          <a:p>
            <a:endParaRPr lang="es-EC" dirty="0"/>
          </a:p>
          <a:p>
            <a:endParaRPr lang="es-EC" dirty="0"/>
          </a:p>
        </p:txBody>
      </p:sp>
      <p:pic>
        <p:nvPicPr>
          <p:cNvPr id="8" name="Imagen 7"/>
          <p:cNvPicPr>
            <a:picLocks noChangeAspect="1"/>
          </p:cNvPicPr>
          <p:nvPr/>
        </p:nvPicPr>
        <p:blipFill>
          <a:blip r:embed="rId2"/>
          <a:stretch>
            <a:fillRect/>
          </a:stretch>
        </p:blipFill>
        <p:spPr>
          <a:xfrm>
            <a:off x="2785736" y="3656991"/>
            <a:ext cx="1512995" cy="1246029"/>
          </a:xfrm>
          <a:prstGeom prst="rect">
            <a:avLst/>
          </a:prstGeom>
        </p:spPr>
      </p:pic>
      <p:sp>
        <p:nvSpPr>
          <p:cNvPr id="3" name="CuadroTexto 2"/>
          <p:cNvSpPr txBox="1"/>
          <p:nvPr/>
        </p:nvSpPr>
        <p:spPr>
          <a:xfrm>
            <a:off x="4529958" y="4376875"/>
            <a:ext cx="4508939" cy="369332"/>
          </a:xfrm>
          <a:prstGeom prst="rect">
            <a:avLst/>
          </a:prstGeom>
          <a:noFill/>
        </p:spPr>
        <p:txBody>
          <a:bodyPr wrap="square" rtlCol="0">
            <a:spAutoFit/>
          </a:bodyPr>
          <a:lstStyle/>
          <a:p>
            <a:pPr algn="ctr"/>
            <a:r>
              <a:rPr lang="es-ES" sz="1600" b="1" dirty="0" smtClean="0"/>
              <a:t>NO SE TRANSFIERE A LA ENCUESTA DE CALIDAD</a:t>
            </a:r>
            <a:r>
              <a:rPr lang="es-ES" dirty="0" smtClean="0"/>
              <a:t>.</a:t>
            </a:r>
            <a:endParaRPr lang="es-EC" dirty="0"/>
          </a:p>
        </p:txBody>
      </p:sp>
      <p:pic>
        <p:nvPicPr>
          <p:cNvPr id="2" name="Imagen 1"/>
          <p:cNvPicPr>
            <a:picLocks noChangeAspect="1"/>
          </p:cNvPicPr>
          <p:nvPr/>
        </p:nvPicPr>
        <p:blipFill>
          <a:blip r:embed="rId3"/>
          <a:stretch>
            <a:fillRect/>
          </a:stretch>
        </p:blipFill>
        <p:spPr>
          <a:xfrm>
            <a:off x="5396076" y="3413230"/>
            <a:ext cx="2392090" cy="866775"/>
          </a:xfrm>
          <a:prstGeom prst="rect">
            <a:avLst/>
          </a:prstGeom>
        </p:spPr>
      </p:pic>
    </p:spTree>
    <p:extLst>
      <p:ext uri="{BB962C8B-B14F-4D97-AF65-F5344CB8AC3E}">
        <p14:creationId xmlns:p14="http://schemas.microsoft.com/office/powerpoint/2010/main" val="30669790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2149365" y="535793"/>
            <a:ext cx="8610600" cy="492443"/>
          </a:xfrm>
          <a:prstGeom prst="rect">
            <a:avLst/>
          </a:prstGeom>
          <a:noFill/>
        </p:spPr>
        <p:txBody>
          <a:bodyPr wrap="square" rtlCol="0">
            <a:spAutoFit/>
          </a:bodyPr>
          <a:lstStyle/>
          <a:p>
            <a:pPr algn="ctr"/>
            <a:r>
              <a:rPr lang="es-ES" sz="2600" b="1" u="sng" dirty="0" smtClean="0"/>
              <a:t>SOPORTE TÉCNICO TELEFONÍA FIJA</a:t>
            </a:r>
            <a:endParaRPr lang="es-EC" sz="2600" b="1" u="sng" dirty="0"/>
          </a:p>
        </p:txBody>
      </p:sp>
      <p:sp>
        <p:nvSpPr>
          <p:cNvPr id="6" name="Rectángulo 5"/>
          <p:cNvSpPr/>
          <p:nvPr/>
        </p:nvSpPr>
        <p:spPr>
          <a:xfrm>
            <a:off x="817180" y="1340893"/>
            <a:ext cx="10896600" cy="369332"/>
          </a:xfrm>
          <a:prstGeom prst="rect">
            <a:avLst/>
          </a:prstGeom>
        </p:spPr>
        <p:txBody>
          <a:bodyPr wrap="square">
            <a:spAutoFit/>
          </a:bodyPr>
          <a:lstStyle/>
          <a:p>
            <a:r>
              <a:rPr lang="es-ES" dirty="0" smtClean="0"/>
              <a:t>Para casos donde el cliente solicite soporte por el servicio de telefonía fija; considerar:</a:t>
            </a:r>
          </a:p>
        </p:txBody>
      </p:sp>
      <p:pic>
        <p:nvPicPr>
          <p:cNvPr id="8" name="Imagen 7"/>
          <p:cNvPicPr>
            <a:picLocks noChangeAspect="1"/>
          </p:cNvPicPr>
          <p:nvPr/>
        </p:nvPicPr>
        <p:blipFill>
          <a:blip r:embed="rId2"/>
          <a:stretch>
            <a:fillRect/>
          </a:stretch>
        </p:blipFill>
        <p:spPr>
          <a:xfrm>
            <a:off x="531019" y="2797950"/>
            <a:ext cx="2042832" cy="1682377"/>
          </a:xfrm>
          <a:prstGeom prst="rect">
            <a:avLst/>
          </a:prstGeom>
        </p:spPr>
      </p:pic>
      <p:sp>
        <p:nvSpPr>
          <p:cNvPr id="3" name="CuadroTexto 2"/>
          <p:cNvSpPr txBox="1"/>
          <p:nvPr/>
        </p:nvSpPr>
        <p:spPr>
          <a:xfrm>
            <a:off x="2543634" y="2218169"/>
            <a:ext cx="8308428" cy="4524315"/>
          </a:xfrm>
          <a:prstGeom prst="rect">
            <a:avLst/>
          </a:prstGeom>
          <a:noFill/>
        </p:spPr>
        <p:txBody>
          <a:bodyPr wrap="square" rtlCol="0">
            <a:spAutoFit/>
          </a:bodyPr>
          <a:lstStyle/>
          <a:p>
            <a:pPr marL="285750" indent="-285750" algn="ctr">
              <a:buFont typeface="Arial" panose="020B0604020202020204" pitchFamily="34" charset="0"/>
              <a:buChar char="•"/>
            </a:pPr>
            <a:r>
              <a:rPr lang="es-ES" b="1" dirty="0" smtClean="0"/>
              <a:t> </a:t>
            </a:r>
            <a:r>
              <a:rPr lang="es-ES" dirty="0" smtClean="0"/>
              <a:t>NO SE TRANSFIERE A LA ENCUESTA DE CALIDAD.</a:t>
            </a:r>
          </a:p>
          <a:p>
            <a:pPr algn="ctr"/>
            <a:endParaRPr lang="es-ES" dirty="0" smtClean="0"/>
          </a:p>
          <a:p>
            <a:pPr marL="285750" indent="-285750" algn="ctr">
              <a:buFont typeface="Arial" panose="020B0604020202020204" pitchFamily="34" charset="0"/>
              <a:buChar char="•"/>
            </a:pPr>
            <a:r>
              <a:rPr lang="es-ES" dirty="0" smtClean="0"/>
              <a:t>NO SE TRANSFIERE LA LLAMADA A NINGUNA ÁREA.</a:t>
            </a:r>
          </a:p>
          <a:p>
            <a:pPr marL="285750" indent="-285750" algn="ctr">
              <a:buFont typeface="Arial" panose="020B0604020202020204" pitchFamily="34" charset="0"/>
              <a:buChar char="•"/>
            </a:pPr>
            <a:endParaRPr lang="es-ES" dirty="0"/>
          </a:p>
          <a:p>
            <a:pPr marL="285750" indent="-285750" algn="ctr">
              <a:buFont typeface="Arial" panose="020B0604020202020204" pitchFamily="34" charset="0"/>
              <a:buChar char="•"/>
            </a:pPr>
            <a:r>
              <a:rPr lang="es-ES" dirty="0" smtClean="0"/>
              <a:t> SE DIRECCIONA AL CLIENTE LLAMAR AL 1800 – 100 -100 OPC. 1  SERVICIO AL CLIENTE OPC 2 REPARACIONES.</a:t>
            </a:r>
          </a:p>
          <a:p>
            <a:pPr marL="285750" indent="-285750" algn="ctr">
              <a:buFont typeface="Arial" panose="020B0604020202020204" pitchFamily="34" charset="0"/>
              <a:buChar char="•"/>
            </a:pPr>
            <a:endParaRPr lang="es-ES" dirty="0"/>
          </a:p>
          <a:p>
            <a:pPr marL="285750" indent="-285750" algn="ctr">
              <a:buFont typeface="Arial" panose="020B0604020202020204" pitchFamily="34" charset="0"/>
              <a:buChar char="•"/>
            </a:pPr>
            <a:r>
              <a:rPr lang="es-ES" dirty="0" smtClean="0"/>
              <a:t>SOLICITUD DE SERVICIOS COMERCIALES: EL ASESOR INFORMARA AL USUARIO QUE SE COMUNIQUE POR LA PÁGINA DE CHAT DE CNT. DONDE SE ATENDERÁ PETICIONES  COMO: </a:t>
            </a:r>
          </a:p>
          <a:p>
            <a:pPr algn="ctr"/>
            <a:endParaRPr lang="es-ES" dirty="0" smtClean="0"/>
          </a:p>
          <a:p>
            <a:pPr marL="342900" indent="-342900" algn="ctr">
              <a:buAutoNum type="arabicPeriod"/>
            </a:pPr>
            <a:r>
              <a:rPr lang="es-ES" dirty="0" smtClean="0"/>
              <a:t>SERVICIOS ADICIONALES</a:t>
            </a:r>
            <a:r>
              <a:rPr lang="es-EC" dirty="0" smtClean="0"/>
              <a:t>.</a:t>
            </a:r>
          </a:p>
          <a:p>
            <a:pPr marL="342900" indent="-342900" algn="ctr">
              <a:buAutoNum type="arabicPeriod"/>
            </a:pPr>
            <a:r>
              <a:rPr lang="es-ES" dirty="0" smtClean="0"/>
              <a:t>SERVICIOS SUPLEMETARIOS</a:t>
            </a:r>
          </a:p>
          <a:p>
            <a:pPr marL="342900" indent="-342900" algn="ctr">
              <a:buAutoNum type="arabicPeriod"/>
            </a:pPr>
            <a:r>
              <a:rPr lang="es-ES" dirty="0" smtClean="0"/>
              <a:t>ACTIVACIONES. ETC.</a:t>
            </a:r>
          </a:p>
          <a:p>
            <a:pPr marL="342900" indent="-342900" algn="ctr">
              <a:buAutoNum type="arabicPeriod"/>
            </a:pPr>
            <a:endParaRPr lang="es-ES" dirty="0"/>
          </a:p>
          <a:p>
            <a:pPr marL="342900" indent="-342900" algn="ctr">
              <a:buAutoNum type="arabicPeriod"/>
            </a:pPr>
            <a:endParaRPr lang="es-ES" dirty="0" smtClean="0"/>
          </a:p>
        </p:txBody>
      </p:sp>
    </p:spTree>
    <p:extLst>
      <p:ext uri="{BB962C8B-B14F-4D97-AF65-F5344CB8AC3E}">
        <p14:creationId xmlns:p14="http://schemas.microsoft.com/office/powerpoint/2010/main" val="6228414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72511" y="219068"/>
            <a:ext cx="8911687" cy="521518"/>
          </a:xfrm>
        </p:spPr>
        <p:txBody>
          <a:bodyPr>
            <a:normAutofit/>
          </a:bodyPr>
          <a:lstStyle/>
          <a:p>
            <a:pPr algn="ctr"/>
            <a:r>
              <a:rPr lang="es-EC" sz="2600" b="1" u="sng" dirty="0">
                <a:solidFill>
                  <a:schemeClr val="tx1"/>
                </a:solidFill>
                <a:latin typeface="+mn-lt"/>
                <a:ea typeface="+mn-ea"/>
                <a:cs typeface="+mn-cs"/>
              </a:rPr>
              <a:t>TICKETS ABIERTOS </a:t>
            </a:r>
          </a:p>
        </p:txBody>
      </p:sp>
      <p:sp>
        <p:nvSpPr>
          <p:cNvPr id="3" name="Marcador de contenido 2"/>
          <p:cNvSpPr>
            <a:spLocks noGrp="1"/>
          </p:cNvSpPr>
          <p:nvPr>
            <p:ph idx="1"/>
          </p:nvPr>
        </p:nvSpPr>
        <p:spPr>
          <a:xfrm>
            <a:off x="1120883" y="1072665"/>
            <a:ext cx="10166132" cy="3777622"/>
          </a:xfrm>
        </p:spPr>
        <p:txBody>
          <a:bodyPr/>
          <a:lstStyle/>
          <a:p>
            <a:r>
              <a:rPr lang="es-ES" dirty="0" smtClean="0"/>
              <a:t>Para casos donde el cliente se comunica, solicitando atención de un caso que ya ha sido escalado a otra área y el mismo no tiene aún solución. Por parte del asesor de Guía deberá validar el estado del ticket y si el mismo esta pendiente de atención, se agregara comentario. </a:t>
            </a:r>
            <a:endParaRPr lang="es-EC" dirty="0"/>
          </a:p>
        </p:txBody>
      </p:sp>
      <p:pic>
        <p:nvPicPr>
          <p:cNvPr id="6" name="Imagen 5"/>
          <p:cNvPicPr>
            <a:picLocks noChangeAspect="1"/>
          </p:cNvPicPr>
          <p:nvPr/>
        </p:nvPicPr>
        <p:blipFill>
          <a:blip r:embed="rId2"/>
          <a:stretch>
            <a:fillRect/>
          </a:stretch>
        </p:blipFill>
        <p:spPr>
          <a:xfrm>
            <a:off x="776069" y="3226676"/>
            <a:ext cx="10601325" cy="2287770"/>
          </a:xfrm>
          <a:prstGeom prst="rect">
            <a:avLst/>
          </a:prstGeom>
        </p:spPr>
      </p:pic>
      <p:pic>
        <p:nvPicPr>
          <p:cNvPr id="7" name="Imagen 6"/>
          <p:cNvPicPr>
            <a:picLocks noChangeAspect="1"/>
          </p:cNvPicPr>
          <p:nvPr/>
        </p:nvPicPr>
        <p:blipFill>
          <a:blip r:embed="rId3"/>
          <a:stretch>
            <a:fillRect/>
          </a:stretch>
        </p:blipFill>
        <p:spPr>
          <a:xfrm>
            <a:off x="2292923" y="5514446"/>
            <a:ext cx="1512995" cy="1078457"/>
          </a:xfrm>
          <a:prstGeom prst="rect">
            <a:avLst/>
          </a:prstGeom>
        </p:spPr>
      </p:pic>
      <p:sp>
        <p:nvSpPr>
          <p:cNvPr id="8" name="Rectángulo 7"/>
          <p:cNvSpPr/>
          <p:nvPr/>
        </p:nvSpPr>
        <p:spPr>
          <a:xfrm>
            <a:off x="3805918" y="5761288"/>
            <a:ext cx="4541628" cy="584775"/>
          </a:xfrm>
          <a:prstGeom prst="rect">
            <a:avLst/>
          </a:prstGeom>
        </p:spPr>
        <p:txBody>
          <a:bodyPr wrap="none">
            <a:spAutoFit/>
          </a:bodyPr>
          <a:lstStyle/>
          <a:p>
            <a:pPr marL="285750" indent="-285750" algn="ctr">
              <a:buFont typeface="Arial" panose="020B0604020202020204" pitchFamily="34" charset="0"/>
              <a:buChar char="•"/>
            </a:pPr>
            <a:r>
              <a:rPr lang="es-ES" sz="1400" b="1" dirty="0"/>
              <a:t>NO SE TRANSFIERE A LA ENCUESTA DE CALIDAD</a:t>
            </a:r>
            <a:r>
              <a:rPr lang="es-ES" dirty="0" smtClean="0"/>
              <a:t>.</a:t>
            </a:r>
          </a:p>
          <a:p>
            <a:pPr marL="285750" indent="-285750" algn="ctr">
              <a:buFont typeface="Arial" panose="020B0604020202020204" pitchFamily="34" charset="0"/>
              <a:buChar char="•"/>
            </a:pPr>
            <a:r>
              <a:rPr lang="es-ES" sz="1400" b="1" dirty="0"/>
              <a:t>NO SE VUELVE A REGISTRAR UN NUEVO TICKET.</a:t>
            </a:r>
            <a:endParaRPr lang="es-EC" sz="1400" b="1" dirty="0"/>
          </a:p>
        </p:txBody>
      </p:sp>
    </p:spTree>
    <p:extLst>
      <p:ext uri="{BB962C8B-B14F-4D97-AF65-F5344CB8AC3E}">
        <p14:creationId xmlns:p14="http://schemas.microsoft.com/office/powerpoint/2010/main" val="702370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p:txBody>
          <a:bodyPr vert="horz" lIns="91440" tIns="0" rIns="91440" bIns="45720" rtlCol="0" anchor="ctr" anchorCtr="0">
            <a:noAutofit/>
          </a:bodyPr>
          <a:lstStyle/>
          <a:p>
            <a:pPr algn="ctr"/>
            <a:r>
              <a:rPr lang="es-ES" sz="2600" b="1" u="sng" dirty="0" smtClean="0"/>
              <a:t>OBJETIVO</a:t>
            </a:r>
            <a:endParaRPr lang="es-ES" sz="2600" b="1" u="sng" dirty="0"/>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8054" y="3167222"/>
            <a:ext cx="5195891" cy="18742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8 Rectángulo"/>
          <p:cNvSpPr/>
          <p:nvPr/>
        </p:nvSpPr>
        <p:spPr>
          <a:xfrm>
            <a:off x="1861477" y="1320330"/>
            <a:ext cx="8469044" cy="2277547"/>
          </a:xfrm>
          <a:prstGeom prst="rect">
            <a:avLst/>
          </a:prstGeom>
        </p:spPr>
        <p:txBody>
          <a:bodyPr wrap="square">
            <a:spAutoFit/>
          </a:bodyPr>
          <a:lstStyle/>
          <a:p>
            <a:pPr algn="just"/>
            <a:r>
              <a:rPr lang="es-ES" sz="2400" dirty="0"/>
              <a:t>Reforzar el conocimiento al personal </a:t>
            </a:r>
            <a:r>
              <a:rPr lang="es-ES" sz="2400" dirty="0" smtClean="0"/>
              <a:t>Interno y Externo  </a:t>
            </a:r>
            <a:r>
              <a:rPr lang="es-ES" sz="2400" dirty="0"/>
              <a:t>de </a:t>
            </a:r>
            <a:r>
              <a:rPr lang="es-ES" sz="2400" dirty="0" smtClean="0"/>
              <a:t>CNT; </a:t>
            </a:r>
            <a:r>
              <a:rPr lang="es-ES" sz="2400" dirty="0"/>
              <a:t>sobre </a:t>
            </a:r>
            <a:r>
              <a:rPr lang="es-ES" sz="2400" dirty="0" smtClean="0"/>
              <a:t>las actualizaciones del manual de procedimientos que están establecidos en la campaña de Guía telefónica, unificando de esta manera todos los procesos en los posibles escenarios presentados cotidianamente en la CAMPAÑA.</a:t>
            </a:r>
            <a:endParaRPr lang="es-ES" sz="2400" dirty="0"/>
          </a:p>
          <a:p>
            <a:pPr algn="ctr"/>
            <a:endParaRPr lang="es-ES" sz="2200" b="1" dirty="0"/>
          </a:p>
        </p:txBody>
      </p:sp>
    </p:spTree>
    <p:extLst>
      <p:ext uri="{BB962C8B-B14F-4D97-AF65-F5344CB8AC3E}">
        <p14:creationId xmlns:p14="http://schemas.microsoft.com/office/powerpoint/2010/main" val="245509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72966" y="1974138"/>
            <a:ext cx="2017986" cy="2657475"/>
          </a:xfrm>
          <a:prstGeom prst="rect">
            <a:avLst/>
          </a:prstGeom>
        </p:spPr>
      </p:pic>
      <p:sp>
        <p:nvSpPr>
          <p:cNvPr id="5" name="CuadroTexto 4"/>
          <p:cNvSpPr txBox="1"/>
          <p:nvPr/>
        </p:nvSpPr>
        <p:spPr>
          <a:xfrm>
            <a:off x="2858814" y="1133310"/>
            <a:ext cx="8744607" cy="5632311"/>
          </a:xfrm>
          <a:prstGeom prst="rect">
            <a:avLst/>
          </a:prstGeom>
          <a:noFill/>
        </p:spPr>
        <p:txBody>
          <a:bodyPr wrap="square" rtlCol="0">
            <a:spAutoFit/>
          </a:bodyPr>
          <a:lstStyle/>
          <a:p>
            <a:r>
              <a:rPr lang="es-ES" b="1" dirty="0" smtClean="0"/>
              <a:t>ASESORES DE CNT – CAMPAÑA GUÍA TELEFÓNICA:</a:t>
            </a:r>
          </a:p>
          <a:p>
            <a:endParaRPr lang="es-ES" b="1" dirty="0" smtClean="0"/>
          </a:p>
          <a:p>
            <a:pPr marL="285750" indent="-285750">
              <a:buFont typeface="Arial" panose="020B0604020202020204" pitchFamily="34" charset="0"/>
              <a:buChar char="•"/>
            </a:pPr>
            <a:r>
              <a:rPr lang="es-ES" dirty="0" smtClean="0"/>
              <a:t>EL REGISTRO EN LA PLATAFORMA BPM3, ES  DE CARÁCTER OBLIGATORIO; cuando no se hace uso de la herramienta de GUIA DE INFORMACION</a:t>
            </a:r>
          </a:p>
          <a:p>
            <a:endParaRPr lang="es-ES" dirty="0" smtClean="0"/>
          </a:p>
          <a:p>
            <a:pPr marL="285750" indent="-285750">
              <a:buFont typeface="Arial" panose="020B0604020202020204" pitchFamily="34" charset="0"/>
              <a:buChar char="•"/>
            </a:pPr>
            <a:r>
              <a:rPr lang="es-ES" b="1" dirty="0" smtClean="0"/>
              <a:t>LOS CASOS  QUE SE DEBE REGISTRAR SON:</a:t>
            </a:r>
          </a:p>
          <a:p>
            <a:pPr marL="285750" indent="-285750">
              <a:buFont typeface="Arial" panose="020B0604020202020204" pitchFamily="34" charset="0"/>
              <a:buChar char="•"/>
            </a:pPr>
            <a:endParaRPr lang="es-EC" b="1" dirty="0" smtClean="0"/>
          </a:p>
          <a:p>
            <a:pPr marL="742950" lvl="1" indent="-285750">
              <a:buFont typeface="Arial" panose="020B0604020202020204" pitchFamily="34" charset="0"/>
              <a:buChar char="•"/>
            </a:pPr>
            <a:r>
              <a:rPr lang="es-EC" dirty="0" smtClean="0"/>
              <a:t>Llamadas Que No Corresponde a La Campaña.</a:t>
            </a:r>
          </a:p>
          <a:p>
            <a:pPr lvl="1"/>
            <a:endParaRPr lang="es-EC" b="1" dirty="0" smtClean="0"/>
          </a:p>
          <a:p>
            <a:pPr marL="0" lvl="1"/>
            <a:r>
              <a:rPr lang="es-ES" b="1" dirty="0"/>
              <a:t>ASESORES </a:t>
            </a:r>
            <a:r>
              <a:rPr lang="es-ES" b="1" dirty="0" smtClean="0"/>
              <a:t>DESBORDE IMPULSA </a:t>
            </a:r>
            <a:r>
              <a:rPr lang="es-ES" b="1" dirty="0"/>
              <a:t>– CAMPAÑA GUÍA TELEFÓNICA</a:t>
            </a:r>
            <a:r>
              <a:rPr lang="es-ES" b="1" dirty="0" smtClean="0"/>
              <a:t>:</a:t>
            </a:r>
          </a:p>
          <a:p>
            <a:pPr marL="0" lvl="1"/>
            <a:endParaRPr lang="es-ES" b="1" dirty="0"/>
          </a:p>
          <a:p>
            <a:pPr marL="285750" lvl="1" indent="-285750">
              <a:buFont typeface="Arial" panose="020B0604020202020204" pitchFamily="34" charset="0"/>
              <a:buChar char="•"/>
            </a:pPr>
            <a:r>
              <a:rPr lang="es-ES" dirty="0" smtClean="0"/>
              <a:t>TODAS LAS LLAMADAS QUE INGRESEN, DEBEN SER REGISTRADAS EN LA PLATAFORMA BPM3, SIN EXCEPCIÓN ALGUNA </a:t>
            </a:r>
          </a:p>
          <a:p>
            <a:pPr marL="285750" lvl="1" indent="-285750">
              <a:buFont typeface="Arial" panose="020B0604020202020204" pitchFamily="34" charset="0"/>
              <a:buChar char="•"/>
            </a:pPr>
            <a:endParaRPr lang="es-EC" dirty="0"/>
          </a:p>
          <a:p>
            <a:pPr marL="0" lvl="1"/>
            <a:endParaRPr lang="es-ES" dirty="0" smtClean="0"/>
          </a:p>
          <a:p>
            <a:pPr marL="0" lvl="1"/>
            <a:r>
              <a:rPr lang="es-EC" dirty="0" smtClean="0"/>
              <a:t>.LA </a:t>
            </a:r>
            <a:r>
              <a:rPr lang="es-EC" dirty="0" smtClean="0"/>
              <a:t>TRANSFERENCIA A LA ENCUESTA SE REALIZA DE FORMA OBLIGATORIA(ASESORES CNT Y ASESORES DESBORDE),  SOBRE TODAS LAS INTERACCCIONES PROPIAS DE LA CAMPAÑA QUE SEAN EJECUTADAS A TRAVÉS DE LA HERRAMIENTA SETEINFO-GUIA DE INFORMACION  V 2.5.1</a:t>
            </a:r>
            <a:endParaRPr lang="es-ES" dirty="0"/>
          </a:p>
          <a:p>
            <a:pPr marL="742950" lvl="1" indent="-285750">
              <a:buFont typeface="Arial" panose="020B0604020202020204" pitchFamily="34" charset="0"/>
              <a:buChar char="•"/>
            </a:pPr>
            <a:endParaRPr lang="es-ES" dirty="0" smtClean="0"/>
          </a:p>
        </p:txBody>
      </p:sp>
    </p:spTree>
    <p:extLst>
      <p:ext uri="{BB962C8B-B14F-4D97-AF65-F5344CB8AC3E}">
        <p14:creationId xmlns:p14="http://schemas.microsoft.com/office/powerpoint/2010/main" val="206421116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599088" y="147145"/>
            <a:ext cx="11435257" cy="3908762"/>
          </a:xfrm>
          <a:prstGeom prst="rect">
            <a:avLst/>
          </a:prstGeom>
          <a:noFill/>
        </p:spPr>
        <p:txBody>
          <a:bodyPr wrap="square" rtlCol="0">
            <a:spAutoFit/>
          </a:bodyPr>
          <a:lstStyle/>
          <a:p>
            <a:pPr algn="ctr"/>
            <a:endParaRPr lang="es-ES" sz="2400" b="1" dirty="0" smtClean="0"/>
          </a:p>
          <a:p>
            <a:pPr algn="ctr"/>
            <a:r>
              <a:rPr lang="es-ES" sz="2600" b="1" u="sng" dirty="0" smtClean="0"/>
              <a:t>CONSULTA GUÍA TELEFÓNICA </a:t>
            </a:r>
          </a:p>
          <a:p>
            <a:pPr algn="ctr"/>
            <a:endParaRPr lang="es-ES" sz="2000" b="1" dirty="0" smtClean="0"/>
          </a:p>
          <a:p>
            <a:r>
              <a:rPr lang="es-ES" sz="2000" dirty="0" smtClean="0"/>
              <a:t>Para casos donde se genera información de NUMEROS COMERCIALES, NUMEROS RESIDENCIALES, PROPIETARIOS,DIRECCIONES LINEAS COMERCIALES, el registro en la plataforma BPM3, se efectuara de la siguiente manera:</a:t>
            </a:r>
          </a:p>
          <a:p>
            <a:endParaRPr lang="es-ES" sz="2000" dirty="0" smtClean="0"/>
          </a:p>
          <a:p>
            <a:r>
              <a:rPr lang="es-ES" sz="2000" b="1" dirty="0" smtClean="0"/>
              <a:t>CATEGORÍA</a:t>
            </a:r>
            <a:r>
              <a:rPr lang="es-ES" sz="2000" dirty="0" smtClean="0"/>
              <a:t>: CONSULTA</a:t>
            </a:r>
          </a:p>
          <a:p>
            <a:r>
              <a:rPr lang="es-ES" sz="2000" b="1" dirty="0" smtClean="0"/>
              <a:t>TIPO:  </a:t>
            </a:r>
            <a:r>
              <a:rPr lang="es-ES" sz="2000" dirty="0" smtClean="0"/>
              <a:t>COMERCIAL</a:t>
            </a:r>
          </a:p>
          <a:p>
            <a:r>
              <a:rPr lang="es-ES" sz="2000" b="1" dirty="0" smtClean="0"/>
              <a:t>PIR 1: </a:t>
            </a:r>
            <a:r>
              <a:rPr lang="es-ES" sz="2000" dirty="0"/>
              <a:t>GUÍA DE </a:t>
            </a:r>
            <a:r>
              <a:rPr lang="es-ES" sz="2000" dirty="0" smtClean="0"/>
              <a:t>INFORMACIÓN</a:t>
            </a:r>
          </a:p>
          <a:p>
            <a:r>
              <a:rPr lang="es-ES" sz="2000" b="1" dirty="0" smtClean="0"/>
              <a:t>PIR 2: </a:t>
            </a:r>
            <a:r>
              <a:rPr lang="es-ES" sz="2000" dirty="0" smtClean="0"/>
              <a:t>SE REGISTRARA EN BASE A LA CONSULTA O INFORMACIÓN ENTREGADA AL CLIENTE.</a:t>
            </a:r>
          </a:p>
          <a:p>
            <a:endParaRPr lang="es-EC" b="1" dirty="0"/>
          </a:p>
        </p:txBody>
      </p:sp>
      <p:pic>
        <p:nvPicPr>
          <p:cNvPr id="2" name="Imagen 1"/>
          <p:cNvPicPr>
            <a:picLocks noChangeAspect="1"/>
          </p:cNvPicPr>
          <p:nvPr/>
        </p:nvPicPr>
        <p:blipFill>
          <a:blip r:embed="rId2"/>
          <a:stretch>
            <a:fillRect/>
          </a:stretch>
        </p:blipFill>
        <p:spPr>
          <a:xfrm>
            <a:off x="1229707" y="3878317"/>
            <a:ext cx="9165023" cy="2785242"/>
          </a:xfrm>
          <a:prstGeom prst="rect">
            <a:avLst/>
          </a:prstGeom>
        </p:spPr>
      </p:pic>
    </p:spTree>
    <p:extLst>
      <p:ext uri="{BB962C8B-B14F-4D97-AF65-F5344CB8AC3E}">
        <p14:creationId xmlns:p14="http://schemas.microsoft.com/office/powerpoint/2010/main" val="1132772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444171"/>
          </a:xfrm>
        </p:spPr>
        <p:txBody>
          <a:bodyPr>
            <a:noAutofit/>
          </a:bodyPr>
          <a:lstStyle/>
          <a:p>
            <a:pPr algn="ctr"/>
            <a:r>
              <a:rPr lang="es-ES" sz="2600" b="1" u="sng" dirty="0" smtClean="0">
                <a:latin typeface="+mn-lt"/>
              </a:rPr>
              <a:t>GUÍA TELEFÓNICA</a:t>
            </a:r>
            <a:endParaRPr lang="es-EC" sz="2600" b="1" u="sng" dirty="0">
              <a:latin typeface="+mn-lt"/>
            </a:endParaRPr>
          </a:p>
        </p:txBody>
      </p:sp>
      <p:sp>
        <p:nvSpPr>
          <p:cNvPr id="3" name="Marcador de contenido 2"/>
          <p:cNvSpPr>
            <a:spLocks noGrp="1"/>
          </p:cNvSpPr>
          <p:nvPr>
            <p:ph idx="1"/>
          </p:nvPr>
        </p:nvSpPr>
        <p:spPr>
          <a:xfrm>
            <a:off x="838200" y="987972"/>
            <a:ext cx="10515600" cy="5682977"/>
          </a:xfrm>
        </p:spPr>
        <p:txBody>
          <a:bodyPr>
            <a:normAutofit/>
          </a:bodyPr>
          <a:lstStyle/>
          <a:p>
            <a:r>
              <a:rPr lang="es-ES" sz="2400" dirty="0" smtClean="0"/>
              <a:t>Una vez efectuada la atención a la consulta efectuada por el cliente, es responsabilidad del asesor: </a:t>
            </a:r>
          </a:p>
          <a:p>
            <a:pPr marL="0" indent="0" algn="ctr">
              <a:buNone/>
            </a:pPr>
            <a:r>
              <a:rPr lang="es-ES" sz="2400" dirty="0" smtClean="0"/>
              <a:t>1. Todas las llamadas que son parte de la campaña de GUÍA DE INFORMACIÓN, se direcciona a la encuesta de calidad.</a:t>
            </a:r>
          </a:p>
        </p:txBody>
      </p:sp>
      <p:pic>
        <p:nvPicPr>
          <p:cNvPr id="4" name="Imagen 3"/>
          <p:cNvPicPr>
            <a:picLocks noChangeAspect="1"/>
          </p:cNvPicPr>
          <p:nvPr/>
        </p:nvPicPr>
        <p:blipFill>
          <a:blip r:embed="rId2"/>
          <a:stretch>
            <a:fillRect/>
          </a:stretch>
        </p:blipFill>
        <p:spPr>
          <a:xfrm>
            <a:off x="1145628" y="2729322"/>
            <a:ext cx="2228850" cy="220027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CuadroTexto 4"/>
          <p:cNvSpPr txBox="1"/>
          <p:nvPr/>
        </p:nvSpPr>
        <p:spPr>
          <a:xfrm>
            <a:off x="3878400" y="3110916"/>
            <a:ext cx="7549055" cy="1477328"/>
          </a:xfrm>
          <a:prstGeom prst="rect">
            <a:avLst/>
          </a:prstGeom>
          <a:noFill/>
        </p:spPr>
        <p:txBody>
          <a:bodyPr wrap="square" rtlCol="0">
            <a:spAutoFit/>
          </a:bodyPr>
          <a:lstStyle/>
          <a:p>
            <a:pPr algn="ctr"/>
            <a:r>
              <a:rPr lang="es-ES" dirty="0" smtClean="0"/>
              <a:t>EL CÓDIGO VDN HÁBILITADO PARA LA ENCUESTA DE CALIDAD ES </a:t>
            </a:r>
            <a:r>
              <a:rPr lang="es-ES" b="1" dirty="0" smtClean="0"/>
              <a:t>50054.</a:t>
            </a:r>
          </a:p>
          <a:p>
            <a:pPr algn="ctr"/>
            <a:endParaRPr lang="es-ES" b="1" dirty="0"/>
          </a:p>
          <a:p>
            <a:pPr algn="ctr"/>
            <a:r>
              <a:rPr lang="es-ES" b="1" dirty="0" smtClean="0"/>
              <a:t>SCRIPT ESTABLECIDO: “</a:t>
            </a:r>
            <a:r>
              <a:rPr lang="es-ES" dirty="0" smtClean="0"/>
              <a:t>ESTIMADO CLIENTE; POR PROCESOS DE CONTROL DE CALIDAD SOLICITAMOS SU AYUDA CON UNA ENCUESTA QUE NOS PERMITIRÁ MEJORAR NUESTRO SERVICIO, EN ESTE MOMENTO LE TRANSFIERO.GRACIAS “</a:t>
            </a:r>
            <a:endParaRPr lang="es-EC" dirty="0"/>
          </a:p>
        </p:txBody>
      </p:sp>
      <p:sp>
        <p:nvSpPr>
          <p:cNvPr id="6" name="Rectángulo 5"/>
          <p:cNvSpPr/>
          <p:nvPr/>
        </p:nvSpPr>
        <p:spPr>
          <a:xfrm>
            <a:off x="1145628" y="5416245"/>
            <a:ext cx="10208172" cy="757130"/>
          </a:xfrm>
          <a:prstGeom prst="rect">
            <a:avLst/>
          </a:prstGeom>
        </p:spPr>
        <p:txBody>
          <a:bodyPr wrap="square">
            <a:spAutoFit/>
          </a:bodyPr>
          <a:lstStyle/>
          <a:p>
            <a:pPr>
              <a:lnSpc>
                <a:spcPct val="90000"/>
              </a:lnSpc>
              <a:spcBef>
                <a:spcPts val="1000"/>
              </a:spcBef>
            </a:pPr>
            <a:r>
              <a:rPr lang="es-ES" sz="2400" dirty="0" smtClean="0"/>
              <a:t>2. Todas </a:t>
            </a:r>
            <a:r>
              <a:rPr lang="es-ES" sz="2400" dirty="0"/>
              <a:t>las llamadas que</a:t>
            </a:r>
            <a:r>
              <a:rPr lang="es-ES" sz="2400" b="1" dirty="0"/>
              <a:t> NO </a:t>
            </a:r>
            <a:r>
              <a:rPr lang="es-ES" sz="2400" dirty="0"/>
              <a:t>forman parte de la campaña de GUÍA DE INFORMACIÓN, no se transfiere a la encuesta de </a:t>
            </a:r>
            <a:r>
              <a:rPr lang="es-ES" sz="2400" dirty="0" smtClean="0"/>
              <a:t>CALIDAD.</a:t>
            </a:r>
            <a:endParaRPr lang="es-ES" sz="2400" dirty="0"/>
          </a:p>
        </p:txBody>
      </p:sp>
    </p:spTree>
    <p:extLst>
      <p:ext uri="{BB962C8B-B14F-4D97-AF65-F5344CB8AC3E}">
        <p14:creationId xmlns:p14="http://schemas.microsoft.com/office/powerpoint/2010/main" val="2585343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570296"/>
          </a:xfrm>
        </p:spPr>
        <p:txBody>
          <a:bodyPr>
            <a:normAutofit/>
          </a:bodyPr>
          <a:lstStyle/>
          <a:p>
            <a:pPr algn="ctr"/>
            <a:r>
              <a:rPr lang="es-ES" sz="2600" b="1" u="sng" dirty="0" smtClean="0"/>
              <a:t>INTENSIÓN DE RETIRO</a:t>
            </a:r>
            <a:endParaRPr lang="es-EC" sz="2600" b="1" u="sng" dirty="0"/>
          </a:p>
        </p:txBody>
      </p:sp>
      <p:sp>
        <p:nvSpPr>
          <p:cNvPr id="3" name="Marcador de contenido 2"/>
          <p:cNvSpPr>
            <a:spLocks noGrp="1"/>
          </p:cNvSpPr>
          <p:nvPr>
            <p:ph idx="1"/>
          </p:nvPr>
        </p:nvSpPr>
        <p:spPr>
          <a:xfrm>
            <a:off x="838199" y="1061546"/>
            <a:ext cx="10898393" cy="5241541"/>
          </a:xfrm>
        </p:spPr>
        <p:txBody>
          <a:bodyPr/>
          <a:lstStyle/>
          <a:p>
            <a:r>
              <a:rPr lang="es-ES" sz="2400" dirty="0" smtClean="0"/>
              <a:t>En escenarios donde el cliente, presente intensión de retiro. Se deberá reportar el caso mediante cuenta de correo electrónico a su supervisor. Basado en el siguiente formato</a:t>
            </a:r>
            <a:r>
              <a:rPr lang="es-ES" dirty="0" smtClean="0"/>
              <a:t>.</a:t>
            </a:r>
            <a:endParaRPr lang="es-EC" dirty="0"/>
          </a:p>
        </p:txBody>
      </p:sp>
      <p:pic>
        <p:nvPicPr>
          <p:cNvPr id="4" name="Imagen 3"/>
          <p:cNvPicPr>
            <a:picLocks noChangeAspect="1"/>
          </p:cNvPicPr>
          <p:nvPr/>
        </p:nvPicPr>
        <p:blipFill>
          <a:blip r:embed="rId2"/>
          <a:stretch>
            <a:fillRect/>
          </a:stretch>
        </p:blipFill>
        <p:spPr>
          <a:xfrm>
            <a:off x="838199" y="2373128"/>
            <a:ext cx="10389198" cy="22931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Imagen 4"/>
          <p:cNvPicPr>
            <a:picLocks noChangeAspect="1"/>
          </p:cNvPicPr>
          <p:nvPr/>
        </p:nvPicPr>
        <p:blipFill rotWithShape="1">
          <a:blip r:embed="rId3"/>
          <a:srcRect l="1" t="9645" r="4122"/>
          <a:stretch/>
        </p:blipFill>
        <p:spPr>
          <a:xfrm>
            <a:off x="983538" y="5065986"/>
            <a:ext cx="1150061" cy="1048530"/>
          </a:xfrm>
          <a:prstGeom prst="rect">
            <a:avLst/>
          </a:prstGeom>
        </p:spPr>
      </p:pic>
      <p:sp>
        <p:nvSpPr>
          <p:cNvPr id="6" name="CuadroTexto 5"/>
          <p:cNvSpPr txBox="1"/>
          <p:nvPr/>
        </p:nvSpPr>
        <p:spPr>
          <a:xfrm>
            <a:off x="2354318" y="5331551"/>
            <a:ext cx="8555420" cy="923330"/>
          </a:xfrm>
          <a:prstGeom prst="rect">
            <a:avLst/>
          </a:prstGeom>
          <a:noFill/>
        </p:spPr>
        <p:txBody>
          <a:bodyPr wrap="square" rtlCol="0">
            <a:spAutoFit/>
          </a:bodyPr>
          <a:lstStyle/>
          <a:p>
            <a:r>
              <a:rPr lang="es-ES" dirty="0" smtClean="0"/>
              <a:t>Para casos de INTENSIÓN DE RETIRO: </a:t>
            </a:r>
            <a:r>
              <a:rPr lang="es-ES" b="1" dirty="0" smtClean="0"/>
              <a:t>NO ES NECESARIO </a:t>
            </a:r>
            <a:r>
              <a:rPr lang="es-ES" dirty="0" smtClean="0"/>
              <a:t>EFECTUAR LA TRANSFERENCIA A LA ENCUESTA DE CALIDAD, NI EFECTUAR REGISTRO EN BPM3.</a:t>
            </a:r>
            <a:endParaRPr lang="es-EC" dirty="0"/>
          </a:p>
        </p:txBody>
      </p:sp>
    </p:spTree>
    <p:extLst>
      <p:ext uri="{BB962C8B-B14F-4D97-AF65-F5344CB8AC3E}">
        <p14:creationId xmlns:p14="http://schemas.microsoft.com/office/powerpoint/2010/main" val="229154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549275"/>
          </a:xfrm>
        </p:spPr>
        <p:txBody>
          <a:bodyPr>
            <a:normAutofit/>
          </a:bodyPr>
          <a:lstStyle/>
          <a:p>
            <a:pPr algn="ctr"/>
            <a:r>
              <a:rPr lang="es-ES" sz="2600" b="1" u="sng" dirty="0" smtClean="0"/>
              <a:t>NÚMEROS CORTOS EMERGENCIA</a:t>
            </a:r>
            <a:endParaRPr lang="es-EC" sz="2600" b="1" u="sng" dirty="0"/>
          </a:p>
        </p:txBody>
      </p:sp>
      <p:sp>
        <p:nvSpPr>
          <p:cNvPr id="3" name="Marcador de contenido 2"/>
          <p:cNvSpPr>
            <a:spLocks noGrp="1"/>
          </p:cNvSpPr>
          <p:nvPr>
            <p:ph idx="1"/>
          </p:nvPr>
        </p:nvSpPr>
        <p:spPr>
          <a:xfrm>
            <a:off x="838200" y="1163474"/>
            <a:ext cx="10515600" cy="4351338"/>
          </a:xfrm>
        </p:spPr>
        <p:txBody>
          <a:bodyPr>
            <a:normAutofit/>
          </a:bodyPr>
          <a:lstStyle/>
          <a:p>
            <a:pPr marL="0" indent="0">
              <a:buNone/>
            </a:pPr>
            <a:r>
              <a:rPr lang="es-ES" sz="2400" dirty="0"/>
              <a:t>Para casos donde se genera información de un número corto, el registro en la plataforma BPM3, se efectuara de la siguiente manera:</a:t>
            </a:r>
          </a:p>
          <a:p>
            <a:r>
              <a:rPr lang="es-ES" sz="2400" b="1" dirty="0" smtClean="0"/>
              <a:t>CATEGORÍA</a:t>
            </a:r>
            <a:r>
              <a:rPr lang="es-ES" sz="2400" dirty="0"/>
              <a:t>: CONSULTA</a:t>
            </a:r>
          </a:p>
          <a:p>
            <a:r>
              <a:rPr lang="es-ES" sz="2400" b="1" dirty="0"/>
              <a:t>TIPO:  </a:t>
            </a:r>
            <a:r>
              <a:rPr lang="es-ES" sz="2400" dirty="0"/>
              <a:t>COMERCIAL</a:t>
            </a:r>
          </a:p>
          <a:p>
            <a:r>
              <a:rPr lang="es-ES" sz="2400" b="1" dirty="0"/>
              <a:t>PIR 1: </a:t>
            </a:r>
            <a:r>
              <a:rPr lang="es-ES" sz="2400" dirty="0"/>
              <a:t>GUÍA DE INFORMACIÓN</a:t>
            </a:r>
          </a:p>
          <a:p>
            <a:r>
              <a:rPr lang="es-ES" sz="2400" b="1" dirty="0"/>
              <a:t>PIR 2</a:t>
            </a:r>
            <a:r>
              <a:rPr lang="es-ES" sz="2400" b="1" dirty="0" smtClean="0"/>
              <a:t>: </a:t>
            </a:r>
            <a:r>
              <a:rPr lang="es-ES" sz="2400" dirty="0" smtClean="0"/>
              <a:t>NÚMEROS CORTOS  EMERGENCIA.</a:t>
            </a:r>
          </a:p>
          <a:p>
            <a:pPr marL="0" indent="0">
              <a:buNone/>
            </a:pPr>
            <a:r>
              <a:rPr lang="es-ES" sz="2400" dirty="0" err="1" smtClean="0"/>
              <a:t>Ejm</a:t>
            </a:r>
            <a:r>
              <a:rPr lang="es-ES" sz="2400" dirty="0" smtClean="0"/>
              <a:t> : 911, 134, 136</a:t>
            </a:r>
          </a:p>
          <a:p>
            <a:endParaRPr lang="es-EC" sz="2400" dirty="0"/>
          </a:p>
          <a:p>
            <a:endParaRPr lang="es-EC" sz="2400" dirty="0"/>
          </a:p>
        </p:txBody>
      </p:sp>
      <p:pic>
        <p:nvPicPr>
          <p:cNvPr id="5" name="Imagen 4"/>
          <p:cNvPicPr>
            <a:picLocks noChangeAspect="1"/>
          </p:cNvPicPr>
          <p:nvPr/>
        </p:nvPicPr>
        <p:blipFill>
          <a:blip r:embed="rId2"/>
          <a:stretch>
            <a:fillRect/>
          </a:stretch>
        </p:blipFill>
        <p:spPr>
          <a:xfrm>
            <a:off x="838200" y="4290106"/>
            <a:ext cx="1339084" cy="1206226"/>
          </a:xfrm>
          <a:prstGeom prst="rect">
            <a:avLst/>
          </a:prstGeom>
        </p:spPr>
      </p:pic>
      <p:sp>
        <p:nvSpPr>
          <p:cNvPr id="7" name="CuadroTexto 6"/>
          <p:cNvSpPr txBox="1"/>
          <p:nvPr/>
        </p:nvSpPr>
        <p:spPr>
          <a:xfrm>
            <a:off x="2590799" y="4708553"/>
            <a:ext cx="7225863" cy="369332"/>
          </a:xfrm>
          <a:prstGeom prst="rect">
            <a:avLst/>
          </a:prstGeom>
          <a:noFill/>
        </p:spPr>
        <p:txBody>
          <a:bodyPr wrap="square" rtlCol="0">
            <a:spAutoFit/>
          </a:bodyPr>
          <a:lstStyle/>
          <a:p>
            <a:pPr algn="just"/>
            <a:r>
              <a:rPr lang="es-ES" dirty="0"/>
              <a:t>El asesor </a:t>
            </a:r>
            <a:r>
              <a:rPr lang="es-ES" dirty="0" smtClean="0"/>
              <a:t>debe </a:t>
            </a:r>
            <a:r>
              <a:rPr lang="es-ES" dirty="0"/>
              <a:t>transferir la llamada a la en cuesta de CALIDAD</a:t>
            </a:r>
            <a:endParaRPr lang="es-EC" dirty="0"/>
          </a:p>
        </p:txBody>
      </p:sp>
    </p:spTree>
    <p:extLst>
      <p:ext uri="{BB962C8B-B14F-4D97-AF65-F5344CB8AC3E}">
        <p14:creationId xmlns:p14="http://schemas.microsoft.com/office/powerpoint/2010/main" val="1930504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549275"/>
          </a:xfrm>
        </p:spPr>
        <p:txBody>
          <a:bodyPr>
            <a:normAutofit/>
          </a:bodyPr>
          <a:lstStyle/>
          <a:p>
            <a:pPr algn="ctr"/>
            <a:r>
              <a:rPr lang="es-ES" sz="2600" b="1" u="sng" dirty="0" smtClean="0"/>
              <a:t>FECHA Y HORA</a:t>
            </a:r>
            <a:endParaRPr lang="es-EC" sz="2600" b="1" u="sng" dirty="0"/>
          </a:p>
        </p:txBody>
      </p:sp>
      <p:sp>
        <p:nvSpPr>
          <p:cNvPr id="3" name="Marcador de contenido 2"/>
          <p:cNvSpPr>
            <a:spLocks noGrp="1"/>
          </p:cNvSpPr>
          <p:nvPr>
            <p:ph idx="1"/>
          </p:nvPr>
        </p:nvSpPr>
        <p:spPr>
          <a:xfrm>
            <a:off x="838200" y="1163474"/>
            <a:ext cx="10515600" cy="4351338"/>
          </a:xfrm>
        </p:spPr>
        <p:txBody>
          <a:bodyPr>
            <a:normAutofit/>
          </a:bodyPr>
          <a:lstStyle/>
          <a:p>
            <a:pPr marL="0" indent="0">
              <a:buNone/>
            </a:pPr>
            <a:r>
              <a:rPr lang="es-ES" sz="2400" dirty="0"/>
              <a:t>Para casos donde se genera información  de </a:t>
            </a:r>
            <a:r>
              <a:rPr lang="es-EC" sz="2400" dirty="0" smtClean="0"/>
              <a:t>consultas de fecha-hora- </a:t>
            </a:r>
            <a:r>
              <a:rPr lang="es-ES" sz="2400" dirty="0" smtClean="0"/>
              <a:t>el </a:t>
            </a:r>
            <a:r>
              <a:rPr lang="es-ES" sz="2400" dirty="0"/>
              <a:t>registro en la plataforma BPM3, se efectuara de la siguiente manera:</a:t>
            </a:r>
          </a:p>
          <a:p>
            <a:r>
              <a:rPr lang="es-ES" sz="2400" b="1" dirty="0" smtClean="0"/>
              <a:t>CATEGORÍA</a:t>
            </a:r>
            <a:r>
              <a:rPr lang="es-ES" sz="2400" dirty="0"/>
              <a:t>: CONSULTA</a:t>
            </a:r>
          </a:p>
          <a:p>
            <a:r>
              <a:rPr lang="es-ES" sz="2400" b="1" dirty="0"/>
              <a:t>TIPO:  </a:t>
            </a:r>
            <a:r>
              <a:rPr lang="es-ES" sz="2400" dirty="0"/>
              <a:t>COMERCIAL</a:t>
            </a:r>
          </a:p>
          <a:p>
            <a:r>
              <a:rPr lang="es-ES" sz="2400" b="1" dirty="0"/>
              <a:t>PIR 1: </a:t>
            </a:r>
            <a:r>
              <a:rPr lang="es-ES" sz="2400" dirty="0"/>
              <a:t>GUÍA DE INFORMACIÓN</a:t>
            </a:r>
          </a:p>
          <a:p>
            <a:r>
              <a:rPr lang="es-ES" sz="2400" b="1" dirty="0"/>
              <a:t>PIR 2</a:t>
            </a:r>
            <a:r>
              <a:rPr lang="es-ES" sz="2400" b="1" dirty="0" smtClean="0"/>
              <a:t>: </a:t>
            </a:r>
            <a:r>
              <a:rPr lang="es-ES" sz="2400" dirty="0" smtClean="0"/>
              <a:t>FECHA Y HORA</a:t>
            </a:r>
          </a:p>
          <a:p>
            <a:endParaRPr lang="es-EC" sz="2400" dirty="0"/>
          </a:p>
          <a:p>
            <a:endParaRPr lang="es-EC" sz="2400" dirty="0"/>
          </a:p>
        </p:txBody>
      </p:sp>
      <p:pic>
        <p:nvPicPr>
          <p:cNvPr id="5" name="Imagen 4"/>
          <p:cNvPicPr>
            <a:picLocks noChangeAspect="1"/>
          </p:cNvPicPr>
          <p:nvPr/>
        </p:nvPicPr>
        <p:blipFill>
          <a:blip r:embed="rId2"/>
          <a:stretch>
            <a:fillRect/>
          </a:stretch>
        </p:blipFill>
        <p:spPr>
          <a:xfrm>
            <a:off x="838200" y="4290106"/>
            <a:ext cx="1339084" cy="1206226"/>
          </a:xfrm>
          <a:prstGeom prst="rect">
            <a:avLst/>
          </a:prstGeom>
        </p:spPr>
      </p:pic>
      <p:sp>
        <p:nvSpPr>
          <p:cNvPr id="6" name="CuadroTexto 5"/>
          <p:cNvSpPr txBox="1"/>
          <p:nvPr/>
        </p:nvSpPr>
        <p:spPr>
          <a:xfrm>
            <a:off x="2927130" y="4570054"/>
            <a:ext cx="7225863" cy="369332"/>
          </a:xfrm>
          <a:prstGeom prst="rect">
            <a:avLst/>
          </a:prstGeom>
          <a:noFill/>
        </p:spPr>
        <p:txBody>
          <a:bodyPr wrap="square" rtlCol="0">
            <a:spAutoFit/>
          </a:bodyPr>
          <a:lstStyle/>
          <a:p>
            <a:pPr algn="just"/>
            <a:r>
              <a:rPr lang="es-ES" dirty="0"/>
              <a:t>El asesor </a:t>
            </a:r>
            <a:r>
              <a:rPr lang="es-ES" b="1" dirty="0"/>
              <a:t>NO</a:t>
            </a:r>
            <a:r>
              <a:rPr lang="es-ES" dirty="0"/>
              <a:t> debe transferir la llamada a la en cuesta de CALIDAD</a:t>
            </a:r>
            <a:endParaRPr lang="es-EC" dirty="0"/>
          </a:p>
        </p:txBody>
      </p:sp>
    </p:spTree>
    <p:extLst>
      <p:ext uri="{BB962C8B-B14F-4D97-AF65-F5344CB8AC3E}">
        <p14:creationId xmlns:p14="http://schemas.microsoft.com/office/powerpoint/2010/main" val="2272261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549275"/>
          </a:xfrm>
        </p:spPr>
        <p:txBody>
          <a:bodyPr>
            <a:normAutofit/>
          </a:bodyPr>
          <a:lstStyle/>
          <a:p>
            <a:pPr algn="ctr"/>
            <a:r>
              <a:rPr lang="es-ES" sz="2600" b="1" u="sng" dirty="0" smtClean="0"/>
              <a:t>CONSULTAS COMERCIALES CNT</a:t>
            </a:r>
            <a:endParaRPr lang="es-EC" sz="2600" b="1" u="sng" dirty="0"/>
          </a:p>
        </p:txBody>
      </p:sp>
      <p:sp>
        <p:nvSpPr>
          <p:cNvPr id="3" name="Marcador de contenido 2"/>
          <p:cNvSpPr>
            <a:spLocks noGrp="1"/>
          </p:cNvSpPr>
          <p:nvPr>
            <p:ph idx="1"/>
          </p:nvPr>
        </p:nvSpPr>
        <p:spPr>
          <a:xfrm>
            <a:off x="838200" y="1163474"/>
            <a:ext cx="10985938" cy="4351338"/>
          </a:xfrm>
        </p:spPr>
        <p:txBody>
          <a:bodyPr>
            <a:normAutofit/>
          </a:bodyPr>
          <a:lstStyle/>
          <a:p>
            <a:r>
              <a:rPr lang="es-ES" sz="2400" dirty="0"/>
              <a:t>Para casos donde se genera información consultas </a:t>
            </a:r>
            <a:r>
              <a:rPr lang="es-ES" sz="2400" dirty="0" smtClean="0"/>
              <a:t>comerciales no asociadas con la campaña ejemplo:</a:t>
            </a:r>
            <a:r>
              <a:rPr lang="es-EC" sz="2400" dirty="0" smtClean="0"/>
              <a:t> </a:t>
            </a:r>
            <a:r>
              <a:rPr lang="es-EC" sz="2400" dirty="0" smtClean="0"/>
              <a:t>horarios, direcciones, </a:t>
            </a:r>
            <a:r>
              <a:rPr lang="es-EC" sz="2400" dirty="0" smtClean="0"/>
              <a:t>turnos de atención en agencias, ruc de cnt, guía de navegación en pagina web, códigos nacionales e internacionales,  </a:t>
            </a:r>
            <a:r>
              <a:rPr lang="es-EC" sz="2400" dirty="0" err="1" smtClean="0"/>
              <a:t>etc</a:t>
            </a:r>
            <a:r>
              <a:rPr lang="es-EC" sz="2400" dirty="0" smtClean="0"/>
              <a:t>).</a:t>
            </a:r>
            <a:endParaRPr lang="es-ES" sz="2400" dirty="0" smtClean="0"/>
          </a:p>
          <a:p>
            <a:r>
              <a:rPr lang="es-ES" sz="2400" b="1" dirty="0" smtClean="0"/>
              <a:t>CATEGORÍA</a:t>
            </a:r>
            <a:r>
              <a:rPr lang="es-ES" sz="2400" dirty="0"/>
              <a:t>: CONSULTA</a:t>
            </a:r>
          </a:p>
          <a:p>
            <a:r>
              <a:rPr lang="es-ES" sz="2400" b="1" dirty="0"/>
              <a:t>TIPO:  </a:t>
            </a:r>
            <a:r>
              <a:rPr lang="es-ES" sz="2400" dirty="0"/>
              <a:t>COMERCIAL</a:t>
            </a:r>
          </a:p>
          <a:p>
            <a:r>
              <a:rPr lang="es-ES" sz="2400" b="1" dirty="0"/>
              <a:t>PIR 1: </a:t>
            </a:r>
            <a:r>
              <a:rPr lang="es-ES" sz="2400" dirty="0"/>
              <a:t>GUÍA DE INFORMACIÓN</a:t>
            </a:r>
          </a:p>
          <a:p>
            <a:r>
              <a:rPr lang="es-ES" sz="2400" b="1" dirty="0"/>
              <a:t>PIR 2</a:t>
            </a:r>
            <a:r>
              <a:rPr lang="es-ES" sz="2400" b="1" dirty="0" smtClean="0"/>
              <a:t>: </a:t>
            </a:r>
            <a:r>
              <a:rPr lang="es-ES" sz="2400" dirty="0"/>
              <a:t>CLIENTE SOLICITA AYUDA COMERCIAL..</a:t>
            </a:r>
            <a:endParaRPr lang="es-ES" sz="2400" dirty="0" smtClean="0"/>
          </a:p>
          <a:p>
            <a:endParaRPr lang="es-EC" sz="2400" dirty="0"/>
          </a:p>
          <a:p>
            <a:endParaRPr lang="es-EC" sz="2400" dirty="0"/>
          </a:p>
        </p:txBody>
      </p:sp>
      <p:pic>
        <p:nvPicPr>
          <p:cNvPr id="5" name="Imagen 4"/>
          <p:cNvPicPr>
            <a:picLocks noChangeAspect="1"/>
          </p:cNvPicPr>
          <p:nvPr/>
        </p:nvPicPr>
        <p:blipFill>
          <a:blip r:embed="rId2"/>
          <a:stretch>
            <a:fillRect/>
          </a:stretch>
        </p:blipFill>
        <p:spPr>
          <a:xfrm>
            <a:off x="1121980" y="5114582"/>
            <a:ext cx="1339084" cy="1206226"/>
          </a:xfrm>
          <a:prstGeom prst="rect">
            <a:avLst/>
          </a:prstGeom>
        </p:spPr>
      </p:pic>
      <p:sp>
        <p:nvSpPr>
          <p:cNvPr id="6" name="CuadroTexto 5"/>
          <p:cNvSpPr txBox="1"/>
          <p:nvPr/>
        </p:nvSpPr>
        <p:spPr>
          <a:xfrm>
            <a:off x="3200399" y="5253226"/>
            <a:ext cx="7225863" cy="369332"/>
          </a:xfrm>
          <a:prstGeom prst="rect">
            <a:avLst/>
          </a:prstGeom>
          <a:noFill/>
        </p:spPr>
        <p:txBody>
          <a:bodyPr wrap="square" rtlCol="0">
            <a:spAutoFit/>
          </a:bodyPr>
          <a:lstStyle/>
          <a:p>
            <a:pPr algn="just"/>
            <a:r>
              <a:rPr lang="es-ES" dirty="0"/>
              <a:t>El asesor </a:t>
            </a:r>
            <a:r>
              <a:rPr lang="es-ES" b="1" dirty="0"/>
              <a:t>NO</a:t>
            </a:r>
            <a:r>
              <a:rPr lang="es-ES" dirty="0"/>
              <a:t> debe transferir la llamada a la en cuesta de CALIDAD</a:t>
            </a:r>
            <a:endParaRPr lang="es-EC" dirty="0"/>
          </a:p>
        </p:txBody>
      </p:sp>
    </p:spTree>
    <p:extLst>
      <p:ext uri="{BB962C8B-B14F-4D97-AF65-F5344CB8AC3E}">
        <p14:creationId xmlns:p14="http://schemas.microsoft.com/office/powerpoint/2010/main" val="3930232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4522</TotalTime>
  <Words>1163</Words>
  <Application>Microsoft Office PowerPoint</Application>
  <PresentationFormat>Panorámica</PresentationFormat>
  <Paragraphs>122</Paragraphs>
  <Slides>17</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Arial Black</vt:lpstr>
      <vt:lpstr>Calibri</vt:lpstr>
      <vt:lpstr>Calibri Light</vt:lpstr>
      <vt:lpstr>Tema de Office</vt:lpstr>
      <vt:lpstr>Presentación de PowerPoint</vt:lpstr>
      <vt:lpstr>OBJETIVO</vt:lpstr>
      <vt:lpstr>Presentación de PowerPoint</vt:lpstr>
      <vt:lpstr>Presentación de PowerPoint</vt:lpstr>
      <vt:lpstr>GUÍA TELEFÓNICA</vt:lpstr>
      <vt:lpstr>INTENSIÓN DE RETIRO</vt:lpstr>
      <vt:lpstr>NÚMEROS CORTOS EMERGENCIA</vt:lpstr>
      <vt:lpstr>FECHA Y HORA</vt:lpstr>
      <vt:lpstr>CONSULTAS COMERCIALES CNT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TICKETS ABIERTOS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COM Quilachi Edwin</dc:creator>
  <cp:lastModifiedBy>COM Quilachi Edwin</cp:lastModifiedBy>
  <cp:revision>54</cp:revision>
  <dcterms:created xsi:type="dcterms:W3CDTF">2020-10-19T16:31:51Z</dcterms:created>
  <dcterms:modified xsi:type="dcterms:W3CDTF">2020-10-23T13:00:15Z</dcterms:modified>
</cp:coreProperties>
</file>