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62" r:id="rId3"/>
    <p:sldMasterId id="2147483656" r:id="rId4"/>
    <p:sldMasterId id="2147483665" r:id="rId5"/>
    <p:sldMasterId id="2147483668" r:id="rId6"/>
    <p:sldMasterId id="2147483671" r:id="rId7"/>
  </p:sldMasterIdLst>
  <p:notesMasterIdLst>
    <p:notesMasterId r:id="rId67"/>
  </p:notesMasterIdLst>
  <p:handoutMasterIdLst>
    <p:handoutMasterId r:id="rId68"/>
  </p:handoutMasterIdLst>
  <p:sldIdLst>
    <p:sldId id="460" r:id="rId8"/>
    <p:sldId id="462" r:id="rId9"/>
    <p:sldId id="784" r:id="rId10"/>
    <p:sldId id="785" r:id="rId11"/>
    <p:sldId id="786" r:id="rId12"/>
    <p:sldId id="787" r:id="rId13"/>
    <p:sldId id="788" r:id="rId14"/>
    <p:sldId id="789" r:id="rId15"/>
    <p:sldId id="790" r:id="rId16"/>
    <p:sldId id="783" r:id="rId17"/>
    <p:sldId id="692" r:id="rId18"/>
    <p:sldId id="691" r:id="rId19"/>
    <p:sldId id="709" r:id="rId20"/>
    <p:sldId id="718" r:id="rId21"/>
    <p:sldId id="717" r:id="rId22"/>
    <p:sldId id="715" r:id="rId23"/>
    <p:sldId id="722" r:id="rId24"/>
    <p:sldId id="716" r:id="rId25"/>
    <p:sldId id="719" r:id="rId26"/>
    <p:sldId id="731" r:id="rId27"/>
    <p:sldId id="732" r:id="rId28"/>
    <p:sldId id="733" r:id="rId29"/>
    <p:sldId id="726" r:id="rId30"/>
    <p:sldId id="739" r:id="rId31"/>
    <p:sldId id="740" r:id="rId32"/>
    <p:sldId id="741" r:id="rId33"/>
    <p:sldId id="728" r:id="rId34"/>
    <p:sldId id="727" r:id="rId35"/>
    <p:sldId id="729" r:id="rId36"/>
    <p:sldId id="730" r:id="rId37"/>
    <p:sldId id="720" r:id="rId38"/>
    <p:sldId id="721" r:id="rId39"/>
    <p:sldId id="756" r:id="rId40"/>
    <p:sldId id="757" r:id="rId41"/>
    <p:sldId id="758" r:id="rId42"/>
    <p:sldId id="759" r:id="rId43"/>
    <p:sldId id="760" r:id="rId44"/>
    <p:sldId id="761" r:id="rId45"/>
    <p:sldId id="762" r:id="rId46"/>
    <p:sldId id="763" r:id="rId47"/>
    <p:sldId id="764" r:id="rId48"/>
    <p:sldId id="765" r:id="rId49"/>
    <p:sldId id="766" r:id="rId50"/>
    <p:sldId id="767" r:id="rId51"/>
    <p:sldId id="768" r:id="rId52"/>
    <p:sldId id="769" r:id="rId53"/>
    <p:sldId id="770" r:id="rId54"/>
    <p:sldId id="771" r:id="rId55"/>
    <p:sldId id="772" r:id="rId56"/>
    <p:sldId id="773" r:id="rId57"/>
    <p:sldId id="774" r:id="rId58"/>
    <p:sldId id="775" r:id="rId59"/>
    <p:sldId id="776" r:id="rId60"/>
    <p:sldId id="777" r:id="rId61"/>
    <p:sldId id="778" r:id="rId62"/>
    <p:sldId id="779" r:id="rId63"/>
    <p:sldId id="780" r:id="rId64"/>
    <p:sldId id="782" r:id="rId65"/>
    <p:sldId id="687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515"/>
    <a:srgbClr val="75634B"/>
    <a:srgbClr val="00FF00"/>
    <a:srgbClr val="FFFF00"/>
    <a:srgbClr val="FF66FF"/>
    <a:srgbClr val="FF5050"/>
    <a:srgbClr val="33CCFF"/>
    <a:srgbClr val="00FFFF"/>
    <a:srgbClr val="80C535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3" autoAdjust="0"/>
    <p:restoredTop sz="95352" autoAdjust="0"/>
  </p:normalViewPr>
  <p:slideViewPr>
    <p:cSldViewPr>
      <p:cViewPr varScale="1">
        <p:scale>
          <a:sx n="95" d="100"/>
          <a:sy n="95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2017-02-21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866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2017-02-21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410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85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5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1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0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5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데모파일 시연 </a:t>
            </a:r>
            <a:r>
              <a:rPr lang="en-US" altLang="ko-KR" dirty="0" smtClean="0"/>
              <a:t>: gpu.html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21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데모파일 시연 </a:t>
            </a:r>
            <a:r>
              <a:rPr lang="en-US" altLang="ko-KR" dirty="0" smtClean="0"/>
              <a:t>: gpu.html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22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53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8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99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7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25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7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06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8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13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1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5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71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7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89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0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73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97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50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322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4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1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41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39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61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21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6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874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24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254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46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84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1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092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0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6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1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1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5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52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19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864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251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957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06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0290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921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39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9"/>
          <a:stretch/>
        </p:blipFill>
        <p:spPr>
          <a:xfrm>
            <a:off x="540811" y="1738962"/>
            <a:ext cx="8603189" cy="4872000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587629" y="2164585"/>
            <a:ext cx="342000" cy="158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54"/>
          <a:stretch/>
        </p:blipFill>
        <p:spPr>
          <a:xfrm>
            <a:off x="4283968" y="3975989"/>
            <a:ext cx="5299357" cy="2683677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334298" y="653396"/>
            <a:ext cx="380691" cy="0"/>
          </a:xfrm>
          <a:prstGeom prst="line">
            <a:avLst/>
          </a:prstGeom>
          <a:ln w="38100">
            <a:solidFill>
              <a:srgbClr val="0097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236837" y="287066"/>
            <a:ext cx="62038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목차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9144000" cy="35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6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WODL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hammerjs/hammer.j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js/hammerjs-compatib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Flick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Re1tvFY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2.naver.com/helloworld/206138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Understanding_z_inde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gjs.github.io/demo/flicking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hyperlink" Target="http://naver.github.io/egjs/demo/flickin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hyperlink" Target="https://blog.intercom.com/why-cards-are-the-future-of-the-web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InfiniteGrid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InfiniteGrid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egjs/full/xwYVNK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odepen.io/egjs/full/xwYVNK/" TargetMode="Externa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egjs" TargetMode="External"/><Relationship Id="rId2" Type="http://schemas.openxmlformats.org/officeDocument/2006/relationships/hyperlink" Target="http://naver.github.io/egj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jsdelivr.com/projects/eg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947" y="2420888"/>
            <a:ext cx="3472287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by NAVER egjs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373" y="930873"/>
            <a:ext cx="8470099" cy="7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600" b="1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egjs </a:t>
            </a:r>
            <a:r>
              <a:rPr lang="ko-KR" altLang="en-US" sz="3600" b="1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코드랩</a:t>
            </a:r>
            <a:endParaRPr lang="en-US" altLang="ko-KR" sz="3600" b="1" spc="-15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488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파일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다운로드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79712" y="2852936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파일 다운로드</a:t>
            </a:r>
            <a:endParaRPr lang="en-US" altLang="ko-KR" sz="4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200" dirty="0" smtClean="0">
                <a:hlinkClick r:id="rId3"/>
              </a:rPr>
              <a:t>https</a:t>
            </a:r>
            <a:r>
              <a:rPr lang="en-US" altLang="ko-KR" sz="3200" dirty="0">
                <a:hlinkClick r:id="rId3"/>
              </a:rPr>
              <a:t>://</a:t>
            </a:r>
            <a:r>
              <a:rPr lang="en-US" altLang="ko-KR" sz="3200" dirty="0" smtClean="0">
                <a:hlinkClick r:id="rId3"/>
              </a:rPr>
              <a:t>goo.gl/JWODLj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93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solidFill>
                  <a:srgbClr val="558ED5"/>
                </a:solidFill>
              </a:rPr>
              <a:t>Flicking</a:t>
            </a:r>
            <a:endParaRPr lang="en-US" altLang="ko-KR" sz="4000" b="1" spc="-1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2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980728"/>
            <a:ext cx="7992888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Flicking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플리킹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인터렉션을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구현하는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컴포넌트이다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플리킹은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한정된 영역 내에서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밀어내는</a:t>
            </a:r>
            <a:r>
              <a:rPr lang="en-US" altLang="ko-KR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</a:t>
            </a:r>
            <a:endParaRPr lang="en-US" altLang="ko-KR" sz="22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소비할 수 있도록 하는 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구성을 의미한다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58784"/>
            <a:ext cx="8486775" cy="8191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810920" y="3568330"/>
            <a:ext cx="1477248" cy="2885006"/>
            <a:chOff x="2137599" y="3225001"/>
            <a:chExt cx="1492427" cy="29146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599" y="3234527"/>
              <a:ext cx="1466850" cy="3333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7463" y="5704115"/>
              <a:ext cx="1447800" cy="3429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7648" y="3225001"/>
              <a:ext cx="95250" cy="29146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4776" y="3329445"/>
              <a:ext cx="95250" cy="267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274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6076" y="2741888"/>
            <a:ext cx="3128771" cy="3780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48674" y="5093506"/>
            <a:ext cx="2839922" cy="128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002" y="2993765"/>
            <a:ext cx="2839922" cy="1638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48514" y="3100112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48514" y="3573016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48514" y="4068862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48514" y="5233696"/>
            <a:ext cx="2623997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64757" y="5785046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55268" y="2492896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036" y="4001877"/>
            <a:ext cx="1866900" cy="4857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436215" y="4505237"/>
            <a:ext cx="2611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github.com/hammerjs/hammer.js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꺾인 연결선 18"/>
          <p:cNvCxnSpPr>
            <a:stCxn id="10" idx="3"/>
            <a:endCxn id="9" idx="3"/>
          </p:cNvCxnSpPr>
          <p:nvPr/>
        </p:nvCxnSpPr>
        <p:spPr>
          <a:xfrm flipH="1" flipV="1">
            <a:off x="6872511" y="5449720"/>
            <a:ext cx="16243" cy="551350"/>
          </a:xfrm>
          <a:prstGeom prst="bentConnector3">
            <a:avLst>
              <a:gd name="adj1" fmla="val -2624564"/>
            </a:avLst>
          </a:prstGeom>
          <a:ln w="3492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  <a:endCxn id="15" idx="2"/>
          </p:cNvCxnSpPr>
          <p:nvPr/>
        </p:nvCxnSpPr>
        <p:spPr>
          <a:xfrm rot="10800000">
            <a:off x="2742022" y="4751458"/>
            <a:ext cx="1506493" cy="698262"/>
          </a:xfrm>
          <a:prstGeom prst="bentConnector2">
            <a:avLst/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2"/>
            <a:endCxn id="4" idx="0"/>
          </p:cNvCxnSpPr>
          <p:nvPr/>
        </p:nvCxnSpPr>
        <p:spPr>
          <a:xfrm flipH="1">
            <a:off x="5568635" y="4632156"/>
            <a:ext cx="328" cy="46135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8028" y="980728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구성요소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터치에 대한 처리는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Hammer.js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처리와 좌표처리는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eg.MovableCoord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오각형 26"/>
          <p:cNvSpPr/>
          <p:nvPr/>
        </p:nvSpPr>
        <p:spPr>
          <a:xfrm rot="2233104">
            <a:off x="753903" y="3455974"/>
            <a:ext cx="1328263" cy="44171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오각형 27"/>
          <p:cNvSpPr/>
          <p:nvPr/>
        </p:nvSpPr>
        <p:spPr>
          <a:xfrm rot="8290914">
            <a:off x="6507970" y="4527535"/>
            <a:ext cx="1471062" cy="609364"/>
          </a:xfrm>
          <a:prstGeom prst="homePlat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9102941">
            <a:off x="6784466" y="4499038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61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60232"/>
              </p:ext>
            </p:extLst>
          </p:nvPr>
        </p:nvGraphicFramePr>
        <p:xfrm>
          <a:off x="1193626" y="2204864"/>
          <a:ext cx="6762750" cy="329184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Internet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Explorer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(possibly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9 also)</a:t>
                      </a:r>
                      <a:endParaRPr lang="en-US" altLang="ko-KR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Chrome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Firefox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7+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Andorid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2.3+ (except 3.x)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Android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58028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 지원범위</a:t>
            </a:r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브라우저 지원 환경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3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8028" y="1014408"/>
            <a:ext cx="799288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IE8?</a:t>
            </a: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사용가능 하나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터치가 아닌 마우스 입력만을 지원한다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위해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IE8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호환성을 위</a:t>
            </a:r>
            <a:r>
              <a:rPr lang="ko-KR" altLang="en-US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추가적인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Hammer.js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다음과 같이 추가해야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https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://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github.com/egjs/hammerjs-compatible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브라우저 지원 환경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149080"/>
            <a:ext cx="798698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&lt;!--[if IE 8]&gt;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src="../hammerjs.compatible.js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"&gt;&lt;/script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2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&lt;![endif]--&gt;</a:t>
            </a: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 src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="../hammer.js/hammer.js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"&gt;&lt;/script&gt;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2308810"/>
            <a:ext cx="798698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eg.Flicking("#wrapper", { inputType: ["mouse"], … });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0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983592"/>
            <a:ext cx="798698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BASE_ELEMENT,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options 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BASE_ELEMENT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).flicking(options)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편의성을 위해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형태의 사용방법을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naver.github.io/egjs/latest/doc/eg.Flicking.html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509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204864"/>
            <a:ext cx="798698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id=wrapper&gt;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&lt;div&gt;1&lt;/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div&gt;&lt;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div&gt;2&lt;/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&lt;div&gt;2&lt;/div&gt;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eg.Flicking($("#wrapper"));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$("#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").flicking(options)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Base Element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 패널들을 갖고 있는 부모 요소를 의미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811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2713" y="2065167"/>
            <a:ext cx="7986982" cy="43581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hwAccelerable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Boolean,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 사용 여부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prefix: "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-flick",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요소에 설정되는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prefix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deceleration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0.0006,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애니메이션에서 사용되는 감속도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horizontal: Boolean,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플리킹 방향 설정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(false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세로 방향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circular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 플리킹 여부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 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패널필요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previewPadding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[0, 0],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패널의 노출영역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bounce: [10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],	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비순환일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 시작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패널의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바운스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threshold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40,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패널이 이동되기 위한 최소 픽셀 이동 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duration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100,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이동 애니메이션 지속 시간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defaultIndex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출력될 패널의 인덱스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inputType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["touch", "mouse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"],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입력장치 타입 기술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panelEffect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$.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easing.easeOutCubic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타이밍 함수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Options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지정되지 않은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값이 사용된다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451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egjs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컴포넌트를 구성한 후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플리킹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각각 다른 옵션들을 통해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268760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egjs?</a:t>
            </a:r>
          </a:p>
          <a:p>
            <a:pPr>
              <a:lnSpc>
                <a:spcPct val="150000"/>
              </a:lnSpc>
            </a:pPr>
            <a:r>
              <a:rPr lang="en-US" altLang="ko-KR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egjs </a:t>
            </a:r>
            <a:r>
              <a:rPr lang="ko-KR" altLang="en-US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컴포넌트 사용 및 실습</a:t>
            </a:r>
            <a:endParaRPr lang="en-US" altLang="ko-KR" sz="40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▪</a:t>
            </a:r>
            <a:r>
              <a:rPr lang="en-US" altLang="ko-KR" sz="3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Flicking</a:t>
            </a: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▪</a:t>
            </a:r>
            <a:r>
              <a:rPr lang="en-US" altLang="ko-KR" sz="3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000" b="1" spc="-2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InfiniteGrid</a:t>
            </a:r>
            <a:endParaRPr lang="en-US" altLang="ko-KR" sz="30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4886" y="980728"/>
            <a:ext cx="770353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(GPU)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과정을 거쳐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우리가 인지하는 모습으로 브라우저에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표현되는 요소들은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RenderObject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경우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RenderLayers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RenderLayers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요소들 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되는 요소들은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GraphicsLayers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분리되며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각각을 독립적인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GPU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texture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Texture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 RAM)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비디오 메모리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 GPU VRAM)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이동되는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최종 스크린 이미지로 함께 합성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(composite)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Composite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레이어들이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합성되어 하나의 완성된 모습으로 출력하는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51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124744"/>
            <a:ext cx="79928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(GPU)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Compositing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https://www.youtube.com/watch?v=jTRe1tvFYdE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가속에 대한 이해와 적용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http://d2.naver.com/helloworld/2061385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849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268760"/>
            <a:ext cx="82809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r>
              <a:rPr lang="ko-KR" altLang="en-US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에서의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 가속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/>
              <a:t>▪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 사용에 대한 적합환경 여부를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내부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white &amp; black list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/>
              <a:t>▪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Stacking order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인해 페이지 내 불필요한 하드웨어 가속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방지를 위해 플리킹 요소는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z-index:2000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Understanding </a:t>
            </a:r>
            <a:r>
              <a:rPr lang="en-US" altLang="ko-KR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 z-index :</a:t>
            </a:r>
            <a:endParaRPr lang="en-US" altLang="ko-KR" sz="1600" b="1" u="sng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</a:t>
            </a:r>
            <a:r>
              <a:rPr lang="en-US" altLang="ko-KR"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://developer.mozilla.org/en-US/docs/Web/Guide/CSS/Understanding_z_index</a:t>
            </a:r>
            <a:endParaRPr lang="en-US" altLang="ko-KR" sz="1600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996952"/>
            <a:ext cx="77048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eg.isHWAccelerable();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// return Boolean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210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 event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시점에 발생되는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29718"/>
              </p:ext>
            </p:extLst>
          </p:nvPr>
        </p:nvGraphicFramePr>
        <p:xfrm>
          <a:off x="553119" y="2132856"/>
          <a:ext cx="8051329" cy="39604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6673"/>
                <a:gridCol w="5904656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beforeFlickStart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플리킹이 시작되기 전에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flick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패널이 이동될 때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707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flickEnd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플리킹으로 패널이 이동된 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01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beforeRestore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 임계 치에 도달하지 못하고 사용자의 액션이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끝난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원래 패널로 복원되기 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01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restore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 임계 치에 도달하지 못하고 사용자의 액션이 끝났을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원래 인덱스로 복원된 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66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8" y="1693847"/>
            <a:ext cx="2876550" cy="9525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240555" y="2026081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15" y="2139923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882283" y="204801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3" y="2161858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05242" y="1539758"/>
            <a:ext cx="34708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이동 시 항상 발생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u="sng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통한 이동 또는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u="sng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통한 이동 모두 포함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6" y="4209546"/>
            <a:ext cx="2876550" cy="9525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329201" y="454178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61" y="4655622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4368" y="1018106"/>
            <a:ext cx="944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4368" y="3501008"/>
            <a:ext cx="3142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beforeFlickStart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0007" y="5748574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지점에서 터치를 뗀다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67944" y="3928045"/>
            <a:ext cx="289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터치를 땐 직후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이동되기 직전 시점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62" y="4685796"/>
            <a:ext cx="2876550" cy="95250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 flipV="1">
            <a:off x="6728981" y="4637876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각형 31"/>
          <p:cNvSpPr/>
          <p:nvPr/>
        </p:nvSpPr>
        <p:spPr>
          <a:xfrm rot="9560499">
            <a:off x="6723679" y="3901425"/>
            <a:ext cx="1926683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20341688">
            <a:off x="6840867" y="3993168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beforeFlickStart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아래쪽 화살표 33"/>
          <p:cNvSpPr/>
          <p:nvPr/>
        </p:nvSpPr>
        <p:spPr>
          <a:xfrm rot="5400000">
            <a:off x="5709752" y="4921583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5400000">
            <a:off x="6063356" y="4921185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1129689" y="1817523"/>
            <a:ext cx="1157684" cy="67537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486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0" y="1916832"/>
            <a:ext cx="2876550" cy="9525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413645" y="224906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05" y="2362908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4368" y="1018106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flickEnd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3624" y="3455860"/>
            <a:ext cx="3821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패널의 이동 거리가 다음 패널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이동을 위한 임계 치 값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(threshold)</a:t>
            </a:r>
          </a:p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같거나 큰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지점에서 터치를 뗀다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01" y="4725144"/>
            <a:ext cx="2962275" cy="102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469" y="1844824"/>
            <a:ext cx="2914650" cy="9715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98801" y="2958004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패널로 자동 이동된다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60198" y="581365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이동이 완료되면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5400000">
            <a:off x="5730646" y="2102966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5400000">
            <a:off x="6084250" y="2102568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5052201" y="4568033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각형 35"/>
          <p:cNvSpPr/>
          <p:nvPr/>
        </p:nvSpPr>
        <p:spPr>
          <a:xfrm rot="9470709">
            <a:off x="5028653" y="3939778"/>
            <a:ext cx="1471062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20251898">
            <a:off x="5202293" y="3995451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flickEnd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1376153" y="2135894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5400000">
            <a:off x="1729757" y="2135496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70486" y="1038309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beforeRestore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58389"/>
            <a:ext cx="2924175" cy="98107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2935585" y="2155509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45" y="2269351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69131" y="3225750"/>
            <a:ext cx="35589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패널의 이동 거리가 다음 패널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이동을 위한 임계 치 값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(threshold)</a:t>
            </a: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적은 지점에서 터치를 뗀다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21" y="1745487"/>
            <a:ext cx="2924175" cy="98107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flipV="1">
            <a:off x="6970170" y="1534896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각형 25"/>
          <p:cNvSpPr/>
          <p:nvPr/>
        </p:nvSpPr>
        <p:spPr>
          <a:xfrm rot="9470709">
            <a:off x="6921801" y="819332"/>
            <a:ext cx="1799398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0251898">
            <a:off x="7099274" y="909472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beforeRestore</a:t>
            </a:r>
            <a:endParaRPr lang="en-US" altLang="ko-KR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79690" y="3049592"/>
            <a:ext cx="289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터치를 땐 직후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위치로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복귀되기 직전 시점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2464" y="4320947"/>
            <a:ext cx="150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restore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77" y="4905722"/>
            <a:ext cx="2914650" cy="971550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V="1">
            <a:off x="3441059" y="4784031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각형 37"/>
          <p:cNvSpPr/>
          <p:nvPr/>
        </p:nvSpPr>
        <p:spPr>
          <a:xfrm rot="9470709">
            <a:off x="3418676" y="4161732"/>
            <a:ext cx="1439475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20251898">
            <a:off x="3629330" y="4166153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restore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79522" y="5276602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위치로 복귀된 직후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 rot="16200000">
            <a:off x="5997195" y="2002384"/>
            <a:ext cx="526903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16200000">
            <a:off x="6350799" y="2001986"/>
            <a:ext cx="527701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5400000">
            <a:off x="1938543" y="2011135"/>
            <a:ext cx="526903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5400000">
            <a:off x="2292147" y="2010737"/>
            <a:ext cx="527701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971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 바인딩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형태로 사용하는 경우에는 이벤트 명에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“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flicking:</a:t>
            </a:r>
            <a:r>
              <a:rPr lang="ko-KR" altLang="en-US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이벤트명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prefix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붙여 사용해야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466" y="1844824"/>
            <a:ext cx="798698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 … }).on({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event.eventType; }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"#wrapper"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).flicking({ … })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.on( "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flicking:flick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… }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995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통해 특정 시점에 대한 처리를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636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여러 개의 메서드를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800" y="2204864"/>
            <a:ext cx="798698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instance.next();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instance.next(500);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"#wrapper"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).flicking("next");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("#wrapper").flicking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("next", 500);</a:t>
            </a:r>
          </a:p>
          <a:p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("#wrapper").flicking("instance");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204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49" y="4492498"/>
            <a:ext cx="1680121" cy="16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268760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egjs?</a:t>
            </a:r>
          </a:p>
          <a:p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인터렉션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err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유틸리티로 구성된 통합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라이브러리로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환경을 지원하는 빠른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어플리케이션을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개발할 수 있도록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도와주는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5515" y="5070949"/>
            <a:ext cx="5408853" cy="523220"/>
          </a:xfrm>
          <a:prstGeom prst="rect">
            <a:avLst/>
          </a:prstGeom>
          <a:solidFill>
            <a:srgbClr val="171515"/>
          </a:solidFill>
          <a:ln cap="rnd" cmpd="sng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https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://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github.com/</a:t>
            </a:r>
            <a:r>
              <a:rPr lang="en-US" altLang="ko-KR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naver/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egjs/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506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메서드를 활용해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35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3"/>
            </a:endParaRPr>
          </a:p>
          <a:p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http://</a:t>
            </a:r>
            <a:r>
              <a:rPr lang="en-US" altLang="ko-KR" sz="28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naver.github.io/egjs/demo/flicking/</a:t>
            </a:r>
            <a:endParaRPr lang="en-US" altLang="ko-KR" sz="28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42580"/>
          <a:stretch/>
        </p:blipFill>
        <p:spPr>
          <a:xfrm>
            <a:off x="827584" y="2535668"/>
            <a:ext cx="7445627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61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836712"/>
            <a:ext cx="76328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패널 개수로 여러 개의 패널로 동작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회전에 대응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버튼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56992"/>
            <a:ext cx="4464496" cy="30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68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solidFill>
                  <a:srgbClr val="558ED5"/>
                </a:solidFill>
              </a:rPr>
              <a:t>InfiniteGrid</a:t>
            </a:r>
            <a:endParaRPr lang="en-US" altLang="ko-KR" sz="4000" b="1" spc="-1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56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3264" y="4677524"/>
            <a:ext cx="3674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는</a:t>
            </a:r>
            <a:endParaRPr lang="en-US" altLang="ko-KR" sz="2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빠르게 이야기를 전달한다</a:t>
            </a:r>
            <a:endParaRPr lang="en-US" altLang="ko-KR" sz="2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84796" y="1846141"/>
            <a:ext cx="1928066" cy="2202324"/>
            <a:chOff x="6740780" y="1270077"/>
            <a:chExt cx="1928066" cy="22023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780" y="1270077"/>
              <a:ext cx="1832992" cy="183299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164288" y="3103069"/>
              <a:ext cx="15045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prstClr val="black"/>
                  </a:solidFill>
                  <a:latin typeface="나눔바른고딕" panose="020B0603020101020101" pitchFamily="50" charset="-127"/>
                  <a:ea typeface="나눔고딕" panose="020D0604000000000000"/>
                </a:rPr>
                <a:t>Paul Adams</a:t>
              </a:r>
            </a:p>
          </p:txBody>
        </p:sp>
      </p:grpSp>
      <p:sp>
        <p:nvSpPr>
          <p:cNvPr id="14" name="모서리가 둥근 사각형 설명선 13"/>
          <p:cNvSpPr>
            <a:spLocks noChangeAspect="1"/>
          </p:cNvSpPr>
          <p:nvPr/>
        </p:nvSpPr>
        <p:spPr>
          <a:xfrm>
            <a:off x="4932040" y="2204864"/>
            <a:ext cx="2520280" cy="906997"/>
          </a:xfrm>
          <a:prstGeom prst="wedgeRoundRectCallout">
            <a:avLst>
              <a:gd name="adj1" fmla="val 70482"/>
              <a:gd name="adj2" fmla="val 44166"/>
              <a:gd name="adj3" fmla="val 16667"/>
            </a:avLst>
          </a:prstGeom>
          <a:solidFill>
            <a:srgbClr val="009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Why Cards </a:t>
            </a:r>
            <a:r>
              <a:rPr lang="en-US" altLang="ko-KR" dirty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are </a:t>
            </a:r>
            <a:endParaRPr lang="en-US" altLang="ko-KR" dirty="0" smtClean="0">
              <a:solidFill>
                <a:prstClr val="white"/>
              </a:solidFill>
              <a:latin typeface="굴림" panose="020B0600000101010101" pitchFamily="50" charset="-127"/>
              <a:ea typeface="나눔고딕" panose="020D0604000000000000"/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the </a:t>
            </a:r>
            <a:r>
              <a:rPr lang="en-US" altLang="ko-KR" dirty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future of </a:t>
            </a:r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the web</a:t>
            </a:r>
            <a:endParaRPr lang="ko-KR" altLang="en-US" dirty="0">
              <a:solidFill>
                <a:prstClr val="white"/>
              </a:solidFill>
              <a:latin typeface="굴림" panose="020B0600000101010101" pitchFamily="50" charset="-127"/>
              <a:ea typeface="나눔고딕" panose="020D060400000000000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600" y="1006913"/>
            <a:ext cx="2717555" cy="5116384"/>
            <a:chOff x="680161" y="904904"/>
            <a:chExt cx="2717555" cy="511638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7" y="2420888"/>
              <a:ext cx="2714149" cy="208350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39" y="4581128"/>
              <a:ext cx="2714148" cy="144016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61" y="904904"/>
              <a:ext cx="2713620" cy="144779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094429" y="1340768"/>
            <a:ext cx="1480978" cy="5112568"/>
            <a:chOff x="2802990" y="1238759"/>
            <a:chExt cx="1480978" cy="5112568"/>
          </a:xfrm>
        </p:grpSpPr>
        <p:sp>
          <p:nvSpPr>
            <p:cNvPr id="19" name="모서리가 둥근 사각형 설명선 18"/>
            <p:cNvSpPr>
              <a:spLocks noChangeAspect="1"/>
            </p:cNvSpPr>
            <p:nvPr/>
          </p:nvSpPr>
          <p:spPr>
            <a:xfrm>
              <a:off x="2843808" y="1238759"/>
              <a:ext cx="1440160" cy="906997"/>
            </a:xfrm>
            <a:prstGeom prst="wedgeRoundRectCallout">
              <a:avLst>
                <a:gd name="adj1" fmla="val -71856"/>
                <a:gd name="adj2" fmla="val 45345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드라큐라</a:t>
              </a:r>
              <a:endParaRPr lang="en-US" altLang="ko-KR" dirty="0" smtClean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영화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  <p:sp>
          <p:nvSpPr>
            <p:cNvPr id="20" name="모서리가 둥근 사각형 설명선 19"/>
            <p:cNvSpPr>
              <a:spLocks noChangeAspect="1"/>
            </p:cNvSpPr>
            <p:nvPr/>
          </p:nvSpPr>
          <p:spPr>
            <a:xfrm>
              <a:off x="2816384" y="3862905"/>
              <a:ext cx="1440160" cy="544206"/>
            </a:xfrm>
            <a:prstGeom prst="wedgeRoundRectCallout">
              <a:avLst>
                <a:gd name="adj1" fmla="val -67566"/>
                <a:gd name="adj2" fmla="val -95432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날씨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  <p:sp>
          <p:nvSpPr>
            <p:cNvPr id="21" name="모서리가 둥근 사각형 설명선 20"/>
            <p:cNvSpPr>
              <a:spLocks noChangeAspect="1"/>
            </p:cNvSpPr>
            <p:nvPr/>
          </p:nvSpPr>
          <p:spPr>
            <a:xfrm>
              <a:off x="2802990" y="5375073"/>
              <a:ext cx="1440160" cy="976254"/>
            </a:xfrm>
            <a:prstGeom prst="wedgeRoundRectCallout">
              <a:avLst>
                <a:gd name="adj1" fmla="val -77195"/>
                <a:gd name="adj2" fmla="val -18895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태티서</a:t>
              </a:r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 </a:t>
              </a:r>
              <a:endParaRPr lang="en-US" altLang="ko-KR" dirty="0" smtClean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컴백</a:t>
              </a:r>
              <a:endParaRPr lang="en-US" altLang="ko-KR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뮤직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60958" y="396491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https://blog.intercom.com/why-cards-are-the-future-of-the-web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/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308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556792"/>
            <a:ext cx="345638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InfiniteGird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카드</a:t>
            </a:r>
            <a:r>
              <a:rPr lang="en-US" altLang="ko-KR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형태로 </a:t>
            </a:r>
            <a:r>
              <a:rPr lang="ko-KR" altLang="en-US" sz="2200" b="1" dirty="0" smtClean="0">
                <a:solidFill>
                  <a:srgbClr val="C05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배치하는 컴포넌트이다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2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스크롤을 통해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형태의 </a:t>
            </a:r>
            <a:r>
              <a:rPr lang="ko-KR" altLang="en-US" sz="22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빠르게 소비하는 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다양한 화면 디자인에 대한 </a:t>
            </a:r>
            <a:r>
              <a:rPr lang="en-US" altLang="ko-KR" sz="2200" b="1" dirty="0" smtClean="0">
                <a:solidFill>
                  <a:srgbClr val="C05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scalability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3642"/>
            <a:ext cx="4896544" cy="36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34076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카드는 어떻게 배치가 되는가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좌에서 우로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 아래로</a:t>
            </a:r>
            <a:endParaRPr lang="en-US" altLang="ko-KR" sz="22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384740"/>
            <a:ext cx="2160240" cy="3924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7182"/>
            <a:ext cx="2352675" cy="33432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60" y="515719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절대적인 순서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유지할 수는 없다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414738" y="3573016"/>
            <a:ext cx="1685654" cy="1008112"/>
            <a:chOff x="6414738" y="3573016"/>
            <a:chExt cx="1685654" cy="1008112"/>
          </a:xfrm>
        </p:grpSpPr>
        <p:sp>
          <p:nvSpPr>
            <p:cNvPr id="12" name="직사각형 11"/>
            <p:cNvSpPr/>
            <p:nvPr/>
          </p:nvSpPr>
          <p:spPr>
            <a:xfrm>
              <a:off x="6414738" y="3573016"/>
              <a:ext cx="1685654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7308304" y="3861048"/>
              <a:ext cx="360040" cy="25046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730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3808" y="2192247"/>
            <a:ext cx="3128771" cy="3207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96406" y="4543866"/>
            <a:ext cx="2839922" cy="711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734" y="2444124"/>
            <a:ext cx="2839922" cy="1638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6246" y="2550471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96246" y="3023375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6246" y="3519221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20056" y="4684056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3000" y="1943255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화살표 연결선 20"/>
          <p:cNvCxnSpPr>
            <a:stCxn id="5" idx="2"/>
            <a:endCxn id="4" idx="0"/>
          </p:cNvCxnSpPr>
          <p:nvPr/>
        </p:nvCxnSpPr>
        <p:spPr>
          <a:xfrm flipH="1">
            <a:off x="4416367" y="4082515"/>
            <a:ext cx="328" cy="46135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8028" y="980728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구성요소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93626" y="2204864"/>
          <a:ext cx="6762750" cy="329184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Internet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Explorer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8+</a:t>
                      </a:r>
                      <a:endParaRPr lang="en-US" altLang="ko-KR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Chrome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Firefox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7+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Andorid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2.1+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(except 3.x)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Android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58028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 지원범위</a:t>
            </a:r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587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983592"/>
            <a:ext cx="798698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BASE_ELEMENT,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options );</a:t>
            </a:r>
          </a:p>
          <a:p>
            <a:endParaRPr lang="en-US" altLang="ko-KR" sz="2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BASE_ELEMENT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(options)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편의성을 위해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형태의 사용방법을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http://naver.github.io/egjs/latest/doc/eg.InfiniteGrid.html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502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25557" y="1087657"/>
            <a:ext cx="7035930" cy="5094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6285" y="4494881"/>
            <a:ext cx="2520280" cy="12999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56285" y="2215447"/>
            <a:ext cx="2520280" cy="1805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6749" y="2815000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6749" y="3327759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66749" y="3840520"/>
            <a:ext cx="2623997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82992" y="4363539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6749" y="4866140"/>
            <a:ext cx="2623997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eg.Visible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82992" y="5371742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72309" y="2349710"/>
            <a:ext cx="2088232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.persist()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72309" y="2892949"/>
            <a:ext cx="208823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.css()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72309" y="3436188"/>
            <a:ext cx="2088232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.animate()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72309" y="4639821"/>
            <a:ext cx="2088232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72309" y="5183060"/>
            <a:ext cx="2088232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scrollEnd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9606" y="1852455"/>
            <a:ext cx="11336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78644" y="4101626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6320" y="1602235"/>
            <a:ext cx="3006037" cy="43516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21127" y="1602234"/>
            <a:ext cx="3006037" cy="43516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78550" y="836712"/>
            <a:ext cx="84670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6440" y="1350990"/>
            <a:ext cx="1864613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30549" y="1385997"/>
            <a:ext cx="238719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 Extension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66747" y="2296666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eg.Agent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66749" y="1782088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204864"/>
            <a:ext cx="798698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id=grid&gt;</a:t>
            </a:r>
          </a:p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&lt;div class=“card”&gt;…&lt;/div&gt;</a:t>
            </a:r>
          </a:p>
          <a:p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 class=“card”&gt;…&lt;/div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&gt;…</a:t>
            </a:r>
          </a:p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</a:p>
          <a:p>
            <a:endParaRPr lang="en-US" altLang="ko-KR" sz="16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($("#grid"));</a:t>
            </a:r>
          </a:p>
          <a:p>
            <a:endParaRPr lang="en-US" altLang="ko-KR" sz="11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$("#grid").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(options)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Base Element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카드들을 갖고 있는 부모 요소를 의미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354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0818" y="2122578"/>
            <a:ext cx="7986982" cy="3444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카드로 사용될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엘리먼트의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itemSelector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null,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/* 0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 경우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그리드는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일정한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유지한다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*/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count: 30, 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아이템의 사이즈가 동일한 경우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주면 성능상 이점이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isEqualSize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false,      	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/*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초기화시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마크업에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아이템이 있다면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그룹 키를 </a:t>
            </a:r>
            <a:r>
              <a:rPr lang="en-US" altLang="ko-KR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지정한다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.*/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	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Options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지정되지 않은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값이 사용된다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99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016189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sz="4000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만들기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6684" y="3384702"/>
            <a:ext cx="2839922" cy="2780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3861048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7" y="3284984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79574" y="3499412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71621" y="3263737"/>
            <a:ext cx="3128771" cy="304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58805" y="2870729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</a:t>
            </a:r>
            <a:endParaRPr lang="ko-KR" altLang="en-US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369279" y="4077072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23572" y="3453359"/>
            <a:ext cx="21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createInfiniteGrid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55576" y="4653136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ata.getItems</a:t>
            </a:r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7895" y="5139638"/>
            <a:ext cx="3052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30</a:t>
            </a:r>
            <a:r>
              <a:rPr lang="ko-KR" altLang="en-US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카드 데이터를 반환</a:t>
            </a:r>
            <a:endParaRPr lang="en-US" altLang="ko-KR" sz="16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379574" y="4869160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31225" y="129019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예제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95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412776"/>
            <a:ext cx="7632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개수가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유한 개</a:t>
            </a:r>
            <a:r>
              <a:rPr lang="ko-KR" altLang="en-US" sz="28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생성한다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타입으로 생성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isEqualSize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‘true’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변경해보기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#1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489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CSS3 Media Query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98072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CSS3 Media Query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반응형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(print, screen, …)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ko-KR" altLang="en-US" sz="2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(min-width, device-width, ...)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다른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rule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적용하는 기술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3429000"/>
            <a:ext cx="7986982" cy="100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@media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(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CSS Rules used when query matches */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	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" y="4581128"/>
            <a:ext cx="6138053" cy="12241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59832" y="4653136"/>
            <a:ext cx="25202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914" y="4941168"/>
            <a:ext cx="33840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9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268760"/>
            <a:ext cx="73448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Media Query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카드를 배치하여 보자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사이즈 늘려서 카드 배치 확인하기</a:t>
            </a:r>
            <a:endParaRPr lang="en-US" altLang="ko-KR" sz="28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768px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992px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1200px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이하는 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#2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020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여러 개의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메서드를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800" y="2204864"/>
            <a:ext cx="7986982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new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([]);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([], 100);</a:t>
            </a:r>
          </a:p>
          <a:p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(“append“, []);</a:t>
            </a:r>
          </a:p>
          <a:p>
            <a:r>
              <a:rPr lang="ko-KR" altLang="en-US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(“append", [], 100);</a:t>
            </a:r>
          </a:p>
          <a:p>
            <a:endParaRPr lang="en-US" altLang="ko-KR" sz="20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</a:t>
            </a:r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instance");</a:t>
            </a:r>
            <a:endParaRPr lang="ko-KR" altLang="en-US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4160" y="5507940"/>
            <a:ext cx="6600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http://naver.github.io/egjs/latest/doc/eg.InfiniteGrid.html</a:t>
            </a:r>
            <a:endParaRPr lang="en-US" altLang="ko-KR" sz="2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445224"/>
            <a:ext cx="144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문서</a:t>
            </a:r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75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 event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시점에 발생되는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53119" y="2132856"/>
          <a:ext cx="8051329" cy="233032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6673"/>
                <a:gridCol w="5904656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layoutComplete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Append, prepend, layout </a:t>
                      </a:r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호출 후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카드의 배치가 완료 되었을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엘리먼트가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될 필요가 있을 때 발생하는 이벤트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스크롤이 페이지 하단에 도달했을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엘리먼트가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prepend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될 필요가 있을 때 발생하는 이벤트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스크롤이 페이지 상단에 도달했을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15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 바인딩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형태로 사용하는 경우에는 이벤트 명에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“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이벤트명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prefix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붙여 사용해야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466" y="1844824"/>
            <a:ext cx="7986982" cy="27699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 … })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.on(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layoutComplete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</a:t>
            </a:r>
          </a:p>
          <a:p>
            <a:r>
              <a:rPr lang="en-US" altLang="ko-KR" i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i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event.</a:t>
            </a:r>
            <a:r>
              <a:rPr lang="en-US" altLang="ko-KR" i="1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         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재배치된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엘리먼트들</a:t>
            </a:r>
            <a:endParaRPr lang="en-US" altLang="ko-KR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en-US" altLang="ko-KR" i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event.</a:t>
            </a:r>
            <a:r>
              <a:rPr lang="en-US" altLang="ko-KR" i="1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isAppend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    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아이템이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추가될 경우</a:t>
            </a:r>
            <a:endParaRPr lang="en-US" altLang="ko-KR" i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</a:p>
          <a:p>
            <a:endParaRPr lang="en-US" altLang="ko-KR" sz="12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… })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.on( “</a:t>
            </a:r>
            <a:r>
              <a:rPr lang="en-US" altLang="ko-KR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infiniteGrid:layoutComplete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… }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745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스크롤을 내릴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카드가 계속 증가하는 무한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개수는 </a:t>
            </a:r>
            <a:r>
              <a:rPr lang="ko-KR" altLang="en-US" sz="2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850394" y="2276872"/>
            <a:ext cx="3826062" cy="4922569"/>
            <a:chOff x="3838088" y="2276872"/>
            <a:chExt cx="3826062" cy="49225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5215878" y="6021288"/>
              <a:ext cx="244827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오각형 17"/>
            <p:cNvSpPr/>
            <p:nvPr/>
          </p:nvSpPr>
          <p:spPr>
            <a:xfrm rot="1372702">
              <a:off x="3838088" y="5410391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392033">
              <a:off x="3899416" y="5435449"/>
              <a:ext cx="1154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마지막 카드의</a:t>
              </a:r>
              <a:endParaRPr lang="en-US" altLang="ko-KR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 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값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714278" y="5157192"/>
            <a:ext cx="1458122" cy="2365991"/>
            <a:chOff x="5634158" y="5157192"/>
            <a:chExt cx="1458122" cy="2365991"/>
          </a:xfrm>
        </p:grpSpPr>
        <p:sp>
          <p:nvSpPr>
            <p:cNvPr id="32" name="직사각형 31"/>
            <p:cNvSpPr/>
            <p:nvPr/>
          </p:nvSpPr>
          <p:spPr>
            <a:xfrm>
              <a:off x="5634158" y="5157192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26246" y="6309320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34158" y="6371055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05536" y="1700808"/>
            <a:ext cx="3082888" cy="3888432"/>
            <a:chOff x="4316803" y="1772816"/>
            <a:chExt cx="3082888" cy="3888432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5292080" y="2302897"/>
              <a:ext cx="0" cy="27986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5039077" y="2276872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5039162" y="5111209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316803" y="3270931"/>
              <a:ext cx="104728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윈도우의 </a:t>
              </a:r>
              <a:endPara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b="1" dirty="0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높이값</a:t>
              </a:r>
              <a:endParaRPr lang="en-US" altLang="ko-KR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b="1818"/>
            <a:stretch/>
          </p:blipFill>
          <p:spPr>
            <a:xfrm>
              <a:off x="5471125" y="1772816"/>
              <a:ext cx="1928566" cy="3888432"/>
            </a:xfrm>
            <a:prstGeom prst="rect">
              <a:avLst/>
            </a:prstGeom>
          </p:spPr>
        </p:pic>
      </p:grpSp>
      <p:sp>
        <p:nvSpPr>
          <p:cNvPr id="37" name="직사각형 36"/>
          <p:cNvSpPr/>
          <p:nvPr/>
        </p:nvSpPr>
        <p:spPr>
          <a:xfrm>
            <a:off x="720465" y="4365104"/>
            <a:ext cx="3779527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 추가 시점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은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마지막 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</a:t>
            </a:r>
            <a:r>
              <a:rPr lang="en-US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top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값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&lt;=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윈도우의 높이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4397" y="6022094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1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185 L -0.00347 -0.138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028" y="1772816"/>
            <a:ext cx="813690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endParaRPr lang="ko-KR" altLang="en-US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eg에서 사용하는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유틸리티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.Agent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정보 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eg.Class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객체 지향 스타일의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개발할 수 있도록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g.Component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컴포넌트 개발에 필요한 공통적 기능을 가진 클래스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eg.MovableCoord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사용자 행동에 따른 좌표를 계산하는 컴포넌트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eg.Flicking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플리킹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인터렉션을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구현하는 컴포넌트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eg.Visible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요소가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뷰포트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상에 위치해 있는지 확인하는 컴포넌트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카드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격자형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무한 배치하는 컴포넌트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659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340768"/>
            <a:ext cx="734481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이벤트에 카드의 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개수가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증가하는 </a:t>
            </a: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createInfiniteGrid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Tx/>
              <a:buAutoNum type="arabicParenR"/>
            </a:pP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plugin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변경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Tx/>
              <a:buAutoNum type="arabicParenR"/>
            </a:pP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this.inst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Tx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증가시키기 위해서 </a:t>
            </a:r>
            <a:r>
              <a:rPr lang="en-US" altLang="ko-KR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#3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873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188035"/>
            <a:ext cx="734481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 typeface="+mj-lt"/>
              <a:buAutoNum type="arabicParenR" startAt="2"/>
            </a:pP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“append”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발생시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data.getItems</a:t>
            </a:r>
            <a:r>
              <a:rPr lang="en-US" altLang="ko-KR" sz="24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얻은 데이터를 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14350" indent="-514350">
              <a:buFont typeface="+mj-lt"/>
              <a:buAutoNum type="arabicParenR" startAt="2"/>
            </a:pP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 </a:t>
            </a:r>
            <a:r>
              <a:rPr lang="ko-KR" altLang="en-US" sz="2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메소드를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이용하여 저장한다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14350" indent="-514350">
              <a:buFont typeface="+mj-lt"/>
              <a:buAutoNum type="arabicParenR" startAt="2"/>
            </a:pP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다른 </a:t>
            </a:r>
            <a:r>
              <a:rPr lang="ko-KR" altLang="en-US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메소드의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 확인해 본다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isProcessing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함수값을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확인한다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getBottomElement</a:t>
            </a:r>
            <a:r>
              <a:rPr lang="en-US" altLang="ko-KR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 마지막 카드의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HTMLElement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구해본다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#3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70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281" y="1895375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카드가 증가할수록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...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6016" y="4509120"/>
            <a:ext cx="3861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결국엔 </a:t>
            </a:r>
            <a:r>
              <a:rPr lang="ko-KR" altLang="en-US" sz="5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꽥</a:t>
            </a:r>
            <a:r>
              <a:rPr lang="en-US" altLang="ko-KR" sz="5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5400" dirty="0">
              <a:solidFill>
                <a:srgbClr val="C0504D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3009146"/>
            <a:ext cx="7128792" cy="1205504"/>
            <a:chOff x="1043608" y="3009146"/>
            <a:chExt cx="7128792" cy="1205504"/>
          </a:xfrm>
        </p:grpSpPr>
        <p:sp>
          <p:nvSpPr>
            <p:cNvPr id="2" name="직사각형 1"/>
            <p:cNvSpPr/>
            <p:nvPr/>
          </p:nvSpPr>
          <p:spPr>
            <a:xfrm>
              <a:off x="2638662" y="3009146"/>
              <a:ext cx="272542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느려지고</a:t>
              </a:r>
              <a:r>
                <a:rPr lang="en-US" altLang="ko-KR" sz="4000" dirty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... </a:t>
              </a:r>
              <a:endParaRPr lang="ko-KR" altLang="en-US" sz="4000" dirty="0">
                <a:solidFill>
                  <a:prstClr val="black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43608" y="3876096"/>
              <a:ext cx="34563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단말기 회전 시 너무 느려요 </a:t>
              </a:r>
              <a:r>
                <a:rPr lang="ko-KR" altLang="en-US" sz="1600" dirty="0" err="1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ㅜㅜ</a:t>
              </a:r>
              <a:endParaRPr lang="en-US" altLang="ko-KR" sz="16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6016" y="3054955"/>
              <a:ext cx="34563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스크롤이 느려요 </a:t>
              </a:r>
              <a:r>
                <a:rPr lang="ko-KR" altLang="en-US" sz="1600" dirty="0" err="1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ㅠㅠ</a:t>
              </a:r>
              <a:endParaRPr lang="en-US" altLang="ko-KR" sz="16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470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Recycling 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스크롤을 내릴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카드가 계속 증가하는 무한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개수 </a:t>
            </a:r>
            <a:r>
              <a:rPr lang="ko-KR" altLang="en-US" sz="2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139952" y="2276872"/>
            <a:ext cx="3826062" cy="4922569"/>
            <a:chOff x="3838088" y="2276872"/>
            <a:chExt cx="3826062" cy="492256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cxnSp>
          <p:nvCxnSpPr>
            <p:cNvPr id="38" name="직선 연결선 37"/>
            <p:cNvCxnSpPr/>
            <p:nvPr/>
          </p:nvCxnSpPr>
          <p:spPr>
            <a:xfrm>
              <a:off x="5215878" y="6021288"/>
              <a:ext cx="244827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오각형 38"/>
            <p:cNvSpPr/>
            <p:nvPr/>
          </p:nvSpPr>
          <p:spPr>
            <a:xfrm rot="1372702">
              <a:off x="3838088" y="5410391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392033">
              <a:off x="3899416" y="5435449"/>
              <a:ext cx="1154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마지막 카드의</a:t>
              </a:r>
              <a:endParaRPr lang="en-US" altLang="ko-KR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 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값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03836" y="5157192"/>
            <a:ext cx="1458122" cy="2365991"/>
            <a:chOff x="5634158" y="5157192"/>
            <a:chExt cx="1458122" cy="2365991"/>
          </a:xfrm>
        </p:grpSpPr>
        <p:sp>
          <p:nvSpPr>
            <p:cNvPr id="42" name="직사각형 41"/>
            <p:cNvSpPr/>
            <p:nvPr/>
          </p:nvSpPr>
          <p:spPr>
            <a:xfrm>
              <a:off x="5634158" y="5157192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26246" y="6309320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34158" y="6371055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735960" y="1752454"/>
            <a:ext cx="3189002" cy="3888432"/>
            <a:chOff x="5471125" y="1772816"/>
            <a:chExt cx="3189002" cy="3888432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7599668" y="2378932"/>
              <a:ext cx="0" cy="27986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7346665" y="2352907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7346750" y="5187244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612842" y="2505127"/>
              <a:ext cx="104728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윈도우의 </a:t>
              </a:r>
              <a:endPara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b="1" dirty="0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높이값</a:t>
              </a:r>
              <a:endParaRPr lang="en-US" altLang="ko-KR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4"/>
            <a:srcRect b="1818"/>
            <a:stretch/>
          </p:blipFill>
          <p:spPr>
            <a:xfrm>
              <a:off x="5471125" y="1772816"/>
              <a:ext cx="1928566" cy="388843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939340" y="1321155"/>
            <a:ext cx="1521806" cy="1387765"/>
            <a:chOff x="5940152" y="241035"/>
            <a:chExt cx="1521806" cy="1387765"/>
          </a:xfrm>
        </p:grpSpPr>
        <p:grpSp>
          <p:nvGrpSpPr>
            <p:cNvPr id="2" name="그룹 1"/>
            <p:cNvGrpSpPr/>
            <p:nvPr/>
          </p:nvGrpSpPr>
          <p:grpSpPr>
            <a:xfrm>
              <a:off x="5940152" y="241035"/>
              <a:ext cx="1521806" cy="1387765"/>
              <a:chOff x="5940152" y="241035"/>
              <a:chExt cx="1521806" cy="138776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940152" y="241035"/>
                <a:ext cx="792088" cy="13877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711037" y="241036"/>
                <a:ext cx="750921" cy="12597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12160" y="476672"/>
              <a:ext cx="1375698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prstClr val="black"/>
                  </a:solidFill>
                </a:rPr>
                <a:t>유지하는 </a:t>
              </a:r>
              <a:r>
                <a:rPr lang="en-US" altLang="ko-KR" sz="1050" b="1" dirty="0">
                  <a:solidFill>
                    <a:prstClr val="black"/>
                  </a:solidFill>
                </a:rPr>
                <a:t>DOM</a:t>
              </a:r>
              <a:r>
                <a:rPr lang="ko-KR" altLang="en-US" sz="1050" b="1" dirty="0">
                  <a:solidFill>
                    <a:prstClr val="black"/>
                  </a:solidFill>
                </a:rPr>
                <a:t>개수</a:t>
              </a:r>
            </a:p>
            <a:p>
              <a:r>
                <a:rPr lang="ko-KR" altLang="en-US" sz="1050" b="1" dirty="0">
                  <a:solidFill>
                    <a:prstClr val="black"/>
                  </a:solidFill>
                </a:rPr>
                <a:t>초과시</a:t>
              </a:r>
            </a:p>
            <a:p>
              <a:endParaRPr lang="en-US" altLang="ko-KR" sz="200" b="1" dirty="0" smtClean="0">
                <a:solidFill>
                  <a:srgbClr val="C00000"/>
                </a:solidFill>
              </a:endParaRPr>
            </a:p>
            <a:p>
              <a:r>
                <a:rPr lang="ko-KR" altLang="en-US" b="1" dirty="0" smtClean="0">
                  <a:solidFill>
                    <a:srgbClr val="C00000"/>
                  </a:solidFill>
                </a:rPr>
                <a:t>카드삭제</a:t>
              </a:r>
              <a:endParaRPr lang="en-US" altLang="ko-KR" b="1" dirty="0" smtClean="0">
                <a:solidFill>
                  <a:srgbClr val="C0000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C00000"/>
                  </a:solidFill>
                </a:rPr>
                <a:t>By </a:t>
              </a:r>
              <a:r>
                <a:rPr lang="en-US" altLang="ko-KR" sz="1200" b="1" dirty="0" err="1" smtClean="0">
                  <a:solidFill>
                    <a:srgbClr val="C00000"/>
                  </a:solidFill>
                </a:rPr>
                <a:t>InfiniteGrid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11560" y="483083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위로 올라갈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400" b="1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필요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372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185 L -0.00347 -0.13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042845"/>
            <a:ext cx="33843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http://codepen.io/egjs/full/xwYVNK</a:t>
            </a:r>
            <a:r>
              <a:rPr lang="en-US" altLang="ko-KR" sz="1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95936" y="332656"/>
            <a:ext cx="3841329" cy="5736265"/>
            <a:chOff x="4019087" y="1386751"/>
            <a:chExt cx="3841329" cy="5736265"/>
          </a:xfrm>
        </p:grpSpPr>
        <p:grpSp>
          <p:nvGrpSpPr>
            <p:cNvPr id="31" name="그룹 30"/>
            <p:cNvGrpSpPr/>
            <p:nvPr/>
          </p:nvGrpSpPr>
          <p:grpSpPr>
            <a:xfrm>
              <a:off x="4019087" y="1386751"/>
              <a:ext cx="3841329" cy="4922569"/>
              <a:chOff x="3717223" y="2276872"/>
              <a:chExt cx="3841329" cy="4922569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972" y="2276872"/>
                <a:ext cx="1498173" cy="4922569"/>
              </a:xfrm>
              <a:prstGeom prst="rect">
                <a:avLst/>
              </a:prstGeom>
            </p:spPr>
          </p:pic>
          <p:cxnSp>
            <p:nvCxnSpPr>
              <p:cNvPr id="38" name="직선 연결선 37"/>
              <p:cNvCxnSpPr/>
              <p:nvPr/>
            </p:nvCxnSpPr>
            <p:spPr>
              <a:xfrm>
                <a:off x="5110280" y="3527033"/>
                <a:ext cx="2448272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오각형 38"/>
              <p:cNvSpPr/>
              <p:nvPr/>
            </p:nvSpPr>
            <p:spPr>
              <a:xfrm rot="1372702">
                <a:off x="3717223" y="2895774"/>
                <a:ext cx="1425846" cy="609364"/>
              </a:xfrm>
              <a:prstGeom prst="homePlat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392033">
                <a:off x="3784162" y="2920832"/>
                <a:ext cx="11432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최상위 카드의</a:t>
                </a:r>
                <a:endParaRPr lang="en-US" altLang="ko-KR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6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Bottom </a:t>
                </a:r>
                <a:r>
                  <a:rPr lang="ko-KR" altLang="en-US" sz="16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값</a:t>
                </a:r>
                <a:endParaRPr lang="en-US" altLang="ko-KR" sz="1200" dirty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6012160" y="5279600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03836" y="1386751"/>
              <a:ext cx="750921" cy="114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160" y="6165304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05424" y="6309320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rcRect b="1818"/>
          <a:stretch/>
        </p:blipFill>
        <p:spPr>
          <a:xfrm>
            <a:off x="5765488" y="2060848"/>
            <a:ext cx="1928566" cy="388843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11560" y="4509120"/>
            <a:ext cx="4069880" cy="1291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 추가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시점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(prepend)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은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최상위 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bottom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값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&gt;= 0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998875" y="610178"/>
            <a:ext cx="1464261" cy="874606"/>
            <a:chOff x="5998875" y="1042226"/>
            <a:chExt cx="1464261" cy="874606"/>
          </a:xfrm>
        </p:grpSpPr>
        <p:sp>
          <p:nvSpPr>
            <p:cNvPr id="34" name="직사각형 33"/>
            <p:cNvSpPr/>
            <p:nvPr/>
          </p:nvSpPr>
          <p:spPr>
            <a:xfrm>
              <a:off x="5998875" y="1042226"/>
              <a:ext cx="730896" cy="8746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732240" y="1196752"/>
              <a:ext cx="730896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77896" y="6093295"/>
            <a:ext cx="1546431" cy="911001"/>
            <a:chOff x="5977896" y="6093295"/>
            <a:chExt cx="1546431" cy="911001"/>
          </a:xfrm>
        </p:grpSpPr>
        <p:sp>
          <p:nvSpPr>
            <p:cNvPr id="52" name="직사각형 51"/>
            <p:cNvSpPr/>
            <p:nvPr/>
          </p:nvSpPr>
          <p:spPr>
            <a:xfrm>
              <a:off x="5977896" y="6093295"/>
              <a:ext cx="740762" cy="829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67654" y="6237312"/>
              <a:ext cx="856673" cy="766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793272" y="358681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87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85 L 0.0026 0.149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 animBg="1"/>
      <p:bldP spid="5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9512" y="1597280"/>
            <a:ext cx="2700472" cy="4922569"/>
            <a:chOff x="4499673" y="2276872"/>
            <a:chExt cx="2700472" cy="492256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sp>
          <p:nvSpPr>
            <p:cNvPr id="39" name="오각형 38"/>
            <p:cNvSpPr/>
            <p:nvPr/>
          </p:nvSpPr>
          <p:spPr>
            <a:xfrm rot="1372702">
              <a:off x="4499673" y="3698934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392033">
              <a:off x="4591458" y="3847102"/>
              <a:ext cx="10935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사용자의 시점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81811" y="1597280"/>
            <a:ext cx="750921" cy="1140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1166614" y="1788929"/>
            <a:ext cx="1928566" cy="388843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02331" y="836712"/>
            <a:ext cx="1464261" cy="874606"/>
            <a:chOff x="5998875" y="1042226"/>
            <a:chExt cx="1464261" cy="874606"/>
          </a:xfrm>
        </p:grpSpPr>
        <p:sp>
          <p:nvSpPr>
            <p:cNvPr id="34" name="직사각형 33"/>
            <p:cNvSpPr/>
            <p:nvPr/>
          </p:nvSpPr>
          <p:spPr>
            <a:xfrm>
              <a:off x="5998875" y="1042226"/>
              <a:ext cx="730896" cy="8746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732240" y="1196752"/>
              <a:ext cx="730896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81316" y="1572905"/>
            <a:ext cx="1544138" cy="501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38893" y="5676109"/>
            <a:ext cx="856673" cy="8437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5294" y="5792341"/>
            <a:ext cx="14205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카드가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삭제된 영역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08948" y="1640246"/>
            <a:ext cx="1683389" cy="5882498"/>
            <a:chOff x="5584812" y="1290918"/>
            <a:chExt cx="1683389" cy="588249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283" y="2083195"/>
              <a:ext cx="1498173" cy="4922569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5584812" y="1290918"/>
              <a:ext cx="1683389" cy="5882498"/>
              <a:chOff x="5584812" y="1290918"/>
              <a:chExt cx="1683389" cy="588249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5584812" y="1290918"/>
                <a:ext cx="1683389" cy="5882498"/>
                <a:chOff x="5584812" y="1290918"/>
                <a:chExt cx="1683389" cy="5882498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5630283" y="2083195"/>
                  <a:ext cx="750921" cy="1140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5" name="그룹 44"/>
                <p:cNvGrpSpPr/>
                <p:nvPr/>
              </p:nvGrpSpPr>
              <p:grpSpPr>
                <a:xfrm>
                  <a:off x="5650803" y="1322627"/>
                  <a:ext cx="1464261" cy="874606"/>
                  <a:chOff x="5998875" y="1042226"/>
                  <a:chExt cx="1464261" cy="874606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5998875" y="1042226"/>
                    <a:ext cx="730896" cy="874606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smtClean="0">
                        <a:solidFill>
                          <a:prstClr val="white"/>
                        </a:solidFill>
                      </a:rPr>
                      <a:t>prepend</a:t>
                    </a:r>
                    <a:endParaRPr lang="ko-KR" altLang="en-US" sz="11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6732240" y="1196752"/>
                    <a:ext cx="730896" cy="576064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smtClean="0">
                        <a:solidFill>
                          <a:prstClr val="white"/>
                        </a:solidFill>
                      </a:rPr>
                      <a:t>prepend</a:t>
                    </a:r>
                    <a:endParaRPr lang="ko-KR" altLang="en-US" sz="11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9" name="직사각형 48"/>
                <p:cNvSpPr/>
                <p:nvPr/>
              </p:nvSpPr>
              <p:spPr>
                <a:xfrm>
                  <a:off x="5584812" y="6162023"/>
                  <a:ext cx="1683389" cy="101139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629788" y="1290918"/>
                  <a:ext cx="1544138" cy="48448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5688650" y="3501008"/>
                <a:ext cx="638003" cy="1152128"/>
              </a:xfrm>
              <a:prstGeom prst="rect">
                <a:avLst/>
              </a:prstGeom>
              <a:gradFill>
                <a:gsLst>
                  <a:gs pos="35000">
                    <a:schemeClr val="accent2">
                      <a:tint val="37000"/>
                      <a:satMod val="300000"/>
                      <a:alpha val="36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1429588" y="3054778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오각형 36"/>
          <p:cNvSpPr/>
          <p:nvPr/>
        </p:nvSpPr>
        <p:spPr>
          <a:xfrm rot="1372702">
            <a:off x="5652120" y="2270409"/>
            <a:ext cx="1425846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392033">
            <a:off x="5743905" y="2418577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시점</a:t>
            </a:r>
            <a:endParaRPr lang="en-US" altLang="ko-KR" sz="12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6660232" y="1052736"/>
            <a:ext cx="1928566" cy="3888432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347864" y="1364268"/>
            <a:ext cx="3036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 후 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fit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과정을 진행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47864" y="3680619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1. Document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크기 조절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2.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위치 재조정</a:t>
            </a:r>
            <a:r>
              <a: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347865" y="4449262"/>
            <a:ext cx="3050142" cy="1428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사용자 시점 유지</a:t>
            </a:r>
            <a:endParaRPr lang="en-US" altLang="ko-KR" sz="2400" b="1" dirty="0" smtClean="0">
              <a:solidFill>
                <a:srgbClr val="C00000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0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를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위해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scroll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이 이동됨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  <a:endParaRPr lang="en-US" altLang="ko-KR" sz="2400" dirty="0" smtClean="0">
              <a:solidFill>
                <a:srgbClr val="00B0F0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43773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486 -0.2319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/>
      <p:bldP spid="57" grpId="0"/>
      <p:bldP spid="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4118" y="1076543"/>
            <a:ext cx="6041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Append/prepend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시 </a:t>
            </a:r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추가된 카드를 </a:t>
            </a:r>
            <a:r>
              <a:rPr lang="en-US" altLang="ko-KR" sz="2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 </a:t>
            </a:r>
            <a:r>
              <a:rPr lang="ko-KR" altLang="en-US" sz="2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단위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로 관리</a:t>
            </a:r>
            <a:r>
              <a:rPr lang="en-US" altLang="ko-KR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/>
            </a:r>
            <a:b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</a:b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기본은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undefined)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3" y="1268760"/>
            <a:ext cx="1498173" cy="4922569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654118" y="2348880"/>
            <a:ext cx="5756259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지정하여 추가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“key1”);</a:t>
            </a:r>
          </a:p>
          <a:p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Inst.append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“key2”);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Inst.prepend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1);</a:t>
            </a:r>
          </a:p>
          <a:p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Inst.prepend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3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groupkey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얻음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Inst.getGroupKeys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[2,2,1,1,1,1,1]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26567" y="2639651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24749" y="2558769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26567" y="3904928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16437" y="3814058"/>
            <a:ext cx="666034" cy="112984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39384" y="1361920"/>
            <a:ext cx="666034" cy="1224136"/>
          </a:xfrm>
          <a:prstGeom prst="rect">
            <a:avLst/>
          </a:prstGeom>
          <a:noFill/>
          <a:ln w="19050">
            <a:solidFill>
              <a:srgbClr val="33CC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Group2</a:t>
            </a:r>
            <a:endParaRPr lang="ko-KR" altLang="en-US" sz="11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BACC6"/>
              </a:solidFill>
              <a:effectLst>
                <a:outerShdw blurRad="12700" dist="38100" dir="2700000" algn="tl" rotWithShape="0">
                  <a:srgbClr val="4BACC6">
                    <a:lumMod val="60000"/>
                    <a:lumOff val="40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28417" y="1298389"/>
            <a:ext cx="666034" cy="1224136"/>
          </a:xfrm>
          <a:prstGeom prst="rect">
            <a:avLst/>
          </a:prstGeom>
          <a:noFill/>
          <a:ln w="19050">
            <a:solidFill>
              <a:srgbClr val="33CC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2</a:t>
            </a:r>
            <a:endParaRPr lang="ko-KR" altLang="en-US" sz="11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BACC6"/>
              </a:solidFill>
              <a:effectLst>
                <a:outerShdw blurRad="12700" dist="38100" dir="2700000" algn="tl" rotWithShape="0">
                  <a:srgbClr val="4BACC6">
                    <a:lumMod val="60000"/>
                    <a:lumOff val="40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16437" y="4975060"/>
            <a:ext cx="666034" cy="12162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1560" y="5005625"/>
            <a:ext cx="6696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 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단위로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DOM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을 삭제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groupKey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정보를 바탕으로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append, prepend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될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/>
            </a:r>
            <a:b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</a:b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데이터를 알 수 있다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(</a:t>
            </a:r>
            <a:r>
              <a:rPr lang="ko-KR" altLang="en-US" sz="20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서버 </a:t>
            </a:r>
            <a:r>
              <a:rPr lang="ko-KR" altLang="en-US" sz="2000" dirty="0" err="1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캐싱</a:t>
            </a:r>
            <a:r>
              <a:rPr lang="ko-KR" altLang="en-US" sz="20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용이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)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961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124744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Append, prepend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이용하여 카드의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개수가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증가하는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유지하도록 구성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createInfiniteGrid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개로 유지한다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지정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ko-KR" altLang="en-US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마크업에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 카드의 그룹 키를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등록한다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/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Append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이벤트에서 현재 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내역을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gk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등록한다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Prepend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이벤트에서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내역을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gk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등록한다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data.getItems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얻은 데이터를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키는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최상단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카드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키의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 데이터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groupKeys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[0] -1)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넣는다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 상단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키가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prepend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 않는다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#4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43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Recycling 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altLang="ko-KR" sz="3200" dirty="0" smtClean="0">
                <a:solidFill>
                  <a:srgbClr val="33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Persist </a:t>
            </a:r>
            <a:r>
              <a:rPr lang="ko-KR" altLang="en-US" sz="3200" dirty="0" smtClean="0">
                <a:solidFill>
                  <a:srgbClr val="33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</a:t>
            </a:r>
            <a:endParaRPr lang="en-US" altLang="ko-KR" sz="3200" dirty="0" smtClean="0">
              <a:solidFill>
                <a:srgbClr val="33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78" y="2276872"/>
            <a:ext cx="1498173" cy="492256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6516216" y="1752454"/>
            <a:ext cx="1928566" cy="388843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5551" y="3212976"/>
            <a:ext cx="534861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Plain Object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status =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Inst.getStatus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Plain Object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넣어서 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복원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Inst.setStatus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(status);</a:t>
            </a:r>
            <a:endParaRPr lang="en-US" altLang="ko-KR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9831" y="4910147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http://codepen.io/egjs/full/xwYVNK/</a:t>
            </a:r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9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ko-KR" altLang="en-US" sz="4000" spc="-100" dirty="0" smtClean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고맙습니다</a:t>
            </a:r>
            <a:r>
              <a:rPr lang="en-US" altLang="ko-KR" sz="4000" spc="-100" dirty="0" smtClean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4000" spc="-100" dirty="0">
              <a:solidFill>
                <a:srgbClr val="558ED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580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196752"/>
            <a:ext cx="7776864" cy="464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 Extensions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ethods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persist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데이터를 저장하고 persist이벤트에서 저장한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데이트를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있게 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jQuery버전에서 자동으로 vendor prefix을 지원하지 않는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prefix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사용하게 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확장기능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animate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jQuery animate 확장해 transform 및 3d 가속 지원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vents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rotate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회전을 알려주는 이벤트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scrollend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스크롤의 마지막 시점을 알려주는 이벤트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26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989314" y="5926610"/>
            <a:ext cx="5261805" cy="50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989315" y="1268761"/>
            <a:ext cx="2606567" cy="456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111433" y="3528160"/>
            <a:ext cx="2332446" cy="221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111761" y="1520638"/>
            <a:ext cx="2332446" cy="177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의존성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11273" y="1626985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11273" y="2170224"/>
            <a:ext cx="2155105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11273" y="2713463"/>
            <a:ext cx="2155105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11273" y="3600168"/>
            <a:ext cx="2155105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07196" y="4131198"/>
            <a:ext cx="2155105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21433" y="4659742"/>
            <a:ext cx="2155105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eg.Visible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25506" y="5195824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93741" y="1037927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2729" y="3574057"/>
            <a:ext cx="1866900" cy="4857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36" name="꺾인 연결선 35"/>
          <p:cNvCxnSpPr>
            <a:stCxn id="12" idx="3"/>
            <a:endCxn id="11" idx="3"/>
          </p:cNvCxnSpPr>
          <p:nvPr/>
        </p:nvCxnSpPr>
        <p:spPr>
          <a:xfrm flipV="1">
            <a:off x="4362301" y="3816192"/>
            <a:ext cx="4077" cy="531030"/>
          </a:xfrm>
          <a:prstGeom prst="bentConnector3">
            <a:avLst>
              <a:gd name="adj1" fmla="val 3713441"/>
            </a:avLst>
          </a:prstGeom>
          <a:ln w="3492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47" idx="2"/>
            <a:endCxn id="80" idx="0"/>
          </p:cNvCxnSpPr>
          <p:nvPr/>
        </p:nvCxnSpPr>
        <p:spPr>
          <a:xfrm flipH="1">
            <a:off x="3277656" y="3293215"/>
            <a:ext cx="328" cy="23494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681440" y="4457510"/>
            <a:ext cx="2569679" cy="137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92614" y="4240326"/>
            <a:ext cx="134733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91840" y="1512824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persist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1840" y="2056063"/>
            <a:ext cx="2155105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prefixCss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00056" y="2624043"/>
            <a:ext cx="2332446" cy="1454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91840" y="2999945"/>
            <a:ext cx="2155105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transform &amp; 3D Acc.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91840" y="3520614"/>
            <a:ext cx="2155105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pause / resume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96395" y="2630613"/>
            <a:ext cx="143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.animate()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22483" y="4731893"/>
            <a:ext cx="2293310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22483" y="5257240"/>
            <a:ext cx="229331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scrollend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81440" y="1268760"/>
            <a:ext cx="2569679" cy="3009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37194" y="1047874"/>
            <a:ext cx="165817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Extension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jquery logo transparent backgroun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6" b="31298"/>
          <a:stretch/>
        </p:blipFill>
        <p:spPr bwMode="auto">
          <a:xfrm>
            <a:off x="3812702" y="5986414"/>
            <a:ext cx="1492583" cy="40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/>
          <p:cNvCxnSpPr>
            <a:stCxn id="3" idx="2"/>
            <a:endCxn id="11" idx="1"/>
          </p:cNvCxnSpPr>
          <p:nvPr/>
        </p:nvCxnSpPr>
        <p:spPr>
          <a:xfrm flipV="1">
            <a:off x="1669067" y="3816192"/>
            <a:ext cx="542206" cy="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0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966207"/>
            <a:ext cx="77768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Web: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://naver.github.io/egjs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/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CDN: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://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cdnjs.com/libraries/egjs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www.jsdelivr.com/projects/egjs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4115169"/>
            <a:ext cx="5030579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# bower를 이용해 egjs 설치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$ bower install egjs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027" name="Picture 3" descr="Bowe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17" y="3694133"/>
            <a:ext cx="1508280" cy="132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다운로드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0810" y="5621759"/>
            <a:ext cx="5966683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#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npm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을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 이용해 egjs 설치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$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npm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install egjs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110" y="5662815"/>
            <a:ext cx="1439432" cy="5569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7647" y="3545373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Bower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0810" y="5098539"/>
            <a:ext cx="1176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479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8028" y="1340768"/>
            <a:ext cx="83437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버전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eg.js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 버전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eg.min.js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버전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의존성 라이브러리가 포함된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버전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pkgd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의존성 파일이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Flicking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의존성 파일만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의존성 파일만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배포파일 구성요소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05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간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35267</TotalTime>
  <Words>2319</Words>
  <Application>Microsoft Office PowerPoint</Application>
  <PresentationFormat>화면 슬라이드 쇼(4:3)</PresentationFormat>
  <Paragraphs>739</Paragraphs>
  <Slides>59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59</vt:i4>
      </vt:variant>
    </vt:vector>
  </HeadingPairs>
  <TitlesOfParts>
    <vt:vector size="76" baseType="lpstr">
      <vt:lpstr>Rix고딕 EB</vt:lpstr>
      <vt:lpstr>굴림</vt:lpstr>
      <vt:lpstr>나눔고딕</vt:lpstr>
      <vt:lpstr>나눔고딕 ExtraBold</vt:lpstr>
      <vt:lpstr>나눔바른고딕</vt:lpstr>
      <vt:lpstr>나눔바른고딕OTF</vt:lpstr>
      <vt:lpstr>맑은 고딕</vt:lpstr>
      <vt:lpstr>Arial</vt:lpstr>
      <vt:lpstr>Consolas</vt:lpstr>
      <vt:lpstr>Wingdings</vt:lpstr>
      <vt:lpstr>표지</vt:lpstr>
      <vt:lpstr>목차</vt:lpstr>
      <vt:lpstr>간지</vt:lpstr>
      <vt:lpstr>내지</vt:lpstr>
      <vt:lpstr>빈화면</vt:lpstr>
      <vt:lpstr>1_내지</vt:lpstr>
      <vt:lpstr>2_내지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Jae Sung Park</cp:lastModifiedBy>
  <cp:revision>1304</cp:revision>
  <dcterms:created xsi:type="dcterms:W3CDTF">2007-04-27T09:07:31Z</dcterms:created>
  <dcterms:modified xsi:type="dcterms:W3CDTF">2017-02-21T08:53:35Z</dcterms:modified>
</cp:coreProperties>
</file>