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9" r:id="rId2"/>
    <p:sldMasterId id="2147483662" r:id="rId3"/>
    <p:sldMasterId id="2147483656" r:id="rId4"/>
    <p:sldMasterId id="2147483665" r:id="rId5"/>
    <p:sldMasterId id="2147483668" r:id="rId6"/>
    <p:sldMasterId id="2147483671" r:id="rId7"/>
  </p:sldMasterIdLst>
  <p:notesMasterIdLst>
    <p:notesMasterId r:id="rId67"/>
  </p:notesMasterIdLst>
  <p:handoutMasterIdLst>
    <p:handoutMasterId r:id="rId68"/>
  </p:handoutMasterIdLst>
  <p:sldIdLst>
    <p:sldId id="460" r:id="rId8"/>
    <p:sldId id="462" r:id="rId9"/>
    <p:sldId id="784" r:id="rId10"/>
    <p:sldId id="785" r:id="rId11"/>
    <p:sldId id="786" r:id="rId12"/>
    <p:sldId id="787" r:id="rId13"/>
    <p:sldId id="788" r:id="rId14"/>
    <p:sldId id="789" r:id="rId15"/>
    <p:sldId id="790" r:id="rId16"/>
    <p:sldId id="783" r:id="rId17"/>
    <p:sldId id="692" r:id="rId18"/>
    <p:sldId id="691" r:id="rId19"/>
    <p:sldId id="709" r:id="rId20"/>
    <p:sldId id="718" r:id="rId21"/>
    <p:sldId id="717" r:id="rId22"/>
    <p:sldId id="715" r:id="rId23"/>
    <p:sldId id="722" r:id="rId24"/>
    <p:sldId id="716" r:id="rId25"/>
    <p:sldId id="719" r:id="rId26"/>
    <p:sldId id="731" r:id="rId27"/>
    <p:sldId id="732" r:id="rId28"/>
    <p:sldId id="733" r:id="rId29"/>
    <p:sldId id="726" r:id="rId30"/>
    <p:sldId id="739" r:id="rId31"/>
    <p:sldId id="740" r:id="rId32"/>
    <p:sldId id="741" r:id="rId33"/>
    <p:sldId id="728" r:id="rId34"/>
    <p:sldId id="727" r:id="rId35"/>
    <p:sldId id="729" r:id="rId36"/>
    <p:sldId id="730" r:id="rId37"/>
    <p:sldId id="720" r:id="rId38"/>
    <p:sldId id="721" r:id="rId39"/>
    <p:sldId id="756" r:id="rId40"/>
    <p:sldId id="757" r:id="rId41"/>
    <p:sldId id="758" r:id="rId42"/>
    <p:sldId id="759" r:id="rId43"/>
    <p:sldId id="760" r:id="rId44"/>
    <p:sldId id="761" r:id="rId45"/>
    <p:sldId id="762" r:id="rId46"/>
    <p:sldId id="763" r:id="rId47"/>
    <p:sldId id="764" r:id="rId48"/>
    <p:sldId id="765" r:id="rId49"/>
    <p:sldId id="766" r:id="rId50"/>
    <p:sldId id="767" r:id="rId51"/>
    <p:sldId id="768" r:id="rId52"/>
    <p:sldId id="769" r:id="rId53"/>
    <p:sldId id="770" r:id="rId54"/>
    <p:sldId id="771" r:id="rId55"/>
    <p:sldId id="772" r:id="rId56"/>
    <p:sldId id="773" r:id="rId57"/>
    <p:sldId id="774" r:id="rId58"/>
    <p:sldId id="775" r:id="rId59"/>
    <p:sldId id="776" r:id="rId60"/>
    <p:sldId id="777" r:id="rId61"/>
    <p:sldId id="778" r:id="rId62"/>
    <p:sldId id="779" r:id="rId63"/>
    <p:sldId id="780" r:id="rId64"/>
    <p:sldId id="782" r:id="rId65"/>
    <p:sldId id="687" r:id="rId6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515"/>
    <a:srgbClr val="75634B"/>
    <a:srgbClr val="00FF00"/>
    <a:srgbClr val="FFFF00"/>
    <a:srgbClr val="FF66FF"/>
    <a:srgbClr val="FF5050"/>
    <a:srgbClr val="33CCFF"/>
    <a:srgbClr val="00FFFF"/>
    <a:srgbClr val="80C535"/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3" autoAdjust="0"/>
    <p:restoredTop sz="95352" autoAdjust="0"/>
  </p:normalViewPr>
  <p:slideViewPr>
    <p:cSldViewPr>
      <p:cViewPr varScale="1">
        <p:scale>
          <a:sx n="95" d="100"/>
          <a:sy n="95" d="100"/>
        </p:scale>
        <p:origin x="14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4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5719-E0C8-497A-835A-DC7AF60E9786}" type="datetimeFigureOut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2017-02-21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8AAB-A6E2-4809-921B-690A759FE7B4}" type="slidenum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‹#›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8660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BC005E11-9FC4-4559-BF01-B81AA1525F34}" type="datetimeFigureOut">
              <a:rPr lang="ko-KR" altLang="en-US" smtClean="0"/>
              <a:pPr/>
              <a:t>2017-02-21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E298BA0C-7778-40CB-9F43-9459B3FAC4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4108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850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258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11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200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59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데모파일 시연 </a:t>
            </a:r>
            <a:r>
              <a:rPr lang="en-US" altLang="ko-KR" dirty="0" smtClean="0"/>
              <a:t>: gpu.html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621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데모파일 시연 </a:t>
            </a:r>
            <a:r>
              <a:rPr lang="en-US" altLang="ko-KR" dirty="0" smtClean="0"/>
              <a:t>: gpu.html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222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653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618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799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378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225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77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606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87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913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961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350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3710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479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1898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700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4730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976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250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5322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543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17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7419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393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9615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6216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765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874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6241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2254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0467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843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241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9092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501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268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513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17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554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528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319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8645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6251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957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06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0290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29210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393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09"/>
          <a:stretch/>
        </p:blipFill>
        <p:spPr>
          <a:xfrm>
            <a:off x="540811" y="1738962"/>
            <a:ext cx="8603189" cy="4872000"/>
          </a:xfrm>
          <a:prstGeom prst="rect">
            <a:avLst/>
          </a:prstGeom>
        </p:spPr>
      </p:pic>
      <p:cxnSp>
        <p:nvCxnSpPr>
          <p:cNvPr id="15" name="직선 연결선 14"/>
          <p:cNvCxnSpPr/>
          <p:nvPr userDrawn="1"/>
        </p:nvCxnSpPr>
        <p:spPr>
          <a:xfrm>
            <a:off x="587629" y="2164585"/>
            <a:ext cx="342000" cy="1588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54"/>
          <a:stretch/>
        </p:blipFill>
        <p:spPr>
          <a:xfrm>
            <a:off x="4283968" y="3975989"/>
            <a:ext cx="5299357" cy="2683677"/>
          </a:xfrm>
          <a:prstGeom prst="rect">
            <a:avLst/>
          </a:prstGeom>
        </p:spPr>
      </p:pic>
      <p:cxnSp>
        <p:nvCxnSpPr>
          <p:cNvPr id="14" name="직선 연결선 13"/>
          <p:cNvCxnSpPr/>
          <p:nvPr userDrawn="1"/>
        </p:nvCxnSpPr>
        <p:spPr>
          <a:xfrm>
            <a:off x="334298" y="653396"/>
            <a:ext cx="380691" cy="0"/>
          </a:xfrm>
          <a:prstGeom prst="line">
            <a:avLst/>
          </a:prstGeom>
          <a:ln w="38100">
            <a:solidFill>
              <a:srgbClr val="0097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236837" y="287066"/>
            <a:ext cx="620387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" pitchFamily="50" charset="-127"/>
              </a:rPr>
              <a:t>목차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140968"/>
            <a:ext cx="9144000" cy="353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6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6962792" y="635795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467544" y="725937"/>
            <a:ext cx="7128792" cy="0"/>
          </a:xfrm>
          <a:prstGeom prst="line">
            <a:avLst/>
          </a:prstGeom>
          <a:ln w="222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 flipV="1">
            <a:off x="421552" y="165683"/>
            <a:ext cx="5482124" cy="1"/>
          </a:xfrm>
          <a:prstGeom prst="line">
            <a:avLst/>
          </a:prstGeom>
          <a:ln w="222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 userDrawn="1"/>
        </p:nvSpPr>
        <p:spPr>
          <a:xfrm>
            <a:off x="5885460" y="110353"/>
            <a:ext cx="125643" cy="12564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408" y="194338"/>
            <a:ext cx="1630699" cy="1362454"/>
          </a:xfrm>
          <a:prstGeom prst="rect">
            <a:avLst/>
          </a:prstGeom>
        </p:spPr>
      </p:pic>
      <p:sp>
        <p:nvSpPr>
          <p:cNvPr id="21" name="타원 20"/>
          <p:cNvSpPr/>
          <p:nvPr userDrawn="1"/>
        </p:nvSpPr>
        <p:spPr>
          <a:xfrm>
            <a:off x="358730" y="663115"/>
            <a:ext cx="125643" cy="12564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96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6962792" y="635795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467544" y="725937"/>
            <a:ext cx="7128792" cy="0"/>
          </a:xfrm>
          <a:prstGeom prst="line">
            <a:avLst/>
          </a:prstGeom>
          <a:ln w="222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 flipV="1">
            <a:off x="421552" y="165683"/>
            <a:ext cx="5482124" cy="1"/>
          </a:xfrm>
          <a:prstGeom prst="line">
            <a:avLst/>
          </a:prstGeom>
          <a:ln w="222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 userDrawn="1"/>
        </p:nvSpPr>
        <p:spPr>
          <a:xfrm>
            <a:off x="5885460" y="110353"/>
            <a:ext cx="125643" cy="12564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408" y="194338"/>
            <a:ext cx="1630699" cy="1362454"/>
          </a:xfrm>
          <a:prstGeom prst="rect">
            <a:avLst/>
          </a:prstGeom>
        </p:spPr>
      </p:pic>
      <p:sp>
        <p:nvSpPr>
          <p:cNvPr id="21" name="타원 20"/>
          <p:cNvSpPr/>
          <p:nvPr userDrawn="1"/>
        </p:nvSpPr>
        <p:spPr>
          <a:xfrm>
            <a:off x="358730" y="663115"/>
            <a:ext cx="125643" cy="12564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49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6962792" y="635795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467544" y="725937"/>
            <a:ext cx="7128792" cy="0"/>
          </a:xfrm>
          <a:prstGeom prst="line">
            <a:avLst/>
          </a:prstGeom>
          <a:ln w="222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 flipV="1">
            <a:off x="421552" y="165683"/>
            <a:ext cx="5482124" cy="1"/>
          </a:xfrm>
          <a:prstGeom prst="line">
            <a:avLst/>
          </a:prstGeom>
          <a:ln w="222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 userDrawn="1"/>
        </p:nvSpPr>
        <p:spPr>
          <a:xfrm>
            <a:off x="5885460" y="110353"/>
            <a:ext cx="125643" cy="12564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408" y="194338"/>
            <a:ext cx="1630699" cy="1362454"/>
          </a:xfrm>
          <a:prstGeom prst="rect">
            <a:avLst/>
          </a:prstGeom>
        </p:spPr>
      </p:pic>
      <p:sp>
        <p:nvSpPr>
          <p:cNvPr id="21" name="타원 20"/>
          <p:cNvSpPr/>
          <p:nvPr userDrawn="1"/>
        </p:nvSpPr>
        <p:spPr>
          <a:xfrm>
            <a:off x="358730" y="663115"/>
            <a:ext cx="125643" cy="12564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3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yygqv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hammerjs/hammer.j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gjs/hammerjs-compatibl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naver.github.io/egjs/latest/doc/eg.Flicking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TRe1tvFYd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d2.naver.com/helloworld/2061385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Guide/CSS/Understanding_z_inde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gjs.github.io/demo/flicking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hyperlink" Target="http://naver.github.io/egjs/demo/flickin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hyperlink" Target="https://blog.intercom.com/why-cards-are-the-future-of-the-web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naver.github.io/egjs/latest/doc/eg.InfiniteGrid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naver.github.io/egjs/latest/doc/eg.InfiniteGrid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egjs/full/xwYVNK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codepen.io/egjs/full/xwYVNK/" TargetMode="External"/><Relationship Id="rId4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dnjs.com/libraries/egjs" TargetMode="External"/><Relationship Id="rId2" Type="http://schemas.openxmlformats.org/officeDocument/2006/relationships/hyperlink" Target="http://naver.github.io/egjs/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jsdelivr.com/projects/egj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8947" y="2420888"/>
            <a:ext cx="3472287" cy="29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by NAVER egjs team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373" y="930873"/>
            <a:ext cx="8470099" cy="74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lang="en-US" altLang="ko-KR" sz="3600" b="1" spc="-15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egjs </a:t>
            </a:r>
            <a:r>
              <a:rPr lang="ko-KR" altLang="en-US" sz="3600" b="1" spc="-15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코드랩</a:t>
            </a:r>
            <a:endParaRPr lang="en-US" altLang="ko-KR" sz="3600" b="1" spc="-15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4881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 파일 다운로드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79712" y="2852936"/>
            <a:ext cx="5040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파일 다운로드</a:t>
            </a:r>
            <a:endParaRPr lang="en-US" altLang="ko-KR" sz="4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3200" dirty="0">
                <a:hlinkClick r:id="rId3"/>
              </a:rPr>
              <a:t>https://</a:t>
            </a:r>
            <a:r>
              <a:rPr lang="en-US" altLang="ko-KR" sz="3200" dirty="0" smtClean="0">
                <a:hlinkClick r:id="rId3"/>
              </a:rPr>
              <a:t>goo.gl/yygqv4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932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276872"/>
            <a:ext cx="7894035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 smtClean="0">
                <a:solidFill>
                  <a:srgbClr val="558ED5"/>
                </a:solidFill>
              </a:rPr>
              <a:t>Flicking</a:t>
            </a:r>
            <a:endParaRPr lang="en-US" altLang="ko-KR" sz="4000" b="1" spc="-100" dirty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124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980728"/>
            <a:ext cx="7992888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Flicking</a:t>
            </a: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Flicking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플리킹 </a:t>
            </a:r>
            <a:r>
              <a:rPr lang="ko-KR" altLang="en-US" sz="2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인터렉션을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구현하는 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컴포넌트이다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2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플리킹은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한정된 영역 내에서 </a:t>
            </a:r>
            <a:r>
              <a:rPr lang="ko-KR" altLang="en-US" sz="22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컨텐츠를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밀어내는</a:t>
            </a:r>
            <a:r>
              <a:rPr lang="en-US" altLang="ko-KR" sz="2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형태로</a:t>
            </a:r>
            <a:endParaRPr lang="en-US" altLang="ko-KR" sz="22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추가적인 </a:t>
            </a:r>
            <a:r>
              <a:rPr lang="ko-KR" altLang="en-US" sz="22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컨텐츠를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소비할 수 있도록 하는 </a:t>
            </a:r>
            <a:r>
              <a:rPr lang="en-US" altLang="ko-KR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2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구성을 의미한다</a:t>
            </a:r>
            <a:r>
              <a:rPr lang="en-US" altLang="ko-KR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2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558784"/>
            <a:ext cx="8486775" cy="81915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3810920" y="3568330"/>
            <a:ext cx="1477248" cy="2885006"/>
            <a:chOff x="2137599" y="3225001"/>
            <a:chExt cx="1492427" cy="291465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7599" y="3234527"/>
              <a:ext cx="1466850" cy="33337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77463" y="5704115"/>
              <a:ext cx="1447800" cy="3429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57648" y="3225001"/>
              <a:ext cx="95250" cy="291465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34776" y="3329445"/>
              <a:ext cx="95250" cy="2676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2274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96076" y="2741888"/>
            <a:ext cx="3128771" cy="3780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148674" y="5093506"/>
            <a:ext cx="2839922" cy="1282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002" y="2993765"/>
            <a:ext cx="2839922" cy="1638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248514" y="3100112"/>
            <a:ext cx="2623997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248514" y="3573016"/>
            <a:ext cx="2623997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eg.Class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248514" y="4068862"/>
            <a:ext cx="2623997" cy="4320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eg.Component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248514" y="5233696"/>
            <a:ext cx="2623997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eg.MovableCoord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64757" y="5785046"/>
            <a:ext cx="2623997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eg.Flicking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55268" y="2492896"/>
            <a:ext cx="201048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Components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036" y="4001877"/>
            <a:ext cx="1866900" cy="4857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436215" y="4505237"/>
            <a:ext cx="26116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github.com/hammerjs/hammer.js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꺾인 연결선 18"/>
          <p:cNvCxnSpPr>
            <a:stCxn id="10" idx="3"/>
            <a:endCxn id="9" idx="3"/>
          </p:cNvCxnSpPr>
          <p:nvPr/>
        </p:nvCxnSpPr>
        <p:spPr>
          <a:xfrm flipH="1" flipV="1">
            <a:off x="6872511" y="5449720"/>
            <a:ext cx="16243" cy="551350"/>
          </a:xfrm>
          <a:prstGeom prst="bentConnector3">
            <a:avLst>
              <a:gd name="adj1" fmla="val -2624564"/>
            </a:avLst>
          </a:prstGeom>
          <a:ln w="34925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9" idx="1"/>
            <a:endCxn id="15" idx="2"/>
          </p:cNvCxnSpPr>
          <p:nvPr/>
        </p:nvCxnSpPr>
        <p:spPr>
          <a:xfrm rot="10800000">
            <a:off x="2742022" y="4751458"/>
            <a:ext cx="1506493" cy="698262"/>
          </a:xfrm>
          <a:prstGeom prst="bentConnector2">
            <a:avLst/>
          </a:prstGeom>
          <a:ln w="349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2"/>
            <a:endCxn id="4" idx="0"/>
          </p:cNvCxnSpPr>
          <p:nvPr/>
        </p:nvCxnSpPr>
        <p:spPr>
          <a:xfrm flipH="1">
            <a:off x="5568635" y="4632156"/>
            <a:ext cx="328" cy="46135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58028" y="980728"/>
            <a:ext cx="799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구성요소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0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터치에 대한 처리는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Hammer.js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처리와 좌표처리는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eg.MovableCoord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오각형 26"/>
          <p:cNvSpPr/>
          <p:nvPr/>
        </p:nvSpPr>
        <p:spPr>
          <a:xfrm rot="2233104">
            <a:off x="753903" y="3455974"/>
            <a:ext cx="1328263" cy="44171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오각형 27"/>
          <p:cNvSpPr/>
          <p:nvPr/>
        </p:nvSpPr>
        <p:spPr>
          <a:xfrm rot="8290914">
            <a:off x="6507970" y="4527535"/>
            <a:ext cx="1471062" cy="609364"/>
          </a:xfrm>
          <a:prstGeom prst="homePlat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9102941">
            <a:off x="6784466" y="4499038"/>
            <a:ext cx="108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</a:t>
            </a:r>
            <a:endParaRPr lang="en-US" altLang="ko-KR" sz="14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좌표 처리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3615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160232"/>
              </p:ext>
            </p:extLst>
          </p:nvPr>
        </p:nvGraphicFramePr>
        <p:xfrm>
          <a:off x="1193626" y="2204864"/>
          <a:ext cx="6762750" cy="3291840"/>
        </p:xfrm>
        <a:graphic>
          <a:graphicData uri="http://schemas.openxmlformats.org/drawingml/2006/table">
            <a:tbl>
              <a:tblPr/>
              <a:tblGrid>
                <a:gridCol w="3381375"/>
                <a:gridCol w="33813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Browser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Internet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Explorer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(possibly</a:t>
                      </a:r>
                      <a:r>
                        <a:rPr lang="en-US" altLang="ko-KR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9 also)</a:t>
                      </a:r>
                      <a:endParaRPr lang="en-US" altLang="ko-KR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Chrome</a:t>
                      </a:r>
                      <a:endParaRPr lang="en-US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Firefox</a:t>
                      </a:r>
                      <a:endParaRPr lang="en-US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Safari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iOS</a:t>
                      </a:r>
                      <a:endParaRPr lang="en-US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7+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altLang="ko-KR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Andorid</a:t>
                      </a:r>
                      <a:endParaRPr lang="en-US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2.3+ (except 3.x)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네이버앱 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iOS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네이버앱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–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Android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58028" y="1332057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브라우저 지원범위</a:t>
            </a:r>
            <a:endParaRPr lang="en-US" altLang="ko-KR" sz="10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브라우저 지원 환경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132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8028" y="1014408"/>
            <a:ext cx="7992888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IE8?</a:t>
            </a:r>
          </a:p>
          <a:p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사용가능 하나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터치가 아닌 마우스 입력만을 지원한다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0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위해 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IE8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호환성을 위</a:t>
            </a:r>
            <a:r>
              <a:rPr lang="ko-KR" altLang="en-US" sz="20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추가적인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Hammer.js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호환</a:t>
            </a:r>
            <a:endParaRPr lang="en-US" altLang="ko-KR" sz="20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다음과 같이 추가해야 한다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9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  <a:hlinkClick r:id="rId3"/>
              </a:rPr>
              <a:t>https</a:t>
            </a:r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  <a:hlinkClick r:id="rId3"/>
              </a:rPr>
              <a:t>://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  <a:hlinkClick r:id="rId3"/>
              </a:rPr>
              <a:t>github.com/egjs/hammerjs-compatible</a:t>
            </a:r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브라우저 지원 환경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4149080"/>
            <a:ext cx="7986982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&lt;!--[if IE 8]&gt;</a:t>
            </a:r>
          </a:p>
          <a:p>
            <a:r>
              <a:rPr lang="en-US" altLang="ko-KR" sz="20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&lt;</a:t>
            </a:r>
            <a:r>
              <a:rPr lang="en-US" altLang="ko-KR" sz="20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script 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src="../hammerjs.compatible.js</a:t>
            </a:r>
            <a:r>
              <a:rPr lang="en-US" altLang="ko-KR" sz="20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"&gt;&lt;/script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20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&lt;![endif]--&gt;</a:t>
            </a:r>
          </a:p>
          <a:p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script src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="../hammer.js/hammer.js</a:t>
            </a: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"&gt;&lt;/script&gt;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2308810"/>
            <a:ext cx="798698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new eg.Flicking("#wrapper", { inputType: ["mouse"], … });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70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7466" y="2983592"/>
            <a:ext cx="7986982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new eg.Flicking( </a:t>
            </a:r>
            <a:r>
              <a:rPr lang="en-US" altLang="ko-KR" sz="2400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BASE_ELEMENT,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options );</a:t>
            </a:r>
          </a:p>
          <a:p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plugin style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en-US" altLang="ko-KR" sz="2400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BASE_ELEMENT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).flicking(options)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124744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인터페이스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편의성을 위해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형태의 사용방법을 제공한다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0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http://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naver.github.io/egjs/latest/doc/eg.Flicking.html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2509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7466" y="2204864"/>
            <a:ext cx="7986982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&lt;div id=wrapper&gt;</a:t>
            </a: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&lt;div&gt;1&lt;/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div&gt;&lt;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div&gt;2&lt;/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div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&lt;div&gt;2&lt;/div&gt;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&lt;/div&gt;</a:t>
            </a:r>
          </a:p>
          <a:p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new eg.Flicking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("#wrapper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");</a:t>
            </a: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new eg.Flicking($("#wrapper"));</a:t>
            </a:r>
          </a:p>
          <a:p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plugin style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$("#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wrapper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").flicking(options)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80728"/>
            <a:ext cx="79928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Base Element</a:t>
            </a: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하위 패널들을 갖고 있는 부모 요소를 의미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811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2713" y="2065167"/>
            <a:ext cx="7986982" cy="43581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hwAccelerable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Boolean,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하드웨어 가속 사용 여부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prefix: "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-flick",	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요소에 설정되는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prefix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deceleration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0.0006,	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패널 애니메이션에서 사용되는 감속도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horizontal: Boolean,  	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플리킹 방향 설정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(false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 세로 방향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circular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Boolean,  	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순환 플리킹 여부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순환 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최소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패널필요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previewPadding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[0, 0],	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패널의 노출영역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padding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bounce: [10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],	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비순환일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때 시작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마지막 패널의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바운스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값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threshold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40,	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	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패널이 이동되기 위한 최소 픽셀 이동 값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duration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100,	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	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패널 이동 애니메이션 지속 시간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defaultIndex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0,	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	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최초 출력될 패널의 인덱스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inputType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["touch", "mouse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"],  	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입력장치 타입 기술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panelEffect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$.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easing.easeOutCubic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타이밍 함수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08720"/>
            <a:ext cx="79928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Options</a:t>
            </a:r>
          </a:p>
          <a:p>
            <a:endParaRPr lang="en-US" altLang="ko-KR" sz="10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값이 지정되지 않은 경우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값이 사용된다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3451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1844824"/>
            <a:ext cx="73448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#1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필요한 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egjs 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컴포넌트를 구성한 후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플리킹 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각각 다른 옵션들을 통해</a:t>
            </a:r>
            <a:endParaRPr lang="en-US" altLang="ko-KR" sz="2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생성해 본다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-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431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268760"/>
            <a:ext cx="7272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1) egjs?</a:t>
            </a:r>
          </a:p>
          <a:p>
            <a:pPr>
              <a:lnSpc>
                <a:spcPct val="150000"/>
              </a:lnSpc>
            </a:pPr>
            <a:r>
              <a:rPr lang="en-US" altLang="ko-KR" sz="40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2) egjs </a:t>
            </a:r>
            <a:r>
              <a:rPr lang="ko-KR" altLang="en-US" sz="40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컴포넌트 사용 및 실습</a:t>
            </a:r>
            <a:endParaRPr lang="en-US" altLang="ko-KR" sz="4000" b="1" spc="-2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▪</a:t>
            </a:r>
            <a:r>
              <a:rPr lang="en-US" altLang="ko-KR" sz="30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Flicking</a:t>
            </a:r>
          </a:p>
          <a:p>
            <a:pPr>
              <a:lnSpc>
                <a:spcPct val="150000"/>
              </a:lnSpc>
            </a:pPr>
            <a:r>
              <a:rPr lang="ko-KR" altLang="en-US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▪</a:t>
            </a:r>
            <a:r>
              <a:rPr lang="en-US" altLang="ko-KR" sz="30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3000" b="1" spc="-2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InfiniteGrid</a:t>
            </a:r>
            <a:endParaRPr lang="en-US" altLang="ko-KR" sz="3000" b="1" spc="-2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588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4886" y="980728"/>
            <a:ext cx="7703538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하드웨어</a:t>
            </a:r>
            <a:r>
              <a:rPr lang="en-US" altLang="ko-KR" sz="32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(GPU)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가속</a:t>
            </a:r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2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#1</a:t>
            </a: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브라우저는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아래와 같은 과정을 거쳐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코드를 우리가 인지하는 모습으로 브라우저에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출력한다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HTML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코드를 통해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DOM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트리를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구성하고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표현되는 요소들은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RenderObject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트리를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구성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필요한 경우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RenderLayers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매핑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RenderLayers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요소들 중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GPU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 되는 요소들은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다시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GraphicsLayers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분리되며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레이어들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각각을 독립적인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비트맵으로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GPU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texture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</a:t>
            </a: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Texture :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메모리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(ex. RAM)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비디오 메모리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(ex GPU VRAM)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이동되는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비트맵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레이어를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최종 스크린 이미지로 함께 합성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(composite)</a:t>
            </a: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Composite :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각각의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분리된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레이어들이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합성되어 하나의 완성된 모습으로 출력하는 과정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" pitchFamily="50" charset="-127"/>
              </a:rPr>
              <a:t>Flicking - </a:t>
            </a: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" pitchFamily="50" charset="-127"/>
              </a:rPr>
              <a:t>하드웨어 가속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513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" pitchFamily="50" charset="-127"/>
              </a:rPr>
              <a:t>Flicking </a:t>
            </a:r>
            <a:r>
              <a:rPr lang="en-US" altLang="ko-KR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" pitchFamily="50" charset="-127"/>
              </a:rPr>
              <a:t>- </a:t>
            </a: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" pitchFamily="50" charset="-127"/>
              </a:rPr>
              <a:t>하드웨어 가속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124744"/>
            <a:ext cx="799288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하드웨어</a:t>
            </a:r>
            <a:r>
              <a:rPr lang="en-US" altLang="ko-KR" sz="32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(GPU)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가속</a:t>
            </a:r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#2</a:t>
            </a: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Compositing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https://www.youtube.com/watch?v=jTRe1tvFYdE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하드웨어 가속에 대한 이해와 적용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http://d2.naver.com/helloworld/2061385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849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" pitchFamily="50" charset="-127"/>
              </a:rPr>
              <a:t>Flicking - </a:t>
            </a: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" pitchFamily="50" charset="-127"/>
              </a:rPr>
              <a:t>하드웨어 가속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1268760"/>
            <a:ext cx="828092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eg.Flicking</a:t>
            </a:r>
            <a:r>
              <a:rPr lang="ko-KR" altLang="en-US" sz="32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에서의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하드웨어 가속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4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/>
              <a:t>▪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하드웨어 가속 사용에 대한 적합환경 여부를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내부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white &amp; black list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반환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/>
              <a:t>▪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Stacking order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인해 페이지 내 불필요한 하드웨어 가속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방지를 위해 플리킹 요소는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z-index:2000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설정된다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600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Understanding </a:t>
            </a:r>
            <a:r>
              <a:rPr lang="en-US" altLang="ko-KR" sz="16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CSS z-index :</a:t>
            </a:r>
            <a:endParaRPr lang="en-US" altLang="ko-KR" sz="1600" b="1" u="sng" spc="-2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en-US" altLang="ko-KR" sz="160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https</a:t>
            </a:r>
            <a:r>
              <a:rPr lang="en-US" altLang="ko-KR" sz="16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://developer.mozilla.org/en-US/docs/Web/Guide/CSS/Understanding_z_index</a:t>
            </a:r>
            <a:endParaRPr lang="en-US" altLang="ko-KR" sz="1600" spc="-2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996952"/>
            <a:ext cx="770485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eg.isHWAccelerable();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// return Boolean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9210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08720"/>
            <a:ext cx="79928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Custom event</a:t>
            </a:r>
          </a:p>
          <a:p>
            <a:endParaRPr lang="en-US" altLang="ko-KR" sz="10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시점에 발생되는 </a:t>
            </a:r>
            <a:r>
              <a:rPr lang="ko-KR" altLang="en-US" sz="24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커스텀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이벤트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29718"/>
              </p:ext>
            </p:extLst>
          </p:nvPr>
        </p:nvGraphicFramePr>
        <p:xfrm>
          <a:off x="553119" y="2132856"/>
          <a:ext cx="8051329" cy="396043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46673"/>
                <a:gridCol w="5904656"/>
              </a:tblGrid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Event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beforeFlickStart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플리킹이 시작되기 전에 발생하는 이벤트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flick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패널이 이동될 때 발생하는 이벤트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707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flickEnd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플리킹으로 패널이 이동된 후 발생하는 이벤트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10111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beforeRestore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플리킹 임계 치에 도달하지 못하고 사용자의 액션이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끝난 경우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원래 패널로 복원되기 전 발생하는 이벤트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10111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restore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플리킹 임계 치에 도달하지 못하고 사용자의 액션이 끝났을 경우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원래 인덱스로 복원된 후 발생하는 이벤트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766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68" y="1693847"/>
            <a:ext cx="2876550" cy="9525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2240555" y="2026081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15" descr="http://png-3.findicons.com/files/icons/2770/ios_7_icons/128/one_fin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715" y="2139923"/>
            <a:ext cx="979109" cy="9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/>
          <p:cNvSpPr/>
          <p:nvPr/>
        </p:nvSpPr>
        <p:spPr>
          <a:xfrm>
            <a:off x="882283" y="2048016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15" descr="http://png-3.findicons.com/files/icons/2770/ios_7_icons/128/one_fin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43" y="2161858"/>
            <a:ext cx="979109" cy="9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605242" y="1539758"/>
            <a:ext cx="34708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패널 이동 시 항상 발생</a:t>
            </a:r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u="sng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통한 이동 또는</a:t>
            </a:r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u="sng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통한 이동 모두 포함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6" y="4209546"/>
            <a:ext cx="2876550" cy="952500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2329201" y="4541780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15" descr="http://png-3.findicons.com/files/icons/2770/ios_7_icons/128/one_fin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61" y="4655622"/>
            <a:ext cx="979109" cy="9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504368" y="1018106"/>
            <a:ext cx="9444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flick</a:t>
            </a:r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4368" y="3501008"/>
            <a:ext cx="3142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beforeFlickStart</a:t>
            </a:r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0007" y="5748574"/>
            <a:ext cx="28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지점에서 터치를 뗀다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67944" y="3928045"/>
            <a:ext cx="28921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터치를 땐 직후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패널로</a:t>
            </a:r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이동되기 직전 시점 발생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562" y="4685796"/>
            <a:ext cx="2876550" cy="952500"/>
          </a:xfrm>
          <a:prstGeom prst="rect">
            <a:avLst/>
          </a:prstGeom>
        </p:spPr>
      </p:pic>
      <p:cxnSp>
        <p:nvCxnSpPr>
          <p:cNvPr id="29" name="직선 연결선 28"/>
          <p:cNvCxnSpPr/>
          <p:nvPr/>
        </p:nvCxnSpPr>
        <p:spPr>
          <a:xfrm flipV="1">
            <a:off x="6728981" y="4637876"/>
            <a:ext cx="0" cy="1358864"/>
          </a:xfrm>
          <a:prstGeom prst="line">
            <a:avLst/>
          </a:prstGeom>
          <a:ln w="508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오각형 31"/>
          <p:cNvSpPr/>
          <p:nvPr/>
        </p:nvSpPr>
        <p:spPr>
          <a:xfrm rot="9560499">
            <a:off x="6723679" y="3901425"/>
            <a:ext cx="1926683" cy="60936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 rot="20341688">
            <a:off x="6840867" y="3993168"/>
            <a:ext cx="1840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beforeFlickStart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아래쪽 화살표 33"/>
          <p:cNvSpPr/>
          <p:nvPr/>
        </p:nvSpPr>
        <p:spPr>
          <a:xfrm rot="5400000">
            <a:off x="5709752" y="4921583"/>
            <a:ext cx="526903" cy="52786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 rot="5400000">
            <a:off x="6063356" y="4921185"/>
            <a:ext cx="527701" cy="52786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– Custom event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7" name="왼쪽/오른쪽 화살표 6"/>
          <p:cNvSpPr/>
          <p:nvPr/>
        </p:nvSpPr>
        <p:spPr>
          <a:xfrm>
            <a:off x="1129689" y="1817523"/>
            <a:ext cx="1157684" cy="675373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flick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486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30" y="1916832"/>
            <a:ext cx="2876550" cy="952500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2413645" y="2249066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15" descr="http://png-3.findicons.com/files/icons/2770/ios_7_icons/128/one_fin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805" y="2362908"/>
            <a:ext cx="979109" cy="9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504368" y="1018106"/>
            <a:ext cx="1677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flickEnd</a:t>
            </a:r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3624" y="3455860"/>
            <a:ext cx="38218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패널의 이동 거리가 다음 패널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이동을 위한 임계 치 값</a:t>
            </a:r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(threshold)</a:t>
            </a:r>
          </a:p>
          <a:p>
            <a:r>
              <a:rPr lang="ko-KR" altLang="en-US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보다 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같거나 큰 </a:t>
            </a:r>
            <a:r>
              <a:rPr lang="ko-KR" altLang="en-US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지점에서 터치를 뗀다</a:t>
            </a:r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801" y="4725144"/>
            <a:ext cx="2962275" cy="10287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469" y="1844824"/>
            <a:ext cx="2914650" cy="97155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998801" y="2958004"/>
            <a:ext cx="28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패널로 자동 이동된다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60198" y="5813651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이동이 완료되면 발생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아래쪽 화살표 26"/>
          <p:cNvSpPr/>
          <p:nvPr/>
        </p:nvSpPr>
        <p:spPr>
          <a:xfrm rot="5400000">
            <a:off x="5730646" y="2102966"/>
            <a:ext cx="526903" cy="52786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 rot="5400000">
            <a:off x="6084250" y="2102568"/>
            <a:ext cx="527701" cy="52786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5052201" y="4568033"/>
            <a:ext cx="0" cy="1358864"/>
          </a:xfrm>
          <a:prstGeom prst="line">
            <a:avLst/>
          </a:prstGeom>
          <a:ln w="508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오각형 35"/>
          <p:cNvSpPr/>
          <p:nvPr/>
        </p:nvSpPr>
        <p:spPr>
          <a:xfrm rot="9470709">
            <a:off x="5028653" y="3939778"/>
            <a:ext cx="1471062" cy="60936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 rot="20251898">
            <a:off x="5202293" y="3995451"/>
            <a:ext cx="1303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flickEnd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아래쪽 화살표 38"/>
          <p:cNvSpPr/>
          <p:nvPr/>
        </p:nvSpPr>
        <p:spPr>
          <a:xfrm rot="5400000">
            <a:off x="1376153" y="2135894"/>
            <a:ext cx="526903" cy="52786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 rot="5400000">
            <a:off x="1729757" y="2135496"/>
            <a:ext cx="527701" cy="52786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– Custom event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683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70486" y="1038309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beforeRestore</a:t>
            </a:r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58389"/>
            <a:ext cx="2924175" cy="981075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2935585" y="2155509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15" descr="http://png-3.findicons.com/files/icons/2770/ios_7_icons/128/one_fin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45" y="2269351"/>
            <a:ext cx="979109" cy="9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69131" y="3225750"/>
            <a:ext cx="35589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패널의 이동 거리가 다음 패널</a:t>
            </a:r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이동을 위한 임계 치 값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(threshold)</a:t>
            </a:r>
          </a:p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보다 적은 지점에서 터치를 뗀다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521" y="1745487"/>
            <a:ext cx="2924175" cy="981075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 flipV="1">
            <a:off x="6970170" y="1534896"/>
            <a:ext cx="0" cy="1358864"/>
          </a:xfrm>
          <a:prstGeom prst="line">
            <a:avLst/>
          </a:prstGeom>
          <a:ln w="508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오각형 25"/>
          <p:cNvSpPr/>
          <p:nvPr/>
        </p:nvSpPr>
        <p:spPr>
          <a:xfrm rot="9470709">
            <a:off x="6921801" y="819332"/>
            <a:ext cx="1799398" cy="60936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20251898">
            <a:off x="7099274" y="909472"/>
            <a:ext cx="167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beforeRestore</a:t>
            </a:r>
            <a:endParaRPr lang="en-US" altLang="ko-KR" sz="1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79690" y="3049592"/>
            <a:ext cx="28921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터치를 땐 직후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위치로</a:t>
            </a:r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복귀되기 직전 시점 발생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2464" y="4320947"/>
            <a:ext cx="1503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restore</a:t>
            </a:r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77" y="4905722"/>
            <a:ext cx="2914650" cy="971550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V="1">
            <a:off x="3441059" y="4784031"/>
            <a:ext cx="0" cy="1358864"/>
          </a:xfrm>
          <a:prstGeom prst="line">
            <a:avLst/>
          </a:prstGeom>
          <a:ln w="508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오각형 37"/>
          <p:cNvSpPr/>
          <p:nvPr/>
        </p:nvSpPr>
        <p:spPr>
          <a:xfrm rot="9470709">
            <a:off x="3418676" y="4161732"/>
            <a:ext cx="1439475" cy="60936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 rot="20251898">
            <a:off x="3629330" y="4166153"/>
            <a:ext cx="1173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restore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679522" y="5276602"/>
            <a:ext cx="3038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위치로 복귀된 직후 발생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아래쪽 화살표 40"/>
          <p:cNvSpPr/>
          <p:nvPr/>
        </p:nvSpPr>
        <p:spPr>
          <a:xfrm rot="16200000">
            <a:off x="5997195" y="2002384"/>
            <a:ext cx="526903" cy="527865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아래쪽 화살표 41"/>
          <p:cNvSpPr/>
          <p:nvPr/>
        </p:nvSpPr>
        <p:spPr>
          <a:xfrm rot="16200000">
            <a:off x="6350799" y="2001986"/>
            <a:ext cx="527701" cy="527865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42"/>
          <p:cNvSpPr/>
          <p:nvPr/>
        </p:nvSpPr>
        <p:spPr>
          <a:xfrm rot="5400000">
            <a:off x="1938543" y="2011135"/>
            <a:ext cx="526903" cy="527865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3"/>
          <p:cNvSpPr/>
          <p:nvPr/>
        </p:nvSpPr>
        <p:spPr>
          <a:xfrm rot="5400000">
            <a:off x="2292147" y="2010737"/>
            <a:ext cx="527701" cy="527865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– Custom event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971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124744"/>
            <a:ext cx="799288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이벤트 바인딩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플러그인 형태로 사용하는 경우에는 이벤트 명에</a:t>
            </a:r>
            <a:endParaRPr lang="en-US" altLang="ko-KR" sz="20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“</a:t>
            </a:r>
            <a:r>
              <a:rPr lang="en-US" altLang="ko-KR" sz="20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flicking:</a:t>
            </a:r>
            <a:r>
              <a:rPr lang="ko-KR" altLang="en-US" sz="2000" b="1" u="sng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이벤트명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같이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prefix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붙여 사용해야 한다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7466" y="1844824"/>
            <a:ext cx="7986982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new eg.Flicking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("#wrapper"</a:t>
            </a:r>
            <a:r>
              <a:rPr lang="en-US" altLang="ko-KR" sz="2400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{ … }).on({</a:t>
            </a: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flick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2400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function(event) { event.eventType; }</a:t>
            </a: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});</a:t>
            </a:r>
          </a:p>
          <a:p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plugin style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"#wrapper"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).flicking({ … })</a:t>
            </a: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.on( "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flicking:flick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", </a:t>
            </a:r>
            <a:r>
              <a:rPr lang="en-US" altLang="ko-KR" sz="2400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function(event) { … }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995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1844824"/>
            <a:ext cx="734481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#2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커스텀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이벤트를 통해 특정 시점에 대한 처리를</a:t>
            </a:r>
            <a:endParaRPr lang="en-US" altLang="ko-KR" sz="2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추가해 본다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-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0636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08720"/>
            <a:ext cx="79928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Methods</a:t>
            </a: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유용한 여러 개의 메서드를 제공한다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87800" y="2204864"/>
            <a:ext cx="7986982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var instance = new eg.Flicking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("#wrapper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");</a:t>
            </a: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instance.next();</a:t>
            </a: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instance.next(500);</a:t>
            </a:r>
          </a:p>
          <a:p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plugin style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"#wrapper"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).flicking("next");</a:t>
            </a: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("#wrapper").flicking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("next", 500);</a:t>
            </a:r>
          </a:p>
          <a:p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var instance =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("#wrapper").flicking("instance");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2043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assets-cdn.github.com/images/modules/logos_page/GitHub-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49" y="4492498"/>
            <a:ext cx="1680121" cy="168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egjs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1268760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egjs?</a:t>
            </a:r>
          </a:p>
          <a:p>
            <a:endParaRPr lang="en-US" altLang="ko-KR" sz="32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</a:t>
            </a:r>
            <a:r>
              <a:rPr lang="ko-KR" altLang="en-US" sz="3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기반의 </a:t>
            </a:r>
            <a:r>
              <a:rPr lang="en-US" altLang="ko-KR" sz="3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32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인터렉션</a:t>
            </a:r>
            <a:r>
              <a:rPr lang="en-US" altLang="ko-KR" sz="3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 err="1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이펙트</a:t>
            </a:r>
            <a:r>
              <a:rPr lang="en-US" altLang="ko-KR" sz="3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유틸리티로 구성된 통합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라이브러리로 </a:t>
            </a:r>
            <a:r>
              <a:rPr lang="ko-KR" altLang="en-US" sz="3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환경을 지원하는 빠른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어플리케이션을 </a:t>
            </a:r>
            <a:r>
              <a:rPr lang="ko-KR" altLang="en-US" sz="3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쉽게 개발할 수 있도록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도와주는 </a:t>
            </a:r>
            <a:r>
              <a:rPr lang="ko-KR" altLang="en-US" sz="32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오픈소스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75515" y="5070949"/>
            <a:ext cx="5408853" cy="523220"/>
          </a:xfrm>
          <a:prstGeom prst="rect">
            <a:avLst/>
          </a:prstGeom>
          <a:solidFill>
            <a:srgbClr val="171515"/>
          </a:solidFill>
          <a:ln cap="rnd" cmpd="sng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https</a:t>
            </a:r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://</a:t>
            </a:r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github.com/</a:t>
            </a:r>
            <a:r>
              <a:rPr lang="en-US" altLang="ko-KR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naver/</a:t>
            </a:r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egjs/</a:t>
            </a:r>
            <a:endParaRPr lang="ko-KR" alt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5061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1844824"/>
            <a:ext cx="734481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#3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메서드를 활용해 본다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-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35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80728"/>
            <a:ext cx="79928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기본</a:t>
            </a:r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데모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0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  <a:hlinkClick r:id="rId3"/>
            </a:endParaRPr>
          </a:p>
          <a:p>
            <a:r>
              <a:rPr lang="en-US" altLang="ko-KR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http://</a:t>
            </a:r>
            <a:r>
              <a:rPr lang="en-US" altLang="ko-KR" sz="28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naver.github.io/egjs/demo/flicking/</a:t>
            </a:r>
            <a:endParaRPr lang="en-US" altLang="ko-KR" sz="28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b="42580"/>
          <a:stretch/>
        </p:blipFill>
        <p:spPr>
          <a:xfrm>
            <a:off x="827584" y="2535668"/>
            <a:ext cx="7445627" cy="33843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3619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836712"/>
            <a:ext cx="763284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#4</a:t>
            </a:r>
          </a:p>
          <a:p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정해진 패널 개수로 여러 개의 패널로 동작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디바이스 회전에 대응</a:t>
            </a:r>
            <a:endParaRPr lang="en-US" altLang="ko-KR" sz="2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이전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 버튼 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en-US" altLang="ko-KR" sz="2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-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356992"/>
            <a:ext cx="4464496" cy="300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68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276872"/>
            <a:ext cx="7894035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 smtClean="0">
                <a:solidFill>
                  <a:srgbClr val="558ED5"/>
                </a:solidFill>
              </a:rPr>
              <a:t>InfiniteGrid</a:t>
            </a:r>
            <a:endParaRPr lang="en-US" altLang="ko-KR" sz="4000" b="1" spc="-100" dirty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56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43264" y="4677524"/>
            <a:ext cx="367452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카드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 는</a:t>
            </a:r>
            <a:endParaRPr lang="en-US" altLang="ko-KR" sz="2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r>
              <a:rPr lang="ko-KR" altLang="en-US" sz="2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빠르게 이야기를 전달한다</a:t>
            </a:r>
            <a:endParaRPr lang="en-US" altLang="ko-KR" sz="2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884796" y="1846141"/>
            <a:ext cx="1928066" cy="2202324"/>
            <a:chOff x="6740780" y="1270077"/>
            <a:chExt cx="1928066" cy="220232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0780" y="1270077"/>
              <a:ext cx="1832992" cy="1832992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7164288" y="3103069"/>
              <a:ext cx="15045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>
                  <a:solidFill>
                    <a:prstClr val="black"/>
                  </a:solidFill>
                  <a:latin typeface="나눔바른고딕" panose="020B0603020101020101" pitchFamily="50" charset="-127"/>
                  <a:ea typeface="나눔고딕" panose="020D0604000000000000"/>
                </a:rPr>
                <a:t>Paul Adams</a:t>
              </a:r>
            </a:p>
          </p:txBody>
        </p:sp>
      </p:grpSp>
      <p:sp>
        <p:nvSpPr>
          <p:cNvPr id="14" name="모서리가 둥근 사각형 설명선 13"/>
          <p:cNvSpPr>
            <a:spLocks noChangeAspect="1"/>
          </p:cNvSpPr>
          <p:nvPr/>
        </p:nvSpPr>
        <p:spPr>
          <a:xfrm>
            <a:off x="4932040" y="2204864"/>
            <a:ext cx="2520280" cy="906997"/>
          </a:xfrm>
          <a:prstGeom prst="wedgeRoundRectCallout">
            <a:avLst>
              <a:gd name="adj1" fmla="val 70482"/>
              <a:gd name="adj2" fmla="val 44166"/>
              <a:gd name="adj3" fmla="val 16667"/>
            </a:avLst>
          </a:prstGeom>
          <a:solidFill>
            <a:srgbClr val="009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굴림" panose="020B0600000101010101" pitchFamily="50" charset="-127"/>
                <a:ea typeface="나눔고딕" panose="020D0604000000000000"/>
              </a:rPr>
              <a:t>Why Cards </a:t>
            </a:r>
            <a:r>
              <a:rPr lang="en-US" altLang="ko-KR" dirty="0">
                <a:solidFill>
                  <a:prstClr val="white"/>
                </a:solidFill>
                <a:latin typeface="굴림" panose="020B0600000101010101" pitchFamily="50" charset="-127"/>
                <a:ea typeface="나눔고딕" panose="020D0604000000000000"/>
              </a:rPr>
              <a:t>are </a:t>
            </a:r>
            <a:endParaRPr lang="en-US" altLang="ko-KR" dirty="0" smtClean="0">
              <a:solidFill>
                <a:prstClr val="white"/>
              </a:solidFill>
              <a:latin typeface="굴림" panose="020B0600000101010101" pitchFamily="50" charset="-127"/>
              <a:ea typeface="나눔고딕" panose="020D0604000000000000"/>
            </a:endParaRPr>
          </a:p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굴림" panose="020B0600000101010101" pitchFamily="50" charset="-127"/>
                <a:ea typeface="나눔고딕" panose="020D0604000000000000"/>
              </a:rPr>
              <a:t>the </a:t>
            </a:r>
            <a:r>
              <a:rPr lang="en-US" altLang="ko-KR" dirty="0">
                <a:solidFill>
                  <a:prstClr val="white"/>
                </a:solidFill>
                <a:latin typeface="굴림" panose="020B0600000101010101" pitchFamily="50" charset="-127"/>
                <a:ea typeface="나눔고딕" panose="020D0604000000000000"/>
              </a:rPr>
              <a:t>future of </a:t>
            </a:r>
            <a:r>
              <a:rPr lang="en-US" altLang="ko-KR" dirty="0" smtClean="0">
                <a:solidFill>
                  <a:prstClr val="white"/>
                </a:solidFill>
                <a:latin typeface="굴림" panose="020B0600000101010101" pitchFamily="50" charset="-127"/>
                <a:ea typeface="나눔고딕" panose="020D0604000000000000"/>
              </a:rPr>
              <a:t>the web</a:t>
            </a:r>
            <a:endParaRPr lang="ko-KR" altLang="en-US" dirty="0">
              <a:solidFill>
                <a:prstClr val="white"/>
              </a:solidFill>
              <a:latin typeface="굴림" panose="020B0600000101010101" pitchFamily="50" charset="-127"/>
              <a:ea typeface="나눔고딕" panose="020D060400000000000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71600" y="1006913"/>
            <a:ext cx="2717555" cy="5116384"/>
            <a:chOff x="680161" y="904904"/>
            <a:chExt cx="2717555" cy="511638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7" y="2420888"/>
              <a:ext cx="2714149" cy="2083508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039" y="4581128"/>
              <a:ext cx="2714148" cy="144016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161" y="904904"/>
              <a:ext cx="2713620" cy="1447792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3094429" y="1340768"/>
            <a:ext cx="1480978" cy="5112568"/>
            <a:chOff x="2802990" y="1238759"/>
            <a:chExt cx="1480978" cy="5112568"/>
          </a:xfrm>
        </p:grpSpPr>
        <p:sp>
          <p:nvSpPr>
            <p:cNvPr id="19" name="모서리가 둥근 사각형 설명선 18"/>
            <p:cNvSpPr>
              <a:spLocks noChangeAspect="1"/>
            </p:cNvSpPr>
            <p:nvPr/>
          </p:nvSpPr>
          <p:spPr>
            <a:xfrm>
              <a:off x="2843808" y="1238759"/>
              <a:ext cx="1440160" cy="906997"/>
            </a:xfrm>
            <a:prstGeom prst="wedgeRoundRectCallout">
              <a:avLst>
                <a:gd name="adj1" fmla="val -71856"/>
                <a:gd name="adj2" fmla="val 45345"/>
                <a:gd name="adj3" fmla="val 1666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white"/>
                  </a:solidFill>
                  <a:latin typeface="나눔바른고딕OTF" pitchFamily="18" charset="-127"/>
                  <a:ea typeface="나눔고딕" panose="020D0604000000000000"/>
                </a:rPr>
                <a:t>드라큐라</a:t>
              </a:r>
              <a:endParaRPr lang="en-US" altLang="ko-KR" dirty="0" smtClean="0">
                <a:solidFill>
                  <a:prstClr val="white"/>
                </a:solidFill>
                <a:latin typeface="나눔바른고딕OTF" pitchFamily="18" charset="-127"/>
                <a:ea typeface="나눔고딕" panose="020D0604000000000000"/>
              </a:endParaRPr>
            </a:p>
            <a:p>
              <a:pPr algn="ctr"/>
              <a:r>
                <a:rPr lang="ko-KR" altLang="en-US" dirty="0" smtClean="0">
                  <a:solidFill>
                    <a:prstClr val="white"/>
                  </a:solidFill>
                  <a:latin typeface="나눔바른고딕OTF" pitchFamily="18" charset="-127"/>
                  <a:ea typeface="나눔고딕" panose="020D0604000000000000"/>
                </a:rPr>
                <a:t>영화</a:t>
              </a:r>
              <a:endParaRPr lang="ko-KR" altLang="en-US" dirty="0">
                <a:solidFill>
                  <a:prstClr val="white"/>
                </a:solidFill>
                <a:latin typeface="나눔바른고딕OTF" pitchFamily="18" charset="-127"/>
                <a:ea typeface="나눔고딕" panose="020D0604000000000000"/>
              </a:endParaRPr>
            </a:p>
          </p:txBody>
        </p:sp>
        <p:sp>
          <p:nvSpPr>
            <p:cNvPr id="20" name="모서리가 둥근 사각형 설명선 19"/>
            <p:cNvSpPr>
              <a:spLocks noChangeAspect="1"/>
            </p:cNvSpPr>
            <p:nvPr/>
          </p:nvSpPr>
          <p:spPr>
            <a:xfrm>
              <a:off x="2816384" y="3862905"/>
              <a:ext cx="1440160" cy="544206"/>
            </a:xfrm>
            <a:prstGeom prst="wedgeRoundRectCallout">
              <a:avLst>
                <a:gd name="adj1" fmla="val -67566"/>
                <a:gd name="adj2" fmla="val -95432"/>
                <a:gd name="adj3" fmla="val 1666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white"/>
                  </a:solidFill>
                  <a:latin typeface="나눔바른고딕OTF" pitchFamily="18" charset="-127"/>
                  <a:ea typeface="나눔고딕" panose="020D0604000000000000"/>
                </a:rPr>
                <a:t>날씨</a:t>
              </a:r>
              <a:endParaRPr lang="ko-KR" altLang="en-US" dirty="0">
                <a:solidFill>
                  <a:prstClr val="white"/>
                </a:solidFill>
                <a:latin typeface="나눔바른고딕OTF" pitchFamily="18" charset="-127"/>
                <a:ea typeface="나눔고딕" panose="020D0604000000000000"/>
              </a:endParaRPr>
            </a:p>
          </p:txBody>
        </p:sp>
        <p:sp>
          <p:nvSpPr>
            <p:cNvPr id="21" name="모서리가 둥근 사각형 설명선 20"/>
            <p:cNvSpPr>
              <a:spLocks noChangeAspect="1"/>
            </p:cNvSpPr>
            <p:nvPr/>
          </p:nvSpPr>
          <p:spPr>
            <a:xfrm>
              <a:off x="2802990" y="5375073"/>
              <a:ext cx="1440160" cy="976254"/>
            </a:xfrm>
            <a:prstGeom prst="wedgeRoundRectCallout">
              <a:avLst>
                <a:gd name="adj1" fmla="val -77195"/>
                <a:gd name="adj2" fmla="val -18895"/>
                <a:gd name="adj3" fmla="val 1666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white"/>
                  </a:solidFill>
                  <a:latin typeface="나눔바른고딕OTF" pitchFamily="18" charset="-127"/>
                  <a:ea typeface="나눔고딕" panose="020D0604000000000000"/>
                </a:rPr>
                <a:t>태티서</a:t>
              </a:r>
              <a:r>
                <a:rPr lang="ko-KR" altLang="en-US" dirty="0" smtClean="0">
                  <a:solidFill>
                    <a:prstClr val="white"/>
                  </a:solidFill>
                  <a:latin typeface="나눔바른고딕OTF" pitchFamily="18" charset="-127"/>
                  <a:ea typeface="나눔고딕" panose="020D0604000000000000"/>
                </a:rPr>
                <a:t> </a:t>
              </a:r>
              <a:endParaRPr lang="en-US" altLang="ko-KR" dirty="0" smtClean="0">
                <a:solidFill>
                  <a:prstClr val="white"/>
                </a:solidFill>
                <a:latin typeface="나눔바른고딕OTF" pitchFamily="18" charset="-127"/>
                <a:ea typeface="나눔고딕" panose="020D0604000000000000"/>
              </a:endParaRPr>
            </a:p>
            <a:p>
              <a:pPr algn="ctr"/>
              <a:r>
                <a:rPr lang="ko-KR" altLang="en-US" dirty="0" smtClean="0">
                  <a:solidFill>
                    <a:prstClr val="white"/>
                  </a:solidFill>
                  <a:latin typeface="나눔바른고딕OTF" pitchFamily="18" charset="-127"/>
                  <a:ea typeface="나눔고딕" panose="020D0604000000000000"/>
                </a:rPr>
                <a:t>컴백</a:t>
              </a:r>
              <a:endParaRPr lang="en-US" altLang="ko-KR" dirty="0">
                <a:solidFill>
                  <a:prstClr val="white"/>
                </a:solidFill>
                <a:latin typeface="나눔바른고딕OTF" pitchFamily="18" charset="-127"/>
                <a:ea typeface="나눔고딕" panose="020D0604000000000000"/>
              </a:endParaRPr>
            </a:p>
            <a:p>
              <a:pPr algn="ctr"/>
              <a:r>
                <a:rPr lang="ko-KR" altLang="en-US" dirty="0" smtClean="0">
                  <a:solidFill>
                    <a:prstClr val="white"/>
                  </a:solidFill>
                  <a:latin typeface="나눔바른고딕OTF" pitchFamily="18" charset="-127"/>
                  <a:ea typeface="나눔고딕" panose="020D0604000000000000"/>
                </a:rPr>
                <a:t>뮤직</a:t>
              </a:r>
              <a:endParaRPr lang="ko-KR" altLang="en-US" dirty="0">
                <a:solidFill>
                  <a:prstClr val="white"/>
                </a:solidFill>
                <a:latin typeface="나눔바른고딕OTF" pitchFamily="18" charset="-127"/>
                <a:ea typeface="나눔고딕" panose="020D0604000000000000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260958" y="396491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  <a:hlinkClick r:id="rId7"/>
              </a:rPr>
              <a:t>https://blog.intercom.com/why-cards-are-the-future-of-the-web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7"/>
              </a:rPr>
              <a:t>/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3084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1556792"/>
            <a:ext cx="3456384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err="1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InfiniteGrid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InfiniteGird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카드</a:t>
            </a:r>
            <a:r>
              <a:rPr lang="en-US" altLang="ko-KR" sz="2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컨텐츠를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그리드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형태로 </a:t>
            </a:r>
            <a:r>
              <a:rPr lang="ko-KR" altLang="en-US" sz="2200" b="1" dirty="0" smtClean="0">
                <a:solidFill>
                  <a:srgbClr val="C050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무한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배치하는 컴포넌트이다</a:t>
            </a:r>
            <a:r>
              <a:rPr lang="en-US" altLang="ko-KR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2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2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ko-KR" altLang="en-US" sz="22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스크롤을 통해</a:t>
            </a:r>
            <a:r>
              <a:rPr lang="en-US" altLang="ko-KR" sz="22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2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 형태의 </a:t>
            </a:r>
            <a:r>
              <a:rPr lang="ko-KR" altLang="en-US" sz="22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컨텐츠를</a:t>
            </a:r>
            <a:r>
              <a:rPr lang="ko-KR" altLang="en-US" sz="22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빠르게 소비하는 </a:t>
            </a:r>
            <a:r>
              <a:rPr lang="en-US" altLang="ko-KR" sz="22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22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다양한 화면 디자인에 대한 </a:t>
            </a:r>
            <a:r>
              <a:rPr lang="en-US" altLang="ko-KR" sz="2200" b="1" dirty="0" smtClean="0">
                <a:solidFill>
                  <a:srgbClr val="C050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scalability</a:t>
            </a:r>
            <a:r>
              <a:rPr lang="ko-KR" altLang="en-US" sz="22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가능하다</a:t>
            </a:r>
            <a:r>
              <a:rPr lang="en-US" altLang="ko-KR" sz="22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2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983642"/>
            <a:ext cx="4896544" cy="362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86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1340768"/>
            <a:ext cx="72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카드는 어떻게 배치가 되는가</a:t>
            </a:r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좌에서 우로</a:t>
            </a:r>
            <a:endParaRPr lang="en-US" altLang="ko-KR" sz="22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위에서 아래로</a:t>
            </a:r>
            <a:endParaRPr lang="en-US" altLang="ko-KR" sz="22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384740"/>
            <a:ext cx="2160240" cy="39245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357182"/>
            <a:ext cx="2352675" cy="33432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11560" y="5157192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절대적인 순서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유지할 수는 없다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414738" y="3573016"/>
            <a:ext cx="1685654" cy="1008112"/>
            <a:chOff x="6414738" y="3573016"/>
            <a:chExt cx="1685654" cy="1008112"/>
          </a:xfrm>
        </p:grpSpPr>
        <p:sp>
          <p:nvSpPr>
            <p:cNvPr id="12" name="직사각형 11"/>
            <p:cNvSpPr/>
            <p:nvPr/>
          </p:nvSpPr>
          <p:spPr>
            <a:xfrm>
              <a:off x="6414738" y="3573016"/>
              <a:ext cx="1685654" cy="10081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flipV="1">
              <a:off x="7308304" y="3861048"/>
              <a:ext cx="360040" cy="25046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67303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43808" y="2192247"/>
            <a:ext cx="3128771" cy="3207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96406" y="4543866"/>
            <a:ext cx="2839922" cy="711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6734" y="2444124"/>
            <a:ext cx="2839922" cy="1638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096246" y="2550471"/>
            <a:ext cx="2623997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</a:t>
            </a:r>
            <a:endParaRPr lang="ko-KR" altLang="en-US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96246" y="3023375"/>
            <a:ext cx="2623997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eg.Class</a:t>
            </a:r>
            <a:endParaRPr lang="ko-KR" altLang="en-US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96246" y="3519221"/>
            <a:ext cx="2623997" cy="4320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eg.Component</a:t>
            </a:r>
            <a:endParaRPr lang="ko-KR" altLang="en-US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120056" y="4684056"/>
            <a:ext cx="2623997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eg.InfiniteGrid</a:t>
            </a:r>
            <a:endParaRPr lang="ko-KR" altLang="en-US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03000" y="1943255"/>
            <a:ext cx="201048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Components</a:t>
            </a:r>
            <a:endParaRPr lang="ko-KR" altLang="en-US" sz="2400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1" name="직선 화살표 연결선 20"/>
          <p:cNvCxnSpPr>
            <a:stCxn id="5" idx="2"/>
            <a:endCxn id="4" idx="0"/>
          </p:cNvCxnSpPr>
          <p:nvPr/>
        </p:nvCxnSpPr>
        <p:spPr>
          <a:xfrm flipH="1">
            <a:off x="4416367" y="4082515"/>
            <a:ext cx="328" cy="46135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58028" y="980728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구성요소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193626" y="2204864"/>
          <a:ext cx="6762750" cy="3291840"/>
        </p:xfrm>
        <a:graphic>
          <a:graphicData uri="http://schemas.openxmlformats.org/drawingml/2006/table">
            <a:tbl>
              <a:tblPr/>
              <a:tblGrid>
                <a:gridCol w="3381375"/>
                <a:gridCol w="33813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Browser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Internet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Explorer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8+</a:t>
                      </a:r>
                      <a:endParaRPr lang="en-US" altLang="ko-KR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Chrome</a:t>
                      </a:r>
                      <a:endParaRPr lang="en-US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Firefox</a:t>
                      </a:r>
                      <a:endParaRPr lang="en-US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Safari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iOS</a:t>
                      </a:r>
                      <a:endParaRPr lang="en-US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7+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altLang="ko-KR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Andorid</a:t>
                      </a:r>
                      <a:endParaRPr lang="en-US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2.1+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(except 3.x)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네이버앱 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iOS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네이버앱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–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Android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58028" y="1332057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브라우저 지원범위</a:t>
            </a:r>
            <a:endParaRPr lang="en-US" altLang="ko-KR" sz="10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8587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7466" y="2983592"/>
            <a:ext cx="7986982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endParaRPr lang="ko-KR" altLang="en-US" sz="24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 </a:t>
            </a:r>
            <a:r>
              <a:rPr lang="en-US" altLang="ko-KR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eg.InfiniteGrid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en-US" altLang="ko-KR" sz="2400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BASE_ELEMENT, 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options );</a:t>
            </a:r>
          </a:p>
          <a:p>
            <a:endParaRPr lang="en-US" altLang="ko-KR" sz="24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plugin style</a:t>
            </a:r>
            <a:endParaRPr lang="ko-KR" altLang="en-US" sz="24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en-US" altLang="ko-KR" sz="2400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BASE_ELEMENT 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  <a:r>
              <a:rPr lang="en-US" altLang="ko-KR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(options)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sz="24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124744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인터페이스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편의성을 위해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형태의 사용방법을 제공한다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0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http://naver.github.io/egjs/latest/doc/eg.InfiniteGrid.html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8502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25557" y="1087657"/>
            <a:ext cx="7035930" cy="50945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956285" y="4494881"/>
            <a:ext cx="2520280" cy="12999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956285" y="2215447"/>
            <a:ext cx="2520280" cy="18054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66749" y="2815000"/>
            <a:ext cx="2623997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eg.Class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66749" y="3327759"/>
            <a:ext cx="2623997" cy="4320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eg.Component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66749" y="3840520"/>
            <a:ext cx="2623997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eg.MovableCoord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82992" y="4363539"/>
            <a:ext cx="2623997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eg.Flicking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366749" y="4866140"/>
            <a:ext cx="2623997" cy="43204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eg.Visible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82992" y="5371742"/>
            <a:ext cx="2623997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eg.InfiniteGrid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172309" y="2349710"/>
            <a:ext cx="2088232" cy="43204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.persist()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72309" y="2892949"/>
            <a:ext cx="2088232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.css()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72309" y="3436188"/>
            <a:ext cx="2088232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.animate()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72309" y="4639821"/>
            <a:ext cx="2088232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rotate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72309" y="5183060"/>
            <a:ext cx="2088232" cy="4320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scrollEnd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49606" y="1852455"/>
            <a:ext cx="11336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Methods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78644" y="4101626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Events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6320" y="1602235"/>
            <a:ext cx="3006037" cy="435166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721127" y="1602234"/>
            <a:ext cx="3006037" cy="435166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78550" y="836712"/>
            <a:ext cx="846707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egjs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46440" y="1350990"/>
            <a:ext cx="1864613" cy="4308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Components</a:t>
            </a:r>
            <a:endParaRPr lang="ko-KR" altLang="en-US" sz="2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30549" y="1385997"/>
            <a:ext cx="2387192" cy="4308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jQuery Extension</a:t>
            </a:r>
            <a:endParaRPr lang="ko-KR" altLang="en-US" sz="2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egjs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66747" y="2296666"/>
            <a:ext cx="2623997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eg.Agent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366749" y="1782088"/>
            <a:ext cx="2623997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94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7466" y="2204864"/>
            <a:ext cx="7986982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&lt;div id=grid&gt;</a:t>
            </a:r>
          </a:p>
          <a:p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&lt;div class=“card”&gt;…&lt;/div&gt;</a:t>
            </a:r>
          </a:p>
          <a:p>
            <a:r>
              <a:rPr lang="en-US" altLang="ko-KR" sz="24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&lt;</a:t>
            </a:r>
            <a:r>
              <a:rPr lang="en-US" altLang="ko-KR" sz="24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div class=“card”&gt;…&lt;/div</a:t>
            </a:r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&gt;…</a:t>
            </a:r>
          </a:p>
          <a:p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&lt;/div&gt;</a:t>
            </a:r>
          </a:p>
          <a:p>
            <a:endParaRPr lang="en-US" altLang="ko-KR" sz="16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endParaRPr lang="ko-KR" altLang="en-US" sz="24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 </a:t>
            </a:r>
            <a:r>
              <a:rPr lang="en-US" altLang="ko-KR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eg.InfiniteGrid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("#grid");</a:t>
            </a:r>
          </a:p>
          <a:p>
            <a:r>
              <a:rPr lang="en-US" altLang="ko-KR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 </a:t>
            </a:r>
            <a:r>
              <a:rPr lang="en-US" altLang="ko-KR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eg.InfiniteGrid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($("#grid"));</a:t>
            </a:r>
          </a:p>
          <a:p>
            <a:endParaRPr lang="en-US" altLang="ko-KR" sz="11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plugin style</a:t>
            </a:r>
            <a:endParaRPr lang="ko-KR" altLang="en-US" sz="24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$("#grid").</a:t>
            </a:r>
            <a:r>
              <a:rPr lang="en-US" altLang="ko-KR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(options)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sz="24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80728"/>
            <a:ext cx="79928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Base Element</a:t>
            </a: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카드들을 갖고 있는 부모 요소를 의미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8354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0818" y="2122578"/>
            <a:ext cx="7986982" cy="3444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/*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카드로 사용될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엘리먼트의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셀렉터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*/</a:t>
            </a:r>
            <a:endParaRPr lang="en-US" altLang="ko-KR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itemSelector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null,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/* 0</a:t>
            </a:r>
            <a:r>
              <a:rPr lang="ko-KR" altLang="en-US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보다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 경우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그리드는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일정한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DOM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개수를 유지한다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*/</a:t>
            </a:r>
            <a:endParaRPr lang="en-US" altLang="ko-KR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count: 30, </a:t>
            </a:r>
            <a:endParaRPr lang="en-US" altLang="ko-KR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/*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아이템의 사이즈가 동일한 경우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주면 성능상 이점이 </a:t>
            </a:r>
            <a:r>
              <a:rPr lang="ko-KR" altLang="en-US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있다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*/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isEqualSize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false,      	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/* </a:t>
            </a:r>
            <a:r>
              <a:rPr lang="ko-KR" altLang="en-US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초기화시</a:t>
            </a:r>
            <a:r>
              <a:rPr lang="ko-KR" altLang="en-US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마크업에</a:t>
            </a:r>
            <a:r>
              <a:rPr lang="ko-KR" altLang="en-US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아이템이 있다면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그룹 키를 </a:t>
            </a:r>
            <a:r>
              <a:rPr lang="en-US" altLang="ko-KR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defaultGroupKey</a:t>
            </a:r>
            <a:r>
              <a:rPr lang="ko-KR" altLang="en-US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지정한다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.*/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defaultGroupKey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      	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08720"/>
            <a:ext cx="79928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Options</a:t>
            </a:r>
          </a:p>
          <a:p>
            <a:endParaRPr lang="en-US" altLang="ko-KR" sz="10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값이 지정되지 않은 경우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값이 사용된다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099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60" y="1016189"/>
            <a:ext cx="7848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</a:t>
            </a:r>
            <a:endParaRPr lang="en-US" altLang="ko-KR" sz="4000" dirty="0" smtClean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800" dirty="0">
              <a:solidFill>
                <a:prstClr val="black"/>
              </a:solidFill>
            </a:endParaRPr>
          </a:p>
          <a:p>
            <a:r>
              <a:rPr lang="en-US" altLang="ko-KR" sz="2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사용하는 </a:t>
            </a:r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 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만들기</a:t>
            </a:r>
            <a:endParaRPr lang="en-US" altLang="ko-KR" sz="2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r>
              <a:rPr lang="en-US" altLang="ko-KR" sz="1600" b="1" spc="-150" dirty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36684" y="3384702"/>
            <a:ext cx="2839922" cy="2780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55576" y="3861048"/>
            <a:ext cx="2623997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eg.Class</a:t>
            </a:r>
            <a:endParaRPr lang="ko-KR" altLang="en-US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55577" y="3284984"/>
            <a:ext cx="2623997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eg.InfiniteGrid</a:t>
            </a:r>
            <a:endParaRPr lang="ko-KR" altLang="en-US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379574" y="3499412"/>
            <a:ext cx="1480460" cy="1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971621" y="3263737"/>
            <a:ext cx="3128771" cy="3045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58805" y="2870729"/>
            <a:ext cx="201048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Service</a:t>
            </a:r>
            <a:endParaRPr lang="ko-KR" altLang="en-US" sz="2400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3369279" y="4077072"/>
            <a:ext cx="1480460" cy="1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223572" y="3453359"/>
            <a:ext cx="211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createInfiniteGrid</a:t>
            </a:r>
            <a:r>
              <a:rPr lang="en-US" altLang="ko-KR" dirty="0" smtClean="0">
                <a:solidFill>
                  <a:prstClr val="black"/>
                </a:solidFill>
              </a:rPr>
              <a:t>()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55576" y="4653136"/>
            <a:ext cx="2623997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r>
              <a:rPr lang="en-US" altLang="ko-KR" dirty="0" err="1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ata.getItems</a:t>
            </a:r>
            <a:r>
              <a:rPr lang="en-US" altLang="ko-KR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endParaRPr lang="ko-KR" altLang="en-US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27895" y="5139638"/>
            <a:ext cx="30520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30</a:t>
            </a:r>
            <a:r>
              <a:rPr lang="ko-KR" altLang="en-US" sz="16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카드 데이터를 반환</a:t>
            </a:r>
            <a:endParaRPr lang="en-US" altLang="ko-KR" sz="16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3379574" y="4869160"/>
            <a:ext cx="1480460" cy="159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931225" y="1290197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[</a:t>
            </a:r>
            <a:r>
              <a:rPr lang="ko-KR" altLang="en-US" dirty="0" smtClean="0">
                <a:solidFill>
                  <a:srgbClr val="FF0000"/>
                </a:solidFill>
              </a:rPr>
              <a:t>예제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595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1412776"/>
            <a:ext cx="763284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#1</a:t>
            </a:r>
          </a:p>
          <a:p>
            <a:endParaRPr lang="en-US" altLang="ko-KR" sz="2800" dirty="0">
              <a:solidFill>
                <a:prstClr val="black"/>
              </a:solidFill>
            </a:endParaRPr>
          </a:p>
          <a:p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카드의 개수가 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유한 개</a:t>
            </a:r>
            <a:r>
              <a:rPr lang="ko-KR" altLang="en-US" sz="28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lang="en-US" altLang="ko-KR" sz="2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endParaRPr lang="en-US" altLang="ko-KR" sz="2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생성한다</a:t>
            </a:r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buFontTx/>
              <a:buAutoNum type="arabicParenR"/>
            </a:pPr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 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타입으로 생성</a:t>
            </a:r>
            <a:endParaRPr lang="en-US" altLang="ko-KR" sz="2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buFontTx/>
              <a:buAutoNum type="arabicParenR"/>
            </a:pPr>
            <a:r>
              <a:rPr lang="en-US" altLang="ko-KR" sz="2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isEqualSize</a:t>
            </a:r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‘true’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변경해보기</a:t>
            </a:r>
            <a:endParaRPr lang="en-US" altLang="ko-KR" sz="2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r>
              <a:rPr lang="en-US" altLang="ko-KR" sz="1600" b="1" spc="-150" dirty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#1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4898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r>
              <a:rPr lang="en-US" altLang="ko-KR" sz="1600" b="1" spc="-150" dirty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– CSS3 Media Query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980728"/>
            <a:ext cx="82809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CSS3 Media Query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</a:t>
            </a:r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이용한 </a:t>
            </a:r>
            <a:r>
              <a:rPr lang="ko-KR" altLang="en-US" sz="3200" dirty="0" err="1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반응형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200" dirty="0" err="1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infiniteGrid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(print, screen, …)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이나 </a:t>
            </a:r>
            <a:r>
              <a:rPr lang="ko-KR" altLang="en-US" sz="24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(min-width, device-width, ...)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따라 다른 </a:t>
            </a:r>
            <a:r>
              <a:rPr lang="en-US" altLang="ko-KR" sz="24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rule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적용하는 기술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7466" y="3429000"/>
            <a:ext cx="7986982" cy="10064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@media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 (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/* CSS Rules used when query matches */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      	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65" y="4581128"/>
            <a:ext cx="6138053" cy="122413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059832" y="4653136"/>
            <a:ext cx="25202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914" y="4941168"/>
            <a:ext cx="338408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99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1268760"/>
            <a:ext cx="734481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#2</a:t>
            </a:r>
          </a:p>
          <a:p>
            <a:endParaRPr lang="en-US" altLang="ko-KR" sz="2800" dirty="0">
              <a:solidFill>
                <a:prstClr val="black"/>
              </a:solidFill>
            </a:endParaRPr>
          </a:p>
          <a:p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Media Query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카드를 배치하여 보자</a:t>
            </a:r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사이즈 늘려서 카드 배치 확인하기</a:t>
            </a:r>
            <a:endParaRPr lang="en-US" altLang="ko-KR" sz="2800" dirty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768px 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이상일 때는 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열씩</a:t>
            </a:r>
            <a:endParaRPr lang="en-US" altLang="ko-KR" sz="24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992px 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이상일 때는 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열씩</a:t>
            </a:r>
            <a:endParaRPr lang="en-US" altLang="ko-KR" sz="24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1200px 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이상일 때는 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열씩</a:t>
            </a:r>
            <a:endParaRPr lang="en-US" altLang="ko-KR" sz="24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이하는 </a:t>
            </a:r>
            <a:r>
              <a:rPr lang="en-US" altLang="ko-KR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열씩</a:t>
            </a:r>
            <a:endParaRPr lang="en-US" altLang="ko-KR" sz="24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r>
              <a:rPr lang="en-US" altLang="ko-KR" sz="1600" b="1" spc="-150" dirty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#2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020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08720"/>
            <a:ext cx="79928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Methods</a:t>
            </a: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유용한 여러 개의 </a:t>
            </a:r>
            <a:r>
              <a:rPr lang="ko-KR" altLang="en-US" sz="24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메서드를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제공한다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87800" y="2204864"/>
            <a:ext cx="7986982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endParaRPr lang="ko-KR" altLang="en-US" sz="20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instance = new </a:t>
            </a:r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eg.InfiniteGrid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("#grid");</a:t>
            </a:r>
          </a:p>
          <a:p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instance.append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([]);</a:t>
            </a:r>
          </a:p>
          <a:p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instance.append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([], 100);</a:t>
            </a:r>
          </a:p>
          <a:p>
            <a:endParaRPr lang="en-US" altLang="ko-KR" sz="20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plugin style</a:t>
            </a:r>
            <a:endParaRPr lang="ko-KR" altLang="en-US" sz="20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("#grid").</a:t>
            </a:r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(“append“, []);</a:t>
            </a:r>
          </a:p>
          <a:p>
            <a:r>
              <a:rPr lang="ko-KR" altLang="en-US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("#grid").</a:t>
            </a:r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(“append", [], 100);</a:t>
            </a:r>
          </a:p>
          <a:p>
            <a:endParaRPr lang="en-US" altLang="ko-KR" sz="20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instance = </a:t>
            </a:r>
            <a:r>
              <a:rPr lang="ko-KR" altLang="en-US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("#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grid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").</a:t>
            </a:r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instance");</a:t>
            </a:r>
            <a:endParaRPr lang="ko-KR" altLang="en-US" sz="2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74160" y="5507940"/>
            <a:ext cx="6600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http://naver.github.io/egjs/latest/doc/eg.InfiniteGrid.html</a:t>
            </a:r>
            <a:endParaRPr lang="en-US" altLang="ko-KR" sz="20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5445224"/>
            <a:ext cx="1440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문서</a:t>
            </a:r>
            <a:endParaRPr lang="en-US" altLang="ko-KR" sz="24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575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08720"/>
            <a:ext cx="79928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Custom event</a:t>
            </a:r>
          </a:p>
          <a:p>
            <a:endParaRPr lang="en-US" altLang="ko-KR" sz="10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시점에 발생되는 </a:t>
            </a:r>
            <a:r>
              <a:rPr lang="ko-KR" altLang="en-US" sz="24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커스텀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이벤트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53119" y="2132856"/>
          <a:ext cx="8051329" cy="233032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46673"/>
                <a:gridCol w="5904656"/>
              </a:tblGrid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Event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layoutComplete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Append, prepend, layout </a:t>
                      </a:r>
                      <a:r>
                        <a:rPr lang="ko-KR" altLang="en-US" dirty="0" err="1" smtClean="0"/>
                        <a:t>메소드</a:t>
                      </a:r>
                      <a:r>
                        <a:rPr lang="ko-KR" altLang="en-US" dirty="0" smtClean="0"/>
                        <a:t> 호출 후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카드의 배치가 완료 되었을 때 발생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append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엘리먼트가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append 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될 필요가 있을 때 발생하는 이벤트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즉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스크롤이 페이지 하단에 도달했을 때 발생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prepend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엘리먼트가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prepend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될 필요가 있을 때 발생하는 이벤트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즉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스크롤이 페이지 상단에 도달했을 때 발생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415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124744"/>
            <a:ext cx="799288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이벤트 바인딩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플러그인 형태로 사용하는 경우에는 이벤트 명에</a:t>
            </a:r>
            <a:endParaRPr lang="en-US" altLang="ko-KR" sz="20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“</a:t>
            </a:r>
            <a:r>
              <a:rPr lang="en-US" altLang="ko-KR" sz="2000" b="1" u="sng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0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2000" b="1" u="sng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이벤트명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같이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prefix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붙여 사용해야 한다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7466" y="1844824"/>
            <a:ext cx="7986982" cy="27699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 </a:t>
            </a:r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eg.InfiniteGrid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("#grid"</a:t>
            </a:r>
            <a:r>
              <a:rPr lang="en-US" altLang="ko-KR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 … })</a:t>
            </a:r>
          </a:p>
          <a:p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.on(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en-US" altLang="ko-KR" b="1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layoutComplete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function(event) { </a:t>
            </a:r>
          </a:p>
          <a:p>
            <a:r>
              <a:rPr lang="en-US" altLang="ko-KR" i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</a:t>
            </a:r>
            <a:r>
              <a:rPr lang="en-US" altLang="ko-KR" i="1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event.</a:t>
            </a:r>
            <a:r>
              <a:rPr lang="en-US" altLang="ko-KR" i="1" dirty="0" err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r>
              <a:rPr lang="en-US" altLang="ko-KR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           </a:t>
            </a:r>
            <a:r>
              <a:rPr lang="ko-KR" altLang="en-US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재배치된 </a:t>
            </a:r>
            <a:r>
              <a:rPr lang="ko-KR" altLang="en-US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엘리먼트들</a:t>
            </a:r>
            <a:endParaRPr lang="en-US" altLang="ko-KR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en-US" altLang="ko-KR" i="1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event.</a:t>
            </a:r>
            <a:r>
              <a:rPr lang="en-US" altLang="ko-KR" i="1" dirty="0" err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isAppend</a:t>
            </a:r>
            <a:r>
              <a:rPr lang="en-US" altLang="ko-KR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     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아이템이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append</a:t>
            </a:r>
            <a:r>
              <a:rPr lang="ko-KR" altLang="en-US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추가될 경우</a:t>
            </a:r>
            <a:endParaRPr lang="en-US" altLang="ko-KR" i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});</a:t>
            </a:r>
          </a:p>
          <a:p>
            <a:endParaRPr lang="en-US" altLang="ko-KR" sz="12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plugin style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("#grid").</a:t>
            </a:r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 … })</a:t>
            </a:r>
          </a:p>
          <a:p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.on( “</a:t>
            </a:r>
            <a:r>
              <a:rPr lang="en-US" altLang="ko-KR" b="1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infiniteGrid:layoutComplete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", </a:t>
            </a:r>
            <a:r>
              <a:rPr lang="en-US" altLang="ko-KR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function(event) { … }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57454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438325"/>
            <a:ext cx="338437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무한 </a:t>
            </a:r>
            <a:r>
              <a:rPr lang="en-US" altLang="ko-KR" sz="3200" dirty="0" err="1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InfiniteGrid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스크롤을 내릴 경우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카드가 계속 증가하는 무한 </a:t>
            </a:r>
            <a:r>
              <a:rPr lang="en-US" altLang="ko-KR" sz="24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DOM</a:t>
            </a:r>
            <a:r>
              <a:rPr lang="ko-KR" altLang="en-US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개수는 </a:t>
            </a:r>
            <a:r>
              <a:rPr lang="ko-KR" altLang="en-US" sz="2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증가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850394" y="2276872"/>
            <a:ext cx="3826062" cy="4922569"/>
            <a:chOff x="3838088" y="2276872"/>
            <a:chExt cx="3826062" cy="492256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972" y="2276872"/>
              <a:ext cx="1498173" cy="4922569"/>
            </a:xfrm>
            <a:prstGeom prst="rect">
              <a:avLst/>
            </a:prstGeom>
          </p:spPr>
        </p:pic>
        <p:cxnSp>
          <p:nvCxnSpPr>
            <p:cNvPr id="15" name="직선 연결선 14"/>
            <p:cNvCxnSpPr/>
            <p:nvPr/>
          </p:nvCxnSpPr>
          <p:spPr>
            <a:xfrm>
              <a:off x="5215878" y="6021288"/>
              <a:ext cx="2448272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오각형 17"/>
            <p:cNvSpPr/>
            <p:nvPr/>
          </p:nvSpPr>
          <p:spPr>
            <a:xfrm rot="1372702">
              <a:off x="3838088" y="5410391"/>
              <a:ext cx="1425846" cy="609364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 rot="1392033">
              <a:off x="3899416" y="5435449"/>
              <a:ext cx="11544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마지막 카드의</a:t>
              </a:r>
              <a:endParaRPr lang="en-US" altLang="ko-KR" sz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sz="1600" dirty="0" smtClean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Top </a:t>
              </a:r>
              <a:r>
                <a:rPr lang="ko-KR" altLang="en-US" sz="1600" dirty="0" smtClean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값</a:t>
              </a:r>
              <a:endParaRPr lang="en-US" altLang="ko-KR" sz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 rot="19102941">
            <a:off x="543803" y="4461390"/>
            <a:ext cx="108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</a:t>
            </a:r>
            <a:endParaRPr lang="en-US" altLang="ko-KR" sz="1400" b="1" dirty="0" smtClean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좌표 처리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6714278" y="5157192"/>
            <a:ext cx="1458122" cy="2365991"/>
            <a:chOff x="5634158" y="5157192"/>
            <a:chExt cx="1458122" cy="2365991"/>
          </a:xfrm>
        </p:grpSpPr>
        <p:sp>
          <p:nvSpPr>
            <p:cNvPr id="32" name="직사각형 31"/>
            <p:cNvSpPr/>
            <p:nvPr/>
          </p:nvSpPr>
          <p:spPr>
            <a:xfrm>
              <a:off x="5634158" y="5157192"/>
              <a:ext cx="666034" cy="1152128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append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426246" y="6309320"/>
              <a:ext cx="666034" cy="1152128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append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634158" y="6371055"/>
              <a:ext cx="666034" cy="1152128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append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305536" y="1700808"/>
            <a:ext cx="3082888" cy="3888432"/>
            <a:chOff x="4316803" y="1772816"/>
            <a:chExt cx="3082888" cy="3888432"/>
          </a:xfrm>
        </p:grpSpPr>
        <p:cxnSp>
          <p:nvCxnSpPr>
            <p:cNvPr id="22" name="직선 화살표 연결선 21"/>
            <p:cNvCxnSpPr/>
            <p:nvPr/>
          </p:nvCxnSpPr>
          <p:spPr>
            <a:xfrm>
              <a:off x="5292080" y="2302897"/>
              <a:ext cx="0" cy="279862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5039077" y="2276872"/>
              <a:ext cx="4648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5039162" y="5111209"/>
              <a:ext cx="4648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4316803" y="3270931"/>
              <a:ext cx="1047285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윈도우의 </a:t>
              </a:r>
              <a:endParaRPr lang="en-US" altLang="ko-KR" sz="16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b="1" dirty="0" err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높이값</a:t>
              </a:r>
              <a:endParaRPr lang="en-US" altLang="ko-KR" b="1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rcRect b="1818"/>
            <a:stretch/>
          </p:blipFill>
          <p:spPr>
            <a:xfrm>
              <a:off x="5471125" y="1772816"/>
              <a:ext cx="1928566" cy="3888432"/>
            </a:xfrm>
            <a:prstGeom prst="rect">
              <a:avLst/>
            </a:prstGeom>
          </p:spPr>
        </p:pic>
      </p:grpSp>
      <p:sp>
        <p:nvSpPr>
          <p:cNvPr id="37" name="직사각형 36"/>
          <p:cNvSpPr/>
          <p:nvPr/>
        </p:nvSpPr>
        <p:spPr>
          <a:xfrm>
            <a:off x="720465" y="4365104"/>
            <a:ext cx="3779527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카드 추가 시점</a:t>
            </a:r>
            <a:r>
              <a:rPr lang="ko-KR" altLang="en-US" sz="20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은</a:t>
            </a:r>
            <a:endParaRPr lang="en-US" altLang="ko-KR" sz="2000" dirty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endParaRPr lang="en-US" altLang="ko-KR" sz="2000" dirty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“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마지막 </a:t>
            </a:r>
            <a:r>
              <a:rPr lang="ko-KR" altLang="en-US" sz="20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카드의 </a:t>
            </a:r>
            <a:r>
              <a:rPr lang="en-US" altLang="ko-KR" sz="20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top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값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”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&lt;=</a:t>
            </a:r>
            <a:r>
              <a:rPr lang="ko-KR" altLang="en-US" sz="20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 </a:t>
            </a:r>
            <a:endParaRPr lang="en-US" altLang="ko-KR" sz="2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“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윈도우의 높이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”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다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.</a:t>
            </a:r>
            <a:endParaRPr lang="en-US" altLang="ko-KR" sz="2000" dirty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34397" y="6022094"/>
            <a:ext cx="638003" cy="1152128"/>
          </a:xfrm>
          <a:prstGeom prst="rect">
            <a:avLst/>
          </a:prstGeom>
          <a:gradFill>
            <a:gsLst>
              <a:gs pos="35000">
                <a:schemeClr val="accent2">
                  <a:tint val="37000"/>
                  <a:satMod val="300000"/>
                  <a:alpha val="36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314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00185 L -0.00347 -0.1381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1" grpId="0" animBg="1"/>
      <p:bldP spid="2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58028" y="1772816"/>
            <a:ext cx="8136904" cy="4019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</a:t>
            </a:r>
            <a:endParaRPr lang="ko-KR" altLang="en-US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eg에서 사용하는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base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유틸리티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.Agent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 정보 확인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eg.Class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객체 지향 스타일의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개발할 수 있도록 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g.Component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컴포넌트 개발에 필요한 공통적 기능을 가진 클래스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eg.MovableCoord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사용자 행동에 따른 좌표를 계산하는 컴포넌트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eg.Flicking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플리킹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인터렉션을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구현하는 컴포넌트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eg.Visible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요소가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뷰포트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상에 위치해 있는지 확인하는 컴포넌트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eg.infiniteGrid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카드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격자형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컨텐츠를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무한 배치하는 컴포넌트</a:t>
            </a: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egjs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659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1340768"/>
            <a:ext cx="7344816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#3</a:t>
            </a:r>
          </a:p>
          <a:p>
            <a:endParaRPr lang="en-US" altLang="ko-KR" sz="2800" dirty="0">
              <a:solidFill>
                <a:prstClr val="black"/>
              </a:solidFill>
            </a:endParaRPr>
          </a:p>
          <a:p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append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이벤트에 카드의 </a:t>
            </a:r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개수가 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 증가하는 </a:t>
            </a:r>
            <a:r>
              <a:rPr lang="en-US" altLang="ko-KR" sz="2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생성한다</a:t>
            </a:r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4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buFontTx/>
              <a:buAutoNum type="arabicParenR"/>
            </a:pPr>
            <a:r>
              <a:rPr lang="en-US" altLang="ko-KR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createInfiniteGrid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endParaRPr lang="en-US" altLang="ko-KR" sz="24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71550" lvl="1" indent="-514350">
              <a:buFontTx/>
              <a:buAutoNum type="arabicParenR"/>
            </a:pPr>
            <a:r>
              <a:rPr lang="en-US" altLang="ko-KR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plugin 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방식으로 변경</a:t>
            </a:r>
            <a:endParaRPr lang="en-US" altLang="ko-KR" sz="24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71550" lvl="1" indent="-514350">
              <a:buFontTx/>
              <a:buAutoNum type="arabicParenR"/>
            </a:pPr>
            <a:r>
              <a:rPr lang="en-US" altLang="ko-KR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this.inst</a:t>
            </a:r>
            <a:r>
              <a:rPr lang="ko-KR" altLang="en-US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24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저장</a:t>
            </a:r>
            <a:endParaRPr lang="en-US" altLang="ko-KR" sz="24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71550" lvl="1" indent="-514350">
              <a:buFontTx/>
              <a:buAutoNum type="arabicParenR"/>
            </a:pPr>
            <a:r>
              <a:rPr lang="ko-KR" altLang="en-US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 증가시키기 위해서 </a:t>
            </a:r>
            <a:r>
              <a:rPr lang="en-US" altLang="ko-KR" sz="24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</a:t>
            </a:r>
            <a:r>
              <a:rPr lang="ko-KR" altLang="en-US" sz="24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24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-1</a:t>
            </a:r>
            <a:r>
              <a:rPr lang="ko-KR" altLang="en-US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지정</a:t>
            </a:r>
            <a:endParaRPr lang="en-US" altLang="ko-KR" sz="24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r>
              <a:rPr lang="en-US" altLang="ko-KR" sz="1600" b="1" spc="-150" dirty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#3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8738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1188035"/>
            <a:ext cx="734481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#3</a:t>
            </a:r>
          </a:p>
          <a:p>
            <a:endParaRPr lang="en-US" altLang="ko-KR" sz="24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buFont typeface="+mj-lt"/>
              <a:buAutoNum type="arabicParenR" startAt="2"/>
            </a:pP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“append” 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발생시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dirty="0" err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data.getItems</a:t>
            </a:r>
            <a:r>
              <a:rPr lang="en-US" altLang="ko-KR" sz="240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얻은 데이터를 </a:t>
            </a:r>
            <a:r>
              <a:rPr lang="en-US" altLang="ko-KR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append</a:t>
            </a:r>
            <a:r>
              <a:rPr lang="ko-KR" altLang="en-US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514350" indent="-514350">
              <a:buFont typeface="+mj-lt"/>
              <a:buAutoNum type="arabicParenR" startAt="2"/>
            </a:pP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데이터는 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append </a:t>
            </a:r>
            <a:r>
              <a:rPr lang="ko-KR" altLang="en-US" sz="24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메소드를</a:t>
            </a:r>
            <a:r>
              <a:rPr lang="ko-KR" altLang="en-US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이용하여 저장한다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514350" indent="-514350">
              <a:buFont typeface="+mj-lt"/>
              <a:buAutoNum type="arabicParenR" startAt="2"/>
            </a:pPr>
            <a:r>
              <a:rPr lang="en-US" altLang="ko-KR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다른 </a:t>
            </a:r>
            <a:r>
              <a:rPr lang="ko-KR" altLang="en-US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메소드의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값을 확인해 본다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Append 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err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isProcessing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함수값을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확인한다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 dirty="0" err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getBottomElement</a:t>
            </a:r>
            <a:r>
              <a:rPr lang="en-US" altLang="ko-KR" sz="24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함수로 마지막 카드의 </a:t>
            </a:r>
            <a:r>
              <a:rPr lang="en-US" altLang="ko-KR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HTMLElement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구해본다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r>
              <a:rPr lang="en-US" altLang="ko-KR" sz="1600" b="1" spc="-150" dirty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#3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6704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0281" y="1895375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카드가 증가할수록</a:t>
            </a:r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...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16016" y="4509120"/>
            <a:ext cx="38619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결국엔 </a:t>
            </a:r>
            <a:r>
              <a:rPr lang="ko-KR" altLang="en-US" sz="5400" dirty="0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꽥</a:t>
            </a:r>
            <a:r>
              <a:rPr lang="en-US" altLang="ko-KR" sz="5400" dirty="0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!!!</a:t>
            </a:r>
            <a:endParaRPr lang="ko-KR" altLang="en-US" sz="5400" dirty="0">
              <a:solidFill>
                <a:srgbClr val="C0504D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43608" y="3009146"/>
            <a:ext cx="7128792" cy="1205504"/>
            <a:chOff x="1043608" y="3009146"/>
            <a:chExt cx="7128792" cy="1205504"/>
          </a:xfrm>
        </p:grpSpPr>
        <p:sp>
          <p:nvSpPr>
            <p:cNvPr id="2" name="직사각형 1"/>
            <p:cNvSpPr/>
            <p:nvPr/>
          </p:nvSpPr>
          <p:spPr>
            <a:xfrm>
              <a:off x="2638662" y="3009146"/>
              <a:ext cx="272542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rgbClr val="33333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느려지고</a:t>
              </a:r>
              <a:r>
                <a:rPr lang="en-US" altLang="ko-KR" sz="4000" dirty="0">
                  <a:solidFill>
                    <a:srgbClr val="33333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... </a:t>
              </a:r>
              <a:endParaRPr lang="ko-KR" altLang="en-US" sz="4000" dirty="0">
                <a:solidFill>
                  <a:prstClr val="black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43608" y="3876096"/>
              <a:ext cx="34563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solidFill>
                    <a:srgbClr val="333333"/>
                  </a:solidFill>
                  <a:latin typeface="나눔고딕 ExtraBold" panose="020D0904000000000000" pitchFamily="50" charset="-127"/>
                  <a:ea typeface="나눔고딕" panose="020D0604000000000000"/>
                </a:rPr>
                <a:t>단말기 회전 시 너무 느려요 </a:t>
              </a:r>
              <a:r>
                <a:rPr lang="ko-KR" altLang="en-US" sz="1600" dirty="0" err="1" smtClean="0">
                  <a:solidFill>
                    <a:srgbClr val="333333"/>
                  </a:solidFill>
                  <a:latin typeface="나눔고딕 ExtraBold" panose="020D0904000000000000" pitchFamily="50" charset="-127"/>
                  <a:ea typeface="나눔고딕" panose="020D0604000000000000"/>
                </a:rPr>
                <a:t>ㅜㅜ</a:t>
              </a:r>
              <a:endParaRPr lang="en-US" altLang="ko-KR" sz="16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716016" y="3054955"/>
              <a:ext cx="34563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solidFill>
                    <a:srgbClr val="333333"/>
                  </a:solidFill>
                  <a:latin typeface="나눔고딕 ExtraBold" panose="020D0904000000000000" pitchFamily="50" charset="-127"/>
                  <a:ea typeface="나눔고딕" panose="020D0604000000000000"/>
                </a:rPr>
                <a:t>스크롤이 느려요 </a:t>
              </a:r>
              <a:r>
                <a:rPr lang="ko-KR" altLang="en-US" sz="1600" dirty="0" err="1" smtClean="0">
                  <a:solidFill>
                    <a:srgbClr val="333333"/>
                  </a:solidFill>
                  <a:latin typeface="나눔고딕 ExtraBold" panose="020D0904000000000000" pitchFamily="50" charset="-127"/>
                  <a:ea typeface="나눔고딕" panose="020D0604000000000000"/>
                </a:rPr>
                <a:t>ㅠㅠ</a:t>
              </a:r>
              <a:endParaRPr lang="en-US" altLang="ko-KR" sz="16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4701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438325"/>
            <a:ext cx="338437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Recycling </a:t>
            </a:r>
          </a:p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무한 </a:t>
            </a:r>
            <a:r>
              <a:rPr lang="en-US" altLang="ko-KR" sz="3200" dirty="0" err="1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InfiniteGrid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스크롤을 내릴 경우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카드가 계속 증가하는 무한 </a:t>
            </a:r>
            <a:r>
              <a:rPr lang="en-US" altLang="ko-KR" sz="24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4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DOM</a:t>
            </a:r>
            <a:r>
              <a:rPr lang="ko-KR" altLang="en-US" sz="24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개수 </a:t>
            </a:r>
            <a:r>
              <a:rPr lang="ko-KR" altLang="en-US" sz="2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유지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27" name="직사각형 26"/>
          <p:cNvSpPr/>
          <p:nvPr/>
        </p:nvSpPr>
        <p:spPr>
          <a:xfrm rot="19102941">
            <a:off x="543803" y="4461390"/>
            <a:ext cx="108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</a:t>
            </a:r>
            <a:endParaRPr lang="en-US" altLang="ko-KR" sz="1400" b="1" dirty="0" smtClean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좌표 처리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139952" y="2276872"/>
            <a:ext cx="3826062" cy="4922569"/>
            <a:chOff x="3838088" y="2276872"/>
            <a:chExt cx="3826062" cy="4922569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972" y="2276872"/>
              <a:ext cx="1498173" cy="4922569"/>
            </a:xfrm>
            <a:prstGeom prst="rect">
              <a:avLst/>
            </a:prstGeom>
          </p:spPr>
        </p:pic>
        <p:cxnSp>
          <p:nvCxnSpPr>
            <p:cNvPr id="38" name="직선 연결선 37"/>
            <p:cNvCxnSpPr/>
            <p:nvPr/>
          </p:nvCxnSpPr>
          <p:spPr>
            <a:xfrm>
              <a:off x="5215878" y="6021288"/>
              <a:ext cx="2448272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오각형 38"/>
            <p:cNvSpPr/>
            <p:nvPr/>
          </p:nvSpPr>
          <p:spPr>
            <a:xfrm rot="1372702">
              <a:off x="3838088" y="5410391"/>
              <a:ext cx="1425846" cy="609364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392033">
              <a:off x="3899416" y="5435449"/>
              <a:ext cx="11544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마지막 카드의</a:t>
              </a:r>
              <a:endParaRPr lang="en-US" altLang="ko-KR" sz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sz="1600" dirty="0" smtClean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Top </a:t>
              </a:r>
              <a:r>
                <a:rPr lang="ko-KR" altLang="en-US" sz="1600" dirty="0" smtClean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값</a:t>
              </a:r>
              <a:endParaRPr lang="en-US" altLang="ko-KR" sz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003836" y="5157192"/>
            <a:ext cx="1458122" cy="2365991"/>
            <a:chOff x="5634158" y="5157192"/>
            <a:chExt cx="1458122" cy="2365991"/>
          </a:xfrm>
        </p:grpSpPr>
        <p:sp>
          <p:nvSpPr>
            <p:cNvPr id="42" name="직사각형 41"/>
            <p:cNvSpPr/>
            <p:nvPr/>
          </p:nvSpPr>
          <p:spPr>
            <a:xfrm>
              <a:off x="5634158" y="5157192"/>
              <a:ext cx="666034" cy="1152128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append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426246" y="6309320"/>
              <a:ext cx="666034" cy="1152128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append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634158" y="6371055"/>
              <a:ext cx="666034" cy="1152128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append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735960" y="1752454"/>
            <a:ext cx="3189002" cy="3888432"/>
            <a:chOff x="5471125" y="1772816"/>
            <a:chExt cx="3189002" cy="3888432"/>
          </a:xfrm>
        </p:grpSpPr>
        <p:cxnSp>
          <p:nvCxnSpPr>
            <p:cNvPr id="46" name="직선 화살표 연결선 45"/>
            <p:cNvCxnSpPr/>
            <p:nvPr/>
          </p:nvCxnSpPr>
          <p:spPr>
            <a:xfrm>
              <a:off x="7599668" y="2378932"/>
              <a:ext cx="0" cy="279862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H="1">
              <a:off x="7346665" y="2352907"/>
              <a:ext cx="4648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7346750" y="5187244"/>
              <a:ext cx="4648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/>
            <p:cNvSpPr/>
            <p:nvPr/>
          </p:nvSpPr>
          <p:spPr>
            <a:xfrm>
              <a:off x="7612842" y="2505127"/>
              <a:ext cx="1047285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윈도우의 </a:t>
              </a:r>
              <a:endParaRPr lang="en-US" altLang="ko-KR" sz="16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b="1" dirty="0" err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높이값</a:t>
              </a:r>
              <a:endParaRPr lang="en-US" altLang="ko-KR" b="1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4"/>
            <a:srcRect b="1818"/>
            <a:stretch/>
          </p:blipFill>
          <p:spPr>
            <a:xfrm>
              <a:off x="5471125" y="1772816"/>
              <a:ext cx="1928566" cy="3888432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5939340" y="1321155"/>
            <a:ext cx="1521806" cy="1387765"/>
            <a:chOff x="5940152" y="241035"/>
            <a:chExt cx="1521806" cy="1387765"/>
          </a:xfrm>
        </p:grpSpPr>
        <p:grpSp>
          <p:nvGrpSpPr>
            <p:cNvPr id="2" name="그룹 1"/>
            <p:cNvGrpSpPr/>
            <p:nvPr/>
          </p:nvGrpSpPr>
          <p:grpSpPr>
            <a:xfrm>
              <a:off x="5940152" y="241035"/>
              <a:ext cx="1521806" cy="1387765"/>
              <a:chOff x="5940152" y="241035"/>
              <a:chExt cx="1521806" cy="1387765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5940152" y="241035"/>
                <a:ext cx="792088" cy="13877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711037" y="241036"/>
                <a:ext cx="750921" cy="12597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012160" y="476672"/>
              <a:ext cx="1375698" cy="90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>
                  <a:solidFill>
                    <a:prstClr val="black"/>
                  </a:solidFill>
                </a:rPr>
                <a:t>유지하는 </a:t>
              </a:r>
              <a:r>
                <a:rPr lang="en-US" altLang="ko-KR" sz="1050" b="1" dirty="0">
                  <a:solidFill>
                    <a:prstClr val="black"/>
                  </a:solidFill>
                </a:rPr>
                <a:t>DOM</a:t>
              </a:r>
              <a:r>
                <a:rPr lang="ko-KR" altLang="en-US" sz="1050" b="1" dirty="0">
                  <a:solidFill>
                    <a:prstClr val="black"/>
                  </a:solidFill>
                </a:rPr>
                <a:t>개수</a:t>
              </a:r>
            </a:p>
            <a:p>
              <a:r>
                <a:rPr lang="ko-KR" altLang="en-US" sz="1050" b="1" dirty="0">
                  <a:solidFill>
                    <a:prstClr val="black"/>
                  </a:solidFill>
                </a:rPr>
                <a:t>초과시</a:t>
              </a:r>
            </a:p>
            <a:p>
              <a:endParaRPr lang="en-US" altLang="ko-KR" sz="200" b="1" dirty="0" smtClean="0">
                <a:solidFill>
                  <a:srgbClr val="C00000"/>
                </a:solidFill>
              </a:endParaRPr>
            </a:p>
            <a:p>
              <a:r>
                <a:rPr lang="ko-KR" altLang="en-US" b="1" dirty="0" smtClean="0">
                  <a:solidFill>
                    <a:srgbClr val="C00000"/>
                  </a:solidFill>
                </a:rPr>
                <a:t>카드삭제</a:t>
              </a:r>
              <a:endParaRPr lang="en-US" altLang="ko-KR" b="1" dirty="0" smtClean="0">
                <a:solidFill>
                  <a:srgbClr val="C00000"/>
                </a:solidFill>
              </a:endParaRPr>
            </a:p>
            <a:p>
              <a:r>
                <a:rPr lang="en-US" altLang="ko-KR" sz="1200" b="1" dirty="0" smtClean="0">
                  <a:solidFill>
                    <a:srgbClr val="C00000"/>
                  </a:solidFill>
                </a:rPr>
                <a:t>By </a:t>
              </a:r>
              <a:r>
                <a:rPr lang="en-US" altLang="ko-KR" sz="1200" b="1" dirty="0" err="1" smtClean="0">
                  <a:solidFill>
                    <a:srgbClr val="C00000"/>
                  </a:solidFill>
                </a:rPr>
                <a:t>InfiniteGrid</a:t>
              </a:r>
              <a:endParaRPr lang="ko-KR" altLang="en-US" sz="12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11560" y="4830832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위로 올라갈 경우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2400" b="1" dirty="0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Prepend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필요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3728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00185 L -0.00347 -0.138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042845"/>
            <a:ext cx="33843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Prepend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http://codepen.io/egjs/full/xwYVNK</a:t>
            </a:r>
            <a:r>
              <a:rPr lang="en-US" altLang="ko-KR" sz="1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/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rot="19102941">
            <a:off x="543803" y="4461390"/>
            <a:ext cx="108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</a:t>
            </a:r>
            <a:endParaRPr lang="en-US" altLang="ko-KR" sz="1400" b="1" dirty="0" smtClean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좌표 처리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95936" y="332656"/>
            <a:ext cx="3841329" cy="5736265"/>
            <a:chOff x="4019087" y="1386751"/>
            <a:chExt cx="3841329" cy="5736265"/>
          </a:xfrm>
        </p:grpSpPr>
        <p:grpSp>
          <p:nvGrpSpPr>
            <p:cNvPr id="31" name="그룹 30"/>
            <p:cNvGrpSpPr/>
            <p:nvPr/>
          </p:nvGrpSpPr>
          <p:grpSpPr>
            <a:xfrm>
              <a:off x="4019087" y="1386751"/>
              <a:ext cx="3841329" cy="4922569"/>
              <a:chOff x="3717223" y="2276872"/>
              <a:chExt cx="3841329" cy="4922569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1972" y="2276872"/>
                <a:ext cx="1498173" cy="4922569"/>
              </a:xfrm>
              <a:prstGeom prst="rect">
                <a:avLst/>
              </a:prstGeom>
            </p:spPr>
          </p:pic>
          <p:cxnSp>
            <p:nvCxnSpPr>
              <p:cNvPr id="38" name="직선 연결선 37"/>
              <p:cNvCxnSpPr/>
              <p:nvPr/>
            </p:nvCxnSpPr>
            <p:spPr>
              <a:xfrm>
                <a:off x="5110280" y="3527033"/>
                <a:ext cx="2448272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9" name="오각형 38"/>
              <p:cNvSpPr/>
              <p:nvPr/>
            </p:nvSpPr>
            <p:spPr>
              <a:xfrm rot="1372702">
                <a:off x="3717223" y="2895774"/>
                <a:ext cx="1425846" cy="609364"/>
              </a:xfrm>
              <a:prstGeom prst="homePlat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392033">
                <a:off x="3784162" y="2920832"/>
                <a:ext cx="11432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 smtClean="0">
                    <a:solidFill>
                      <a:prstClr val="white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최상위 카드의</a:t>
                </a:r>
                <a:endParaRPr lang="en-US" altLang="ko-KR" sz="1200" dirty="0" smtClean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r>
                  <a:rPr lang="en-US" altLang="ko-KR" sz="1600" dirty="0" smtClean="0">
                    <a:solidFill>
                      <a:prstClr val="white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Bottom </a:t>
                </a:r>
                <a:r>
                  <a:rPr lang="ko-KR" altLang="en-US" sz="1600" dirty="0" smtClean="0">
                    <a:solidFill>
                      <a:prstClr val="white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값</a:t>
                </a:r>
                <a:endParaRPr lang="en-US" altLang="ko-KR" sz="1200" dirty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42" name="직사각형 41"/>
            <p:cNvSpPr/>
            <p:nvPr/>
          </p:nvSpPr>
          <p:spPr>
            <a:xfrm>
              <a:off x="6012160" y="5279600"/>
              <a:ext cx="666034" cy="813696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CARD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003836" y="1386751"/>
              <a:ext cx="750921" cy="1140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012160" y="6165304"/>
              <a:ext cx="666034" cy="813696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CARD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805424" y="6309320"/>
              <a:ext cx="666034" cy="813696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CARD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5"/>
          <a:srcRect b="1818"/>
          <a:stretch/>
        </p:blipFill>
        <p:spPr>
          <a:xfrm>
            <a:off x="5765488" y="2060848"/>
            <a:ext cx="1928566" cy="3888432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11560" y="4509120"/>
            <a:ext cx="4069880" cy="1291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카드 추가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시점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(prepend)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은</a:t>
            </a:r>
            <a:endParaRPr lang="en-US" altLang="ko-KR" sz="2000" dirty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endParaRPr lang="en-US" altLang="ko-KR" sz="2000" dirty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“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최상위 </a:t>
            </a:r>
            <a:r>
              <a:rPr lang="ko-KR" altLang="en-US" sz="20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카드의 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bottom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값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”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 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&gt;= 0</a:t>
            </a:r>
            <a:endParaRPr lang="en-US" altLang="ko-KR" sz="2000" dirty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998875" y="610178"/>
            <a:ext cx="1464261" cy="874606"/>
            <a:chOff x="5998875" y="1042226"/>
            <a:chExt cx="1464261" cy="874606"/>
          </a:xfrm>
        </p:grpSpPr>
        <p:sp>
          <p:nvSpPr>
            <p:cNvPr id="34" name="직사각형 33"/>
            <p:cNvSpPr/>
            <p:nvPr/>
          </p:nvSpPr>
          <p:spPr>
            <a:xfrm>
              <a:off x="5998875" y="1042226"/>
              <a:ext cx="730896" cy="8746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prepend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732240" y="1196752"/>
              <a:ext cx="730896" cy="57606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prepend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977896" y="6093295"/>
            <a:ext cx="1546431" cy="911001"/>
            <a:chOff x="5977896" y="6093295"/>
            <a:chExt cx="1546431" cy="911001"/>
          </a:xfrm>
        </p:grpSpPr>
        <p:sp>
          <p:nvSpPr>
            <p:cNvPr id="52" name="직사각형 51"/>
            <p:cNvSpPr/>
            <p:nvPr/>
          </p:nvSpPr>
          <p:spPr>
            <a:xfrm>
              <a:off x="5977896" y="6093295"/>
              <a:ext cx="740762" cy="829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667654" y="6237312"/>
              <a:ext cx="856673" cy="7669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6793272" y="358681"/>
            <a:ext cx="638003" cy="1152128"/>
          </a:xfrm>
          <a:prstGeom prst="rect">
            <a:avLst/>
          </a:prstGeom>
          <a:gradFill>
            <a:gsLst>
              <a:gs pos="35000">
                <a:schemeClr val="accent2">
                  <a:tint val="37000"/>
                  <a:satMod val="300000"/>
                  <a:alpha val="36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872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185 L 0.0026 0.1495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4" grpId="0" animBg="1"/>
      <p:bldP spid="54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79512" y="1597280"/>
            <a:ext cx="2700472" cy="4922569"/>
            <a:chOff x="4499673" y="2276872"/>
            <a:chExt cx="2700472" cy="4922569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972" y="2276872"/>
              <a:ext cx="1498173" cy="4922569"/>
            </a:xfrm>
            <a:prstGeom prst="rect">
              <a:avLst/>
            </a:prstGeom>
          </p:spPr>
        </p:pic>
        <p:sp>
          <p:nvSpPr>
            <p:cNvPr id="39" name="오각형 38"/>
            <p:cNvSpPr/>
            <p:nvPr/>
          </p:nvSpPr>
          <p:spPr>
            <a:xfrm rot="1372702">
              <a:off x="4499673" y="3698934"/>
              <a:ext cx="1425846" cy="609364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392033">
              <a:off x="4591458" y="3847102"/>
              <a:ext cx="10935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사용자의 시점</a:t>
              </a:r>
              <a:endParaRPr lang="en-US" altLang="ko-KR" sz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381811" y="1597280"/>
            <a:ext cx="750921" cy="11403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4"/>
          <a:srcRect b="1818"/>
          <a:stretch/>
        </p:blipFill>
        <p:spPr>
          <a:xfrm>
            <a:off x="1166614" y="1788929"/>
            <a:ext cx="1928566" cy="3888432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402331" y="836712"/>
            <a:ext cx="1464261" cy="874606"/>
            <a:chOff x="5998875" y="1042226"/>
            <a:chExt cx="1464261" cy="874606"/>
          </a:xfrm>
        </p:grpSpPr>
        <p:sp>
          <p:nvSpPr>
            <p:cNvPr id="34" name="직사각형 33"/>
            <p:cNvSpPr/>
            <p:nvPr/>
          </p:nvSpPr>
          <p:spPr>
            <a:xfrm>
              <a:off x="5998875" y="1042226"/>
              <a:ext cx="730896" cy="8746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prepend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732240" y="1196752"/>
              <a:ext cx="730896" cy="57606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prepend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381316" y="1572905"/>
            <a:ext cx="1544138" cy="501317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38893" y="5676109"/>
            <a:ext cx="856673" cy="8437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85294" y="5792341"/>
            <a:ext cx="14205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" b="1" dirty="0" smtClean="0">
              <a:solidFill>
                <a:srgbClr val="C00000"/>
              </a:solidFill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</a:rPr>
              <a:t>카드가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</a:rPr>
              <a:t>삭제된 영역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808948" y="1640246"/>
            <a:ext cx="1683389" cy="5882498"/>
            <a:chOff x="5584812" y="1290918"/>
            <a:chExt cx="1683389" cy="5882498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0283" y="2083195"/>
              <a:ext cx="1498173" cy="4922569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5584812" y="1290918"/>
              <a:ext cx="1683389" cy="5882498"/>
              <a:chOff x="5584812" y="1290918"/>
              <a:chExt cx="1683389" cy="5882498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5584812" y="1290918"/>
                <a:ext cx="1683389" cy="5882498"/>
                <a:chOff x="5584812" y="1290918"/>
                <a:chExt cx="1683389" cy="5882498"/>
              </a:xfrm>
            </p:grpSpPr>
            <p:sp>
              <p:nvSpPr>
                <p:cNvPr id="43" name="직사각형 42"/>
                <p:cNvSpPr/>
                <p:nvPr/>
              </p:nvSpPr>
              <p:spPr>
                <a:xfrm>
                  <a:off x="5630283" y="2083195"/>
                  <a:ext cx="750921" cy="11403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45" name="그룹 44"/>
                <p:cNvGrpSpPr/>
                <p:nvPr/>
              </p:nvGrpSpPr>
              <p:grpSpPr>
                <a:xfrm>
                  <a:off x="5650803" y="1322627"/>
                  <a:ext cx="1464261" cy="874606"/>
                  <a:chOff x="5998875" y="1042226"/>
                  <a:chExt cx="1464261" cy="874606"/>
                </a:xfrm>
              </p:grpSpPr>
              <p:sp>
                <p:nvSpPr>
                  <p:cNvPr id="46" name="직사각형 45"/>
                  <p:cNvSpPr/>
                  <p:nvPr/>
                </p:nvSpPr>
                <p:spPr>
                  <a:xfrm>
                    <a:off x="5998875" y="1042226"/>
                    <a:ext cx="730896" cy="874606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dirty="0" smtClean="0">
                        <a:solidFill>
                          <a:prstClr val="white"/>
                        </a:solidFill>
                      </a:rPr>
                      <a:t>prepend</a:t>
                    </a:r>
                    <a:endParaRPr lang="ko-KR" altLang="en-US" sz="11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7" name="직사각형 46"/>
                  <p:cNvSpPr/>
                  <p:nvPr/>
                </p:nvSpPr>
                <p:spPr>
                  <a:xfrm>
                    <a:off x="6732240" y="1196752"/>
                    <a:ext cx="730896" cy="576064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dirty="0" smtClean="0">
                        <a:solidFill>
                          <a:prstClr val="white"/>
                        </a:solidFill>
                      </a:rPr>
                      <a:t>prepend</a:t>
                    </a:r>
                    <a:endParaRPr lang="ko-KR" altLang="en-US" sz="1100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49" name="직사각형 48"/>
                <p:cNvSpPr/>
                <p:nvPr/>
              </p:nvSpPr>
              <p:spPr>
                <a:xfrm>
                  <a:off x="5584812" y="6162023"/>
                  <a:ext cx="1683389" cy="101139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5629788" y="1290918"/>
                  <a:ext cx="1544138" cy="48448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1" name="직사각형 10"/>
              <p:cNvSpPr/>
              <p:nvPr/>
            </p:nvSpPr>
            <p:spPr>
              <a:xfrm>
                <a:off x="5688650" y="3501008"/>
                <a:ext cx="638003" cy="1152128"/>
              </a:xfrm>
              <a:prstGeom prst="rect">
                <a:avLst/>
              </a:prstGeom>
              <a:gradFill>
                <a:gsLst>
                  <a:gs pos="35000">
                    <a:schemeClr val="accent2">
                      <a:tint val="37000"/>
                      <a:satMod val="300000"/>
                      <a:alpha val="36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/>
          <p:cNvSpPr/>
          <p:nvPr/>
        </p:nvSpPr>
        <p:spPr>
          <a:xfrm>
            <a:off x="1429588" y="3054778"/>
            <a:ext cx="638003" cy="1152128"/>
          </a:xfrm>
          <a:prstGeom prst="rect">
            <a:avLst/>
          </a:prstGeom>
          <a:gradFill>
            <a:gsLst>
              <a:gs pos="35000">
                <a:schemeClr val="accent2">
                  <a:tint val="37000"/>
                  <a:satMod val="300000"/>
                  <a:alpha val="36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오각형 36"/>
          <p:cNvSpPr/>
          <p:nvPr/>
        </p:nvSpPr>
        <p:spPr>
          <a:xfrm rot="1372702">
            <a:off x="5652120" y="2270409"/>
            <a:ext cx="1425846" cy="60936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392033">
            <a:off x="5743905" y="2418577"/>
            <a:ext cx="10935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사용자의 시점</a:t>
            </a:r>
            <a:endParaRPr lang="en-US" altLang="ko-KR" sz="12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4"/>
          <a:srcRect b="1818"/>
          <a:stretch/>
        </p:blipFill>
        <p:spPr>
          <a:xfrm>
            <a:off x="6660232" y="1052736"/>
            <a:ext cx="1928566" cy="3888432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3347864" y="1364268"/>
            <a:ext cx="30363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Prepend</a:t>
            </a:r>
            <a:r>
              <a:rPr lang="ko-KR" altLang="en-US" sz="24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 후 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fit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과정을 진행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347864" y="3680619"/>
            <a:ext cx="33843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1. Document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크기 조절</a:t>
            </a:r>
            <a:endParaRPr lang="en-US" altLang="ko-KR" sz="2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2.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카드의 위치 재조정</a:t>
            </a:r>
            <a:r>
              <a:rPr lang="en-US" altLang="ko-KR" sz="16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/>
              </a:rPr>
              <a:t>.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347865" y="4449262"/>
            <a:ext cx="3050142" cy="1428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" panose="020D0604000000000000"/>
              </a:rPr>
              <a:t>사용자 시점 유지</a:t>
            </a:r>
            <a:endParaRPr lang="en-US" altLang="ko-KR" sz="2400" b="1" dirty="0" smtClean="0">
              <a:solidFill>
                <a:srgbClr val="C00000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r>
              <a:rPr lang="ko-KR" altLang="en-US" sz="2000" dirty="0" err="1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를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 위해</a:t>
            </a:r>
            <a:endParaRPr lang="en-US" altLang="ko-KR" sz="2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scroll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이 이동됨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.</a:t>
            </a:r>
            <a:endParaRPr lang="en-US" altLang="ko-KR" sz="2400" dirty="0" smtClean="0">
              <a:solidFill>
                <a:srgbClr val="00B0F0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43773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-0.00486 -0.2319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-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/>
      <p:bldP spid="57" grpId="0"/>
      <p:bldP spid="5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rot="19102941">
            <a:off x="543803" y="4461390"/>
            <a:ext cx="108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</a:t>
            </a:r>
            <a:endParaRPr lang="en-US" altLang="ko-KR" sz="1400" b="1" dirty="0" smtClean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좌표 처리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4118" y="1076543"/>
            <a:ext cx="6041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Append/prepend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시 </a:t>
            </a:r>
            <a:endParaRPr lang="en-US" altLang="ko-KR" sz="24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추가된 카드를 </a:t>
            </a:r>
            <a:r>
              <a:rPr lang="en-US" altLang="ko-KR" sz="2400" dirty="0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" panose="020D0604000000000000"/>
              </a:rPr>
              <a:t>group </a:t>
            </a:r>
            <a:r>
              <a:rPr lang="ko-KR" altLang="en-US" sz="2400" dirty="0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" panose="020D0604000000000000"/>
              </a:rPr>
              <a:t>단위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로 관리</a:t>
            </a:r>
            <a:r>
              <a:rPr lang="en-US" altLang="ko-KR" sz="24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/>
            </a:r>
            <a:b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</a:br>
            <a: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(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기본은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undefined)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243" y="1268760"/>
            <a:ext cx="1498173" cy="4922569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654118" y="2348880"/>
            <a:ext cx="5756259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</a:t>
            </a: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지정하여 추가</a:t>
            </a:r>
            <a:endParaRPr lang="en-US" altLang="ko-KR" sz="20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Inst.append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([</a:t>
            </a:r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…], “key1”);</a:t>
            </a:r>
          </a:p>
          <a:p>
            <a:r>
              <a:rPr lang="en-US" altLang="ko-KR" sz="2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Inst.append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([</a:t>
            </a:r>
            <a:r>
              <a:rPr lang="en-US" altLang="ko-KR" sz="2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…], 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“key2”);</a:t>
            </a:r>
          </a:p>
          <a:p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Inst.prepend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([</a:t>
            </a:r>
            <a:r>
              <a:rPr lang="en-US" altLang="ko-KR" sz="2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…], 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1);</a:t>
            </a:r>
          </a:p>
          <a:p>
            <a:r>
              <a:rPr lang="en-US" altLang="ko-KR" sz="2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Inst.prepend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([</a:t>
            </a:r>
            <a:r>
              <a:rPr lang="en-US" altLang="ko-KR" sz="2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…], 3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endParaRPr lang="en-US" altLang="ko-KR" sz="20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000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groupkey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얻음</a:t>
            </a:r>
            <a:endParaRPr lang="en-US" altLang="ko-KR" sz="20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Inst.getGroupKeys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(); 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[2,2,1,1,1,1,1]</a:t>
            </a:r>
            <a:endParaRPr lang="en-US" altLang="ko-KR" sz="20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826567" y="2639651"/>
            <a:ext cx="666034" cy="12241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Group</a:t>
            </a:r>
          </a:p>
          <a:p>
            <a:pPr algn="ctr"/>
            <a:r>
              <a:rPr lang="en-US" altLang="ko-KR" sz="1100" b="1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1</a:t>
            </a:r>
            <a:endParaRPr lang="ko-KR" altLang="en-US" sz="1100" b="1" dirty="0">
              <a:ln w="6600">
                <a:solidFill>
                  <a:srgbClr val="C0504D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C0504D"/>
                </a:outerShdw>
              </a:effectLst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624749" y="2558769"/>
            <a:ext cx="666034" cy="12241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Group</a:t>
            </a:r>
          </a:p>
          <a:p>
            <a:pPr algn="ctr"/>
            <a:r>
              <a:rPr lang="en-US" altLang="ko-KR" sz="1100" b="1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1</a:t>
            </a:r>
            <a:endParaRPr lang="ko-KR" altLang="en-US" sz="1100" b="1" dirty="0">
              <a:ln w="6600">
                <a:solidFill>
                  <a:srgbClr val="C0504D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C0504D"/>
                </a:outerShdw>
              </a:effectLst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826567" y="3904928"/>
            <a:ext cx="666034" cy="12241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Group</a:t>
            </a:r>
          </a:p>
          <a:p>
            <a:pPr algn="ctr"/>
            <a:r>
              <a:rPr lang="en-US" altLang="ko-KR" sz="1100" b="1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1</a:t>
            </a:r>
            <a:endParaRPr lang="ko-KR" altLang="en-US" sz="1100" b="1" dirty="0">
              <a:ln w="6600">
                <a:solidFill>
                  <a:srgbClr val="C0504D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C0504D"/>
                </a:outerShdw>
              </a:effectLst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616437" y="3814058"/>
            <a:ext cx="666034" cy="112984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Group</a:t>
            </a:r>
          </a:p>
          <a:p>
            <a:pPr algn="ctr"/>
            <a:r>
              <a:rPr lang="en-US" altLang="ko-KR" sz="1100" b="1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1</a:t>
            </a:r>
            <a:endParaRPr lang="ko-KR" altLang="en-US" sz="1100" b="1" dirty="0">
              <a:ln w="6600">
                <a:solidFill>
                  <a:srgbClr val="C0504D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C0504D"/>
                </a:outerShdw>
              </a:effectLst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839384" y="1361920"/>
            <a:ext cx="666034" cy="1224136"/>
          </a:xfrm>
          <a:prstGeom prst="rect">
            <a:avLst/>
          </a:prstGeom>
          <a:noFill/>
          <a:ln w="19050">
            <a:solidFill>
              <a:srgbClr val="33CC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4BACC6"/>
                </a:solidFill>
                <a:effectLst>
                  <a:outerShdw blurRad="12700" dist="38100" dir="2700000" algn="tl" rotWithShape="0">
                    <a:srgbClr val="4BACC6">
                      <a:lumMod val="60000"/>
                      <a:lumOff val="40000"/>
                    </a:srgbClr>
                  </a:outerShdw>
                </a:effectLst>
              </a:rPr>
              <a:t>Group2</a:t>
            </a:r>
            <a:endParaRPr lang="ko-KR" altLang="en-US" sz="1100" b="1" dirty="0">
              <a:ln w="9525">
                <a:solidFill>
                  <a:prstClr val="white"/>
                </a:solidFill>
                <a:prstDash val="solid"/>
              </a:ln>
              <a:solidFill>
                <a:srgbClr val="4BACC6"/>
              </a:solidFill>
              <a:effectLst>
                <a:outerShdw blurRad="12700" dist="38100" dir="2700000" algn="tl" rotWithShape="0">
                  <a:srgbClr val="4BACC6">
                    <a:lumMod val="60000"/>
                    <a:lumOff val="40000"/>
                  </a:srgbClr>
                </a:outerShdw>
              </a:effectLst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28417" y="1298389"/>
            <a:ext cx="666034" cy="1224136"/>
          </a:xfrm>
          <a:prstGeom prst="rect">
            <a:avLst/>
          </a:prstGeom>
          <a:noFill/>
          <a:ln w="19050">
            <a:solidFill>
              <a:srgbClr val="33CC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4BACC6"/>
                </a:solidFill>
                <a:effectLst>
                  <a:outerShdw blurRad="12700" dist="38100" dir="2700000" algn="tl" rotWithShape="0">
                    <a:srgbClr val="4BACC6">
                      <a:lumMod val="60000"/>
                      <a:lumOff val="40000"/>
                    </a:srgbClr>
                  </a:outerShdw>
                </a:effectLst>
              </a:rPr>
              <a:t>Group</a:t>
            </a:r>
          </a:p>
          <a:p>
            <a:pPr algn="ctr"/>
            <a:r>
              <a:rPr lang="en-US" altLang="ko-KR" sz="11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4BACC6"/>
                </a:solidFill>
                <a:effectLst>
                  <a:outerShdw blurRad="12700" dist="38100" dir="2700000" algn="tl" rotWithShape="0">
                    <a:srgbClr val="4BACC6">
                      <a:lumMod val="60000"/>
                      <a:lumOff val="40000"/>
                    </a:srgbClr>
                  </a:outerShdw>
                </a:effectLst>
              </a:rPr>
              <a:t>2</a:t>
            </a:r>
            <a:endParaRPr lang="ko-KR" altLang="en-US" sz="1100" b="1" dirty="0">
              <a:ln w="9525">
                <a:solidFill>
                  <a:prstClr val="white"/>
                </a:solidFill>
                <a:prstDash val="solid"/>
              </a:ln>
              <a:solidFill>
                <a:srgbClr val="4BACC6"/>
              </a:solidFill>
              <a:effectLst>
                <a:outerShdw blurRad="12700" dist="38100" dir="2700000" algn="tl" rotWithShape="0">
                  <a:srgbClr val="4BACC6">
                    <a:lumMod val="60000"/>
                    <a:lumOff val="40000"/>
                  </a:srgbClr>
                </a:outerShdw>
              </a:effectLst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616437" y="4975060"/>
            <a:ext cx="666034" cy="121626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Group</a:t>
            </a:r>
          </a:p>
          <a:p>
            <a:pPr algn="ctr"/>
            <a:r>
              <a:rPr lang="en-US" altLang="ko-KR" sz="1100" b="1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1</a:t>
            </a:r>
            <a:endParaRPr lang="ko-KR" altLang="en-US" sz="1100" b="1" dirty="0">
              <a:ln w="6600">
                <a:solidFill>
                  <a:srgbClr val="C0504D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C0504D"/>
                </a:outerShdw>
              </a:effectLst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11560" y="5005625"/>
            <a:ext cx="66967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group </a:t>
            </a:r>
            <a:r>
              <a:rPr lang="ko-KR" altLang="en-US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단위로 </a:t>
            </a:r>
            <a:r>
              <a:rPr lang="en-US" altLang="ko-KR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DOM</a:t>
            </a:r>
            <a:r>
              <a:rPr lang="ko-KR" altLang="en-US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을 삭제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한다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groupKey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정보를 바탕으로 </a:t>
            </a:r>
            <a:r>
              <a:rPr lang="en-US" altLang="ko-KR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append, prepend</a:t>
            </a:r>
            <a:r>
              <a:rPr lang="ko-KR" altLang="en-US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될</a:t>
            </a:r>
            <a:r>
              <a:rPr lang="en-US" altLang="ko-KR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/>
            </a:r>
            <a:br>
              <a:rPr lang="en-US" altLang="ko-KR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</a:br>
            <a:r>
              <a:rPr lang="ko-KR" altLang="en-US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데이터를 알 수 있다 </a:t>
            </a:r>
            <a:r>
              <a:rPr lang="en-US" altLang="ko-KR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(</a:t>
            </a:r>
            <a:r>
              <a:rPr lang="ko-KR" altLang="en-US" sz="2000" dirty="0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" panose="020D0604000000000000"/>
              </a:rPr>
              <a:t>서버 </a:t>
            </a:r>
            <a:r>
              <a:rPr lang="ko-KR" altLang="en-US" sz="2000" dirty="0" err="1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" panose="020D0604000000000000"/>
              </a:rPr>
              <a:t>캐싱</a:t>
            </a:r>
            <a:r>
              <a:rPr lang="ko-KR" altLang="en-US" sz="2000" dirty="0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" panose="020D0604000000000000"/>
              </a:rPr>
              <a:t> </a:t>
            </a:r>
            <a:r>
              <a:rPr lang="ko-KR" altLang="en-US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용이</a:t>
            </a:r>
            <a:r>
              <a:rPr lang="en-US" altLang="ko-KR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)</a:t>
            </a:r>
            <a:endParaRPr lang="en-US" altLang="ko-KR" sz="2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379615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552" y="1124744"/>
            <a:ext cx="81369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#4</a:t>
            </a:r>
          </a:p>
          <a:p>
            <a:endParaRPr lang="en-US" altLang="ko-KR" sz="2800" dirty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Append, prepend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이벤트를 이용하여 카드의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개수가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 증가하는</a:t>
            </a:r>
            <a:endParaRPr lang="en-US" altLang="ko-KR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생성한다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en-US" altLang="ko-KR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DOM</a:t>
            </a:r>
            <a:r>
              <a:rPr lang="ko-KR" altLang="en-US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개수를 유지하도록 구성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createInfiniteGrid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endParaRPr lang="en-US" altLang="ko-KR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DOM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개수를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60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개로 유지한다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60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지정</a:t>
            </a:r>
            <a:endParaRPr lang="en-US" altLang="ko-KR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최초 </a:t>
            </a:r>
            <a:r>
              <a:rPr lang="ko-KR" altLang="en-US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마크업에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있는 카드의 그룹 키를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등록한다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defaultGroupKey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/>
            <a:endParaRPr lang="en-US" altLang="ko-KR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Append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이벤트에서 현재 카드의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 키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내역을 </a:t>
            </a:r>
            <a:r>
              <a:rPr lang="en-US" altLang="ko-KR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gk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변수에 등록한다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Prepend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이벤트에서</a:t>
            </a:r>
            <a:endParaRPr lang="en-US" altLang="ko-KR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카드의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 키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내역을 </a:t>
            </a:r>
            <a:r>
              <a:rPr lang="en-US" altLang="ko-KR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gk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변수에 등록한다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data.getItems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얻은 데이터를 </a:t>
            </a:r>
            <a:r>
              <a:rPr lang="en-US" altLang="ko-KR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prepand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 키는 </a:t>
            </a:r>
            <a:r>
              <a:rPr lang="ko-KR" altLang="en-US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최상단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카드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 키의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 데이터 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groupKeys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[0] -1)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넣는다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 상단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카드의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 키가 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prepend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하지 않는다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4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r>
              <a:rPr lang="en-US" altLang="ko-KR" sz="1600" b="1" spc="-150" dirty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#4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243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438325"/>
            <a:ext cx="3384376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Recycling </a:t>
            </a:r>
          </a:p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무한 </a:t>
            </a:r>
            <a:r>
              <a:rPr lang="en-US" altLang="ko-KR" sz="3200" dirty="0" err="1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InfiniteGrid</a:t>
            </a:r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+ </a:t>
            </a:r>
            <a:r>
              <a:rPr lang="en-US" altLang="ko-KR" sz="3200" dirty="0" smtClean="0">
                <a:solidFill>
                  <a:srgbClr val="33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Persist </a:t>
            </a:r>
            <a:r>
              <a:rPr lang="ko-KR" altLang="en-US" sz="3200" dirty="0" smtClean="0">
                <a:solidFill>
                  <a:srgbClr val="33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적용</a:t>
            </a:r>
            <a:endParaRPr lang="en-US" altLang="ko-KR" sz="3200" dirty="0" smtClean="0">
              <a:solidFill>
                <a:srgbClr val="33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278" y="2276872"/>
            <a:ext cx="1498173" cy="4922569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4"/>
          <a:srcRect b="1818"/>
          <a:stretch/>
        </p:blipFill>
        <p:spPr>
          <a:xfrm>
            <a:off x="6516216" y="1752454"/>
            <a:ext cx="1928566" cy="388843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35551" y="3212976"/>
            <a:ext cx="5348617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000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상태를 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Plain Object</a:t>
            </a: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반환</a:t>
            </a:r>
            <a:endParaRPr lang="en-US" altLang="ko-KR" sz="20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status = </a:t>
            </a:r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Inst.getStatus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endParaRPr lang="en-US" altLang="ko-KR" sz="2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Plain Object</a:t>
            </a: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넣어서 </a:t>
            </a:r>
            <a:endParaRPr lang="en-US" altLang="ko-KR" sz="20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상태를 복원</a:t>
            </a:r>
            <a:endParaRPr lang="en-US" altLang="ko-KR" sz="20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Inst.setStatus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(status);</a:t>
            </a:r>
            <a:endParaRPr lang="en-US" altLang="ko-KR" sz="2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9831" y="4910147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32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http://codepen.io/egjs/full/xwYVNK/</a:t>
            </a:r>
            <a:endParaRPr lang="en-US" altLang="ko-KR" sz="32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192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276872"/>
            <a:ext cx="7894035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ko-KR" altLang="en-US" sz="4000" spc="-100" dirty="0" smtClean="0">
                <a:solidFill>
                  <a:srgbClr val="558ED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고맙습니다</a:t>
            </a:r>
            <a:r>
              <a:rPr lang="en-US" altLang="ko-KR" sz="4000" spc="-100" dirty="0" smtClean="0">
                <a:solidFill>
                  <a:srgbClr val="558ED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sz="4000" spc="-100" dirty="0">
              <a:solidFill>
                <a:srgbClr val="558ED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8580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1196752"/>
            <a:ext cx="7776864" cy="4644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jQuery Extensions</a:t>
            </a: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ethods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persist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데이터를 저장하고 persist이벤트에서 저장한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데이트를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사용할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 있게 하는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메서드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jQuery버전에서 자동으로 vendor prefix을 지원하지 않는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경우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prefix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없이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사용하게 하는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확장기능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animate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jQuery animate 확장해 transform 및 3d 가속 지원</a:t>
            </a: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vents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rotate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회전을 알려주는 이벤트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scrollend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스크롤의 마지막 시점을 알려주는 이벤트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egjs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926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1989314" y="5926610"/>
            <a:ext cx="5261805" cy="502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989315" y="1268761"/>
            <a:ext cx="2606567" cy="4564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2111433" y="3528160"/>
            <a:ext cx="2332446" cy="2212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111761" y="1520638"/>
            <a:ext cx="2332446" cy="17725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egjs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 -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의존성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211273" y="1626985"/>
            <a:ext cx="2155105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11273" y="2170224"/>
            <a:ext cx="2155105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eg.Class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211273" y="2713463"/>
            <a:ext cx="2155105" cy="4320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eg.Component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11273" y="3600168"/>
            <a:ext cx="2155105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eg.MovableCoord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07196" y="4131198"/>
            <a:ext cx="2155105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eg.Flicking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21433" y="4659742"/>
            <a:ext cx="2155105" cy="43204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eg.Visible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25506" y="5195824"/>
            <a:ext cx="2155105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eg.InfiniteGrid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93741" y="1037927"/>
            <a:ext cx="201048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Components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92729" y="3574057"/>
            <a:ext cx="1866900" cy="4857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36" name="꺾인 연결선 35"/>
          <p:cNvCxnSpPr>
            <a:stCxn id="12" idx="3"/>
            <a:endCxn id="11" idx="3"/>
          </p:cNvCxnSpPr>
          <p:nvPr/>
        </p:nvCxnSpPr>
        <p:spPr>
          <a:xfrm flipV="1">
            <a:off x="4362301" y="3816192"/>
            <a:ext cx="4077" cy="531030"/>
          </a:xfrm>
          <a:prstGeom prst="bentConnector3">
            <a:avLst>
              <a:gd name="adj1" fmla="val 3713441"/>
            </a:avLst>
          </a:prstGeom>
          <a:ln w="34925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47" idx="2"/>
            <a:endCxn id="80" idx="0"/>
          </p:cNvCxnSpPr>
          <p:nvPr/>
        </p:nvCxnSpPr>
        <p:spPr>
          <a:xfrm flipH="1">
            <a:off x="3277656" y="3293215"/>
            <a:ext cx="328" cy="23494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681440" y="4457510"/>
            <a:ext cx="2569679" cy="1375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292614" y="4240326"/>
            <a:ext cx="134733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Events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891840" y="1512824"/>
            <a:ext cx="2155105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persist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891840" y="2056063"/>
            <a:ext cx="2155105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prefixCss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00056" y="2624043"/>
            <a:ext cx="2332446" cy="1454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891840" y="2999945"/>
            <a:ext cx="2155105" cy="4320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transform &amp; 3D Acc.</a:t>
            </a:r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91840" y="3520614"/>
            <a:ext cx="2155105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pause / resume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196395" y="2630613"/>
            <a:ext cx="1434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.animate()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822483" y="4731893"/>
            <a:ext cx="2293310" cy="4320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rotate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822483" y="5257240"/>
            <a:ext cx="2293310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scrollend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81440" y="1268760"/>
            <a:ext cx="2569679" cy="3009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137194" y="1047874"/>
            <a:ext cx="165817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Extension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0" name="Picture 2" descr="jquery logo transparent background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16" b="31298"/>
          <a:stretch/>
        </p:blipFill>
        <p:spPr bwMode="auto">
          <a:xfrm>
            <a:off x="3812702" y="5986414"/>
            <a:ext cx="1492583" cy="40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직선 화살표 연결선 54"/>
          <p:cNvCxnSpPr>
            <a:stCxn id="3" idx="2"/>
            <a:endCxn id="11" idx="1"/>
          </p:cNvCxnSpPr>
          <p:nvPr/>
        </p:nvCxnSpPr>
        <p:spPr>
          <a:xfrm flipV="1">
            <a:off x="1669067" y="3816192"/>
            <a:ext cx="542206" cy="7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00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966207"/>
            <a:ext cx="777686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Web: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://naver.github.io/egjs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/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CDN: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://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cdnjs.com/libraries/egjs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https://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www.jsdelivr.com/projects/egjs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4115169"/>
            <a:ext cx="5030579" cy="61555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# bower를 이용해 egjs 설치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$ bower install egjs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1027" name="Picture 3" descr="Bower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117" y="3694133"/>
            <a:ext cx="1508280" cy="132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egjs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-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다운로드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00810" y="5621759"/>
            <a:ext cx="5966683" cy="61555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# 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npm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을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 이용해 egjs 설치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$ 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npm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install egjs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7110" y="5662815"/>
            <a:ext cx="1439432" cy="55699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67647" y="3545373"/>
            <a:ext cx="1481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Bower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00810" y="5098539"/>
            <a:ext cx="11769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479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8028" y="1340768"/>
            <a:ext cx="83437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 버전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eg.js :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 버전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eg.min.js :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버전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의존성 라이브러리가 포함된 </a:t>
            </a:r>
            <a:r>
              <a:rPr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패키징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버전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pkgd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eg.pkgd.min.js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의존성 파일이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패키징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flicking.pkgd.min.js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Flicking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컴포넌트 의존성 파일만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패키징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infiniteGrid.pkgd.min.js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컴포넌트 의존성 파일만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패키징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egjs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배포파일 구성요소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051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목차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간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빈화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35270</TotalTime>
  <Words>2319</Words>
  <Application>Microsoft Office PowerPoint</Application>
  <PresentationFormat>화면 슬라이드 쇼(4:3)</PresentationFormat>
  <Paragraphs>739</Paragraphs>
  <Slides>59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59</vt:i4>
      </vt:variant>
    </vt:vector>
  </HeadingPairs>
  <TitlesOfParts>
    <vt:vector size="76" baseType="lpstr">
      <vt:lpstr>Rix고딕 EB</vt:lpstr>
      <vt:lpstr>굴림</vt:lpstr>
      <vt:lpstr>나눔고딕</vt:lpstr>
      <vt:lpstr>나눔고딕 ExtraBold</vt:lpstr>
      <vt:lpstr>나눔바른고딕</vt:lpstr>
      <vt:lpstr>나눔바른고딕OTF</vt:lpstr>
      <vt:lpstr>맑은 고딕</vt:lpstr>
      <vt:lpstr>Arial</vt:lpstr>
      <vt:lpstr>Consolas</vt:lpstr>
      <vt:lpstr>Wingdings</vt:lpstr>
      <vt:lpstr>표지</vt:lpstr>
      <vt:lpstr>목차</vt:lpstr>
      <vt:lpstr>간지</vt:lpstr>
      <vt:lpstr>내지</vt:lpstr>
      <vt:lpstr>빈화면</vt:lpstr>
      <vt:lpstr>1_내지</vt:lpstr>
      <vt:lpstr>2_내지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Stevia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NHN</dc:creator>
  <cp:lastModifiedBy>Jae Sung Park</cp:lastModifiedBy>
  <cp:revision>1305</cp:revision>
  <dcterms:created xsi:type="dcterms:W3CDTF">2007-04-27T09:07:31Z</dcterms:created>
  <dcterms:modified xsi:type="dcterms:W3CDTF">2017-02-21T09:11:15Z</dcterms:modified>
</cp:coreProperties>
</file>