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79300"/>
  <p:notesSz cx="6858000" cy="9144000"/>
  <p:embeddedFontLst>
    <p:embeddedFont>
      <p:font typeface="Lexend SemiBold"/>
      <p:regular r:id="rId21"/>
      <p:bold r:id="rId22"/>
    </p:embeddedFont>
    <p:embeddedFont>
      <p:font typeface="Lexend Light"/>
      <p:regular r:id="rId23"/>
      <p:bold r:id="rId24"/>
    </p:embeddedFont>
    <p:embeddedFont>
      <p:font typeface="Lexend Medium"/>
      <p:regular r:id="rId25"/>
      <p:bold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xendSemiBold-bold.fntdata"/><Relationship Id="rId21" Type="http://schemas.openxmlformats.org/officeDocument/2006/relationships/font" Target="fonts/LexendSemiBold-regular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Medium-bold.fntdata"/><Relationship Id="rId25" Type="http://schemas.openxmlformats.org/officeDocument/2006/relationships/font" Target="fonts/LexendMedium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a55a399371_0_1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a55a399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22d061a39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22d061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922aaf2cf6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922aaf2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22d061a39_0_1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22d061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22d061a39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922d061a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10b5e1a29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10b5e1a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923e522b58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923e522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1edd3e576_0_21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1edd3e5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1089bc616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1089bc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55a399371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55a399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1edd3e576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1edd3e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22aaf2cf6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22aaf2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1edd3e576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1edd3e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91edd3e576_0_1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91edd3e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5500"/>
              <a:buFont typeface="Lexend SemiBold"/>
              <a:buNone/>
              <a:defRPr sz="5500">
                <a:solidFill>
                  <a:srgbClr val="F0F0F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descr="edonlogo.png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147850" y="49920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786900" y="29346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410475" y="136777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31250" y="57575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939096" y="519775"/>
            <a:ext cx="847800" cy="848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367275" y="5091575"/>
            <a:ext cx="1916975" cy="502525"/>
            <a:chOff x="1993100" y="4488650"/>
            <a:chExt cx="1916975" cy="502525"/>
          </a:xfrm>
        </p:grpSpPr>
        <p:sp>
          <p:nvSpPr>
            <p:cNvPr id="18" name="Google Shape;18;p2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2">
  <p:cSld name="MAIN_POINT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3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 1">
  <p:cSld name="MAIN_POINT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1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12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0" name="Google Shape;260;p12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7" name="Google Shape;267;p12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2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12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12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2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2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2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2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2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2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2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2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12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2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12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9" name="Google Shape;289;p13"/>
          <p:cNvSpPr/>
          <p:nvPr>
            <p:ph idx="4" type="pic"/>
          </p:nvPr>
        </p:nvSpPr>
        <p:spPr>
          <a:xfrm>
            <a:off x="6089600" y="0"/>
            <a:ext cx="6089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14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14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5" name="Google Shape;305;p16"/>
          <p:cNvSpPr/>
          <p:nvPr/>
        </p:nvSpPr>
        <p:spPr>
          <a:xfrm>
            <a:off x="4467225" y="4095750"/>
            <a:ext cx="1009800" cy="1010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0977450" y="2066925"/>
            <a:ext cx="605100" cy="605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329375" y="2672025"/>
            <a:ext cx="328800" cy="328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9639000" y="4314750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866600" y="2476425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2438400" y="5660225"/>
            <a:ext cx="1916975" cy="502525"/>
            <a:chOff x="1993100" y="4488650"/>
            <a:chExt cx="1916975" cy="502525"/>
          </a:xfrm>
        </p:grpSpPr>
        <p:sp>
          <p:nvSpPr>
            <p:cNvPr id="311" name="Google Shape;311;p16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0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1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0F0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Lexend SemiBold"/>
              <a:buNone/>
              <a:defRPr sz="2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SemiBold"/>
              <a:buNone/>
              <a:defRPr sz="16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19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9" name="Google Shape;369;p19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19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1" name="Google Shape;371;p19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2" name="Google Shape;372;p19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3" name="Google Shape;373;p19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4" name="Google Shape;374;p19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9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9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7" name="Google Shape;377;p19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cxnSp>
        <p:nvCxnSpPr>
          <p:cNvPr id="378" name="Google Shape;378;p19"/>
          <p:cNvCxnSpPr/>
          <p:nvPr/>
        </p:nvCxnSpPr>
        <p:spPr>
          <a:xfrm>
            <a:off x="2260600" y="510302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4470400" y="4638675"/>
            <a:ext cx="0" cy="7692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6692100" y="5095875"/>
            <a:ext cx="0" cy="312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7798100" y="3652850"/>
            <a:ext cx="0" cy="1755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10005525" y="3343275"/>
            <a:ext cx="0" cy="20646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/>
          <p:nvPr/>
        </p:nvSpPr>
        <p:spPr>
          <a:xfrm>
            <a:off x="66256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1941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00" y="5299992"/>
            <a:ext cx="10183424" cy="2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20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0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7" name="Google Shape;397;p20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2002617" y="4476655"/>
            <a:ext cx="1892719" cy="501454"/>
            <a:chOff x="1458225" y="3357575"/>
            <a:chExt cx="1419575" cy="3761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5033088" y="12509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909513" y="4822800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86638" y="480075"/>
            <a:ext cx="923100" cy="923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donlogo.png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0718000" y="366825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rgbClr val="F0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21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2" name="Google Shape;412;p21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4789738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2">
  <p:cSld name="MAIN_POINT_1_1_2">
    <p:bg>
      <p:bgPr>
        <a:solidFill>
          <a:srgbClr val="F0F0F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4194075" y="2348075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7" name="Google Shape;427;p22"/>
          <p:cNvSpPr/>
          <p:nvPr>
            <p:ph idx="3" type="pic"/>
          </p:nvPr>
        </p:nvSpPr>
        <p:spPr>
          <a:xfrm>
            <a:off x="2883475" y="22756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2"/>
          <p:cNvSpPr/>
          <p:nvPr>
            <p:ph idx="4" type="pic"/>
          </p:nvPr>
        </p:nvSpPr>
        <p:spPr>
          <a:xfrm>
            <a:off x="2883475" y="348095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2"/>
          <p:cNvSpPr/>
          <p:nvPr>
            <p:ph idx="5" type="pic"/>
          </p:nvPr>
        </p:nvSpPr>
        <p:spPr>
          <a:xfrm>
            <a:off x="2883475" y="46863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4194075" y="3566838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4194075" y="4785613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">
  <p:cSld name="MAIN_POINT_1_1_1">
    <p:bg>
      <p:bgPr>
        <a:solidFill>
          <a:srgbClr val="F0F0F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9" name="Google Shape;439;p23"/>
          <p:cNvSpPr txBox="1"/>
          <p:nvPr>
            <p:ph idx="2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0" name="Google Shape;440;p23"/>
          <p:cNvSpPr txBox="1"/>
          <p:nvPr>
            <p:ph idx="3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2" name="Google Shape;442;p23"/>
          <p:cNvSpPr txBox="1"/>
          <p:nvPr>
            <p:ph idx="4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3" name="Google Shape;443;p23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4" name="Google Shape;444;p23"/>
          <p:cNvSpPr txBox="1"/>
          <p:nvPr>
            <p:ph idx="6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23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">
  <p:cSld name="MAIN_POINT_1_1_1_1">
    <p:bg>
      <p:bgPr>
        <a:solidFill>
          <a:srgbClr val="F0F0F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4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8" name="Google Shape;4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0" name="Google Shape;460;p24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1" name="Google Shape;461;p24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2" name="Google Shape;462;p24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3" name="Google Shape;463;p24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4" name="Google Shape;464;p24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5" name="Google Shape;465;p24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Medium"/>
              <a:buNone/>
              <a:defRPr sz="13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6" name="Google Shape;466;p24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7" name="Google Shape;467;p24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9" name="Google Shape;469;p24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0" name="Google Shape;470;p24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1" name="Google Shape;471;p24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2" name="Google Shape;472;p24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24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4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24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24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4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4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24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24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24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24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24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24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24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24"/>
          <p:cNvCxnSpPr/>
          <p:nvPr/>
        </p:nvCxnSpPr>
        <p:spPr>
          <a:xfrm>
            <a:off x="1296575" y="1976038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>
            <p:ph idx="2" type="pic"/>
          </p:nvPr>
        </p:nvSpPr>
        <p:spPr>
          <a:xfrm>
            <a:off x="6094275" y="-175"/>
            <a:ext cx="6089700" cy="68739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2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3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5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26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27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508" name="Google Shape;5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032725"/>
            <a:ext cx="7180775" cy="31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2439551" y="5683155"/>
            <a:ext cx="1892719" cy="501454"/>
            <a:chOff x="1458225" y="3357575"/>
            <a:chExt cx="1419575" cy="376100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>
            <a:off x="10318233" y="6090700"/>
            <a:ext cx="1226100" cy="1226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67750" y="24727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630925" y="43161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93C1"/>
              </a:buClr>
              <a:buSzPts val="1600"/>
              <a:buFont typeface="Lexend Light"/>
              <a:buChar char="●"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SemiBold"/>
              <a:buChar char="○"/>
              <a:def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3" name="Google Shape;133;p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SemiBold"/>
              <a:buNone/>
              <a:defRPr sz="16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3">
  <p:cSld name="MAIN_POINT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495567" y="4650967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495567" y="3285700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495567" y="1918383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3" name="Google Shape;153;p7"/>
          <p:cNvSpPr/>
          <p:nvPr>
            <p:ph idx="6" type="pic"/>
          </p:nvPr>
        </p:nvSpPr>
        <p:spPr>
          <a:xfrm>
            <a:off x="2807867" y="22083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"/>
          <p:cNvSpPr/>
          <p:nvPr>
            <p:ph idx="7" type="pic"/>
          </p:nvPr>
        </p:nvSpPr>
        <p:spPr>
          <a:xfrm>
            <a:off x="2807867" y="35746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7"/>
          <p:cNvSpPr/>
          <p:nvPr>
            <p:ph idx="8" type="pic"/>
          </p:nvPr>
        </p:nvSpPr>
        <p:spPr>
          <a:xfrm>
            <a:off x="2807867" y="4942983"/>
            <a:ext cx="480300" cy="52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1">
  <p:cSld name="MAIN_POIN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60" name="Google Shape;160;p8"/>
          <p:cNvGrpSpPr/>
          <p:nvPr/>
        </p:nvGrpSpPr>
        <p:grpSpPr>
          <a:xfrm>
            <a:off x="784225" y="3221850"/>
            <a:ext cx="10620375" cy="2422775"/>
            <a:chOff x="784225" y="3221850"/>
            <a:chExt cx="10620375" cy="2422775"/>
          </a:xfrm>
        </p:grpSpPr>
        <p:pic>
          <p:nvPicPr>
            <p:cNvPr id="161" name="Google Shape;1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225" y="5177875"/>
              <a:ext cx="10620375" cy="4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8"/>
            <p:cNvCxnSpPr/>
            <p:nvPr/>
          </p:nvCxnSpPr>
          <p:spPr>
            <a:xfrm>
              <a:off x="2260600" y="510302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4470400" y="4638675"/>
              <a:ext cx="0" cy="76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92100" y="5095875"/>
              <a:ext cx="0" cy="31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798100" y="3652850"/>
              <a:ext cx="0" cy="175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0005525" y="3343275"/>
              <a:ext cx="0" cy="206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9939075" y="32218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731650" y="35196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256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403950" y="451737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1941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4" name="Google Shape;174;p8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5" name="Google Shape;175;p8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8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2">
  <p:cSld name="MAIN_POIN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6" name="Google Shape;196;p9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7" name="Google Shape;207;p9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8" name="Google Shape;208;p9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9" name="Google Shape;209;p9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3">
  <p:cSld name="MAIN_POINT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0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10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10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867" y="912717"/>
            <a:ext cx="761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867" y="2325900"/>
            <a:ext cx="10557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sintaksė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sp>
        <p:nvSpPr>
          <p:cNvPr id="584" name="Google Shape;584;p3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Skaičiuotuvas 2</a:t>
            </a:r>
            <a:endParaRPr/>
          </a:p>
        </p:txBody>
      </p:sp>
      <p:sp>
        <p:nvSpPr>
          <p:cNvPr id="585" name="Google Shape;585;p3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Užduotis: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GB" sz="2000"/>
              <a:t>Perskaityti du skaičius ir ženklą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GB" sz="2000"/>
              <a:t>Pagal perskaitytą ženklą pasirinkti teisingą operaciją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GB" sz="2000"/>
              <a:t>Rezultatą atspausdinti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6" name="Google Shape;586;p3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while(boolean)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Vykdomas kodas, jei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boolean = true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92" name="Google Shape;592;p3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3" name="Google Shape;593;p3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hile ciklas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int[] skaiciai = new int[5]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String[] tekstai = new String[5]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String[] tekstai = {“Hello”, “World”, “Welcome”}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0" name="Google Shape;600;p3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1" name="Google Shape;601;p3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Sąrašai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for(int i = 0; boolean; i++)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panaudojantis i indeksą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System.out.println(i);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608" name="Google Shape;608;p4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9" name="Google Shape;609;p4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or indekso ciklas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for(&lt;&lt;data type&gt;&gt; elementoPavadinimas : list)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//Kodas panaudojantis kiekvieną elementą iš sąrašo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System.out.println(elementoPavadinimas);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616" name="Google Shape;616;p4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7" name="Google Shape;617;p4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or elementų ciklas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idx="1" type="body"/>
          </p:nvPr>
        </p:nvSpPr>
        <p:spPr>
          <a:xfrm>
            <a:off x="1050176" y="2552700"/>
            <a:ext cx="108384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Kiekviena grupė gauna funkcijos aprašymą ir parašo jos turinį ir kodą, kviečiantį parašytą funkciją: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patikrinanti ar skaičių sąrašas lyginis 	[1, 2, 3] -&gt; [false, true, false]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apverčianti skaičių sąrašą 				[1, 2, 3] -&gt; [3, 2, 1]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Funkcija, apkeičianti boolean sąrašo reikšmes		[true, true, false] -&gt; [false, false, true]</a:t>
            </a:r>
            <a:endParaRPr sz="2000"/>
          </a:p>
        </p:txBody>
      </p:sp>
      <p:sp>
        <p:nvSpPr>
          <p:cNvPr id="624" name="Google Shape;624;p4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4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equals() - String palyginimas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equalsIgnoreCase() - teksto palyginimas nepaisant didžiųjų/mažųjų raidžių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contains() - patikrinimas, ar tekstas turi duotą reikšmę savyje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formatted() - teksto formatavimas - reikšmių įterpimas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replace() - dalies teksto pakeitimas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split() - teksto išskaidymas į sąrašą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substring() - teksto dalies paėmimas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trim() - teksto whitespace apkirpimas</a:t>
            </a:r>
            <a:endParaRPr sz="2000"/>
          </a:p>
        </p:txBody>
      </p:sp>
      <p:sp>
        <p:nvSpPr>
          <p:cNvPr id="519" name="Google Shape;519;p2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funkcijos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Naudojama atspausdinti skirtingą tekstą priklausomą nuo duotos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boolean</a:t>
            </a:r>
            <a:r>
              <a:rPr lang="en-GB" sz="2000"/>
              <a:t> reikšmės: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String message = accessGranted ? “ACCESS GRANTED” : “ACCESS DENIED”;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Sąlyga String reikšmėje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1035850" y="1671025"/>
            <a:ext cx="10107600" cy="44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Primityvūs duomenų tipai: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int numeris = 21;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skaičiai nuo -2147483648 iki 2147483647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boolean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</a:t>
            </a:r>
            <a:r>
              <a:rPr lang="en-GB" sz="2000"/>
              <a:t>oolean debesuota = true;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boolean giedra = false;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sąrašai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int[] metai = new int[365]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boolean[] savaitesDebesuotumas = new boolean[7]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Ne primityvūs duomenų tipai: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String pasveikinimas = “Hello World!”</a:t>
            </a:r>
            <a:endParaRPr sz="2000"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Duomenų tipai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Užduotis: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Perskaityti du skaičius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Sudėti abu skaičius ir atspausdinti rezultatą</a:t>
            </a:r>
            <a:endParaRPr/>
          </a:p>
        </p:txBody>
      </p:sp>
      <p:sp>
        <p:nvSpPr>
          <p:cNvPr id="543" name="Google Shape;543;p32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Skaičiuotuvas</a:t>
            </a:r>
            <a:endParaRPr/>
          </a:p>
        </p:txBody>
      </p:sp>
      <p:sp>
        <p:nvSpPr>
          <p:cNvPr id="544" name="Google Shape;544;p3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32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32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5602" r="5602" t="0"/>
          <a:stretch/>
        </p:blipFill>
        <p:spPr>
          <a:xfrm>
            <a:off x="6089600" y="0"/>
            <a:ext cx="608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if(boolean)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Vykdomas kodas jei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boolean = true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} else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Vykdomas kodas jei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boolean = false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52" name="Google Shape;552;p3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3" name="Google Shape;553;p3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blokas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static &lt;&lt;data type&gt;&gt; funkcijosPavadinimas(String vardas) {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// Vykdomas kodas, kai funkcija pakviečiama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return &lt;&lt;data type&gt;&gt;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private static boolean funkcijosPavadinimas {}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private static int funkcijosPavadinimas {}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private static void funkcijosPavadinimas {}</a:t>
            </a:r>
            <a:endParaRPr/>
          </a:p>
        </p:txBody>
      </p:sp>
      <p:sp>
        <p:nvSpPr>
          <p:cNvPr id="560" name="Google Shape;560;p3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1" name="Google Shape;561;p3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Funkcijos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Šie palyginimo operatoriai dažniausiai naudojami if blokuose. Veikimo principas: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Palygina reikšmę iš kairės su reikšme iš dešinės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Grąžina boolean reikšmę -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true</a:t>
            </a:r>
            <a:r>
              <a:rPr lang="en-GB" sz="2000"/>
              <a:t> arba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false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Java Palyginimo operatoriai: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&gt; ir &lt;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&gt;= ir &lt;=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==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!=</a:t>
            </a:r>
            <a:endParaRPr sz="2000"/>
          </a:p>
        </p:txBody>
      </p:sp>
      <p:sp>
        <p:nvSpPr>
          <p:cNvPr id="568" name="Google Shape;568;p3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9" name="Google Shape;569;p3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Palyginimo operatoriai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1050175" y="1671025"/>
            <a:ext cx="10107600" cy="42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switch(value) {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c</a:t>
            </a:r>
            <a:r>
              <a:rPr lang="en-GB"/>
              <a:t>ase “Jonas” -&gt; {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	// Vykdomas kodas, jei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value = “Jonas”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}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ase “Antanas” -&gt; {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// Vykdomas kodas, jei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value = “Antanas”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efault {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	// Vykdomas kodas, jei joks kitas kodas nebuvo įvykdytas</a:t>
            </a:r>
            <a:endParaRPr/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576" name="Google Shape;576;p3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7" name="Google Shape;577;p36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blokas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