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79300"/>
  <p:notesSz cx="6858000" cy="9144000"/>
  <p:embeddedFontLst>
    <p:embeddedFont>
      <p:font typeface="Lexend SemiBold"/>
      <p:regular r:id="rId15"/>
      <p:bold r:id="rId16"/>
    </p:embeddedFont>
    <p:embeddedFont>
      <p:font typeface="Lexend Light"/>
      <p:regular r:id="rId17"/>
      <p:bold r:id="rId18"/>
    </p:embeddedFont>
    <p:embeddedFont>
      <p:font typeface="Lexend Medium"/>
      <p:regular r:id="rId19"/>
      <p:bold r:id="rId20"/>
    </p:embeddedFon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3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Medium-bold.fntdata"/><Relationship Id="rId22" Type="http://schemas.openxmlformats.org/officeDocument/2006/relationships/font" Target="fonts/Lexend-bold.fntdata"/><Relationship Id="rId21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exend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LexendLight-regular.fntdata"/><Relationship Id="rId16" Type="http://schemas.openxmlformats.org/officeDocument/2006/relationships/font" Target="fonts/LexendSemiBold-bold.fntdata"/><Relationship Id="rId19" Type="http://schemas.openxmlformats.org/officeDocument/2006/relationships/font" Target="fonts/LexendMedium-regular.fntdata"/><Relationship Id="rId18" Type="http://schemas.openxmlformats.org/officeDocument/2006/relationships/font" Target="fonts/Lexen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90c8e2c75a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90c8e2c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90c8e2c75a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90c8e2c7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0c8e2c75a_0_15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0c8e2c7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e97083651f_0_8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e9708365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e97083651f_0_18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e9708365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e97083651f_0_2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e9708365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97083651f_0_41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e9708365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e97083651f_0_34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e9708365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5500"/>
              <a:buFont typeface="Lexend SemiBold"/>
              <a:buNone/>
              <a:defRPr sz="5500">
                <a:solidFill>
                  <a:srgbClr val="F0F0F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9pPr>
          </a:lstStyle>
          <a:p/>
        </p:txBody>
      </p:sp>
      <p:pic>
        <p:nvPicPr>
          <p:cNvPr descr="edonlogo.png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147850" y="49920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786900" y="29346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410475" y="136777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731250" y="57575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939096" y="519775"/>
            <a:ext cx="847800" cy="848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9367275" y="5091575"/>
            <a:ext cx="1916975" cy="502525"/>
            <a:chOff x="1993100" y="4488650"/>
            <a:chExt cx="1916975" cy="502525"/>
          </a:xfrm>
        </p:grpSpPr>
        <p:sp>
          <p:nvSpPr>
            <p:cNvPr id="18" name="Google Shape;18;p2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2">
  <p:cSld name="MAIN_POINT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5" name="Google Shape;235;p11"/>
          <p:cNvSpPr txBox="1"/>
          <p:nvPr>
            <p:ph idx="3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6" name="Google Shape;236;p1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8" name="Google Shape;238;p1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1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11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 1">
  <p:cSld name="MAIN_POINT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1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1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6" name="Google Shape;246;p12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2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2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2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2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2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2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2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12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8" name="Google Shape;258;p12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9" name="Google Shape;259;p12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0" name="Google Shape;260;p12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2" name="Google Shape;262;p12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7" name="Google Shape;267;p12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12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12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12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2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2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2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12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12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2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2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12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12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12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12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12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13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9" name="Google Shape;289;p13"/>
          <p:cNvSpPr/>
          <p:nvPr>
            <p:ph idx="4" type="pic"/>
          </p:nvPr>
        </p:nvSpPr>
        <p:spPr>
          <a:xfrm>
            <a:off x="6089600" y="0"/>
            <a:ext cx="60897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5" name="Google Shape;295;p14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6" name="Google Shape;296;p14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302" name="Google Shape;3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5" name="Google Shape;305;p16"/>
          <p:cNvSpPr/>
          <p:nvPr/>
        </p:nvSpPr>
        <p:spPr>
          <a:xfrm>
            <a:off x="4467225" y="4095750"/>
            <a:ext cx="1009800" cy="1010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10977450" y="2066925"/>
            <a:ext cx="605100" cy="605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7329375" y="2672025"/>
            <a:ext cx="328800" cy="3288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9639000" y="4314750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866600" y="2476425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6"/>
          <p:cNvGrpSpPr/>
          <p:nvPr/>
        </p:nvGrpSpPr>
        <p:grpSpPr>
          <a:xfrm>
            <a:off x="2438400" y="5660225"/>
            <a:ext cx="1916975" cy="502525"/>
            <a:chOff x="1993100" y="4488650"/>
            <a:chExt cx="1916975" cy="502525"/>
          </a:xfrm>
        </p:grpSpPr>
        <p:sp>
          <p:nvSpPr>
            <p:cNvPr id="311" name="Google Shape;311;p16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0F0F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Google Shape;344;p1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5" name="Google Shape;345;p1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0F0F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0" name="Google Shape;350;p18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Lexend SemiBold"/>
              <a:buNone/>
              <a:defRPr sz="2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18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SemiBold"/>
              <a:buNone/>
              <a:defRPr sz="16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7" name="Google Shape;357;p1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0" name="Google Shape;360;p19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1" name="Google Shape;361;p19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2" name="Google Shape;362;p19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3" name="Google Shape;363;p19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4" name="Google Shape;364;p19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5" name="Google Shape;365;p19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6" name="Google Shape;366;p19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7" name="Google Shape;367;p19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8" name="Google Shape;368;p19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9" name="Google Shape;369;p19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0" name="Google Shape;370;p19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1" name="Google Shape;371;p19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2" name="Google Shape;372;p19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3" name="Google Shape;373;p19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4" name="Google Shape;374;p19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5" name="Google Shape;375;p19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6" name="Google Shape;376;p19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7" name="Google Shape;377;p19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cxnSp>
        <p:nvCxnSpPr>
          <p:cNvPr id="378" name="Google Shape;378;p19"/>
          <p:cNvCxnSpPr/>
          <p:nvPr/>
        </p:nvCxnSpPr>
        <p:spPr>
          <a:xfrm>
            <a:off x="2260600" y="510302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9"/>
          <p:cNvCxnSpPr/>
          <p:nvPr/>
        </p:nvCxnSpPr>
        <p:spPr>
          <a:xfrm>
            <a:off x="4470400" y="4638675"/>
            <a:ext cx="0" cy="7692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9"/>
          <p:cNvCxnSpPr/>
          <p:nvPr/>
        </p:nvCxnSpPr>
        <p:spPr>
          <a:xfrm>
            <a:off x="6692100" y="5095875"/>
            <a:ext cx="0" cy="312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7798100" y="3652850"/>
            <a:ext cx="0" cy="1755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10005525" y="3343275"/>
            <a:ext cx="0" cy="20646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9"/>
          <p:cNvSpPr/>
          <p:nvPr/>
        </p:nvSpPr>
        <p:spPr>
          <a:xfrm>
            <a:off x="66256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21941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700" y="5299992"/>
            <a:ext cx="10183424" cy="22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9" name="Google Shape;389;p2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20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0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0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7" name="Google Shape;397;p20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8" name="Google Shape;398;p20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9" name="Google Shape;399;p20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2" name="Google Shape;402;p20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3" name="Google Shape;403;p20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6" name="Google Shape;406;p20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2002617" y="4476655"/>
            <a:ext cx="1892719" cy="501454"/>
            <a:chOff x="1458225" y="3357575"/>
            <a:chExt cx="1419575" cy="376100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84" name="Google Shape;84;p3"/>
          <p:cNvSpPr/>
          <p:nvPr/>
        </p:nvSpPr>
        <p:spPr>
          <a:xfrm>
            <a:off x="5033088" y="12509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6909513" y="4822800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186638" y="480075"/>
            <a:ext cx="923100" cy="9234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donlogo.png"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10718000" y="366825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rgbClr val="F0F0F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0" name="Google Shape;410;p2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21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2" name="Google Shape;412;p21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6" name="Google Shape;416;p2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8" name="Google Shape;418;p2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7" type="subTitle"/>
          </p:nvPr>
        </p:nvSpPr>
        <p:spPr>
          <a:xfrm>
            <a:off x="4789738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2">
  <p:cSld name="MAIN_POINT_1_1_2">
    <p:bg>
      <p:bgPr>
        <a:solidFill>
          <a:srgbClr val="F0F0F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4" name="Google Shape;424;p2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22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6" name="Google Shape;426;p22"/>
          <p:cNvSpPr txBox="1"/>
          <p:nvPr>
            <p:ph idx="1" type="subTitle"/>
          </p:nvPr>
        </p:nvSpPr>
        <p:spPr>
          <a:xfrm>
            <a:off x="4194075" y="2348075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7" name="Google Shape;427;p22"/>
          <p:cNvSpPr/>
          <p:nvPr>
            <p:ph idx="3" type="pic"/>
          </p:nvPr>
        </p:nvSpPr>
        <p:spPr>
          <a:xfrm>
            <a:off x="2883475" y="22756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22"/>
          <p:cNvSpPr/>
          <p:nvPr>
            <p:ph idx="4" type="pic"/>
          </p:nvPr>
        </p:nvSpPr>
        <p:spPr>
          <a:xfrm>
            <a:off x="2883475" y="348095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22"/>
          <p:cNvSpPr/>
          <p:nvPr>
            <p:ph idx="5" type="pic"/>
          </p:nvPr>
        </p:nvSpPr>
        <p:spPr>
          <a:xfrm>
            <a:off x="2883475" y="46863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22"/>
          <p:cNvSpPr txBox="1"/>
          <p:nvPr>
            <p:ph idx="6" type="subTitle"/>
          </p:nvPr>
        </p:nvSpPr>
        <p:spPr>
          <a:xfrm>
            <a:off x="4194075" y="3566838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7" type="subTitle"/>
          </p:nvPr>
        </p:nvSpPr>
        <p:spPr>
          <a:xfrm>
            <a:off x="4194075" y="4785613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">
  <p:cSld name="MAIN_POINT_1_1_1">
    <p:bg>
      <p:bgPr>
        <a:solidFill>
          <a:srgbClr val="F0F0F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8" name="Google Shape;438;p2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9" name="Google Shape;439;p23"/>
          <p:cNvSpPr txBox="1"/>
          <p:nvPr>
            <p:ph idx="2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0" name="Google Shape;440;p23"/>
          <p:cNvSpPr txBox="1"/>
          <p:nvPr>
            <p:ph idx="3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1" name="Google Shape;441;p23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2" name="Google Shape;442;p23"/>
          <p:cNvSpPr txBox="1"/>
          <p:nvPr>
            <p:ph idx="4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3" name="Google Shape;443;p23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4" name="Google Shape;444;p23"/>
          <p:cNvSpPr txBox="1"/>
          <p:nvPr>
            <p:ph idx="6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45" name="Google Shape;445;p23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">
  <p:cSld name="MAIN_POINT_1_1_1_1">
    <p:bg>
      <p:bgPr>
        <a:solidFill>
          <a:srgbClr val="F0F0F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0" name="Google Shape;450;p2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1" name="Google Shape;451;p24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4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4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4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8" name="Google Shape;4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0" name="Google Shape;460;p24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1" name="Google Shape;461;p24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2" name="Google Shape;462;p24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3" name="Google Shape;463;p24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4" name="Google Shape;464;p24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5" name="Google Shape;465;p24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Medium"/>
              <a:buNone/>
              <a:defRPr sz="13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6" name="Google Shape;466;p24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7" name="Google Shape;467;p24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8" name="Google Shape;468;p24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9" name="Google Shape;469;p24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0" name="Google Shape;470;p24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1" name="Google Shape;471;p24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2" name="Google Shape;472;p24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24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24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24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24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24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24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24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24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24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24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24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24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24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24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24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8" name="Google Shape;488;p24"/>
          <p:cNvCxnSpPr/>
          <p:nvPr/>
        </p:nvCxnSpPr>
        <p:spPr>
          <a:xfrm>
            <a:off x="1296575" y="1976038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/>
          <p:nvPr>
            <p:ph idx="2" type="pic"/>
          </p:nvPr>
        </p:nvSpPr>
        <p:spPr>
          <a:xfrm>
            <a:off x="6094275" y="-175"/>
            <a:ext cx="6089700" cy="68739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2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3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25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9" name="Google Shape;499;p26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2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2" name="Google Shape;502;p26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6" name="Google Shape;506;p27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7" name="Google Shape;507;p27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508" name="Google Shape;5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400" y="2032725"/>
            <a:ext cx="7180775" cy="31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92" name="Google Shape;92;p4"/>
          <p:cNvGrpSpPr/>
          <p:nvPr/>
        </p:nvGrpSpPr>
        <p:grpSpPr>
          <a:xfrm>
            <a:off x="2439551" y="5683155"/>
            <a:ext cx="1892719" cy="501454"/>
            <a:chOff x="1458225" y="3357575"/>
            <a:chExt cx="1419575" cy="376100"/>
          </a:xfrm>
        </p:grpSpPr>
        <p:grpSp>
          <p:nvGrpSpPr>
            <p:cNvPr id="93" name="Google Shape;93;p4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5" name="Google Shape;115;p4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126" name="Google Shape;126;p4"/>
          <p:cNvSpPr/>
          <p:nvPr/>
        </p:nvSpPr>
        <p:spPr>
          <a:xfrm>
            <a:off x="10318233" y="6090700"/>
            <a:ext cx="1226100" cy="1226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867750" y="24727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9630925" y="43161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93C1"/>
              </a:buClr>
              <a:buSzPts val="1600"/>
              <a:buFont typeface="Lexend Light"/>
              <a:buChar char="●"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SemiBold"/>
              <a:buChar char="○"/>
              <a:def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3" name="Google Shape;133;p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9" name="Google Shape;139;p6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SemiBold"/>
              <a:buNone/>
              <a:defRPr sz="16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_3">
  <p:cSld name="MAIN_POINT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2495567" y="4650967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110867" y="2258900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6" name="Google Shape;146;p7"/>
          <p:cNvSpPr txBox="1"/>
          <p:nvPr>
            <p:ph idx="2" type="title"/>
          </p:nvPr>
        </p:nvSpPr>
        <p:spPr>
          <a:xfrm>
            <a:off x="4110867" y="3612833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7" name="Google Shape;147;p7"/>
          <p:cNvSpPr txBox="1"/>
          <p:nvPr>
            <p:ph idx="3" type="title"/>
          </p:nvPr>
        </p:nvSpPr>
        <p:spPr>
          <a:xfrm>
            <a:off x="4110867" y="4966767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8" name="Google Shape;148;p7"/>
          <p:cNvSpPr/>
          <p:nvPr/>
        </p:nvSpPr>
        <p:spPr>
          <a:xfrm>
            <a:off x="2495567" y="3285700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2495567" y="1918383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2" name="Google Shape;152;p7"/>
          <p:cNvSpPr txBox="1"/>
          <p:nvPr>
            <p:ph idx="5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3" name="Google Shape;153;p7"/>
          <p:cNvSpPr/>
          <p:nvPr>
            <p:ph idx="6" type="pic"/>
          </p:nvPr>
        </p:nvSpPr>
        <p:spPr>
          <a:xfrm>
            <a:off x="2807867" y="22083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7"/>
          <p:cNvSpPr/>
          <p:nvPr>
            <p:ph idx="7" type="pic"/>
          </p:nvPr>
        </p:nvSpPr>
        <p:spPr>
          <a:xfrm>
            <a:off x="2807867" y="35746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7"/>
          <p:cNvSpPr/>
          <p:nvPr>
            <p:ph idx="8" type="pic"/>
          </p:nvPr>
        </p:nvSpPr>
        <p:spPr>
          <a:xfrm>
            <a:off x="2807867" y="4942983"/>
            <a:ext cx="480300" cy="52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1">
  <p:cSld name="MAIN_POINT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8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160" name="Google Shape;160;p8"/>
          <p:cNvGrpSpPr/>
          <p:nvPr/>
        </p:nvGrpSpPr>
        <p:grpSpPr>
          <a:xfrm>
            <a:off x="784225" y="3221850"/>
            <a:ext cx="10620375" cy="2422775"/>
            <a:chOff x="784225" y="3221850"/>
            <a:chExt cx="10620375" cy="2422775"/>
          </a:xfrm>
        </p:grpSpPr>
        <p:pic>
          <p:nvPicPr>
            <p:cNvPr id="161" name="Google Shape;16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4225" y="5177875"/>
              <a:ext cx="10620375" cy="466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8"/>
            <p:cNvCxnSpPr/>
            <p:nvPr/>
          </p:nvCxnSpPr>
          <p:spPr>
            <a:xfrm>
              <a:off x="2260600" y="510302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4470400" y="4638675"/>
              <a:ext cx="0" cy="769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6692100" y="5095875"/>
              <a:ext cx="0" cy="312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7798100" y="3652850"/>
              <a:ext cx="0" cy="1755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10005525" y="3343275"/>
              <a:ext cx="0" cy="206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8"/>
            <p:cNvSpPr/>
            <p:nvPr/>
          </p:nvSpPr>
          <p:spPr>
            <a:xfrm>
              <a:off x="9939075" y="32218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731650" y="35196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6256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403950" y="451737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1941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8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4" name="Google Shape;174;p8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5" name="Google Shape;175;p8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6" name="Google Shape;176;p8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7" name="Google Shape;177;p8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8" name="Google Shape;178;p8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9" name="Google Shape;179;p8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0" name="Google Shape;180;p8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8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8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8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8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8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8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8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8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8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8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2">
  <p:cSld name="MAIN_POIN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6" name="Google Shape;196;p9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9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5" name="Google Shape;205;p9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6" name="Google Shape;206;p9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7" name="Google Shape;207;p9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8" name="Google Shape;208;p9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9" name="Google Shape;209;p9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0" name="Google Shape;210;p9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2" name="Google Shape;212;p9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3">
  <p:cSld name="MAIN_POINT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10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8" name="Google Shape;218;p10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2" name="Google Shape;222;p10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3" name="Google Shape;223;p10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4" name="Google Shape;224;p10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10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10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0F0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2867" y="912717"/>
            <a:ext cx="761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2867" y="2325900"/>
            <a:ext cx="10557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Programavimo pagrindai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Programinės įrangos pagrindą sudaro programos ir failai: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Programos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Instrukcijų rinkiniai kompiuteriui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Keičia failus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Failai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Talpina programų informaciją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Talpina programų instrukcijas</a:t>
            </a:r>
            <a:endParaRPr sz="2000"/>
          </a:p>
        </p:txBody>
      </p:sp>
      <p:sp>
        <p:nvSpPr>
          <p:cNvPr id="519" name="Google Shape;519;p2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0" name="Google Shape;520;p2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Programos ir failai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1050176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Programa kompiliuojama Java Compileriu, esančiu JDK instaliacijoje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Programos instrukcijos išverčiamos į Java bytecode </a:t>
            </a:r>
            <a:r>
              <a:rPr lang="en-GB" sz="2000"/>
              <a:t>instrukcijas su </a:t>
            </a:r>
            <a:r>
              <a:rPr lang="en-GB" sz="2000"/>
              <a:t>JVM, esančiu JRE instaliacijoje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JDK savyje turi ir JRE instaliaciją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JDK - Java Development Kit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JRE - Java Runtime Environment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JVM - Java Virtual Machine</a:t>
            </a:r>
            <a:endParaRPr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3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programos vykdymas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959646" y="4829525"/>
            <a:ext cx="5374800" cy="17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2000"/>
              <a:t>JVM programa yra pritaikyta kiekvienai operacinei sistemai, todėl Java bytecode veiks kiekviename įrenginyje</a:t>
            </a:r>
            <a:endParaRPr sz="2000"/>
          </a:p>
        </p:txBody>
      </p:sp>
      <p:sp>
        <p:nvSpPr>
          <p:cNvPr id="535" name="Google Shape;535;p3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6" name="Google Shape;536;p3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JDK struktūra</a:t>
            </a:r>
            <a:endParaRPr/>
          </a:p>
        </p:txBody>
      </p:sp>
      <p:pic>
        <p:nvPicPr>
          <p:cNvPr id="537" name="Google Shape;5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387" y="1770625"/>
            <a:ext cx="4607468" cy="47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650" y="1770625"/>
            <a:ext cx="5434049" cy="29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/>
          <p:nvPr>
            <p:ph idx="1" type="body"/>
          </p:nvPr>
        </p:nvSpPr>
        <p:spPr>
          <a:xfrm>
            <a:off x="1050175" y="2552700"/>
            <a:ext cx="47862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Web </a:t>
            </a:r>
            <a:r>
              <a:rPr lang="en-GB" sz="2000"/>
              <a:t>programų </a:t>
            </a:r>
            <a:r>
              <a:rPr lang="en-GB" sz="2000"/>
              <a:t>kūrimas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Mobiliųjų aplikacijų kūrimas (Kotlin)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Verslo programų kūrimas - Desktop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IoT programų kūrimas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Game development</a:t>
            </a:r>
            <a:endParaRPr sz="2000"/>
          </a:p>
        </p:txBody>
      </p:sp>
      <p:sp>
        <p:nvSpPr>
          <p:cNvPr id="544" name="Google Shape;544;p3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5" name="Google Shape;545;p3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Kodėl Java?</a:t>
            </a:r>
            <a:endParaRPr/>
          </a:p>
        </p:txBody>
      </p:sp>
      <p:sp>
        <p:nvSpPr>
          <p:cNvPr id="547" name="Google Shape;547;p32"/>
          <p:cNvSpPr txBox="1"/>
          <p:nvPr/>
        </p:nvSpPr>
        <p:spPr>
          <a:xfrm>
            <a:off x="1050175" y="2027700"/>
            <a:ext cx="2475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Panaudojimas</a:t>
            </a:r>
            <a:endParaRPr b="1" sz="2000">
              <a:solidFill>
                <a:srgbClr val="75757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48" name="Google Shape;548;p32"/>
          <p:cNvSpPr txBox="1"/>
          <p:nvPr>
            <p:ph idx="1" type="body"/>
          </p:nvPr>
        </p:nvSpPr>
        <p:spPr>
          <a:xfrm>
            <a:off x="6371650" y="2619725"/>
            <a:ext cx="47862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Programos nepriklausomos nuo 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Object-Oriented Programming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Saugumas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Patikimumas</a:t>
            </a:r>
            <a:endParaRPr sz="2000"/>
          </a:p>
        </p:txBody>
      </p:sp>
      <p:sp>
        <p:nvSpPr>
          <p:cNvPr id="549" name="Google Shape;549;p32"/>
          <p:cNvSpPr txBox="1"/>
          <p:nvPr/>
        </p:nvSpPr>
        <p:spPr>
          <a:xfrm>
            <a:off x="6371650" y="2094725"/>
            <a:ext cx="2475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757575"/>
                </a:solidFill>
                <a:latin typeface="Lexend"/>
                <a:ea typeface="Lexend"/>
                <a:cs typeface="Lexend"/>
                <a:sym typeface="Lexend"/>
              </a:rPr>
              <a:t>Privalumai</a:t>
            </a:r>
            <a:endParaRPr b="1" sz="2000">
              <a:solidFill>
                <a:srgbClr val="75757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Teksto redaktoriaus pagalba sukurkime pirmąjį Java failą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</a:t>
            </a:r>
            <a:r>
              <a:rPr lang="en-GB" sz="2000"/>
              <a:t>avac naudojama kodo kompiliavimui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</a:t>
            </a:r>
            <a:r>
              <a:rPr lang="en-GB" sz="2000"/>
              <a:t>ava naudojama kodo vykdymui</a:t>
            </a:r>
            <a:endParaRPr sz="2000"/>
          </a:p>
        </p:txBody>
      </p:sp>
      <p:sp>
        <p:nvSpPr>
          <p:cNvPr id="555" name="Google Shape;555;p3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3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Demonstracija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Automatinio kompiliavimo įrankis. Su Maven galima: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Sugeneruoti projekto failus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Automatizuoti testavimo procesą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Sukompiliuoti ir supakuoti projektą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Įterpti plugin’us į projektą</a:t>
            </a:r>
            <a:endParaRPr sz="2000"/>
          </a:p>
        </p:txBody>
      </p:sp>
      <p:sp>
        <p:nvSpPr>
          <p:cNvPr id="563" name="Google Shape;563;p3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757575"/>
                </a:solidFill>
              </a:rPr>
              <a:t>‹#›</a:t>
            </a:fld>
            <a:endParaRPr>
              <a:solidFill>
                <a:srgbClr val="757575"/>
              </a:solidFill>
            </a:endParaRPr>
          </a:p>
        </p:txBody>
      </p:sp>
      <p:sp>
        <p:nvSpPr>
          <p:cNvPr id="564" name="Google Shape;564;p3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archetype:generate - generuoja projekto failus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</a:t>
            </a:r>
            <a:r>
              <a:rPr lang="en-GB"/>
              <a:t>vn clean compile - automatiškai sukompiliuoja visus projekto failus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</a:t>
            </a:r>
            <a:r>
              <a:rPr lang="en-GB"/>
              <a:t>vn clean package - automatiškai supakuoja projektą ir sugeneruoja .jar failą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exec:java - vykdo Java programą naudojantis exec pluginu</a:t>
            </a:r>
            <a:endParaRPr/>
          </a:p>
        </p:txBody>
      </p:sp>
      <p:sp>
        <p:nvSpPr>
          <p:cNvPr id="571" name="Google Shape;571;p3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2" name="Google Shape;572;p3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Maven komandos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Lengviau ieškoti Maven komandų, negu kokius mygtukus paspausti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Naudojant Maven komandas, galima automatizuoti kompiliavimo procesą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Nemokant Maven komandų, GUI naudoti yra paprasčiau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Geriausia žinoti abu naudojimo būdus ir naudoti juos pagal situaciją</a:t>
            </a:r>
            <a:endParaRPr/>
          </a:p>
        </p:txBody>
      </p:sp>
      <p:sp>
        <p:nvSpPr>
          <p:cNvPr id="579" name="Google Shape;579;p3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0" name="Google Shape;580;p36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vs Terminal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