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4"/>
  </p:notesMasterIdLst>
  <p:sldIdLst>
    <p:sldId id="256" r:id="rId2"/>
    <p:sldId id="257" r:id="rId3"/>
    <p:sldId id="266" r:id="rId4"/>
    <p:sldId id="258" r:id="rId5"/>
    <p:sldId id="268" r:id="rId6"/>
    <p:sldId id="276" r:id="rId7"/>
    <p:sldId id="277" r:id="rId8"/>
    <p:sldId id="278" r:id="rId9"/>
    <p:sldId id="269" r:id="rId10"/>
    <p:sldId id="270" r:id="rId11"/>
    <p:sldId id="27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66" autoAdjust="0"/>
  </p:normalViewPr>
  <p:slideViewPr>
    <p:cSldViewPr snapToGrid="0" snapToObjects="1">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4.02.2020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3295893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306046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8</a:t>
            </a:fld>
            <a:endParaRPr lang="tr-TR"/>
          </a:p>
        </p:txBody>
      </p:sp>
    </p:spTree>
    <p:extLst>
      <p:ext uri="{BB962C8B-B14F-4D97-AF65-F5344CB8AC3E}">
        <p14:creationId xmlns:p14="http://schemas.microsoft.com/office/powerpoint/2010/main" val="214973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12</a:t>
            </a:fld>
            <a:endParaRPr lang="tr-TR"/>
          </a:p>
        </p:txBody>
      </p:sp>
    </p:spTree>
    <p:extLst>
      <p:ext uri="{BB962C8B-B14F-4D97-AF65-F5344CB8AC3E}">
        <p14:creationId xmlns:p14="http://schemas.microsoft.com/office/powerpoint/2010/main" val="3154913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2/4/2020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2/4/2020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3" name="Subtitle 2"/>
          <p:cNvSpPr>
            <a:spLocks noGrp="1"/>
          </p:cNvSpPr>
          <p:nvPr>
            <p:ph type="subTitle" idx="1"/>
          </p:nvPr>
        </p:nvSpPr>
        <p:spPr>
          <a:xfrm>
            <a:off x="1154955" y="4777380"/>
            <a:ext cx="9956390" cy="861420"/>
          </a:xfrm>
        </p:spPr>
        <p:txBody>
          <a:bodyPr/>
          <a:lstStyle/>
          <a:p>
            <a:r>
              <a:rPr lang="en-US" dirty="0"/>
              <a:t>Selecting the best place and type of restaurant to open on Manhattan</a:t>
            </a:r>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sp>
        <p:nvSpPr>
          <p:cNvPr id="4" name="Content Placeholder 3">
            <a:extLst>
              <a:ext uri="{FF2B5EF4-FFF2-40B4-BE49-F238E27FC236}">
                <a16:creationId xmlns:a16="http://schemas.microsoft.com/office/drawing/2014/main" id="{5B712E39-95D3-4442-A464-6FEE9EF54C25}"/>
              </a:ext>
            </a:extLst>
          </p:cNvPr>
          <p:cNvSpPr>
            <a:spLocks noGrp="1"/>
          </p:cNvSpPr>
          <p:nvPr>
            <p:ph idx="1"/>
          </p:nvPr>
        </p:nvSpPr>
        <p:spPr>
          <a:xfrm>
            <a:off x="335902" y="2603500"/>
            <a:ext cx="11374016" cy="3416300"/>
          </a:xfrm>
        </p:spPr>
        <p:txBody>
          <a:bodyPr/>
          <a:lstStyle/>
          <a:p>
            <a:pPr marL="571500" indent="-28575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I decided to change the approach to this business problem by clustering the venues using venue category, rating, and distance.  Recall that the objective </a:t>
            </a:r>
          </a:p>
          <a:p>
            <a:pPr marL="571500" indent="-285750"/>
            <a:r>
              <a:rPr lang="en-US" dirty="0">
                <a:latin typeface="Calibri" panose="020F0502020204030204" pitchFamily="34" charset="0"/>
                <a:ea typeface="Calibri" panose="020F0502020204030204" pitchFamily="34" charset="0"/>
                <a:cs typeface="Times New Roman" panose="02020603050405020304" pitchFamily="18" charset="0"/>
              </a:rPr>
              <a:t>First, I encoded the venue categories by using the Pandas get dummies function to convert the categories into Boolean values. Each category becomes a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column where a particular Venue ID is assigned a value of 1 if that Venue ID falls into category.</a:t>
            </a:r>
          </a:p>
          <a:p>
            <a:pPr marL="571500" indent="-28575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Then I added the ratings and distances back to the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I ran a K-means cluster analysis using a cluster size of5. The result of the cluster analysis has the following amount of venues in each cluster. </a:t>
            </a:r>
          </a:p>
          <a:p>
            <a:pPr marL="571500" indent="-28575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6929D0E-E250-41CB-B5E1-9BD97736C4E8}"/>
              </a:ext>
            </a:extLst>
          </p:cNvPr>
          <p:cNvPicPr>
            <a:picLocks noChangeAspect="1"/>
          </p:cNvPicPr>
          <p:nvPr/>
        </p:nvPicPr>
        <p:blipFill>
          <a:blip r:embed="rId2"/>
          <a:stretch>
            <a:fillRect/>
          </a:stretch>
        </p:blipFill>
        <p:spPr>
          <a:xfrm>
            <a:off x="987971" y="5057775"/>
            <a:ext cx="4736165" cy="1504950"/>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tr-TR" dirty="0"/>
          </a:p>
        </p:txBody>
      </p:sp>
      <p:sp>
        <p:nvSpPr>
          <p:cNvPr id="4" name="Content Placeholder 3">
            <a:extLst>
              <a:ext uri="{FF2B5EF4-FFF2-40B4-BE49-F238E27FC236}">
                <a16:creationId xmlns:a16="http://schemas.microsoft.com/office/drawing/2014/main" id="{5B712E39-95D3-4442-A464-6FEE9EF54C25}"/>
              </a:ext>
            </a:extLst>
          </p:cNvPr>
          <p:cNvSpPr>
            <a:spLocks noGrp="1"/>
          </p:cNvSpPr>
          <p:nvPr>
            <p:ph idx="1"/>
          </p:nvPr>
        </p:nvSpPr>
        <p:spPr>
          <a:xfrm>
            <a:off x="335902" y="2305050"/>
            <a:ext cx="11374016" cy="3714750"/>
          </a:xfrm>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Next I examined each of the clusters looking at the mean rating, mean distance to venue and the number of venue categories in each cluster.</a:t>
            </a:r>
          </a:p>
          <a:p>
            <a:pPr marL="571500" indent="-28575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00AA4C96-F046-4A33-8282-F1446E8107DF}"/>
              </a:ext>
            </a:extLst>
          </p:cNvPr>
          <p:cNvPicPr>
            <a:picLocks noChangeAspect="1"/>
          </p:cNvPicPr>
          <p:nvPr/>
        </p:nvPicPr>
        <p:blipFill>
          <a:blip r:embed="rId2"/>
          <a:stretch>
            <a:fillRect/>
          </a:stretch>
        </p:blipFill>
        <p:spPr>
          <a:xfrm>
            <a:off x="495796" y="2997369"/>
            <a:ext cx="3054361" cy="1432684"/>
          </a:xfrm>
          <a:prstGeom prst="rect">
            <a:avLst/>
          </a:prstGeom>
        </p:spPr>
      </p:pic>
      <p:pic>
        <p:nvPicPr>
          <p:cNvPr id="6" name="Picture 5">
            <a:extLst>
              <a:ext uri="{FF2B5EF4-FFF2-40B4-BE49-F238E27FC236}">
                <a16:creationId xmlns:a16="http://schemas.microsoft.com/office/drawing/2014/main" id="{06FE14CF-4186-452F-9670-A1EE18CD353F}"/>
              </a:ext>
            </a:extLst>
          </p:cNvPr>
          <p:cNvPicPr>
            <a:picLocks noChangeAspect="1"/>
          </p:cNvPicPr>
          <p:nvPr/>
        </p:nvPicPr>
        <p:blipFill>
          <a:blip r:embed="rId3"/>
          <a:stretch>
            <a:fillRect/>
          </a:stretch>
        </p:blipFill>
        <p:spPr>
          <a:xfrm>
            <a:off x="3746319" y="2993126"/>
            <a:ext cx="2637037" cy="1555440"/>
          </a:xfrm>
          <a:prstGeom prst="rect">
            <a:avLst/>
          </a:prstGeom>
        </p:spPr>
      </p:pic>
      <p:pic>
        <p:nvPicPr>
          <p:cNvPr id="7" name="Picture 6">
            <a:extLst>
              <a:ext uri="{FF2B5EF4-FFF2-40B4-BE49-F238E27FC236}">
                <a16:creationId xmlns:a16="http://schemas.microsoft.com/office/drawing/2014/main" id="{983E7A77-4F4D-4DA7-94E6-C50F5A3C639C}"/>
              </a:ext>
            </a:extLst>
          </p:cNvPr>
          <p:cNvPicPr>
            <a:picLocks noChangeAspect="1"/>
          </p:cNvPicPr>
          <p:nvPr/>
        </p:nvPicPr>
        <p:blipFill>
          <a:blip r:embed="rId4"/>
          <a:stretch>
            <a:fillRect/>
          </a:stretch>
        </p:blipFill>
        <p:spPr>
          <a:xfrm>
            <a:off x="6715026" y="2993126"/>
            <a:ext cx="3078747" cy="1560711"/>
          </a:xfrm>
          <a:prstGeom prst="rect">
            <a:avLst/>
          </a:prstGeom>
        </p:spPr>
      </p:pic>
      <p:pic>
        <p:nvPicPr>
          <p:cNvPr id="8" name="Picture 7">
            <a:extLst>
              <a:ext uri="{FF2B5EF4-FFF2-40B4-BE49-F238E27FC236}">
                <a16:creationId xmlns:a16="http://schemas.microsoft.com/office/drawing/2014/main" id="{78B9E234-5191-43C2-8E07-2CE8871C0256}"/>
              </a:ext>
            </a:extLst>
          </p:cNvPr>
          <p:cNvPicPr>
            <a:picLocks noChangeAspect="1"/>
          </p:cNvPicPr>
          <p:nvPr/>
        </p:nvPicPr>
        <p:blipFill>
          <a:blip r:embed="rId5"/>
          <a:stretch>
            <a:fillRect/>
          </a:stretch>
        </p:blipFill>
        <p:spPr>
          <a:xfrm>
            <a:off x="550278" y="4788204"/>
            <a:ext cx="3292125" cy="1731414"/>
          </a:xfrm>
          <a:prstGeom prst="rect">
            <a:avLst/>
          </a:prstGeom>
        </p:spPr>
      </p:pic>
      <p:pic>
        <p:nvPicPr>
          <p:cNvPr id="9" name="Picture 8">
            <a:extLst>
              <a:ext uri="{FF2B5EF4-FFF2-40B4-BE49-F238E27FC236}">
                <a16:creationId xmlns:a16="http://schemas.microsoft.com/office/drawing/2014/main" id="{FAA41341-1FEF-4EDF-B999-86DEF9AC0BCA}"/>
              </a:ext>
            </a:extLst>
          </p:cNvPr>
          <p:cNvPicPr>
            <a:picLocks noChangeAspect="1"/>
          </p:cNvPicPr>
          <p:nvPr/>
        </p:nvPicPr>
        <p:blipFill>
          <a:blip r:embed="rId6"/>
          <a:stretch>
            <a:fillRect/>
          </a:stretch>
        </p:blipFill>
        <p:spPr>
          <a:xfrm>
            <a:off x="4561713" y="4865179"/>
            <a:ext cx="2922393" cy="1577464"/>
          </a:xfrm>
          <a:prstGeom prst="rect">
            <a:avLst/>
          </a:prstGeom>
        </p:spPr>
      </p:pic>
      <p:sp>
        <p:nvSpPr>
          <p:cNvPr id="10" name="Rectangle 9">
            <a:extLst>
              <a:ext uri="{FF2B5EF4-FFF2-40B4-BE49-F238E27FC236}">
                <a16:creationId xmlns:a16="http://schemas.microsoft.com/office/drawing/2014/main" id="{342B62EA-A6AC-4CC4-B383-E785EF6A5204}"/>
              </a:ext>
            </a:extLst>
          </p:cNvPr>
          <p:cNvSpPr/>
          <p:nvPr/>
        </p:nvSpPr>
        <p:spPr>
          <a:xfrm>
            <a:off x="781050" y="4522414"/>
            <a:ext cx="2419350" cy="239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1</a:t>
            </a:r>
          </a:p>
        </p:txBody>
      </p:sp>
      <p:sp>
        <p:nvSpPr>
          <p:cNvPr id="11" name="Rectangle 10">
            <a:extLst>
              <a:ext uri="{FF2B5EF4-FFF2-40B4-BE49-F238E27FC236}">
                <a16:creationId xmlns:a16="http://schemas.microsoft.com/office/drawing/2014/main" id="{479CBA3D-D19B-438D-B276-4F67714EF772}"/>
              </a:ext>
            </a:extLst>
          </p:cNvPr>
          <p:cNvSpPr/>
          <p:nvPr/>
        </p:nvSpPr>
        <p:spPr>
          <a:xfrm>
            <a:off x="4720574" y="6498835"/>
            <a:ext cx="2419350" cy="239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5</a:t>
            </a:r>
          </a:p>
        </p:txBody>
      </p:sp>
      <p:sp>
        <p:nvSpPr>
          <p:cNvPr id="12" name="Rectangle 11">
            <a:extLst>
              <a:ext uri="{FF2B5EF4-FFF2-40B4-BE49-F238E27FC236}">
                <a16:creationId xmlns:a16="http://schemas.microsoft.com/office/drawing/2014/main" id="{D0BAC7DE-65AC-4F05-805E-A81A8E2AEBCF}"/>
              </a:ext>
            </a:extLst>
          </p:cNvPr>
          <p:cNvSpPr/>
          <p:nvPr/>
        </p:nvSpPr>
        <p:spPr>
          <a:xfrm>
            <a:off x="933450" y="6519618"/>
            <a:ext cx="2419350" cy="239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4</a:t>
            </a:r>
          </a:p>
        </p:txBody>
      </p:sp>
      <p:sp>
        <p:nvSpPr>
          <p:cNvPr id="13" name="Rectangle 12">
            <a:extLst>
              <a:ext uri="{FF2B5EF4-FFF2-40B4-BE49-F238E27FC236}">
                <a16:creationId xmlns:a16="http://schemas.microsoft.com/office/drawing/2014/main" id="{A077096D-2E61-4469-ABAB-176672F13FC6}"/>
              </a:ext>
            </a:extLst>
          </p:cNvPr>
          <p:cNvSpPr/>
          <p:nvPr/>
        </p:nvSpPr>
        <p:spPr>
          <a:xfrm>
            <a:off x="7139924" y="4522414"/>
            <a:ext cx="2419350" cy="239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3</a:t>
            </a:r>
          </a:p>
        </p:txBody>
      </p:sp>
      <p:sp>
        <p:nvSpPr>
          <p:cNvPr id="14" name="Rectangle 13">
            <a:extLst>
              <a:ext uri="{FF2B5EF4-FFF2-40B4-BE49-F238E27FC236}">
                <a16:creationId xmlns:a16="http://schemas.microsoft.com/office/drawing/2014/main" id="{25A68845-5E08-4029-9D06-52FD7A746D97}"/>
              </a:ext>
            </a:extLst>
          </p:cNvPr>
          <p:cNvSpPr/>
          <p:nvPr/>
        </p:nvSpPr>
        <p:spPr>
          <a:xfrm>
            <a:off x="3902334" y="4522414"/>
            <a:ext cx="2419350" cy="239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 2</a:t>
            </a:r>
          </a:p>
        </p:txBody>
      </p:sp>
    </p:spTree>
    <p:extLst>
      <p:ext uri="{BB962C8B-B14F-4D97-AF65-F5344CB8AC3E}">
        <p14:creationId xmlns:p14="http://schemas.microsoft.com/office/powerpoint/2010/main" val="1919772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and Conclusion</a:t>
            </a:r>
          </a:p>
        </p:txBody>
      </p:sp>
      <p:sp>
        <p:nvSpPr>
          <p:cNvPr id="3" name="Content Placeholder 2"/>
          <p:cNvSpPr>
            <a:spLocks noGrp="1"/>
          </p:cNvSpPr>
          <p:nvPr>
            <p:ph idx="1"/>
          </p:nvPr>
        </p:nvSpPr>
        <p:spPr>
          <a:xfrm>
            <a:off x="618926" y="2524672"/>
            <a:ext cx="11079087" cy="3737583"/>
          </a:xfrm>
        </p:spPr>
        <p:txBody>
          <a:bodyPr>
            <a:normAutofit/>
          </a:bodyPr>
          <a:lstStyle/>
          <a:p>
            <a:pPr lvl="0">
              <a:lnSpc>
                <a:spcPct val="110000"/>
              </a:lnSpc>
              <a:spcBef>
                <a:spcPts val="0"/>
              </a:spcBef>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Based on rating of restaurants, types of restaurants, and proximity of restaurant to a NYC WIFI hotspot, I determined what recommendation to make to business on type and location of restaurant.</a:t>
            </a:r>
          </a:p>
          <a:p>
            <a:pPr lvl="0">
              <a:lnSpc>
                <a:spcPct val="110000"/>
              </a:lnSpc>
              <a:spcBef>
                <a:spcPts val="0"/>
              </a:spcBef>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Using </a:t>
            </a:r>
            <a:r>
              <a:rPr lang="en-US" dirty="0" err="1">
                <a:latin typeface="Calibri" panose="020F0502020204030204" pitchFamily="34" charset="0"/>
                <a:ea typeface="Calibri" panose="020F0502020204030204" pitchFamily="34" charset="0"/>
                <a:cs typeface="Times New Roman" panose="02020603050405020304" pitchFamily="18" charset="0"/>
              </a:rPr>
              <a:t>FourSquare</a:t>
            </a:r>
            <a:r>
              <a:rPr lang="en-US" dirty="0">
                <a:latin typeface="Calibri" panose="020F0502020204030204" pitchFamily="34" charset="0"/>
                <a:ea typeface="Calibri" panose="020F0502020204030204" pitchFamily="34" charset="0"/>
                <a:cs typeface="Times New Roman" panose="02020603050405020304" pitchFamily="18" charset="0"/>
              </a:rPr>
              <a:t> API, I have collected a good amount of data regarding the restaurants located near a NYC WIFI hotspot in the area. </a:t>
            </a:r>
          </a:p>
          <a:p>
            <a:pPr lvl="0">
              <a:lnSpc>
                <a:spcPct val="110000"/>
              </a:lnSpc>
              <a:spcBef>
                <a:spcPts val="0"/>
              </a:spcBef>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The sourcing from </a:t>
            </a:r>
            <a:r>
              <a:rPr lang="en-US" dirty="0" err="1">
                <a:latin typeface="Calibri" panose="020F0502020204030204" pitchFamily="34" charset="0"/>
                <a:ea typeface="Calibri" panose="020F0502020204030204" pitchFamily="34" charset="0"/>
                <a:cs typeface="Times New Roman" panose="02020603050405020304" pitchFamily="18" charset="0"/>
              </a:rPr>
              <a:t>FourSquare</a:t>
            </a:r>
            <a:r>
              <a:rPr lang="en-US" dirty="0">
                <a:latin typeface="Calibri" panose="020F0502020204030204" pitchFamily="34" charset="0"/>
                <a:ea typeface="Calibri" panose="020F0502020204030204" pitchFamily="34" charset="0"/>
                <a:cs typeface="Times New Roman" panose="02020603050405020304" pitchFamily="18" charset="0"/>
              </a:rPr>
              <a:t> had its limitations though. There are many restaurant venues located near a NYC WIFI hotspot, but only a subset of these venues actually have a rating. Therefore the recommendation may have changed if I had access to more data. </a:t>
            </a:r>
          </a:p>
          <a:p>
            <a:pPr lvl="0">
              <a:lnSpc>
                <a:spcPct val="110000"/>
              </a:lnSpc>
              <a:spcBef>
                <a:spcPts val="0"/>
              </a:spcBef>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Based on the data available, and the generated clusters from the data, I recommend that the business stakeholders open a </a:t>
            </a:r>
            <a:r>
              <a:rPr lang="en-US" b="1" dirty="0">
                <a:latin typeface="Calibri" panose="020F0502020204030204" pitchFamily="34" charset="0"/>
                <a:ea typeface="Calibri" panose="020F0502020204030204" pitchFamily="34" charset="0"/>
                <a:cs typeface="Times New Roman" panose="02020603050405020304" pitchFamily="18" charset="0"/>
              </a:rPr>
              <a:t>Sandwich shop</a:t>
            </a:r>
            <a:r>
              <a:rPr lang="en-US" dirty="0">
                <a:latin typeface="Calibri" panose="020F0502020204030204" pitchFamily="34" charset="0"/>
                <a:ea typeface="Calibri" panose="020F0502020204030204" pitchFamily="34" charset="0"/>
                <a:cs typeface="Times New Roman" panose="02020603050405020304" pitchFamily="18" charset="0"/>
              </a:rPr>
              <a:t> located within </a:t>
            </a:r>
            <a:r>
              <a:rPr lang="en-US" b="1" dirty="0">
                <a:latin typeface="Calibri" panose="020F0502020204030204" pitchFamily="34" charset="0"/>
                <a:ea typeface="Calibri" panose="020F0502020204030204" pitchFamily="34" charset="0"/>
                <a:cs typeface="Times New Roman" panose="02020603050405020304" pitchFamily="18" charset="0"/>
              </a:rPr>
              <a:t>50m</a:t>
            </a:r>
            <a:r>
              <a:rPr lang="en-US" dirty="0">
                <a:latin typeface="Calibri" panose="020F0502020204030204" pitchFamily="34" charset="0"/>
                <a:ea typeface="Calibri" panose="020F0502020204030204" pitchFamily="34" charset="0"/>
                <a:cs typeface="Times New Roman" panose="02020603050405020304" pitchFamily="18" charset="0"/>
              </a:rPr>
              <a:t> of a NYC WIFI hotspot.</a:t>
            </a:r>
          </a:p>
          <a:p>
            <a:pPr algn="just"/>
            <a:endParaRPr lang="en-US" dirty="0"/>
          </a:p>
        </p:txBody>
      </p:sp>
    </p:spTree>
    <p:extLst>
      <p:ext uri="{BB962C8B-B14F-4D97-AF65-F5344CB8AC3E}">
        <p14:creationId xmlns:p14="http://schemas.microsoft.com/office/powerpoint/2010/main" val="401891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b="1" dirty="0"/>
              <a:t>New York </a:t>
            </a:r>
            <a:r>
              <a:rPr lang="en-US" dirty="0"/>
              <a:t>is the </a:t>
            </a:r>
            <a:r>
              <a:rPr lang="en-US" b="1" dirty="0"/>
              <a:t>most populous city </a:t>
            </a:r>
            <a:r>
              <a:rPr lang="en-US" dirty="0"/>
              <a:t>in the U.S.  Located at the southern tip of the state of New York, the city is the center of the New York metropolitan area, the largest metropolitan area in the world by urban landmass.   </a:t>
            </a:r>
          </a:p>
          <a:p>
            <a:r>
              <a:rPr lang="en-US" dirty="0"/>
              <a:t>New York had approximately 65.2 million visitors, comprising 51.6 million domestic and 13.5 million international visitors in 2018.  Thus, business opportunities are vast in the city and so is the competition. </a:t>
            </a:r>
          </a:p>
          <a:p>
            <a:r>
              <a:rPr lang="en-US" dirty="0"/>
              <a:t>Many big players have been attracted to this city in all areas of business. As is it a highly developed city, the cost of doing the business is huge and risk is high. Thus, any new business venture or expansion needs to be analyzed and studied carefully. This will ensure good understanding of the business environment and strategical planning to reduce the risk factor and increase returns. </a:t>
            </a:r>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fontScale="85000" lnSpcReduction="10000"/>
          </a:bodyPr>
          <a:lstStyle/>
          <a:p>
            <a:pPr algn="just"/>
            <a:endParaRPr lang="tr-TR" dirty="0"/>
          </a:p>
          <a:p>
            <a:pPr marL="0" indent="0">
              <a:buNone/>
            </a:pPr>
            <a:r>
              <a:rPr lang="en-US" b="1" dirty="0"/>
              <a:t>Find a suitable location.</a:t>
            </a:r>
          </a:p>
          <a:p>
            <a:r>
              <a:rPr lang="en-US" dirty="0"/>
              <a:t>As a business and tourist hub, the city is famous for its cuisine as well. From street food to high end Michelin star restaurants, you will find everything in New York City. Various well-known chefs have their restaurants there. Eat this, not that placed New York City as one of the top cities for food.</a:t>
            </a:r>
          </a:p>
          <a:p>
            <a:r>
              <a:rPr lang="en-US" dirty="0"/>
              <a:t>In 2015, NYC started building public WIFI hubs in locations where pay phones used to exist.  There are plans to have over 7500 WIFI hotspots installed.  Hotspots are to have up to 1GBps speed internet.</a:t>
            </a:r>
          </a:p>
          <a:p>
            <a:r>
              <a:rPr lang="en-US" dirty="0"/>
              <a:t>The objective is to locate and determine if a restaurant’s proximity to a public WIFI hotspot has influence on the rating of that restaurant.  Then see if we can determine the best type of restaurant to open and what proximity to a WIFI hotspot should that restaurant have. The </a:t>
            </a:r>
            <a:r>
              <a:rPr lang="en-US" b="1" dirty="0"/>
              <a:t>target audience</a:t>
            </a:r>
            <a:r>
              <a:rPr lang="en-US" dirty="0"/>
              <a:t> interested in this problem is a group of small business owners who are interested in opening a restaurant in Manhattan.</a:t>
            </a:r>
          </a:p>
          <a:p>
            <a:pPr marL="0" indent="0">
              <a:buNone/>
            </a:pPr>
            <a:endParaRPr lang="en-US" b="1"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3697235"/>
          </a:xfrm>
        </p:spPr>
        <p:txBody>
          <a:bodyPr>
            <a:normAutofit fontScale="70000" lnSpcReduction="20000"/>
          </a:bodyPr>
          <a:lstStyle/>
          <a:p>
            <a:r>
              <a:rPr lang="en-US" dirty="0"/>
              <a:t>This demonstration will make use of the following data sources: </a:t>
            </a:r>
          </a:p>
          <a:p>
            <a:r>
              <a:rPr lang="en-US" i="1" dirty="0"/>
              <a:t>New York </a:t>
            </a:r>
            <a:r>
              <a:rPr lang="en-US" i="1" dirty="0" err="1"/>
              <a:t>Wifi</a:t>
            </a:r>
            <a:r>
              <a:rPr lang="en-US" i="1" dirty="0"/>
              <a:t> Venue Data Set (Kaggle): </a:t>
            </a:r>
            <a:r>
              <a:rPr lang="en-US" dirty="0"/>
              <a:t>Data contains location of </a:t>
            </a:r>
            <a:r>
              <a:rPr lang="en-US" dirty="0" err="1"/>
              <a:t>wifi</a:t>
            </a:r>
            <a:r>
              <a:rPr lang="en-US" dirty="0"/>
              <a:t> hotspots with latitude and longitude values</a:t>
            </a:r>
          </a:p>
          <a:p>
            <a:r>
              <a:rPr lang="en-US" i="1" dirty="0"/>
              <a:t>New York Top Venue Recommendations from </a:t>
            </a:r>
            <a:r>
              <a:rPr lang="en-US" i="1" dirty="0" err="1"/>
              <a:t>FourSquare</a:t>
            </a:r>
            <a:r>
              <a:rPr lang="en-US" i="1" dirty="0"/>
              <a:t> API : </a:t>
            </a:r>
            <a:r>
              <a:rPr lang="en-US" dirty="0"/>
              <a:t>(</a:t>
            </a:r>
            <a:r>
              <a:rPr lang="en-US" dirty="0" err="1"/>
              <a:t>FourSquare</a:t>
            </a:r>
            <a:r>
              <a:rPr lang="en-US" dirty="0"/>
              <a:t> website: www.foursquare.com) </a:t>
            </a:r>
          </a:p>
          <a:p>
            <a:r>
              <a:rPr lang="en-US" dirty="0"/>
              <a:t>I will be using the </a:t>
            </a:r>
            <a:r>
              <a:rPr lang="en-US" dirty="0" err="1"/>
              <a:t>FourSquare</a:t>
            </a:r>
            <a:r>
              <a:rPr lang="en-US" dirty="0"/>
              <a:t> API to explore venues located near NYC WIFI hotspots. The Foursquare explore function will be used to get venues located in the proximity of WIFI hotspots.  Once these venues are obtained, I will be using the </a:t>
            </a:r>
            <a:r>
              <a:rPr lang="en-US" dirty="0" err="1"/>
              <a:t>FourSquare</a:t>
            </a:r>
            <a:r>
              <a:rPr lang="en-US" dirty="0"/>
              <a:t> API to get the rating of each venue.   The resulting dataset will have the following columns:</a:t>
            </a:r>
          </a:p>
          <a:p>
            <a:pPr lvl="1"/>
            <a:r>
              <a:rPr lang="en-US" dirty="0"/>
              <a:t>Venue ID </a:t>
            </a:r>
          </a:p>
          <a:p>
            <a:pPr lvl="1"/>
            <a:r>
              <a:rPr lang="en-US" dirty="0"/>
              <a:t>Venue Name </a:t>
            </a:r>
          </a:p>
          <a:p>
            <a:pPr lvl="1"/>
            <a:r>
              <a:rPr lang="en-US" dirty="0"/>
              <a:t>Coordinates : Latitude and Longitude </a:t>
            </a:r>
          </a:p>
          <a:p>
            <a:pPr lvl="1"/>
            <a:r>
              <a:rPr lang="en-US" dirty="0"/>
              <a:t>Category Name </a:t>
            </a:r>
          </a:p>
          <a:p>
            <a:pPr lvl="1"/>
            <a:r>
              <a:rPr lang="en-US" dirty="0"/>
              <a:t>Distance from WIFI point</a:t>
            </a:r>
          </a:p>
          <a:p>
            <a:pPr lvl="1"/>
            <a:r>
              <a:rPr lang="en-US" dirty="0"/>
              <a:t>Rating of Venue</a:t>
            </a:r>
          </a:p>
          <a:p>
            <a:r>
              <a:rPr lang="en-US" dirty="0"/>
              <a:t>From these columns I will be making plots and showing stats on the relationship between distance from WIFI hotspot and rating of the venue.</a:t>
            </a:r>
          </a:p>
          <a:p>
            <a:pPr marL="0" indent="0">
              <a:buNone/>
            </a:pPr>
            <a:endParaRPr lang="en-US" dirty="0"/>
          </a:p>
        </p:txBody>
      </p:sp>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a:extLst>
              <a:ext uri="{FF2B5EF4-FFF2-40B4-BE49-F238E27FC236}">
                <a16:creationId xmlns:a16="http://schemas.microsoft.com/office/drawing/2014/main" id="{F5B1E9B7-AAB6-4B37-BEE2-4C8FDB6E8808}"/>
              </a:ext>
            </a:extLst>
          </p:cNvPr>
          <p:cNvSpPr>
            <a:spLocks noGrp="1"/>
          </p:cNvSpPr>
          <p:nvPr>
            <p:ph idx="1"/>
          </p:nvPr>
        </p:nvSpPr>
        <p:spPr>
          <a:xfrm>
            <a:off x="313765" y="2603500"/>
            <a:ext cx="9602602" cy="3416300"/>
          </a:xfrm>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NY WIFI hotspot data was downloaded from Kaggle.  This data set contains NY city public WIFI hotspots located throughout multiple boroughs.  Because the data set was very large, I narrowed it down to the Borough of Manhattan.  The WIFI hotspot dataset contains many columns but the following are the most useful: </a:t>
            </a:r>
          </a:p>
          <a:p>
            <a:pPr lvl="1">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type of hotspot</a:t>
            </a:r>
          </a:p>
          <a:p>
            <a:pPr lvl="1">
              <a:lnSpc>
                <a:spcPct val="107000"/>
              </a:lnSpc>
              <a:spcBef>
                <a:spcPts val="0"/>
              </a:spcBef>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borough of hotspot</a:t>
            </a:r>
          </a:p>
          <a:p>
            <a:pPr lvl="1">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longitude of hotspot</a:t>
            </a:r>
          </a:p>
          <a:p>
            <a:pPr lvl="1">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latitude of the hotspot </a:t>
            </a:r>
            <a:endParaRPr lang="en-US" dirty="0"/>
          </a:p>
        </p:txBody>
      </p:sp>
    </p:spTree>
    <p:extLst>
      <p:ext uri="{BB962C8B-B14F-4D97-AF65-F5344CB8AC3E}">
        <p14:creationId xmlns:p14="http://schemas.microsoft.com/office/powerpoint/2010/main" val="279374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a:extLst>
              <a:ext uri="{FF2B5EF4-FFF2-40B4-BE49-F238E27FC236}">
                <a16:creationId xmlns:a16="http://schemas.microsoft.com/office/drawing/2014/main" id="{F5B1E9B7-AAB6-4B37-BEE2-4C8FDB6E8808}"/>
              </a:ext>
            </a:extLst>
          </p:cNvPr>
          <p:cNvSpPr>
            <a:spLocks noGrp="1"/>
          </p:cNvSpPr>
          <p:nvPr>
            <p:ph idx="1"/>
          </p:nvPr>
        </p:nvSpPr>
        <p:spPr>
          <a:xfrm>
            <a:off x="313765" y="2603500"/>
            <a:ext cx="9602602" cy="3416300"/>
          </a:xfrm>
        </p:spPr>
        <p:txBody>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Once the list was narrowed down to these columns, and rows within the borough of Manhattan, I retrieved the nearest venues to these hotspot locations using the </a:t>
            </a:r>
            <a:r>
              <a:rPr lang="en-US" dirty="0" err="1">
                <a:latin typeface="Calibri" panose="020F0502020204030204" pitchFamily="34" charset="0"/>
                <a:ea typeface="Calibri" panose="020F0502020204030204" pitchFamily="34" charset="0"/>
                <a:cs typeface="Times New Roman" panose="02020603050405020304" pitchFamily="18" charset="0"/>
              </a:rPr>
              <a:t>FourSquare</a:t>
            </a:r>
            <a:r>
              <a:rPr lang="en-US" dirty="0">
                <a:latin typeface="Calibri" panose="020F0502020204030204" pitchFamily="34" charset="0"/>
                <a:ea typeface="Calibri" panose="020F0502020204030204" pitchFamily="34" charset="0"/>
                <a:cs typeface="Times New Roman" panose="02020603050405020304" pitchFamily="18" charset="0"/>
              </a:rPr>
              <a:t> API.  Because WIFI hotspot locations are densely populated compared to neighborhoods data, I limited the results to 10 venues per WIFI hotspot.</a:t>
            </a:r>
          </a:p>
        </p:txBody>
      </p:sp>
    </p:spTree>
    <p:extLst>
      <p:ext uri="{BB962C8B-B14F-4D97-AF65-F5344CB8AC3E}">
        <p14:creationId xmlns:p14="http://schemas.microsoft.com/office/powerpoint/2010/main" val="8933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a:extLst>
              <a:ext uri="{FF2B5EF4-FFF2-40B4-BE49-F238E27FC236}">
                <a16:creationId xmlns:a16="http://schemas.microsoft.com/office/drawing/2014/main" id="{F5B1E9B7-AAB6-4B37-BEE2-4C8FDB6E8808}"/>
              </a:ext>
            </a:extLst>
          </p:cNvPr>
          <p:cNvSpPr>
            <a:spLocks noGrp="1"/>
          </p:cNvSpPr>
          <p:nvPr>
            <p:ph idx="1"/>
          </p:nvPr>
        </p:nvSpPr>
        <p:spPr>
          <a:xfrm>
            <a:off x="313765" y="2603500"/>
            <a:ext cx="9602602" cy="3416300"/>
          </a:xfrm>
        </p:spPr>
        <p:txBody>
          <a:bodyPr>
            <a:normAutofit fontScale="92500" lnSpcReduction="10000"/>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calling the </a:t>
            </a:r>
            <a:r>
              <a:rPr lang="en-US" dirty="0" err="1">
                <a:latin typeface="Calibri" panose="020F0502020204030204" pitchFamily="34" charset="0"/>
                <a:ea typeface="Calibri" panose="020F0502020204030204" pitchFamily="34" charset="0"/>
                <a:cs typeface="Times New Roman" panose="02020603050405020304" pitchFamily="18" charset="0"/>
              </a:rPr>
              <a:t>FourSquare</a:t>
            </a:r>
            <a:r>
              <a:rPr lang="en-US" dirty="0">
                <a:latin typeface="Calibri" panose="020F0502020204030204" pitchFamily="34" charset="0"/>
                <a:ea typeface="Calibri" panose="020F0502020204030204" pitchFamily="34" charset="0"/>
                <a:cs typeface="Times New Roman" panose="02020603050405020304" pitchFamily="18" charset="0"/>
              </a:rPr>
              <a:t> API per WIFI venue and concatenating the results to the original WIFI hotspot list, I saved the results to a .csv file.  The reason for this is twofold:</a:t>
            </a:r>
          </a:p>
          <a:p>
            <a:pPr lvl="0">
              <a:lnSpc>
                <a:spcPct val="107000"/>
              </a:lnSpc>
              <a:spcBef>
                <a:spcPts val="0"/>
              </a:spcBef>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 wanted to narrow down the results to just restaurants and food places and it was easier to do this in Excel than in Python</a:t>
            </a:r>
          </a:p>
          <a:p>
            <a:pPr lvl="0">
              <a:lnSpc>
                <a:spcPct val="107000"/>
              </a:lnSpc>
              <a:spcBef>
                <a:spcPts val="0"/>
              </a:spcBef>
              <a:spcAft>
                <a:spcPts val="800"/>
              </a:spcAft>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 wanted to use Excel to calculate the distance of the venue to the WIFI hotspot using a formula:</a:t>
            </a:r>
          </a:p>
          <a:p>
            <a:pPr marL="0" marR="0">
              <a:lnSpc>
                <a:spcPct val="107000"/>
              </a:lnSpc>
              <a:spcBef>
                <a:spcPts val="0"/>
              </a:spcBef>
              <a:spcAft>
                <a:spcPts val="800"/>
              </a:spcAft>
            </a:pPr>
            <a:r>
              <a:rPr lang="en-US" i="1" dirty="0">
                <a:latin typeface="Calibri" panose="020F0502020204030204" pitchFamily="34" charset="0"/>
                <a:ea typeface="Calibri" panose="020F0502020204030204" pitchFamily="34" charset="0"/>
                <a:cs typeface="Times New Roman" panose="02020603050405020304" pitchFamily="18" charset="0"/>
              </a:rPr>
              <a:t>=ACOS(COS(RADIANS(90-C2)) *COS(RADIANS(90-G2)) +SIN(RADIANS(90-C2)) *SIN(RADIANS(90-G2)) *COS(RADIANS(D2-H2))) *6371000,  w</a:t>
            </a:r>
            <a:r>
              <a:rPr lang="en-US" dirty="0">
                <a:latin typeface="Calibri" panose="020F0502020204030204" pitchFamily="34" charset="0"/>
                <a:ea typeface="Calibri" panose="020F0502020204030204" pitchFamily="34" charset="0"/>
                <a:cs typeface="Times New Roman" panose="02020603050405020304" pitchFamily="18" charset="0"/>
              </a:rPr>
              <a:t>here</a:t>
            </a:r>
          </a:p>
          <a:p>
            <a:pPr marL="400050" lvl="1">
              <a:lnSpc>
                <a:spcPct val="107000"/>
              </a:lnSpc>
              <a:spcBef>
                <a:spcPts val="0"/>
              </a:spcBef>
              <a:spcAft>
                <a:spcPts val="8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Times New Roman" panose="02020603050405020304" pitchFamily="18" charset="0"/>
              </a:rPr>
              <a:t>C2 = Latitude of </a:t>
            </a:r>
            <a:r>
              <a:rPr lang="en-US" i="1" dirty="0" err="1">
                <a:latin typeface="Calibri" panose="020F0502020204030204" pitchFamily="34" charset="0"/>
                <a:ea typeface="Calibri" panose="020F0502020204030204" pitchFamily="34" charset="0"/>
                <a:cs typeface="Times New Roman" panose="02020603050405020304" pitchFamily="18" charset="0"/>
              </a:rPr>
              <a:t>Wifi</a:t>
            </a:r>
            <a:r>
              <a:rPr lang="en-US" i="1" dirty="0">
                <a:latin typeface="Calibri" panose="020F0502020204030204" pitchFamily="34" charset="0"/>
                <a:ea typeface="Calibri" panose="020F0502020204030204" pitchFamily="34" charset="0"/>
                <a:cs typeface="Times New Roman" panose="02020603050405020304" pitchFamily="18" charset="0"/>
              </a:rPr>
              <a:t> Location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Times New Roman" panose="02020603050405020304" pitchFamily="18" charset="0"/>
              </a:rPr>
              <a:t>D2 = Longitude of </a:t>
            </a:r>
            <a:r>
              <a:rPr lang="en-US" i="1" dirty="0" err="1">
                <a:latin typeface="Calibri" panose="020F0502020204030204" pitchFamily="34" charset="0"/>
                <a:ea typeface="Calibri" panose="020F0502020204030204" pitchFamily="34" charset="0"/>
                <a:cs typeface="Times New Roman" panose="02020603050405020304" pitchFamily="18" charset="0"/>
              </a:rPr>
              <a:t>Wifi</a:t>
            </a:r>
            <a:r>
              <a:rPr lang="en-US" i="1" dirty="0">
                <a:latin typeface="Calibri" panose="020F0502020204030204" pitchFamily="34" charset="0"/>
                <a:ea typeface="Calibri" panose="020F0502020204030204" pitchFamily="34" charset="0"/>
                <a:cs typeface="Times New Roman" panose="02020603050405020304" pitchFamily="18" charset="0"/>
              </a:rPr>
              <a:t> Location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Times New Roman" panose="02020603050405020304" pitchFamily="18" charset="0"/>
              </a:rPr>
              <a:t>G2 = Latitude of Venue Location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00050" lvl="1">
              <a:lnSpc>
                <a:spcPct val="107000"/>
              </a:lnSpc>
              <a:spcBef>
                <a:spcPts val="0"/>
              </a:spcBef>
              <a:spcAft>
                <a:spcPts val="800"/>
              </a:spcAft>
              <a:buFont typeface="Arial" panose="020B0604020202020204" pitchFamily="34" charset="0"/>
              <a:buChar char="•"/>
            </a:pPr>
            <a:r>
              <a:rPr lang="en-US" i="1" dirty="0">
                <a:latin typeface="Calibri" panose="020F0502020204030204" pitchFamily="34" charset="0"/>
                <a:ea typeface="Calibri" panose="020F0502020204030204" pitchFamily="34" charset="0"/>
                <a:cs typeface="Times New Roman" panose="02020603050405020304" pitchFamily="18" charset="0"/>
              </a:rPr>
              <a:t>H2 = Longitude of Venue Location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783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6" name="Content Placeholder 5">
            <a:extLst>
              <a:ext uri="{FF2B5EF4-FFF2-40B4-BE49-F238E27FC236}">
                <a16:creationId xmlns:a16="http://schemas.microsoft.com/office/drawing/2014/main" id="{F5B1E9B7-AAB6-4B37-BEE2-4C8FDB6E8808}"/>
              </a:ext>
            </a:extLst>
          </p:cNvPr>
          <p:cNvSpPr>
            <a:spLocks noGrp="1"/>
          </p:cNvSpPr>
          <p:nvPr>
            <p:ph idx="1"/>
          </p:nvPr>
        </p:nvSpPr>
        <p:spPr>
          <a:xfrm>
            <a:off x="313765" y="2603500"/>
            <a:ext cx="9602602" cy="3416300"/>
          </a:xfrm>
        </p:spPr>
        <p:txBody>
          <a:bodyPr>
            <a:normAutofit/>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The next step is to get the rating of each Venue located near a hotspot.   This was achieved by creating a function that returns a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consisting for Venue ID, Venue Name, and Venue Rating</a:t>
            </a: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Next I merged the output of the ratings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with the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containing WIFI hotspot locations and nearby venues.  Because two separate hotspots could be in the vicinity of a single venue, I de-duped the results by taking the hotspot that was closest to the venue. </a:t>
            </a:r>
          </a:p>
        </p:txBody>
      </p:sp>
    </p:spTree>
    <p:extLst>
      <p:ext uri="{BB962C8B-B14F-4D97-AF65-F5344CB8AC3E}">
        <p14:creationId xmlns:p14="http://schemas.microsoft.com/office/powerpoint/2010/main" val="382463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Modeling Approach</a:t>
            </a:r>
          </a:p>
        </p:txBody>
      </p:sp>
      <p:sp>
        <p:nvSpPr>
          <p:cNvPr id="4" name="Content Placeholder 3">
            <a:extLst>
              <a:ext uri="{FF2B5EF4-FFF2-40B4-BE49-F238E27FC236}">
                <a16:creationId xmlns:a16="http://schemas.microsoft.com/office/drawing/2014/main" id="{CD209610-0BF2-4EBC-AD4D-B9028AE0479A}"/>
              </a:ext>
            </a:extLst>
          </p:cNvPr>
          <p:cNvSpPr>
            <a:spLocks noGrp="1"/>
          </p:cNvSpPr>
          <p:nvPr>
            <p:ph idx="1"/>
          </p:nvPr>
        </p:nvSpPr>
        <p:spPr>
          <a:xfrm>
            <a:off x="197224" y="2603499"/>
            <a:ext cx="11232776" cy="4254501"/>
          </a:xfrm>
        </p:spPr>
        <p:txBody>
          <a:bodyPr>
            <a:norm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The first attempt was to show if there is any kind of relationship between rating and distance from public WIFI point. </a:t>
            </a: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Based on these results, I decided to change the approach to a cluster analysis.</a:t>
            </a:r>
          </a:p>
          <a:p>
            <a:endParaRPr lang="en-US" dirty="0"/>
          </a:p>
        </p:txBody>
      </p:sp>
      <p:pic>
        <p:nvPicPr>
          <p:cNvPr id="6" name="Picture 5">
            <a:extLst>
              <a:ext uri="{FF2B5EF4-FFF2-40B4-BE49-F238E27FC236}">
                <a16:creationId xmlns:a16="http://schemas.microsoft.com/office/drawing/2014/main" id="{A87F8F2F-0627-4C65-B2A5-458403D9A37E}"/>
              </a:ext>
            </a:extLst>
          </p:cNvPr>
          <p:cNvPicPr>
            <a:picLocks noChangeAspect="1"/>
          </p:cNvPicPr>
          <p:nvPr/>
        </p:nvPicPr>
        <p:blipFill>
          <a:blip r:embed="rId3"/>
          <a:stretch>
            <a:fillRect/>
          </a:stretch>
        </p:blipFill>
        <p:spPr>
          <a:xfrm>
            <a:off x="425561" y="3231981"/>
            <a:ext cx="3763884" cy="2652351"/>
          </a:xfrm>
          <a:prstGeom prst="rect">
            <a:avLst/>
          </a:prstGeom>
        </p:spPr>
      </p:pic>
      <p:pic>
        <p:nvPicPr>
          <p:cNvPr id="7" name="Picture 6">
            <a:extLst>
              <a:ext uri="{FF2B5EF4-FFF2-40B4-BE49-F238E27FC236}">
                <a16:creationId xmlns:a16="http://schemas.microsoft.com/office/drawing/2014/main" id="{52A5FA3D-7E63-4786-B469-BB685193E8CD}"/>
              </a:ext>
            </a:extLst>
          </p:cNvPr>
          <p:cNvPicPr>
            <a:picLocks noChangeAspect="1"/>
          </p:cNvPicPr>
          <p:nvPr/>
        </p:nvPicPr>
        <p:blipFill>
          <a:blip r:embed="rId4"/>
          <a:stretch>
            <a:fillRect/>
          </a:stretch>
        </p:blipFill>
        <p:spPr>
          <a:xfrm>
            <a:off x="5077147" y="3229970"/>
            <a:ext cx="4150827" cy="2654362"/>
          </a:xfrm>
          <a:prstGeom prst="rect">
            <a:avLst/>
          </a:prstGeom>
        </p:spPr>
      </p:pic>
    </p:spTree>
    <p:extLst>
      <p:ext uri="{BB962C8B-B14F-4D97-AF65-F5344CB8AC3E}">
        <p14:creationId xmlns:p14="http://schemas.microsoft.com/office/powerpoint/2010/main" val="620533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407</TotalTime>
  <Words>1226</Words>
  <Application>Microsoft Office PowerPoint</Application>
  <PresentationFormat>Widescreen</PresentationFormat>
  <Paragraphs>78</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Symbol</vt:lpstr>
      <vt:lpstr>Wingdings</vt:lpstr>
      <vt:lpstr>Wingdings 3</vt:lpstr>
      <vt:lpstr>Ion Boardroom</vt:lpstr>
      <vt:lpstr>Capstone Project - The Battle of Neighborhoods</vt:lpstr>
      <vt:lpstr>Introduction/Business Problem</vt:lpstr>
      <vt:lpstr>Business Problem</vt:lpstr>
      <vt:lpstr>Data Selection</vt:lpstr>
      <vt:lpstr>Methodology</vt:lpstr>
      <vt:lpstr>Methodology</vt:lpstr>
      <vt:lpstr>Methodology</vt:lpstr>
      <vt:lpstr>Methodology</vt:lpstr>
      <vt:lpstr>Analysis and Modeling Approach</vt:lpstr>
      <vt:lpstr>Methodology </vt:lpstr>
      <vt:lpstr>Analysis</vt:lpstr>
      <vt:lpstr>Discussion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EVAN GLIEN</cp:lastModifiedBy>
  <cp:revision>31</cp:revision>
  <dcterms:created xsi:type="dcterms:W3CDTF">2019-01-13T13:58:47Z</dcterms:created>
  <dcterms:modified xsi:type="dcterms:W3CDTF">2020-02-05T00:06:50Z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