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70" r:id="rId8"/>
    <p:sldId id="278" r:id="rId9"/>
    <p:sldId id="276" r:id="rId10"/>
    <p:sldId id="277" r:id="rId11"/>
    <p:sldId id="272" r:id="rId12"/>
    <p:sldId id="265" r:id="rId13"/>
    <p:sldId id="269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68495-D36E-734B-B14E-474242FCEFB8}" v="49" dt="2025-01-31T10:08:06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5452-A8A5-3C45-AA33-AA88D5E11802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8FFB-05C6-8143-9518-0E620856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6815-425E-76FB-5B85-4BB8EA2F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85334-AE6E-DA90-C2FF-30C34BF1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0F63-C28B-D526-7EC9-98E00EB2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296C-8E0A-721A-A85C-72C65E0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E2DC-E408-F228-FF9D-097F4576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C33-1646-0E3E-7B0A-CD2981B1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A3C3-05E2-CC44-9EC6-DC374DAB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5648-7F15-8391-EFDA-B50B7FEB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9228-61D8-BD76-ADCB-F1CF3AA7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9CC-600B-FE3F-6D54-EDFD58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B2A42-1241-4C63-A6B1-4BDE95EFF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E4AA-3100-94C1-C2DD-7052A89D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B185-0515-E33D-6D47-D7022F0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411D-AE23-3ED9-CCC6-2B1E5D9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97C8-DDE9-7683-09B1-C083CB6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EBC04E3-C329-1347-F248-520BA5C496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19304" y="332672"/>
            <a:ext cx="5332064" cy="144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latin typeface="+mn-lt"/>
              </a:defRPr>
            </a:lvl9pPr>
          </a:lstStyle>
          <a:p>
            <a:pPr lvl="0"/>
            <a:endParaRPr lang="en-GB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0FD67C0-7178-26E1-24BE-E54415F8D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19304" y="548720"/>
            <a:ext cx="9072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B5C4E04F-626F-BFE3-9C6A-4189CB9A3ED9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619304" y="980768"/>
            <a:ext cx="9072000" cy="288000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latin typeface="+mn-lt"/>
              </a:defRPr>
            </a:lvl9pPr>
          </a:lstStyle>
          <a:p>
            <a:r>
              <a:rPr lang="en-GB" dirty="0"/>
              <a:t>Optional subtitle of the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067-F5A6-1842-EA4F-486FAB8E933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9EDFA5E-E6B0-4665-86E2-7F9A6420200A}" type="datetime1">
              <a:rPr lang="de-DE"/>
              <a:t>04.02.25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48D6A-4E45-F573-3DD8-320923B6123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1A631A-E7EB-D87E-E543-941898F9531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|  </a:t>
            </a:r>
            <a:fld id="{8CF9DE7D-F270-4E16-BA04-5BCA8969A2EA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873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C35EA4"/>
          </p15:clr>
        </p15:guide>
        <p15:guide id="2" pos="7287" userDrawn="1">
          <p15:clr>
            <a:srgbClr val="C35EA4"/>
          </p15:clr>
        </p15:guide>
        <p15:guide id="3" orient="horz" pos="1026" userDrawn="1">
          <p15:clr>
            <a:srgbClr val="C35EA4"/>
          </p15:clr>
        </p15:guide>
        <p15:guide id="4" orient="horz" pos="3884" userDrawn="1">
          <p15:clr>
            <a:srgbClr val="C35EA4"/>
          </p15:clr>
        </p15:guide>
        <p15:guide id="5" orient="horz" pos="346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AB6B-2A04-C8E9-DBE3-CBE6C4F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73EB-54FF-CECA-689B-4C695168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5AA6-315D-64CE-2A3E-A0AB39D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BFF4-8FA7-10B3-BC07-CB9042BA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D884-54B3-EA26-4C77-2FA5C73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4F05-400C-976E-81C2-3FF3614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3EA-3362-E983-DCEB-8EFD2486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E401-F2AA-34D4-908D-FCDC4178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3B95-32E9-DB27-2410-981FD72C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793-46D0-06D1-3787-3ED493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7CB-736B-075F-9824-BB5B1A72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57AB-BF9D-79BD-D5F5-AC45FDE2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6EC3-9BF4-AA68-072C-6D3C233C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B5A3-351C-9037-E6BB-2B82BD44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16BBF-7E2C-1DA5-FE86-72256BBB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40BF-B061-A2D2-7383-CFC90DF5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D8E-4B73-B37A-224E-C3C9D8FF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09DA-BE6F-4F70-44AE-521211A3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A2038-51D7-D913-CC72-A12D5CD6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BE32A-A4FB-047E-D28C-70FF8C7A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B7ABE-4ADD-176F-8CF3-0CAE8CB15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CE919-6B53-EF95-ABA3-EBBDEBB7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3F946-6ADA-62AB-D0A4-2245CBF7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8F7F9-E059-A9E6-1073-876092CA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B59A-E988-44BD-A9CE-1580EA94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B61CB-7422-407B-08BF-94058177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4736-FCF9-B210-998A-1F24D96E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EA15-4B52-D21D-FF1D-181451C7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970D0-C412-7900-25F4-C7375C45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71DD6-1177-1F5B-BF0A-90ABF6A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5FC0-E0E6-F7F4-5D60-90369A4F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7FA-8A03-203A-BB7E-3419F1F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11DE-F17D-E455-3F81-767F09A3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C757-5199-5DC0-E9AB-F04F36DE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DBB9-C822-E210-753A-210D58C1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FA1B-E4A4-DC3A-597B-964618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902A-1FC2-7860-0D7E-55DE4D0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13C0-0EAC-76E5-2BB8-363DD84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929B-02BF-7A1F-184D-D9ADB3A4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B3C96-B04C-F8BD-EEFD-3315F686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B379C-41BD-F4AA-2A37-5DB4E00A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5C2A-6764-13D9-38E3-E001DA41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91CC-8497-0203-0069-042705CC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B1D3-D103-3E5A-8D7B-2CD5459E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89AA6-DEA4-B103-5431-93FB8CA1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C3A1-43E8-E655-E8AE-2296B7BF2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4DC0-9001-5E42-8F00-4719CBAF2AC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0855-9503-539E-C0A7-DB3404E98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25D1-F1E2-06CD-561C-0FB0CA75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B739-E1BE-F94B-9E67-31E005F2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0ED8-DF43-56BC-06DF-78B116361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47D0-DDD4-9CF7-4F4D-0490A232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Unravelling Mysteries…</a:t>
            </a:r>
          </a:p>
          <a:p>
            <a:endParaRPr lang="en-US" dirty="0"/>
          </a:p>
          <a:p>
            <a:r>
              <a:rPr lang="en-US" dirty="0"/>
              <a:t>Christian Lüthold &amp; Loris Keller</a:t>
            </a:r>
          </a:p>
          <a:p>
            <a:r>
              <a:rPr lang="en-US" dirty="0" err="1"/>
              <a:t>Zühlke</a:t>
            </a:r>
            <a:r>
              <a:rPr lang="en-US" dirty="0"/>
              <a:t> Engineering AG</a:t>
            </a:r>
          </a:p>
          <a:p>
            <a:endParaRPr lang="en-US" dirty="0"/>
          </a:p>
          <a:p>
            <a:r>
              <a:rPr lang="en-US" dirty="0"/>
              <a:t>05.02.2025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922FA3-C26B-54B9-AAC6-25C63DC85DD8}"/>
              </a:ext>
            </a:extLst>
          </p:cNvPr>
          <p:cNvGrpSpPr/>
          <p:nvPr/>
        </p:nvGrpSpPr>
        <p:grpSpPr>
          <a:xfrm>
            <a:off x="8834284" y="327574"/>
            <a:ext cx="2758892" cy="2841582"/>
            <a:chOff x="452284" y="726159"/>
            <a:chExt cx="2758892" cy="284158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Explosion 2 3">
              <a:extLst>
                <a:ext uri="{FF2B5EF4-FFF2-40B4-BE49-F238E27FC236}">
                  <a16:creationId xmlns:a16="http://schemas.microsoft.com/office/drawing/2014/main" id="{7759F031-A658-4DB3-928E-0C5C2F1A5E02}"/>
                </a:ext>
              </a:extLst>
            </p:cNvPr>
            <p:cNvSpPr/>
            <p:nvPr/>
          </p:nvSpPr>
          <p:spPr>
            <a:xfrm rot="3054385">
              <a:off x="410939" y="767504"/>
              <a:ext cx="2841582" cy="2758892"/>
            </a:xfrm>
            <a:prstGeom prst="irregularSeal2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CBBB44-C6C7-E3E9-9322-852B769E9D96}"/>
                </a:ext>
              </a:extLst>
            </p:cNvPr>
            <p:cNvSpPr txBox="1"/>
            <p:nvPr/>
          </p:nvSpPr>
          <p:spPr>
            <a:xfrm>
              <a:off x="973015" y="1758462"/>
              <a:ext cx="174673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Interaction</a:t>
              </a:r>
            </a:p>
            <a:p>
              <a:r>
                <a:rPr lang="en-US" dirty="0"/>
                <a:t>Desired </a:t>
              </a:r>
              <a:r>
                <a:rPr lang="en-US" dirty="0">
                  <a:sym typeface="Wingdings" pitchFamily="2" charset="2"/>
                </a:rPr>
                <a:t>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83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C6A1-37BD-089B-5A87-EA4F3DB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8F49-F0DD-36B4-4B51-28AB1A4E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3"/>
            <a:ext cx="10515600" cy="2417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 err="1"/>
              <a:t>state.users</a:t>
            </a:r>
            <a:r>
              <a:rPr lang="en-US" dirty="0"/>
              <a:t> has not changed, </a:t>
            </a:r>
            <a:r>
              <a:rPr lang="en-US" dirty="0" err="1"/>
              <a:t>NgRx</a:t>
            </a:r>
            <a:r>
              <a:rPr lang="en-US" dirty="0"/>
              <a:t> will return the previously computed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Prevents unnecessary renders and enhances efficiency.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635FE-75BE-DAFB-F501-49DF894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2" y="2000198"/>
            <a:ext cx="7778507" cy="17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9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95A5-D040-29CB-51D4-B7A0487C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ICX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9F9A-9790-543E-9C14-F06CB6AC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Store instead of “Store-Façades” (e.g., </a:t>
            </a:r>
            <a:r>
              <a:rPr lang="en-US" dirty="0" err="1"/>
              <a:t>MiniAppStore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Selectors instead “Store-Façade”- Getters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Store.dispatch</a:t>
            </a:r>
            <a:r>
              <a:rPr lang="en-US" i="1" dirty="0"/>
              <a:t>()</a:t>
            </a:r>
            <a:r>
              <a:rPr lang="en-US" dirty="0"/>
              <a:t> instead of “Store-Façade”- Setters</a:t>
            </a:r>
          </a:p>
          <a:p>
            <a:pPr lvl="1"/>
            <a:r>
              <a:rPr lang="en-US" dirty="0"/>
              <a:t>Create Selectors for combining different Store values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the Façades introduces circular dependencies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Reducers</a:t>
            </a:r>
          </a:p>
          <a:p>
            <a:pPr lvl="1"/>
            <a:r>
              <a:rPr lang="en-US" dirty="0"/>
              <a:t>Reducer per State Property</a:t>
            </a:r>
          </a:p>
          <a:p>
            <a:pPr lvl="1"/>
            <a:r>
              <a:rPr lang="en-US" dirty="0"/>
              <a:t>Reducer per Action 		</a:t>
            </a:r>
            <a:r>
              <a:rPr lang="en-US" dirty="0">
                <a:sym typeface="Wingdings" pitchFamily="2" charset="2"/>
              </a:rPr>
              <a:t> Preferred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Actions</a:t>
            </a:r>
          </a:p>
          <a:p>
            <a:pPr lvl="1"/>
            <a:r>
              <a:rPr lang="en-US" dirty="0">
                <a:sym typeface="Wingdings" pitchFamily="2" charset="2"/>
              </a:rPr>
              <a:t>Use “</a:t>
            </a:r>
            <a:r>
              <a:rPr lang="en-US" dirty="0" err="1">
                <a:sym typeface="Wingdings" pitchFamily="2" charset="2"/>
              </a:rPr>
              <a:t>SetValueAction</a:t>
            </a:r>
            <a:r>
              <a:rPr lang="en-US" dirty="0">
                <a:sym typeface="Wingdings" pitchFamily="2" charset="2"/>
              </a:rPr>
              <a:t>(value)” instead of “</a:t>
            </a:r>
            <a:r>
              <a:rPr lang="en-US" dirty="0" err="1">
                <a:sym typeface="Wingdings" pitchFamily="2" charset="2"/>
              </a:rPr>
              <a:t>ToggleValueAction</a:t>
            </a:r>
            <a:r>
              <a:rPr lang="en-US" dirty="0">
                <a:sym typeface="Wingdings" pitchFamily="2" charset="2"/>
              </a:rPr>
              <a:t>()”</a:t>
            </a:r>
          </a:p>
          <a:p>
            <a:pPr lvl="1"/>
            <a:r>
              <a:rPr lang="en-US" dirty="0">
                <a:sym typeface="Wingdings" pitchFamily="2" charset="2"/>
              </a:rPr>
              <a:t>Don’t use “</a:t>
            </a:r>
            <a:r>
              <a:rPr lang="en-US" dirty="0" err="1">
                <a:sym typeface="Wingdings" pitchFamily="2" charset="2"/>
              </a:rPr>
              <a:t>AnythingAction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AnythingActionSuccess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AnyThingActionFailed</a:t>
            </a:r>
            <a:r>
              <a:rPr lang="en-US" dirty="0">
                <a:sym typeface="Wingdings" pitchFamily="2" charset="2"/>
              </a:rPr>
              <a:t>” for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9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891D-F3E5-71FD-6D18-3EC98D2B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26A-C3F3-7CF9-BAAE-9FE04CAF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&amp; Dumb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5092-D6BA-22AE-7FA0-F339FF89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endParaRPr lang="en-US" dirty="0"/>
          </a:p>
          <a:p>
            <a:pPr marL="285750" indent="-285750"/>
            <a:r>
              <a:rPr lang="en-US" b="1" dirty="0"/>
              <a:t>Smart Components:</a:t>
            </a:r>
            <a:r>
              <a:rPr lang="en-US" dirty="0"/>
              <a:t> Handle state management, dispatch actions, and retrieve state from the store.</a:t>
            </a:r>
          </a:p>
          <a:p>
            <a:pPr marL="285750" indent="-285750"/>
            <a:r>
              <a:rPr lang="en-US" b="1" dirty="0"/>
              <a:t>Dumb Components:</a:t>
            </a:r>
            <a:r>
              <a:rPr lang="en-US" dirty="0"/>
              <a:t> Focus on UI, receive data via inputs, and emit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endParaRPr lang="en-US" dirty="0"/>
          </a:p>
          <a:p>
            <a:pPr marL="285750" indent="-285750"/>
            <a:r>
              <a:rPr lang="en-US" dirty="0"/>
              <a:t>Encourages separation of concerns.</a:t>
            </a:r>
          </a:p>
          <a:p>
            <a:pPr marL="285750" indent="-285750"/>
            <a:r>
              <a:rPr lang="en-US" dirty="0"/>
              <a:t>Easier to test and reuse components. (No mocking of services or stores, making unit testing simpler.)</a:t>
            </a:r>
          </a:p>
          <a:p>
            <a:pPr marL="285750" indent="-285750"/>
            <a:r>
              <a:rPr lang="en-US" b="1" dirty="0"/>
              <a:t>Usage with Storybook:</a:t>
            </a:r>
            <a:r>
              <a:rPr lang="en-US" dirty="0"/>
              <a:t> Dumb components can be easily tested and showcased in isolation.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Additional Notes</a:t>
            </a:r>
            <a:endParaRPr lang="en-US" dirty="0"/>
          </a:p>
          <a:p>
            <a:pPr marL="285750" indent="-285750"/>
            <a:r>
              <a:rPr lang="en-US" b="1" dirty="0"/>
              <a:t>Event Communication</a:t>
            </a:r>
            <a:br>
              <a:rPr lang="en-US" b="1" dirty="0"/>
            </a:br>
            <a:r>
              <a:rPr lang="en-US" dirty="0"/>
              <a:t>Dumb components emit events to notify smart components of user interactions.</a:t>
            </a:r>
            <a:br>
              <a:rPr lang="en-US" dirty="0"/>
            </a:br>
            <a:r>
              <a:rPr lang="en-US" dirty="0"/>
              <a:t>This allows changes to be handled in the smart component, maintaining a </a:t>
            </a:r>
            <a:r>
              <a:rPr lang="en-US" u="sng" dirty="0"/>
              <a:t>unidirectional</a:t>
            </a:r>
            <a:r>
              <a:rPr lang="en-US" dirty="0"/>
              <a:t> data flow.</a:t>
            </a:r>
          </a:p>
          <a:p>
            <a:pPr marL="285750" indent="-285750"/>
            <a:r>
              <a:rPr lang="en-US" b="1" dirty="0" err="1"/>
              <a:t>OnPush</a:t>
            </a:r>
            <a:r>
              <a:rPr lang="en-US" b="1" dirty="0"/>
              <a:t> Change Detection</a:t>
            </a:r>
            <a:br>
              <a:rPr lang="en-US" b="1" dirty="0"/>
            </a:br>
            <a:r>
              <a:rPr lang="en-US" dirty="0"/>
              <a:t>Dumb components can use </a:t>
            </a:r>
            <a:r>
              <a:rPr lang="en-US" i="1" dirty="0" err="1"/>
              <a:t>ChangeDetectionStrategy.OnPush</a:t>
            </a:r>
            <a:r>
              <a:rPr lang="en-US" dirty="0"/>
              <a:t>, making them more efficient by reducing unnecessary re-renders.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540B3-B396-8B10-0EA2-C8920ADF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21" y="149930"/>
            <a:ext cx="8568765" cy="330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F9090-83BA-3A10-FC8A-762377DE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38" y="3551929"/>
            <a:ext cx="8247529" cy="3156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C75026-73D5-B507-F082-67BBC5461ADC}"/>
              </a:ext>
            </a:extLst>
          </p:cNvPr>
          <p:cNvSpPr/>
          <p:nvPr/>
        </p:nvSpPr>
        <p:spPr>
          <a:xfrm>
            <a:off x="2321858" y="737012"/>
            <a:ext cx="8247527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EE13A-E48A-C3A0-20F7-ED296FB2D99F}"/>
              </a:ext>
            </a:extLst>
          </p:cNvPr>
          <p:cNvSpPr/>
          <p:nvPr/>
        </p:nvSpPr>
        <p:spPr>
          <a:xfrm>
            <a:off x="2321857" y="5934635"/>
            <a:ext cx="923367" cy="52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54D90-7BA6-D9C4-A895-A63B96703B46}"/>
              </a:ext>
            </a:extLst>
          </p:cNvPr>
          <p:cNvSpPr/>
          <p:nvPr/>
        </p:nvSpPr>
        <p:spPr>
          <a:xfrm flipH="1">
            <a:off x="3065927" y="1839782"/>
            <a:ext cx="1694329" cy="26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FED-D0D9-1395-37F7-81FA57EEB5ED}"/>
              </a:ext>
            </a:extLst>
          </p:cNvPr>
          <p:cNvSpPr/>
          <p:nvPr/>
        </p:nvSpPr>
        <p:spPr>
          <a:xfrm flipH="1">
            <a:off x="4957479" y="1457612"/>
            <a:ext cx="977156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1BB1-286E-4F9D-836B-E80D5D6932CF}"/>
              </a:ext>
            </a:extLst>
          </p:cNvPr>
          <p:cNvSpPr/>
          <p:nvPr/>
        </p:nvSpPr>
        <p:spPr>
          <a:xfrm flipH="1">
            <a:off x="2756646" y="2102505"/>
            <a:ext cx="1098178" cy="2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75CDA-CB87-227E-5B4E-449F05417D26}"/>
              </a:ext>
            </a:extLst>
          </p:cNvPr>
          <p:cNvSpPr/>
          <p:nvPr/>
        </p:nvSpPr>
        <p:spPr>
          <a:xfrm>
            <a:off x="6119447" y="5141722"/>
            <a:ext cx="808892" cy="45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8D99B-0451-9969-480E-7EABD7968A04}"/>
              </a:ext>
            </a:extLst>
          </p:cNvPr>
          <p:cNvSpPr/>
          <p:nvPr/>
        </p:nvSpPr>
        <p:spPr>
          <a:xfrm>
            <a:off x="5193322" y="619491"/>
            <a:ext cx="622011" cy="45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45F1-A05C-7433-4541-4661A63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4C5E5-5555-D4D9-50AA-942763B1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00" y="91116"/>
            <a:ext cx="3422933" cy="641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75881-6B12-BDEA-0E1A-2E450F16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67" y="1523509"/>
            <a:ext cx="2673834" cy="3810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57B5CC-9C51-53A7-2891-D3DF4E43B230}"/>
              </a:ext>
            </a:extLst>
          </p:cNvPr>
          <p:cNvSpPr/>
          <p:nvPr/>
        </p:nvSpPr>
        <p:spPr>
          <a:xfrm>
            <a:off x="6106614" y="2925752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69C3B-E520-9E63-0C35-66D09C20A3EF}"/>
              </a:ext>
            </a:extLst>
          </p:cNvPr>
          <p:cNvSpPr/>
          <p:nvPr/>
        </p:nvSpPr>
        <p:spPr>
          <a:xfrm>
            <a:off x="6113929" y="635791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BD6A1-B395-B890-F9C6-45E753D1547D}"/>
              </a:ext>
            </a:extLst>
          </p:cNvPr>
          <p:cNvSpPr/>
          <p:nvPr/>
        </p:nvSpPr>
        <p:spPr>
          <a:xfrm>
            <a:off x="9454421" y="3298660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749B5-F517-5B45-8635-013882F838EA}"/>
              </a:ext>
            </a:extLst>
          </p:cNvPr>
          <p:cNvSpPr/>
          <p:nvPr/>
        </p:nvSpPr>
        <p:spPr>
          <a:xfrm>
            <a:off x="9465035" y="2171488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BA731-8933-830C-3EF7-5DED6F259F77}"/>
              </a:ext>
            </a:extLst>
          </p:cNvPr>
          <p:cNvSpPr/>
          <p:nvPr/>
        </p:nvSpPr>
        <p:spPr>
          <a:xfrm>
            <a:off x="9465035" y="1523509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4483C-287A-3245-999E-71B74B69DC74}"/>
              </a:ext>
            </a:extLst>
          </p:cNvPr>
          <p:cNvSpPr/>
          <p:nvPr/>
        </p:nvSpPr>
        <p:spPr>
          <a:xfrm>
            <a:off x="6096000" y="5471729"/>
            <a:ext cx="2583966" cy="26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3A8B-78A4-C3F5-A22E-FD0CE150820B}"/>
              </a:ext>
            </a:extLst>
          </p:cNvPr>
          <p:cNvSpPr txBox="1"/>
          <p:nvPr/>
        </p:nvSpPr>
        <p:spPr>
          <a:xfrm>
            <a:off x="838201" y="2782669"/>
            <a:ext cx="269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 Components</a:t>
            </a:r>
            <a:br>
              <a:rPr lang="en-US" dirty="0"/>
            </a:br>
            <a:r>
              <a:rPr lang="en-US" dirty="0"/>
              <a:t>(Store, </a:t>
            </a:r>
            <a:r>
              <a:rPr lang="en-US" dirty="0" err="1"/>
              <a:t>RxJs</a:t>
            </a:r>
            <a:r>
              <a:rPr lang="en-US" dirty="0"/>
              <a:t>, Async-Pipe)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84A0-C12E-3DDE-AC4E-F53FBF4CFDA4}"/>
              </a:ext>
            </a:extLst>
          </p:cNvPr>
          <p:cNvSpPr txBox="1"/>
          <p:nvPr/>
        </p:nvSpPr>
        <p:spPr>
          <a:xfrm>
            <a:off x="838199" y="1749235"/>
            <a:ext cx="44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Dumb Components</a:t>
            </a:r>
            <a:br>
              <a:rPr lang="en-US" dirty="0"/>
            </a:br>
            <a:r>
              <a:rPr lang="en-US" dirty="0"/>
              <a:t>(Inputs &amp; Outputs/</a:t>
            </a:r>
            <a:r>
              <a:rPr lang="en-US" dirty="0" err="1"/>
              <a:t>EventEmitters</a:t>
            </a:r>
            <a:r>
              <a:rPr lang="en-US" dirty="0"/>
              <a:t>, </a:t>
            </a:r>
            <a:r>
              <a:rPr lang="en-US" dirty="0" err="1"/>
              <a:t>OnPush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BF519-A063-CCAE-FEE1-5D1E7D63F0A9}"/>
              </a:ext>
            </a:extLst>
          </p:cNvPr>
          <p:cNvSpPr txBox="1"/>
          <p:nvPr/>
        </p:nvSpPr>
        <p:spPr>
          <a:xfrm>
            <a:off x="838198" y="3848072"/>
            <a:ext cx="446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Helpers</a:t>
            </a:r>
            <a:br>
              <a:rPr lang="en-US" dirty="0"/>
            </a:br>
            <a:r>
              <a:rPr lang="en-US" dirty="0"/>
              <a:t>(static, pure functions, encapsule logic that can easily be tested outside of a component context)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BDD33-F480-0F25-B038-5F3637C6DDB1}"/>
              </a:ext>
            </a:extLst>
          </p:cNvPr>
          <p:cNvSpPr/>
          <p:nvPr/>
        </p:nvSpPr>
        <p:spPr>
          <a:xfrm>
            <a:off x="9412472" y="4885766"/>
            <a:ext cx="2583966" cy="44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05A7A-F869-6C90-89B9-B19F28061331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532095" y="3056092"/>
            <a:ext cx="2574519" cy="49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ACEC98-E05A-8C3D-56F5-27566CFAD46F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5244353" y="766131"/>
            <a:ext cx="869576" cy="1306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00372-5D73-0195-ED78-A4B6ED3687AE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5307105" y="4448237"/>
            <a:ext cx="788895" cy="1153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AD374-CC95-D8FB-3E3C-C34DCE6E3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B3B-05DC-2829-C85C-C09B884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45A-F926-CF42-3EB2-308A916C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  <a:endParaRPr lang="en-US" dirty="0"/>
          </a:p>
          <a:p>
            <a:pPr marL="285750" indent="-285750"/>
            <a:r>
              <a:rPr lang="en-US" dirty="0"/>
              <a:t>State management is crucial for scalable applications.</a:t>
            </a:r>
          </a:p>
          <a:p>
            <a:pPr marL="285750" indent="-285750"/>
            <a:r>
              <a:rPr lang="en-US" dirty="0" err="1"/>
              <a:t>NgRx</a:t>
            </a:r>
            <a:r>
              <a:rPr lang="en-US" dirty="0"/>
              <a:t> provides a structured approach to managing state in Angular.</a:t>
            </a:r>
          </a:p>
          <a:p>
            <a:pPr marL="285750" indent="-285750"/>
            <a:r>
              <a:rPr lang="en-US" dirty="0"/>
              <a:t>Smart and dumb components promote modular design.</a:t>
            </a:r>
          </a:p>
          <a:p>
            <a:pPr marL="285750" indent="-285750"/>
            <a:r>
              <a:rPr lang="en-US" dirty="0"/>
              <a:t>Tools like </a:t>
            </a:r>
            <a:r>
              <a:rPr lang="en-US" dirty="0" err="1"/>
              <a:t>NgRx</a:t>
            </a:r>
            <a:r>
              <a:rPr lang="en-US" dirty="0"/>
              <a:t> </a:t>
            </a:r>
            <a:r>
              <a:rPr lang="en-US" dirty="0" err="1"/>
              <a:t>DevTools</a:t>
            </a:r>
            <a:r>
              <a:rPr lang="en-US" dirty="0"/>
              <a:t> enhance debugging and performance.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Next Steps</a:t>
            </a:r>
            <a:endParaRPr lang="en-US" dirty="0"/>
          </a:p>
          <a:p>
            <a:pPr marL="285750" indent="-285750"/>
            <a:r>
              <a:rPr lang="en-US" dirty="0"/>
              <a:t>Get comfortable using </a:t>
            </a:r>
            <a:r>
              <a:rPr lang="en-US" dirty="0" err="1"/>
              <a:t>NgRx</a:t>
            </a:r>
            <a:r>
              <a:rPr lang="en-US" dirty="0"/>
              <a:t> in the following part.</a:t>
            </a:r>
          </a:p>
          <a:p>
            <a:pPr marL="285750" indent="-285750"/>
            <a:r>
              <a:rPr lang="en-US" dirty="0"/>
              <a:t>Explore advanced </a:t>
            </a:r>
            <a:r>
              <a:rPr lang="en-US" dirty="0" err="1"/>
              <a:t>NgRx</a:t>
            </a:r>
            <a:r>
              <a:rPr lang="en-US" dirty="0"/>
              <a:t> patterns (e.g., feature modules, lazy-loading, optimistic updates).</a:t>
            </a:r>
          </a:p>
        </p:txBody>
      </p:sp>
    </p:spTree>
    <p:extLst>
      <p:ext uri="{BB962C8B-B14F-4D97-AF65-F5344CB8AC3E}">
        <p14:creationId xmlns:p14="http://schemas.microsoft.com/office/powerpoint/2010/main" val="30592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265-0548-4D12-9FFB-39E0E6D4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548-B3BA-DCAE-9C61-B1F127A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Part 1 - Theory</a:t>
            </a:r>
          </a:p>
          <a:p>
            <a:r>
              <a:rPr lang="en-US" dirty="0"/>
              <a:t>What Is State Management?</a:t>
            </a:r>
          </a:p>
          <a:p>
            <a:r>
              <a:rPr lang="en-US" dirty="0"/>
              <a:t>Storing State in Components vs. Store</a:t>
            </a:r>
          </a:p>
          <a:p>
            <a:r>
              <a:rPr lang="en-US" dirty="0"/>
              <a:t>Why Not Use Services or Component State?</a:t>
            </a:r>
          </a:p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  <a:p>
            <a:r>
              <a:rPr lang="en-US" dirty="0" err="1"/>
              <a:t>Memoization</a:t>
            </a:r>
            <a:endParaRPr lang="en-US" dirty="0"/>
          </a:p>
          <a:p>
            <a:r>
              <a:rPr lang="en-US" dirty="0"/>
              <a:t>Tips for ICX</a:t>
            </a:r>
          </a:p>
          <a:p>
            <a:r>
              <a:rPr lang="en-US" dirty="0"/>
              <a:t>Smart &amp; Dumb Components</a:t>
            </a:r>
          </a:p>
          <a:p>
            <a:r>
              <a:rPr lang="en-US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Part 2 - Practice</a:t>
            </a:r>
          </a:p>
          <a:p>
            <a:pPr marL="0" indent="0">
              <a:buNone/>
            </a:pPr>
            <a:r>
              <a:rPr lang="en-US" dirty="0"/>
              <a:t>Workshop: Building an Angular SPA</a:t>
            </a:r>
          </a:p>
        </p:txBody>
      </p:sp>
    </p:spTree>
    <p:extLst>
      <p:ext uri="{BB962C8B-B14F-4D97-AF65-F5344CB8AC3E}">
        <p14:creationId xmlns:p14="http://schemas.microsoft.com/office/powerpoint/2010/main" val="347705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D522-A842-F9FB-827B-2D0448C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A183-5C65-3291-35CA-13BA9786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Handling synchronizing application state across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It Matters</a:t>
            </a:r>
            <a:endParaRPr lang="en-US" dirty="0"/>
          </a:p>
          <a:p>
            <a:pPr marL="285750" indent="-285750"/>
            <a:r>
              <a:rPr lang="en-US" dirty="0"/>
              <a:t>Ensures consistency across the application.</a:t>
            </a:r>
          </a:p>
          <a:p>
            <a:pPr marL="285750" indent="-285750"/>
            <a:r>
              <a:rPr lang="en-US" dirty="0"/>
              <a:t>Reduces unnecessary API calls.</a:t>
            </a:r>
          </a:p>
          <a:p>
            <a:pPr marL="285750" indent="-285750"/>
            <a:r>
              <a:rPr lang="en-US" dirty="0"/>
              <a:t>Improves maintainability and scalability.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Common Approaches</a:t>
            </a:r>
            <a:endParaRPr lang="en-US" dirty="0"/>
          </a:p>
          <a:p>
            <a:pPr marL="285750" indent="-285750"/>
            <a:r>
              <a:rPr lang="en-US" dirty="0"/>
              <a:t>Local Component State</a:t>
            </a:r>
          </a:p>
          <a:p>
            <a:pPr marL="285750" indent="-285750"/>
            <a:r>
              <a:rPr lang="en-US" dirty="0"/>
              <a:t>Service-Based State Management</a:t>
            </a:r>
          </a:p>
          <a:p>
            <a:pPr marL="285750" indent="-285750"/>
            <a:r>
              <a:rPr lang="en-US" dirty="0"/>
              <a:t>Centralized State Management (e.g., Redux, </a:t>
            </a:r>
            <a:r>
              <a:rPr lang="en-US" dirty="0" err="1"/>
              <a:t>NgRx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7AF9-195D-3919-DA6D-6B454B87D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48D2-3B60-BA1D-01CC-403F322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State in Components vs.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C1F0-89FF-8786-2504-7FDBFA36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Component State</a:t>
            </a:r>
            <a:endParaRPr lang="en-US" dirty="0"/>
          </a:p>
          <a:p>
            <a:pPr marL="285750" indent="-285750"/>
            <a:r>
              <a:rPr lang="en-US" dirty="0"/>
              <a:t>Stores data within the component itself.</a:t>
            </a:r>
          </a:p>
          <a:p>
            <a:pPr marL="285750" indent="-285750"/>
            <a:r>
              <a:rPr lang="en-US" dirty="0"/>
              <a:t>Good for UI-specific state (e.g., form input values, toggles).</a:t>
            </a:r>
          </a:p>
          <a:p>
            <a:pPr marL="285750" indent="-285750"/>
            <a:r>
              <a:rPr lang="en-US" dirty="0"/>
              <a:t>Becomes hard to manage as the application grows.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NgRx</a:t>
            </a:r>
            <a:r>
              <a:rPr lang="en-US" b="1" dirty="0"/>
              <a:t> Store</a:t>
            </a:r>
            <a:endParaRPr lang="en-US" dirty="0"/>
          </a:p>
          <a:p>
            <a:pPr marL="285750" indent="-285750"/>
            <a:r>
              <a:rPr lang="en-US" dirty="0"/>
              <a:t>Centralized state management.</a:t>
            </a:r>
          </a:p>
          <a:p>
            <a:pPr marL="285750" indent="-285750"/>
            <a:r>
              <a:rPr lang="en-US" dirty="0"/>
              <a:t>Enables predictable state changes.</a:t>
            </a:r>
          </a:p>
          <a:p>
            <a:pPr marL="285750" indent="-285750"/>
            <a:r>
              <a:rPr lang="en-US" dirty="0"/>
              <a:t>Enhances debugging with time-travel debugging.</a:t>
            </a:r>
          </a:p>
          <a:p>
            <a:pPr marL="285750" indent="-285750"/>
            <a:r>
              <a:rPr lang="en-US" dirty="0"/>
              <a:t>Makes state accessible across multiple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When to Use Each</a:t>
            </a:r>
            <a:endParaRPr lang="en-US" dirty="0"/>
          </a:p>
          <a:p>
            <a:pPr marL="285750" indent="-285750"/>
            <a:r>
              <a:rPr lang="en-US" dirty="0"/>
              <a:t>Use component state for ephemeral data that doesn't affect other parts of the app.</a:t>
            </a:r>
          </a:p>
          <a:p>
            <a:pPr marL="285750" indent="-285750"/>
            <a:r>
              <a:rPr lang="en-US" dirty="0"/>
              <a:t>Use </a:t>
            </a:r>
            <a:r>
              <a:rPr lang="en-US" dirty="0" err="1"/>
              <a:t>NgRx</a:t>
            </a:r>
            <a:r>
              <a:rPr lang="en-US" dirty="0"/>
              <a:t> for shared and application-wide state that needs to be predictable and consistent.</a:t>
            </a:r>
          </a:p>
        </p:txBody>
      </p:sp>
    </p:spTree>
    <p:extLst>
      <p:ext uri="{BB962C8B-B14F-4D97-AF65-F5344CB8AC3E}">
        <p14:creationId xmlns:p14="http://schemas.microsoft.com/office/powerpoint/2010/main" val="18946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0766-C9EB-75A8-3C78-061733F0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51B-A5B1-ECAC-5629-3104B1A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Services or Component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97CF-4027-98C3-C16A-5B3FCF74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Traditional Approach</a:t>
            </a:r>
            <a:endParaRPr lang="en-US" dirty="0"/>
          </a:p>
          <a:p>
            <a:pPr marL="285750" indent="-285750"/>
            <a:r>
              <a:rPr lang="en-US" dirty="0"/>
              <a:t>Storing state in services using </a:t>
            </a:r>
            <a:r>
              <a:rPr lang="en-US" i="1" dirty="0" err="1"/>
              <a:t>BehaviorSubject</a:t>
            </a:r>
            <a:r>
              <a:rPr lang="en-US" dirty="0" err="1"/>
              <a:t>s</a:t>
            </a:r>
            <a:r>
              <a:rPr lang="en-US" dirty="0"/>
              <a:t> or component state was common before </a:t>
            </a:r>
            <a:r>
              <a:rPr lang="en-US" dirty="0" err="1"/>
              <a:t>NgRx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This approach works for small applications but leads to scalability issues.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Challenges with Services</a:t>
            </a:r>
            <a:endParaRPr lang="en-US" dirty="0"/>
          </a:p>
          <a:p>
            <a:pPr marL="285750" indent="-285750"/>
            <a:r>
              <a:rPr lang="en-US" b="1" dirty="0"/>
              <a:t>Tight Coupling:</a:t>
            </a:r>
            <a:r>
              <a:rPr lang="en-US" dirty="0"/>
              <a:t> Components become directly dependent on services.</a:t>
            </a:r>
          </a:p>
          <a:p>
            <a:pPr marL="285750" indent="-285750"/>
            <a:r>
              <a:rPr lang="en-US" b="1" dirty="0"/>
              <a:t>State Synchronization Issues:</a:t>
            </a:r>
            <a:r>
              <a:rPr lang="en-US" dirty="0"/>
              <a:t> Managing multiple instances of state manually can lead to inconsistencies.</a:t>
            </a:r>
          </a:p>
          <a:p>
            <a:pPr marL="285750" indent="-285750"/>
            <a:r>
              <a:rPr lang="en-US" b="1" dirty="0"/>
              <a:t>Debugging Difficulties:</a:t>
            </a:r>
            <a:r>
              <a:rPr lang="en-US" dirty="0"/>
              <a:t> No built-in time-travel debugging or clear history of state changes.</a:t>
            </a:r>
          </a:p>
          <a:p>
            <a:pPr marL="285750" indent="-285750"/>
            <a:r>
              <a:rPr lang="en-US" b="1" dirty="0"/>
              <a:t>Boilerplate Code:</a:t>
            </a:r>
            <a:r>
              <a:rPr lang="en-US" dirty="0"/>
              <a:t> Requires additional effort to manually sync state across components.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</a:t>
            </a:r>
            <a:r>
              <a:rPr lang="en-US" b="1" dirty="0" err="1"/>
              <a:t>NgRx</a:t>
            </a:r>
            <a:r>
              <a:rPr lang="en-US" b="1" dirty="0"/>
              <a:t> is Better</a:t>
            </a:r>
            <a:endParaRPr lang="en-US" dirty="0"/>
          </a:p>
          <a:p>
            <a:pPr marL="285750" indent="-285750"/>
            <a:r>
              <a:rPr lang="en-US" dirty="0"/>
              <a:t>Provides a </a:t>
            </a:r>
            <a:r>
              <a:rPr lang="en-US" b="1" dirty="0"/>
              <a:t>unified, predictable</a:t>
            </a:r>
            <a:r>
              <a:rPr lang="en-US" dirty="0"/>
              <a:t> approach to state management.</a:t>
            </a:r>
          </a:p>
          <a:p>
            <a:pPr marL="285750" indent="-285750"/>
            <a:r>
              <a:rPr lang="en-US" b="1" dirty="0"/>
              <a:t>Decouples state from components</a:t>
            </a:r>
            <a:r>
              <a:rPr lang="en-US" dirty="0"/>
              <a:t>, making testing and maintenance easier.</a:t>
            </a:r>
          </a:p>
          <a:p>
            <a:pPr marL="285750" indent="-285750"/>
            <a:r>
              <a:rPr lang="en-US" dirty="0"/>
              <a:t>Offers </a:t>
            </a:r>
            <a:r>
              <a:rPr lang="en-US" b="1" dirty="0"/>
              <a:t>powerful debugging tools</a:t>
            </a:r>
            <a:r>
              <a:rPr lang="en-US" dirty="0"/>
              <a:t> like Redux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Enables better </a:t>
            </a:r>
            <a:r>
              <a:rPr lang="en-US" b="1" dirty="0"/>
              <a:t>scalability and modularity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2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BED8B-C3DF-DA53-F05C-A810D9E4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0C93-3FA0-7729-C783-DA0DDBD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</p:txBody>
      </p:sp>
      <p:pic>
        <p:nvPicPr>
          <p:cNvPr id="6" name="Picture 2" descr="NgRx State Management Lifecycle Diagram">
            <a:extLst>
              <a:ext uri="{FF2B5EF4-FFF2-40B4-BE49-F238E27FC236}">
                <a16:creationId xmlns:a16="http://schemas.microsoft.com/office/drawing/2014/main" id="{5921F9BF-9687-1248-8104-6A73A3B8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4" y="1448656"/>
            <a:ext cx="9616611" cy="54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4295-7618-9233-536E-90CCD5309FC8}"/>
              </a:ext>
            </a:extLst>
          </p:cNvPr>
          <p:cNvSpPr txBox="1"/>
          <p:nvPr/>
        </p:nvSpPr>
        <p:spPr>
          <a:xfrm>
            <a:off x="6269801" y="3568553"/>
            <a:ext cx="27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instance!</a:t>
            </a:r>
            <a:br>
              <a:rPr lang="en-US" dirty="0"/>
            </a:br>
            <a:r>
              <a:rPr lang="en-US" sz="1400" dirty="0"/>
              <a:t>(Also includes all </a:t>
            </a:r>
            <a:r>
              <a:rPr lang="en-US" sz="1400" dirty="0" err="1"/>
              <a:t>FeatureStores</a:t>
            </a:r>
            <a:r>
              <a:rPr lang="en-US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8407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50EDE-4C4F-45FA-2CB6-63A0E0CE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52124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E38B-6F65-FB01-2C24-9FA87386F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DED7-AE65-79E5-2D7F-F68B57ED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NgRx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8CD7-9CCB-11F9-75D0-49E82B75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Store		</a:t>
            </a:r>
            <a:r>
              <a:rPr lang="en-US" dirty="0"/>
              <a:t>The centralized state container that holds the application state and provides access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Actions		</a:t>
            </a:r>
            <a:r>
              <a:rPr lang="en-US" dirty="0"/>
              <a:t>Define and describe events that cause state changes in the application. Can contain payload.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Reducers		</a:t>
            </a:r>
            <a:r>
              <a:rPr lang="en-US" dirty="0"/>
              <a:t>Pure functions that determine how state changes based on 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Selectors		</a:t>
            </a:r>
            <a:r>
              <a:rPr lang="en-US" dirty="0"/>
              <a:t>Functions used to efficiently extract specific pieces of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Effects		</a:t>
            </a:r>
            <a:r>
              <a:rPr lang="en-US" dirty="0"/>
              <a:t>Handle (async) side effects such as API calls, logging, or analytics, without cluttering the reducers.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Entity		</a:t>
            </a:r>
            <a:r>
              <a:rPr lang="en-US" dirty="0"/>
              <a:t>Simplifies managing collections of by normalizing state and reducing boilerplate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Router Store	</a:t>
            </a:r>
            <a:r>
              <a:rPr lang="en-US" dirty="0"/>
              <a:t>Integrates Angular Router state into the </a:t>
            </a:r>
            <a:r>
              <a:rPr lang="en-US" dirty="0" err="1"/>
              <a:t>NgRx</a:t>
            </a:r>
            <a:r>
              <a:rPr lang="en-US" dirty="0"/>
              <a:t> store for better navigation management.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DevTools</a:t>
            </a:r>
            <a:r>
              <a:rPr lang="en-US" b="1" dirty="0"/>
              <a:t>		</a:t>
            </a:r>
            <a:r>
              <a:rPr lang="en-US" dirty="0"/>
              <a:t>Provides time-travel debugging and insight into state changes.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3A91D638-9790-3F76-F706-85F282000CC5}"/>
              </a:ext>
            </a:extLst>
          </p:cNvPr>
          <p:cNvSpPr/>
          <p:nvPr/>
        </p:nvSpPr>
        <p:spPr>
          <a:xfrm>
            <a:off x="519701" y="1579601"/>
            <a:ext cx="318499" cy="276374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2AB4-44C2-34DE-D549-8B8FF66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22E4-7C60-4900-94C3-5C96264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Memoization</a:t>
            </a:r>
            <a:r>
              <a:rPr lang="en-US" b="1" dirty="0"/>
              <a:t>?</a:t>
            </a:r>
            <a:endParaRPr lang="en-US" dirty="0"/>
          </a:p>
          <a:p>
            <a:pPr marL="285750" indent="-285750"/>
            <a:r>
              <a:rPr lang="en-US" dirty="0"/>
              <a:t>A technique that caches function results to optimize performance.</a:t>
            </a:r>
          </a:p>
          <a:p>
            <a:pPr marL="285750" indent="-285750"/>
            <a:r>
              <a:rPr lang="en-US" dirty="0"/>
              <a:t>Ensures that expensive computations (e.g., filtering or aggregating state) are not repeated unless the input changes.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Use </a:t>
            </a:r>
            <a:r>
              <a:rPr lang="en-US" b="1" dirty="0" err="1"/>
              <a:t>Memoization</a:t>
            </a:r>
            <a:r>
              <a:rPr lang="en-US" b="1" dirty="0"/>
              <a:t> in </a:t>
            </a:r>
            <a:r>
              <a:rPr lang="en-US" b="1" dirty="0" err="1"/>
              <a:t>NgRx</a:t>
            </a:r>
            <a:r>
              <a:rPr lang="en-US" b="1" dirty="0"/>
              <a:t>?</a:t>
            </a:r>
            <a:endParaRPr lang="en-US" dirty="0"/>
          </a:p>
          <a:p>
            <a:pPr marL="285750" indent="-285750"/>
            <a:r>
              <a:rPr lang="en-US" dirty="0"/>
              <a:t>Selectors in </a:t>
            </a:r>
            <a:r>
              <a:rPr lang="en-US" dirty="0" err="1"/>
              <a:t>NgRx</a:t>
            </a:r>
            <a:r>
              <a:rPr lang="en-US" dirty="0"/>
              <a:t> use </a:t>
            </a:r>
            <a:r>
              <a:rPr lang="en-US" dirty="0" err="1"/>
              <a:t>memoization</a:t>
            </a:r>
            <a:r>
              <a:rPr lang="en-US" dirty="0"/>
              <a:t> to </a:t>
            </a:r>
            <a:r>
              <a:rPr lang="en-US" b="1" dirty="0"/>
              <a:t>avoid unnecessary recalculations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Improves performance by reducing redundant computations.</a:t>
            </a:r>
          </a:p>
          <a:p>
            <a:pPr marL="285750" indent="-285750"/>
            <a:r>
              <a:rPr lang="en-US" dirty="0"/>
              <a:t>Essential for optimizing large-scale applications with frequent state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A88DB6-74E3-CC42-AA44-CCE81958CFB1}">
  <we:reference id="dde59e03-34da-488c-b36c-b5ec8a8c8892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12107</TotalTime>
  <Words>927</Words>
  <Application>Microsoft Macintosh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NgRx Workshop</vt:lpstr>
      <vt:lpstr>Agenda</vt:lpstr>
      <vt:lpstr>What Is State Management?</vt:lpstr>
      <vt:lpstr>Storing State in Components vs. Store</vt:lpstr>
      <vt:lpstr>Why Not Use Services or Component State?</vt:lpstr>
      <vt:lpstr>Core NgRx Features</vt:lpstr>
      <vt:lpstr>PowerPoint Presentation</vt:lpstr>
      <vt:lpstr>Core NgRx Features</vt:lpstr>
      <vt:lpstr>Memoization</vt:lpstr>
      <vt:lpstr>Memoization</vt:lpstr>
      <vt:lpstr>Tips for ICX</vt:lpstr>
      <vt:lpstr>Smart &amp; Dumb Components</vt:lpstr>
      <vt:lpstr>PowerPoint Presentation</vt:lpstr>
      <vt:lpstr>Best Practice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Lüthold, Christian</dc:creator>
  <cp:lastModifiedBy>Lüthold, Christian</cp:lastModifiedBy>
  <cp:revision>4</cp:revision>
  <dcterms:created xsi:type="dcterms:W3CDTF">2025-01-21T06:37:32Z</dcterms:created>
  <dcterms:modified xsi:type="dcterms:W3CDTF">2025-02-04T06:57:15Z</dcterms:modified>
</cp:coreProperties>
</file>