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drawings/drawing4.xml" ContentType="application/vnd.openxmlformats-officedocument.drawingml.chartshapes+xml"/>
  <Override PartName="/ppt/charts/chart6.xml" ContentType="application/vnd.openxmlformats-officedocument.drawingml.chart+xml"/>
  <Override PartName="/ppt/drawings/drawing5.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4" r:id="rId3"/>
    <p:sldId id="265"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5" r:id="rId25"/>
    <p:sldId id="366" r:id="rId26"/>
    <p:sldId id="330" r:id="rId27"/>
    <p:sldId id="367" r:id="rId28"/>
    <p:sldId id="368" r:id="rId29"/>
    <p:sldId id="369" r:id="rId30"/>
    <p:sldId id="370" r:id="rId31"/>
    <p:sldId id="382" r:id="rId32"/>
    <p:sldId id="383" r:id="rId33"/>
    <p:sldId id="384" r:id="rId34"/>
    <p:sldId id="385" r:id="rId35"/>
    <p:sldId id="386" r:id="rId36"/>
    <p:sldId id="387" r:id="rId37"/>
    <p:sldId id="388" r:id="rId38"/>
    <p:sldId id="371" r:id="rId39"/>
    <p:sldId id="372" r:id="rId40"/>
    <p:sldId id="379" r:id="rId41"/>
    <p:sldId id="389" r:id="rId42"/>
    <p:sldId id="390" r:id="rId43"/>
    <p:sldId id="391" r:id="rId44"/>
    <p:sldId id="374" r:id="rId45"/>
    <p:sldId id="375" r:id="rId46"/>
    <p:sldId id="37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98" d="100"/>
          <a:sy n="98" d="100"/>
        </p:scale>
        <p:origin x="204" y="64"/>
      </p:cViewPr>
      <p:guideLst/>
    </p:cSldViewPr>
  </p:slideViewPr>
  <p:notesTextViewPr>
    <p:cViewPr>
      <p:scale>
        <a:sx n="1" d="1"/>
        <a:sy n="1" d="1"/>
      </p:scale>
      <p:origin x="0" y="0"/>
    </p:cViewPr>
  </p:notesTextViewPr>
  <p:sorterViewPr>
    <p:cViewPr>
      <p:scale>
        <a:sx n="100" d="100"/>
        <a:sy n="100" d="100"/>
      </p:scale>
      <p:origin x="0" y="-75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Sheet1!$C$4:$C$5</c:f>
              <c:strCache>
                <c:ptCount val="2"/>
                <c:pt idx="0">
                  <c:v>0 (No)</c:v>
                </c:pt>
                <c:pt idx="1">
                  <c:v>1 (Yes)</c:v>
                </c:pt>
              </c:strCache>
            </c:strRef>
          </c:cat>
          <c:val>
            <c:numRef>
              <c:f>Sheet1!$D$4:$D$5</c:f>
              <c:numCache>
                <c:formatCode>General</c:formatCode>
                <c:ptCount val="2"/>
                <c:pt idx="0">
                  <c:v>0.77</c:v>
                </c:pt>
                <c:pt idx="1">
                  <c:v>0.23</c:v>
                </c:pt>
              </c:numCache>
            </c:numRef>
          </c:val>
          <c:extLst>
            <c:ext xmlns:c16="http://schemas.microsoft.com/office/drawing/2014/chart" uri="{C3380CC4-5D6E-409C-BE32-E72D297353CC}">
              <c16:uniqueId val="{00000000-E17C-4D7D-A564-DBAE78B15A17}"/>
            </c:ext>
          </c:extLst>
        </c:ser>
        <c:dLbls>
          <c:showLegendKey val="0"/>
          <c:showVal val="0"/>
          <c:showCatName val="0"/>
          <c:showSerName val="0"/>
          <c:showPercent val="0"/>
          <c:showBubbleSize val="0"/>
        </c:dLbls>
        <c:gapWidth val="219"/>
        <c:overlap val="-27"/>
        <c:axId val="893894624"/>
        <c:axId val="893893376"/>
      </c:barChart>
      <c:catAx>
        <c:axId val="89389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893376"/>
        <c:crosses val="autoZero"/>
        <c:auto val="1"/>
        <c:lblAlgn val="ctr"/>
        <c:lblOffset val="100"/>
        <c:noMultiLvlLbl val="0"/>
      </c:catAx>
      <c:valAx>
        <c:axId val="893893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Proportion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894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43859649122806E-2"/>
          <c:y val="1.3414634146341463E-2"/>
          <c:w val="0.96810207336523124"/>
          <c:h val="0.97560975609756095"/>
        </c:manualLayout>
      </c:layout>
      <c:scatterChart>
        <c:scatterStyle val="lineMarker"/>
        <c:varyColors val="0"/>
        <c:ser>
          <c:idx val="0"/>
          <c:order val="0"/>
          <c:spPr>
            <a:ln w="6124">
              <a:noFill/>
            </a:ln>
          </c:spPr>
          <c:marker>
            <c:symbol val="circle"/>
            <c:size val="2"/>
            <c:spPr>
              <a:solidFill>
                <a:srgbClr val="000000"/>
              </a:solidFill>
              <a:ln>
                <a:solidFill>
                  <a:srgbClr val="000000"/>
                </a:solidFill>
                <a:prstDash val="solid"/>
              </a:ln>
            </c:spPr>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Sheet1!$B$1:$B$33</c:f>
              <c:numCache>
                <c:formatCode>General</c:formatCode>
                <c:ptCount val="33"/>
                <c:pt idx="0">
                  <c:v>0</c:v>
                </c:pt>
                <c:pt idx="1">
                  <c:v>0</c:v>
                </c:pt>
                <c:pt idx="2">
                  <c:v>0</c:v>
                </c:pt>
                <c:pt idx="3">
                  <c:v>0</c:v>
                </c:pt>
                <c:pt idx="4">
                  <c:v>0</c:v>
                </c:pt>
                <c:pt idx="5">
                  <c:v>0</c:v>
                </c:pt>
                <c:pt idx="6">
                  <c:v>0</c:v>
                </c:pt>
                <c:pt idx="7">
                  <c:v>0</c:v>
                </c:pt>
                <c:pt idx="8">
                  <c:v>1</c:v>
                </c:pt>
                <c:pt idx="9">
                  <c:v>0</c:v>
                </c:pt>
                <c:pt idx="10">
                  <c:v>0</c:v>
                </c:pt>
                <c:pt idx="11">
                  <c:v>0</c:v>
                </c:pt>
                <c:pt idx="12">
                  <c:v>0</c:v>
                </c:pt>
                <c:pt idx="13">
                  <c:v>1</c:v>
                </c:pt>
                <c:pt idx="14">
                  <c:v>1</c:v>
                </c:pt>
                <c:pt idx="15">
                  <c:v>1</c:v>
                </c:pt>
                <c:pt idx="16">
                  <c:v>1</c:v>
                </c:pt>
                <c:pt idx="17">
                  <c:v>1</c:v>
                </c:pt>
                <c:pt idx="18">
                  <c:v>0</c:v>
                </c:pt>
                <c:pt idx="19">
                  <c:v>0</c:v>
                </c:pt>
                <c:pt idx="20">
                  <c:v>1</c:v>
                </c:pt>
                <c:pt idx="21">
                  <c:v>1</c:v>
                </c:pt>
                <c:pt idx="22">
                  <c:v>1</c:v>
                </c:pt>
                <c:pt idx="23">
                  <c:v>0</c:v>
                </c:pt>
                <c:pt idx="24">
                  <c:v>1</c:v>
                </c:pt>
                <c:pt idx="25">
                  <c:v>0</c:v>
                </c:pt>
                <c:pt idx="26">
                  <c:v>1</c:v>
                </c:pt>
                <c:pt idx="27">
                  <c:v>1</c:v>
                </c:pt>
                <c:pt idx="28">
                  <c:v>1</c:v>
                </c:pt>
                <c:pt idx="29">
                  <c:v>1</c:v>
                </c:pt>
                <c:pt idx="30">
                  <c:v>1</c:v>
                </c:pt>
                <c:pt idx="31">
                  <c:v>1</c:v>
                </c:pt>
                <c:pt idx="32">
                  <c:v>1</c:v>
                </c:pt>
              </c:numCache>
            </c:numRef>
          </c:yVal>
          <c:smooth val="0"/>
          <c:extLst>
            <c:ext xmlns:c16="http://schemas.microsoft.com/office/drawing/2014/chart" uri="{C3380CC4-5D6E-409C-BE32-E72D297353CC}">
              <c16:uniqueId val="{00000000-7423-4040-B992-837103C3E095}"/>
            </c:ext>
          </c:extLst>
        </c:ser>
        <c:dLbls>
          <c:showLegendKey val="0"/>
          <c:showVal val="0"/>
          <c:showCatName val="0"/>
          <c:showSerName val="0"/>
          <c:showPercent val="0"/>
          <c:showBubbleSize val="0"/>
        </c:dLbls>
        <c:axId val="1446988607"/>
        <c:axId val="1"/>
      </c:scatterChart>
      <c:valAx>
        <c:axId val="1446988607"/>
        <c:scaling>
          <c:orientation val="minMax"/>
          <c:max val="5"/>
          <c:min val="-5"/>
        </c:scaling>
        <c:delete val="1"/>
        <c:axPos val="b"/>
        <c:numFmt formatCode="General" sourceLinked="1"/>
        <c:majorTickMark val="out"/>
        <c:minorTickMark val="none"/>
        <c:tickLblPos val="nextTo"/>
        <c:crossAx val="1"/>
        <c:crossesAt val="0.5"/>
        <c:crossBetween val="midCat"/>
      </c:valAx>
      <c:valAx>
        <c:axId val="1"/>
        <c:scaling>
          <c:orientation val="minMax"/>
          <c:max val="2"/>
          <c:min val="-1"/>
        </c:scaling>
        <c:delete val="0"/>
        <c:axPos val="l"/>
        <c:numFmt formatCode="General" sourceLinked="1"/>
        <c:majorTickMark val="none"/>
        <c:minorTickMark val="none"/>
        <c:tickLblPos val="none"/>
        <c:spPr>
          <a:ln w="1021">
            <a:solidFill>
              <a:srgbClr val="000000"/>
            </a:solidFill>
            <a:prstDash val="solid"/>
          </a:ln>
        </c:spPr>
        <c:crossAx val="1446988607"/>
        <c:crosses val="autoZero"/>
        <c:crossBetween val="midCat"/>
      </c:valAx>
      <c:spPr>
        <a:noFill/>
        <a:ln w="8166">
          <a:noFill/>
        </a:ln>
      </c:spPr>
    </c:plotArea>
    <c:plotVisOnly val="0"/>
    <c:dispBlanksAs val="gap"/>
    <c:showDLblsOverMax val="0"/>
  </c:chart>
  <c:spPr>
    <a:noFill/>
    <a:ln>
      <a:noFill/>
    </a:ln>
  </c:spPr>
  <c:txPr>
    <a:bodyPr/>
    <a:lstStyle/>
    <a:p>
      <a:pPr>
        <a:defRPr sz="257"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1586054819729266E-2"/>
          <c:y val="0"/>
          <c:w val="0.96810207336523124"/>
          <c:h val="0.97560975609756095"/>
        </c:manualLayout>
      </c:layout>
      <c:scatterChart>
        <c:scatterStyle val="lineMarker"/>
        <c:varyColors val="0"/>
        <c:ser>
          <c:idx val="0"/>
          <c:order val="0"/>
          <c:spPr>
            <a:ln w="6124">
              <a:noFill/>
            </a:ln>
          </c:spPr>
          <c:marker>
            <c:symbol val="circle"/>
            <c:size val="2"/>
            <c:spPr>
              <a:solidFill>
                <a:srgbClr val="000000"/>
              </a:solidFill>
              <a:ln>
                <a:solidFill>
                  <a:srgbClr val="000000"/>
                </a:solidFill>
                <a:prstDash val="solid"/>
              </a:ln>
            </c:spPr>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Sheet1!$B$1:$B$33</c:f>
              <c:numCache>
                <c:formatCode>General</c:formatCode>
                <c:ptCount val="33"/>
                <c:pt idx="0">
                  <c:v>0</c:v>
                </c:pt>
                <c:pt idx="1">
                  <c:v>0</c:v>
                </c:pt>
                <c:pt idx="2">
                  <c:v>0</c:v>
                </c:pt>
                <c:pt idx="3">
                  <c:v>0</c:v>
                </c:pt>
                <c:pt idx="4">
                  <c:v>0</c:v>
                </c:pt>
                <c:pt idx="5">
                  <c:v>0</c:v>
                </c:pt>
                <c:pt idx="6">
                  <c:v>0</c:v>
                </c:pt>
                <c:pt idx="7">
                  <c:v>0</c:v>
                </c:pt>
                <c:pt idx="8">
                  <c:v>1</c:v>
                </c:pt>
                <c:pt idx="9">
                  <c:v>0</c:v>
                </c:pt>
                <c:pt idx="10">
                  <c:v>0</c:v>
                </c:pt>
                <c:pt idx="11">
                  <c:v>0</c:v>
                </c:pt>
                <c:pt idx="12">
                  <c:v>0</c:v>
                </c:pt>
                <c:pt idx="13">
                  <c:v>1</c:v>
                </c:pt>
                <c:pt idx="14">
                  <c:v>1</c:v>
                </c:pt>
                <c:pt idx="15">
                  <c:v>1</c:v>
                </c:pt>
                <c:pt idx="16">
                  <c:v>1</c:v>
                </c:pt>
                <c:pt idx="17">
                  <c:v>1</c:v>
                </c:pt>
                <c:pt idx="18">
                  <c:v>0</c:v>
                </c:pt>
                <c:pt idx="19">
                  <c:v>0</c:v>
                </c:pt>
                <c:pt idx="20">
                  <c:v>1</c:v>
                </c:pt>
                <c:pt idx="21">
                  <c:v>1</c:v>
                </c:pt>
                <c:pt idx="22">
                  <c:v>1</c:v>
                </c:pt>
                <c:pt idx="23">
                  <c:v>0</c:v>
                </c:pt>
                <c:pt idx="24">
                  <c:v>1</c:v>
                </c:pt>
                <c:pt idx="25">
                  <c:v>0</c:v>
                </c:pt>
                <c:pt idx="26">
                  <c:v>1</c:v>
                </c:pt>
                <c:pt idx="27">
                  <c:v>1</c:v>
                </c:pt>
                <c:pt idx="28">
                  <c:v>1</c:v>
                </c:pt>
                <c:pt idx="29">
                  <c:v>1</c:v>
                </c:pt>
                <c:pt idx="30">
                  <c:v>1</c:v>
                </c:pt>
                <c:pt idx="31">
                  <c:v>1</c:v>
                </c:pt>
                <c:pt idx="32">
                  <c:v>1</c:v>
                </c:pt>
              </c:numCache>
            </c:numRef>
          </c:yVal>
          <c:smooth val="0"/>
          <c:extLst>
            <c:ext xmlns:c16="http://schemas.microsoft.com/office/drawing/2014/chart" uri="{C3380CC4-5D6E-409C-BE32-E72D297353CC}">
              <c16:uniqueId val="{00000000-E2AF-4C3E-80DA-2136746908F1}"/>
            </c:ext>
          </c:extLst>
        </c:ser>
        <c:dLbls>
          <c:showLegendKey val="0"/>
          <c:showVal val="0"/>
          <c:showCatName val="0"/>
          <c:showSerName val="0"/>
          <c:showPercent val="0"/>
          <c:showBubbleSize val="0"/>
        </c:dLbls>
        <c:axId val="1446988607"/>
        <c:axId val="1"/>
      </c:scatterChart>
      <c:valAx>
        <c:axId val="1446988607"/>
        <c:scaling>
          <c:orientation val="minMax"/>
          <c:max val="5"/>
          <c:min val="-5"/>
        </c:scaling>
        <c:delete val="1"/>
        <c:axPos val="b"/>
        <c:numFmt formatCode="General" sourceLinked="1"/>
        <c:majorTickMark val="out"/>
        <c:minorTickMark val="none"/>
        <c:tickLblPos val="nextTo"/>
        <c:crossAx val="1"/>
        <c:crossesAt val="0.5"/>
        <c:crossBetween val="midCat"/>
      </c:valAx>
      <c:valAx>
        <c:axId val="1"/>
        <c:scaling>
          <c:orientation val="minMax"/>
          <c:max val="2"/>
          <c:min val="-1"/>
        </c:scaling>
        <c:delete val="0"/>
        <c:axPos val="l"/>
        <c:numFmt formatCode="General" sourceLinked="1"/>
        <c:majorTickMark val="none"/>
        <c:minorTickMark val="none"/>
        <c:tickLblPos val="none"/>
        <c:spPr>
          <a:ln w="1021">
            <a:solidFill>
              <a:srgbClr val="000000"/>
            </a:solidFill>
            <a:prstDash val="solid"/>
          </a:ln>
        </c:spPr>
        <c:crossAx val="1446988607"/>
        <c:crosses val="autoZero"/>
        <c:crossBetween val="midCat"/>
      </c:valAx>
      <c:spPr>
        <a:noFill/>
        <a:ln w="8166">
          <a:noFill/>
        </a:ln>
      </c:spPr>
    </c:plotArea>
    <c:plotVisOnly val="0"/>
    <c:dispBlanksAs val="gap"/>
    <c:showDLblsOverMax val="0"/>
  </c:chart>
  <c:spPr>
    <a:noFill/>
    <a:ln>
      <a:noFill/>
    </a:ln>
  </c:spPr>
  <c:txPr>
    <a:bodyPr/>
    <a:lstStyle/>
    <a:p>
      <a:pPr>
        <a:defRPr sz="257"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43859649122806E-2"/>
          <c:y val="1.3414634146341463E-2"/>
          <c:w val="0.96810207336523124"/>
          <c:h val="0.97560975609756095"/>
        </c:manualLayout>
      </c:layout>
      <c:scatterChart>
        <c:scatterStyle val="lineMarker"/>
        <c:varyColors val="0"/>
        <c:ser>
          <c:idx val="0"/>
          <c:order val="0"/>
          <c:spPr>
            <a:ln w="6124">
              <a:noFill/>
            </a:ln>
          </c:spPr>
          <c:marker>
            <c:symbol val="circle"/>
            <c:size val="2"/>
            <c:spPr>
              <a:solidFill>
                <a:srgbClr val="000000"/>
              </a:solidFill>
              <a:ln>
                <a:solidFill>
                  <a:srgbClr val="000000"/>
                </a:solidFill>
                <a:prstDash val="solid"/>
              </a:ln>
            </c:spPr>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Sheet1!$B$1:$B$33</c:f>
              <c:numCache>
                <c:formatCode>General</c:formatCode>
                <c:ptCount val="33"/>
                <c:pt idx="0">
                  <c:v>0</c:v>
                </c:pt>
                <c:pt idx="1">
                  <c:v>0</c:v>
                </c:pt>
                <c:pt idx="2">
                  <c:v>0</c:v>
                </c:pt>
                <c:pt idx="3">
                  <c:v>0</c:v>
                </c:pt>
                <c:pt idx="4">
                  <c:v>0</c:v>
                </c:pt>
                <c:pt idx="5">
                  <c:v>0</c:v>
                </c:pt>
                <c:pt idx="6">
                  <c:v>0</c:v>
                </c:pt>
                <c:pt idx="7">
                  <c:v>0</c:v>
                </c:pt>
                <c:pt idx="8">
                  <c:v>1</c:v>
                </c:pt>
                <c:pt idx="9">
                  <c:v>0</c:v>
                </c:pt>
                <c:pt idx="10">
                  <c:v>0</c:v>
                </c:pt>
                <c:pt idx="11">
                  <c:v>0</c:v>
                </c:pt>
                <c:pt idx="12">
                  <c:v>0</c:v>
                </c:pt>
                <c:pt idx="13">
                  <c:v>1</c:v>
                </c:pt>
                <c:pt idx="14">
                  <c:v>1</c:v>
                </c:pt>
                <c:pt idx="15">
                  <c:v>1</c:v>
                </c:pt>
                <c:pt idx="16">
                  <c:v>1</c:v>
                </c:pt>
                <c:pt idx="17">
                  <c:v>1</c:v>
                </c:pt>
                <c:pt idx="18">
                  <c:v>0</c:v>
                </c:pt>
                <c:pt idx="19">
                  <c:v>0</c:v>
                </c:pt>
                <c:pt idx="20">
                  <c:v>1</c:v>
                </c:pt>
                <c:pt idx="21">
                  <c:v>1</c:v>
                </c:pt>
                <c:pt idx="22">
                  <c:v>1</c:v>
                </c:pt>
                <c:pt idx="23">
                  <c:v>0</c:v>
                </c:pt>
                <c:pt idx="24">
                  <c:v>1</c:v>
                </c:pt>
                <c:pt idx="25">
                  <c:v>0</c:v>
                </c:pt>
                <c:pt idx="26">
                  <c:v>1</c:v>
                </c:pt>
                <c:pt idx="27">
                  <c:v>1</c:v>
                </c:pt>
                <c:pt idx="28">
                  <c:v>1</c:v>
                </c:pt>
                <c:pt idx="29">
                  <c:v>1</c:v>
                </c:pt>
                <c:pt idx="30">
                  <c:v>1</c:v>
                </c:pt>
                <c:pt idx="31">
                  <c:v>1</c:v>
                </c:pt>
                <c:pt idx="32">
                  <c:v>1</c:v>
                </c:pt>
              </c:numCache>
            </c:numRef>
          </c:yVal>
          <c:smooth val="0"/>
          <c:extLst>
            <c:ext xmlns:c16="http://schemas.microsoft.com/office/drawing/2014/chart" uri="{C3380CC4-5D6E-409C-BE32-E72D297353CC}">
              <c16:uniqueId val="{00000000-07CE-4C01-9B11-B3264AF0D6EA}"/>
            </c:ext>
          </c:extLst>
        </c:ser>
        <c:dLbls>
          <c:showLegendKey val="0"/>
          <c:showVal val="0"/>
          <c:showCatName val="0"/>
          <c:showSerName val="0"/>
          <c:showPercent val="0"/>
          <c:showBubbleSize val="0"/>
        </c:dLbls>
        <c:axId val="1446988607"/>
        <c:axId val="1"/>
      </c:scatterChart>
      <c:valAx>
        <c:axId val="1446988607"/>
        <c:scaling>
          <c:orientation val="minMax"/>
          <c:max val="5"/>
          <c:min val="-5"/>
        </c:scaling>
        <c:delete val="1"/>
        <c:axPos val="b"/>
        <c:numFmt formatCode="General" sourceLinked="1"/>
        <c:majorTickMark val="out"/>
        <c:minorTickMark val="none"/>
        <c:tickLblPos val="nextTo"/>
        <c:crossAx val="1"/>
        <c:crossesAt val="0.5"/>
        <c:crossBetween val="midCat"/>
      </c:valAx>
      <c:valAx>
        <c:axId val="1"/>
        <c:scaling>
          <c:orientation val="minMax"/>
          <c:max val="2"/>
          <c:min val="-1"/>
        </c:scaling>
        <c:delete val="0"/>
        <c:axPos val="l"/>
        <c:numFmt formatCode="General" sourceLinked="1"/>
        <c:majorTickMark val="none"/>
        <c:minorTickMark val="none"/>
        <c:tickLblPos val="none"/>
        <c:spPr>
          <a:ln w="1021">
            <a:solidFill>
              <a:srgbClr val="000000"/>
            </a:solidFill>
            <a:prstDash val="solid"/>
          </a:ln>
        </c:spPr>
        <c:crossAx val="1446988607"/>
        <c:crosses val="autoZero"/>
        <c:crossBetween val="midCat"/>
      </c:valAx>
      <c:spPr>
        <a:noFill/>
        <a:ln w="8166">
          <a:noFill/>
        </a:ln>
      </c:spPr>
    </c:plotArea>
    <c:plotVisOnly val="0"/>
    <c:dispBlanksAs val="gap"/>
    <c:showDLblsOverMax val="0"/>
  </c:chart>
  <c:spPr>
    <a:noFill/>
    <a:ln>
      <a:noFill/>
    </a:ln>
  </c:spPr>
  <c:txPr>
    <a:bodyPr/>
    <a:lstStyle/>
    <a:p>
      <a:pPr>
        <a:defRPr sz="257"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822784810126582E-3"/>
          <c:y val="1.0917030567685589E-3"/>
          <c:w val="0.95727848101265822"/>
          <c:h val="0.96397379912663761"/>
        </c:manualLayout>
      </c:layout>
      <c:scatterChart>
        <c:scatterStyle val="lineMarker"/>
        <c:varyColors val="0"/>
        <c:ser>
          <c:idx val="0"/>
          <c:order val="0"/>
          <c:spPr>
            <a:ln w="14474">
              <a:noFill/>
            </a:ln>
          </c:spPr>
          <c:marker>
            <c:symbol val="circle"/>
            <c:size val="3"/>
            <c:spPr>
              <a:solidFill>
                <a:srgbClr val="000000"/>
              </a:solidFill>
              <a:ln>
                <a:solidFill>
                  <a:srgbClr val="000000"/>
                </a:solidFill>
                <a:prstDash val="solid"/>
              </a:ln>
            </c:spPr>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Sheet1!$D$1:$D$33</c:f>
              <c:numCache>
                <c:formatCode>General</c:formatCode>
                <c:ptCount val="33"/>
                <c:pt idx="0">
                  <c:v>0</c:v>
                </c:pt>
                <c:pt idx="4">
                  <c:v>0</c:v>
                </c:pt>
                <c:pt idx="8">
                  <c:v>0.2</c:v>
                </c:pt>
                <c:pt idx="12">
                  <c:v>0.4</c:v>
                </c:pt>
                <c:pt idx="16">
                  <c:v>0.8</c:v>
                </c:pt>
                <c:pt idx="20">
                  <c:v>0.6</c:v>
                </c:pt>
                <c:pt idx="24">
                  <c:v>0.6</c:v>
                </c:pt>
                <c:pt idx="28">
                  <c:v>1</c:v>
                </c:pt>
                <c:pt idx="32">
                  <c:v>1</c:v>
                </c:pt>
              </c:numCache>
            </c:numRef>
          </c:yVal>
          <c:smooth val="0"/>
          <c:extLst>
            <c:ext xmlns:c16="http://schemas.microsoft.com/office/drawing/2014/chart" uri="{C3380CC4-5D6E-409C-BE32-E72D297353CC}">
              <c16:uniqueId val="{00000000-03F1-4CDA-B49A-0CCEC7F2B8C4}"/>
            </c:ext>
          </c:extLst>
        </c:ser>
        <c:ser>
          <c:idx val="1"/>
          <c:order val="1"/>
          <c:spPr>
            <a:ln w="2412">
              <a:solidFill>
                <a:srgbClr val="000000"/>
              </a:solidFill>
              <a:prstDash val="solid"/>
            </a:ln>
          </c:spPr>
          <c:marker>
            <c:symbol val="none"/>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Sheet1!$E$1:$E$33</c:f>
              <c:numCache>
                <c:formatCode>General</c:formatCode>
                <c:ptCount val="33"/>
                <c:pt idx="0">
                  <c:v>0</c:v>
                </c:pt>
                <c:pt idx="1">
                  <c:v>0</c:v>
                </c:pt>
                <c:pt idx="2">
                  <c:v>0</c:v>
                </c:pt>
                <c:pt idx="3">
                  <c:v>0</c:v>
                </c:pt>
                <c:pt idx="4">
                  <c:v>0.01</c:v>
                </c:pt>
                <c:pt idx="5">
                  <c:v>0.02</c:v>
                </c:pt>
                <c:pt idx="6">
                  <c:v>0.03</c:v>
                </c:pt>
                <c:pt idx="7">
                  <c:v>0.05</c:v>
                </c:pt>
                <c:pt idx="8">
                  <c:v>7.0000000000000007E-2</c:v>
                </c:pt>
                <c:pt idx="9">
                  <c:v>0.1</c:v>
                </c:pt>
                <c:pt idx="10">
                  <c:v>0.15</c:v>
                </c:pt>
                <c:pt idx="11">
                  <c:v>0.2</c:v>
                </c:pt>
                <c:pt idx="12">
                  <c:v>0.25</c:v>
                </c:pt>
                <c:pt idx="13">
                  <c:v>0.3</c:v>
                </c:pt>
                <c:pt idx="14">
                  <c:v>0.35</c:v>
                </c:pt>
                <c:pt idx="15">
                  <c:v>0.4</c:v>
                </c:pt>
                <c:pt idx="16">
                  <c:v>0.45</c:v>
                </c:pt>
                <c:pt idx="17">
                  <c:v>0.5</c:v>
                </c:pt>
                <c:pt idx="18">
                  <c:v>0.55000000000000004</c:v>
                </c:pt>
                <c:pt idx="19">
                  <c:v>0.6</c:v>
                </c:pt>
                <c:pt idx="20">
                  <c:v>0.65</c:v>
                </c:pt>
                <c:pt idx="21">
                  <c:v>0.7</c:v>
                </c:pt>
                <c:pt idx="22">
                  <c:v>0.75</c:v>
                </c:pt>
                <c:pt idx="23">
                  <c:v>0.8</c:v>
                </c:pt>
                <c:pt idx="24">
                  <c:v>0.85</c:v>
                </c:pt>
                <c:pt idx="25">
                  <c:v>0.9</c:v>
                </c:pt>
                <c:pt idx="26">
                  <c:v>0.93</c:v>
                </c:pt>
                <c:pt idx="27">
                  <c:v>0.95</c:v>
                </c:pt>
                <c:pt idx="28">
                  <c:v>0.97</c:v>
                </c:pt>
                <c:pt idx="29">
                  <c:v>0.98</c:v>
                </c:pt>
                <c:pt idx="30">
                  <c:v>0.99</c:v>
                </c:pt>
                <c:pt idx="31">
                  <c:v>1</c:v>
                </c:pt>
                <c:pt idx="32">
                  <c:v>1</c:v>
                </c:pt>
              </c:numCache>
            </c:numRef>
          </c:yVal>
          <c:smooth val="0"/>
          <c:extLst>
            <c:ext xmlns:c16="http://schemas.microsoft.com/office/drawing/2014/chart" uri="{C3380CC4-5D6E-409C-BE32-E72D297353CC}">
              <c16:uniqueId val="{00000001-03F1-4CDA-B49A-0CCEC7F2B8C4}"/>
            </c:ext>
          </c:extLst>
        </c:ser>
        <c:dLbls>
          <c:showLegendKey val="0"/>
          <c:showVal val="0"/>
          <c:showCatName val="0"/>
          <c:showSerName val="0"/>
          <c:showPercent val="0"/>
          <c:showBubbleSize val="0"/>
        </c:dLbls>
        <c:axId val="712292847"/>
        <c:axId val="1"/>
      </c:scatterChart>
      <c:valAx>
        <c:axId val="712292847"/>
        <c:scaling>
          <c:orientation val="minMax"/>
          <c:max val="5"/>
          <c:min val="-5"/>
        </c:scaling>
        <c:delete val="1"/>
        <c:axPos val="b"/>
        <c:numFmt formatCode="General" sourceLinked="1"/>
        <c:majorTickMark val="none"/>
        <c:minorTickMark val="none"/>
        <c:tickLblPos val="none"/>
        <c:crossAx val="1"/>
        <c:crossesAt val="0.5"/>
        <c:crossBetween val="midCat"/>
      </c:valAx>
      <c:valAx>
        <c:axId val="1"/>
        <c:scaling>
          <c:orientation val="minMax"/>
          <c:max val="2"/>
          <c:min val="-1"/>
        </c:scaling>
        <c:delete val="0"/>
        <c:axPos val="l"/>
        <c:numFmt formatCode="General" sourceLinked="1"/>
        <c:majorTickMark val="none"/>
        <c:minorTickMark val="none"/>
        <c:tickLblPos val="none"/>
        <c:spPr>
          <a:ln w="2412">
            <a:solidFill>
              <a:schemeClr val="tx1"/>
            </a:solidFill>
            <a:prstDash val="solid"/>
          </a:ln>
        </c:spPr>
        <c:crossAx val="712292847"/>
        <c:crosses val="autoZero"/>
        <c:crossBetween val="midCat"/>
      </c:valAx>
      <c:spPr>
        <a:noFill/>
        <a:ln w="19298">
          <a:noFill/>
        </a:ln>
      </c:spPr>
    </c:plotArea>
    <c:plotVisOnly val="0"/>
    <c:dispBlanksAs val="gap"/>
    <c:showDLblsOverMax val="0"/>
  </c:chart>
  <c:spPr>
    <a:noFill/>
    <a:ln>
      <a:noFill/>
    </a:ln>
  </c:spPr>
  <c:txPr>
    <a:bodyPr/>
    <a:lstStyle/>
    <a:p>
      <a:pPr>
        <a:defRPr sz="608" b="0" i="0" u="none" strike="noStrike" baseline="0">
          <a:solidFill>
            <a:schemeClr val="tx1"/>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822060703950471E-3"/>
          <c:y val="1.0916403973590179E-3"/>
          <c:w val="0.95727848101265822"/>
          <c:h val="0.96397379912663761"/>
        </c:manualLayout>
      </c:layout>
      <c:scatterChart>
        <c:scatterStyle val="lineMarker"/>
        <c:varyColors val="0"/>
        <c:ser>
          <c:idx val="0"/>
          <c:order val="0"/>
          <c:spPr>
            <a:ln w="14474">
              <a:noFill/>
            </a:ln>
          </c:spPr>
          <c:marker>
            <c:symbol val="circle"/>
            <c:size val="3"/>
            <c:spPr>
              <a:solidFill>
                <a:srgbClr val="000000"/>
              </a:solidFill>
              <a:ln>
                <a:solidFill>
                  <a:srgbClr val="000000"/>
                </a:solidFill>
                <a:prstDash val="solid"/>
              </a:ln>
            </c:spPr>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Sheet1!$D$1:$D$33</c:f>
              <c:numCache>
                <c:formatCode>General</c:formatCode>
                <c:ptCount val="33"/>
                <c:pt idx="0">
                  <c:v>0</c:v>
                </c:pt>
                <c:pt idx="4">
                  <c:v>0</c:v>
                </c:pt>
                <c:pt idx="8">
                  <c:v>0.2</c:v>
                </c:pt>
                <c:pt idx="12">
                  <c:v>0.4</c:v>
                </c:pt>
                <c:pt idx="16">
                  <c:v>0.8</c:v>
                </c:pt>
                <c:pt idx="20">
                  <c:v>0.6</c:v>
                </c:pt>
                <c:pt idx="24">
                  <c:v>0.6</c:v>
                </c:pt>
                <c:pt idx="28">
                  <c:v>1</c:v>
                </c:pt>
                <c:pt idx="32">
                  <c:v>1</c:v>
                </c:pt>
              </c:numCache>
            </c:numRef>
          </c:yVal>
          <c:smooth val="0"/>
          <c:extLst>
            <c:ext xmlns:c16="http://schemas.microsoft.com/office/drawing/2014/chart" uri="{C3380CC4-5D6E-409C-BE32-E72D297353CC}">
              <c16:uniqueId val="{00000000-03F1-4CDA-B49A-0CCEC7F2B8C4}"/>
            </c:ext>
          </c:extLst>
        </c:ser>
        <c:ser>
          <c:idx val="1"/>
          <c:order val="1"/>
          <c:spPr>
            <a:ln w="2412">
              <a:solidFill>
                <a:srgbClr val="000000"/>
              </a:solidFill>
              <a:prstDash val="solid"/>
            </a:ln>
          </c:spPr>
          <c:marker>
            <c:symbol val="none"/>
          </c:marker>
          <c:xVal>
            <c:numRef>
              <c:f>Sheet1!$A$1:$A$33</c:f>
              <c:numCache>
                <c:formatCode>General</c:formatCode>
                <c:ptCount val="33"/>
                <c:pt idx="0">
                  <c:v>-4</c:v>
                </c:pt>
                <c:pt idx="1">
                  <c:v>-3.75</c:v>
                </c:pt>
                <c:pt idx="2">
                  <c:v>-3.5</c:v>
                </c:pt>
                <c:pt idx="3">
                  <c:v>-3.25</c:v>
                </c:pt>
                <c:pt idx="4">
                  <c:v>-3</c:v>
                </c:pt>
                <c:pt idx="5">
                  <c:v>-2.75</c:v>
                </c:pt>
                <c:pt idx="6">
                  <c:v>-2.5</c:v>
                </c:pt>
                <c:pt idx="7">
                  <c:v>-2.25</c:v>
                </c:pt>
                <c:pt idx="8">
                  <c:v>-2</c:v>
                </c:pt>
                <c:pt idx="9">
                  <c:v>-1.75</c:v>
                </c:pt>
                <c:pt idx="10">
                  <c:v>-1.5</c:v>
                </c:pt>
                <c:pt idx="11">
                  <c:v>-1.25</c:v>
                </c:pt>
                <c:pt idx="12">
                  <c:v>-1</c:v>
                </c:pt>
                <c:pt idx="13">
                  <c:v>-0.75</c:v>
                </c:pt>
                <c:pt idx="14">
                  <c:v>-0.5</c:v>
                </c:pt>
                <c:pt idx="15">
                  <c:v>-0.25</c:v>
                </c:pt>
                <c:pt idx="16">
                  <c:v>0</c:v>
                </c:pt>
                <c:pt idx="17">
                  <c:v>0.25</c:v>
                </c:pt>
                <c:pt idx="18">
                  <c:v>0.5</c:v>
                </c:pt>
                <c:pt idx="19">
                  <c:v>0.75</c:v>
                </c:pt>
                <c:pt idx="20">
                  <c:v>1</c:v>
                </c:pt>
                <c:pt idx="21">
                  <c:v>1.25</c:v>
                </c:pt>
                <c:pt idx="22">
                  <c:v>1.5</c:v>
                </c:pt>
                <c:pt idx="23">
                  <c:v>1.75</c:v>
                </c:pt>
                <c:pt idx="24">
                  <c:v>2</c:v>
                </c:pt>
                <c:pt idx="25">
                  <c:v>2.25</c:v>
                </c:pt>
                <c:pt idx="26">
                  <c:v>2.5</c:v>
                </c:pt>
                <c:pt idx="27">
                  <c:v>2.75</c:v>
                </c:pt>
                <c:pt idx="28">
                  <c:v>3</c:v>
                </c:pt>
                <c:pt idx="29">
                  <c:v>3.25</c:v>
                </c:pt>
                <c:pt idx="30">
                  <c:v>3.5</c:v>
                </c:pt>
                <c:pt idx="31">
                  <c:v>3.75</c:v>
                </c:pt>
                <c:pt idx="32">
                  <c:v>4</c:v>
                </c:pt>
              </c:numCache>
            </c:numRef>
          </c:xVal>
          <c:yVal>
            <c:numRef>
              <c:f>Sheet1!$E$1:$E$33</c:f>
              <c:numCache>
                <c:formatCode>General</c:formatCode>
                <c:ptCount val="33"/>
                <c:pt idx="0">
                  <c:v>0</c:v>
                </c:pt>
                <c:pt idx="1">
                  <c:v>0</c:v>
                </c:pt>
                <c:pt idx="2">
                  <c:v>0</c:v>
                </c:pt>
                <c:pt idx="3">
                  <c:v>0</c:v>
                </c:pt>
                <c:pt idx="4">
                  <c:v>0.01</c:v>
                </c:pt>
                <c:pt idx="5">
                  <c:v>0.02</c:v>
                </c:pt>
                <c:pt idx="6">
                  <c:v>0.03</c:v>
                </c:pt>
                <c:pt idx="7">
                  <c:v>0.05</c:v>
                </c:pt>
                <c:pt idx="8">
                  <c:v>7.0000000000000007E-2</c:v>
                </c:pt>
                <c:pt idx="9">
                  <c:v>0.1</c:v>
                </c:pt>
                <c:pt idx="10">
                  <c:v>0.15</c:v>
                </c:pt>
                <c:pt idx="11">
                  <c:v>0.2</c:v>
                </c:pt>
                <c:pt idx="12">
                  <c:v>0.25</c:v>
                </c:pt>
                <c:pt idx="13">
                  <c:v>0.3</c:v>
                </c:pt>
                <c:pt idx="14">
                  <c:v>0.35</c:v>
                </c:pt>
                <c:pt idx="15">
                  <c:v>0.4</c:v>
                </c:pt>
                <c:pt idx="16">
                  <c:v>0.45</c:v>
                </c:pt>
                <c:pt idx="17">
                  <c:v>0.5</c:v>
                </c:pt>
                <c:pt idx="18">
                  <c:v>0.55000000000000004</c:v>
                </c:pt>
                <c:pt idx="19">
                  <c:v>0.6</c:v>
                </c:pt>
                <c:pt idx="20">
                  <c:v>0.65</c:v>
                </c:pt>
                <c:pt idx="21">
                  <c:v>0.7</c:v>
                </c:pt>
                <c:pt idx="22">
                  <c:v>0.75</c:v>
                </c:pt>
                <c:pt idx="23">
                  <c:v>0.8</c:v>
                </c:pt>
                <c:pt idx="24">
                  <c:v>0.85</c:v>
                </c:pt>
                <c:pt idx="25">
                  <c:v>0.9</c:v>
                </c:pt>
                <c:pt idx="26">
                  <c:v>0.93</c:v>
                </c:pt>
                <c:pt idx="27">
                  <c:v>0.95</c:v>
                </c:pt>
                <c:pt idx="28">
                  <c:v>0.97</c:v>
                </c:pt>
                <c:pt idx="29">
                  <c:v>0.98</c:v>
                </c:pt>
                <c:pt idx="30">
                  <c:v>0.99</c:v>
                </c:pt>
                <c:pt idx="31">
                  <c:v>1</c:v>
                </c:pt>
                <c:pt idx="32">
                  <c:v>1</c:v>
                </c:pt>
              </c:numCache>
            </c:numRef>
          </c:yVal>
          <c:smooth val="0"/>
          <c:extLst>
            <c:ext xmlns:c16="http://schemas.microsoft.com/office/drawing/2014/chart" uri="{C3380CC4-5D6E-409C-BE32-E72D297353CC}">
              <c16:uniqueId val="{00000001-03F1-4CDA-B49A-0CCEC7F2B8C4}"/>
            </c:ext>
          </c:extLst>
        </c:ser>
        <c:dLbls>
          <c:showLegendKey val="0"/>
          <c:showVal val="0"/>
          <c:showCatName val="0"/>
          <c:showSerName val="0"/>
          <c:showPercent val="0"/>
          <c:showBubbleSize val="0"/>
        </c:dLbls>
        <c:axId val="712292847"/>
        <c:axId val="1"/>
      </c:scatterChart>
      <c:valAx>
        <c:axId val="712292847"/>
        <c:scaling>
          <c:orientation val="minMax"/>
          <c:max val="5"/>
          <c:min val="-5"/>
        </c:scaling>
        <c:delete val="1"/>
        <c:axPos val="b"/>
        <c:numFmt formatCode="General" sourceLinked="1"/>
        <c:majorTickMark val="none"/>
        <c:minorTickMark val="none"/>
        <c:tickLblPos val="none"/>
        <c:crossAx val="1"/>
        <c:crossesAt val="0.5"/>
        <c:crossBetween val="midCat"/>
      </c:valAx>
      <c:valAx>
        <c:axId val="1"/>
        <c:scaling>
          <c:orientation val="minMax"/>
          <c:max val="2"/>
          <c:min val="-1"/>
        </c:scaling>
        <c:delete val="0"/>
        <c:axPos val="l"/>
        <c:numFmt formatCode="General" sourceLinked="1"/>
        <c:majorTickMark val="none"/>
        <c:minorTickMark val="none"/>
        <c:tickLblPos val="none"/>
        <c:spPr>
          <a:ln w="2412">
            <a:solidFill>
              <a:schemeClr val="tx1"/>
            </a:solidFill>
            <a:prstDash val="solid"/>
          </a:ln>
        </c:spPr>
        <c:crossAx val="712292847"/>
        <c:crosses val="autoZero"/>
        <c:crossBetween val="midCat"/>
      </c:valAx>
      <c:spPr>
        <a:noFill/>
        <a:ln w="25400">
          <a:noFill/>
        </a:ln>
      </c:spPr>
    </c:plotArea>
    <c:plotVisOnly val="0"/>
    <c:dispBlanksAs val="gap"/>
    <c:showDLblsOverMax val="0"/>
  </c:chart>
  <c:spPr>
    <a:noFill/>
    <a:ln>
      <a:noFill/>
    </a:ln>
  </c:spPr>
  <c:txPr>
    <a:bodyPr/>
    <a:lstStyle/>
    <a:p>
      <a:pPr>
        <a:defRPr sz="608" b="0" i="0" u="none" strike="noStrike" baseline="0">
          <a:solidFill>
            <a:schemeClr val="tx1"/>
          </a:solidFill>
          <a:latin typeface="Arial"/>
          <a:ea typeface="Arial"/>
          <a:cs typeface="Arial"/>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wmf"/><Relationship Id="rId1" Type="http://schemas.openxmlformats.org/officeDocument/2006/relationships/image" Target="../media/image4.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drawing1.xml><?xml version="1.0" encoding="utf-8"?>
<c:userShapes xmlns:c="http://schemas.openxmlformats.org/drawingml/2006/chart">
  <cdr:relSizeAnchor xmlns:cdr="http://schemas.openxmlformats.org/drawingml/2006/chartDrawing">
    <cdr:from>
      <cdr:x>0.0575</cdr:x>
      <cdr:y>0.67375</cdr:y>
    </cdr:from>
    <cdr:to>
      <cdr:x>0.95875</cdr:x>
      <cdr:y>0.67375</cdr:y>
    </cdr:to>
    <cdr:sp macro="" textlink="">
      <cdr:nvSpPr>
        <cdr:cNvPr id="1026" name="Line 2"/>
        <cdr:cNvSpPr>
          <a:spLocks xmlns:a="http://schemas.openxmlformats.org/drawingml/2006/main" noChangeShapeType="1"/>
        </cdr:cNvSpPr>
      </cdr:nvSpPr>
      <cdr:spPr bwMode="auto">
        <a:xfrm xmlns:a="http://schemas.openxmlformats.org/drawingml/2006/main">
          <a:off x="343400" y="5262324"/>
          <a:ext cx="5382423"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0.0575</cdr:x>
      <cdr:y>0.3175</cdr:y>
    </cdr:from>
    <cdr:to>
      <cdr:x>0.95975</cdr:x>
      <cdr:y>0.3175</cdr:y>
    </cdr:to>
    <cdr:sp macro="" textlink="">
      <cdr:nvSpPr>
        <cdr:cNvPr id="1025" name="Line 1"/>
        <cdr:cNvSpPr>
          <a:spLocks xmlns:a="http://schemas.openxmlformats.org/drawingml/2006/main" noChangeShapeType="1"/>
        </cdr:cNvSpPr>
      </cdr:nvSpPr>
      <cdr:spPr bwMode="auto">
        <a:xfrm xmlns:a="http://schemas.openxmlformats.org/drawingml/2006/main">
          <a:off x="343400" y="2479834"/>
          <a:ext cx="538839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0.0575</cdr:x>
      <cdr:y>0.67375</cdr:y>
    </cdr:from>
    <cdr:to>
      <cdr:x>0.95875</cdr:x>
      <cdr:y>0.67375</cdr:y>
    </cdr:to>
    <cdr:sp macro="" textlink="">
      <cdr:nvSpPr>
        <cdr:cNvPr id="1026" name="Line 2"/>
        <cdr:cNvSpPr>
          <a:spLocks xmlns:a="http://schemas.openxmlformats.org/drawingml/2006/main" noChangeShapeType="1"/>
        </cdr:cNvSpPr>
      </cdr:nvSpPr>
      <cdr:spPr bwMode="auto">
        <a:xfrm xmlns:a="http://schemas.openxmlformats.org/drawingml/2006/main">
          <a:off x="343400" y="5262324"/>
          <a:ext cx="5382423"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0.0575</cdr:x>
      <cdr:y>0.3175</cdr:y>
    </cdr:from>
    <cdr:to>
      <cdr:x>0.95975</cdr:x>
      <cdr:y>0.3175</cdr:y>
    </cdr:to>
    <cdr:sp macro="" textlink="">
      <cdr:nvSpPr>
        <cdr:cNvPr id="1025" name="Line 1"/>
        <cdr:cNvSpPr>
          <a:spLocks xmlns:a="http://schemas.openxmlformats.org/drawingml/2006/main" noChangeShapeType="1"/>
        </cdr:cNvSpPr>
      </cdr:nvSpPr>
      <cdr:spPr bwMode="auto">
        <a:xfrm xmlns:a="http://schemas.openxmlformats.org/drawingml/2006/main">
          <a:off x="343400" y="2479834"/>
          <a:ext cx="538839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0.0575</cdr:x>
      <cdr:y>0.67375</cdr:y>
    </cdr:from>
    <cdr:to>
      <cdr:x>0.95875</cdr:x>
      <cdr:y>0.67375</cdr:y>
    </cdr:to>
    <cdr:sp macro="" textlink="">
      <cdr:nvSpPr>
        <cdr:cNvPr id="1026" name="Line 2"/>
        <cdr:cNvSpPr>
          <a:spLocks xmlns:a="http://schemas.openxmlformats.org/drawingml/2006/main" noChangeShapeType="1"/>
        </cdr:cNvSpPr>
      </cdr:nvSpPr>
      <cdr:spPr bwMode="auto">
        <a:xfrm xmlns:a="http://schemas.openxmlformats.org/drawingml/2006/main">
          <a:off x="343400" y="5262324"/>
          <a:ext cx="5382423"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0.0575</cdr:x>
      <cdr:y>0.3175</cdr:y>
    </cdr:from>
    <cdr:to>
      <cdr:x>0.95975</cdr:x>
      <cdr:y>0.3175</cdr:y>
    </cdr:to>
    <cdr:sp macro="" textlink="">
      <cdr:nvSpPr>
        <cdr:cNvPr id="1025" name="Line 1"/>
        <cdr:cNvSpPr>
          <a:spLocks xmlns:a="http://schemas.openxmlformats.org/drawingml/2006/main" noChangeShapeType="1"/>
        </cdr:cNvSpPr>
      </cdr:nvSpPr>
      <cdr:spPr bwMode="auto">
        <a:xfrm xmlns:a="http://schemas.openxmlformats.org/drawingml/2006/main">
          <a:off x="343400" y="2479834"/>
          <a:ext cx="538839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0.03825</cdr:x>
      <cdr:y>0.30075</cdr:y>
    </cdr:from>
    <cdr:to>
      <cdr:x>0.941</cdr:x>
      <cdr:y>0.30075</cdr:y>
    </cdr:to>
    <cdr:sp macro="" textlink="">
      <cdr:nvSpPr>
        <cdr:cNvPr id="1029" name="Line 5"/>
        <cdr:cNvSpPr>
          <a:spLocks xmlns:a="http://schemas.openxmlformats.org/drawingml/2006/main" noChangeShapeType="1"/>
        </cdr:cNvSpPr>
      </cdr:nvSpPr>
      <cdr:spPr bwMode="auto">
        <a:xfrm xmlns:a="http://schemas.openxmlformats.org/drawingml/2006/main">
          <a:off x="230257" y="2624014"/>
          <a:ext cx="543437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sp>
  </cdr:relSizeAnchor>
  <cdr:relSizeAnchor xmlns:cdr="http://schemas.openxmlformats.org/drawingml/2006/chartDrawing">
    <cdr:from>
      <cdr:x>0.03825</cdr:x>
      <cdr:y>0.6555</cdr:y>
    </cdr:from>
    <cdr:to>
      <cdr:x>0.941</cdr:x>
      <cdr:y>0.6555</cdr:y>
    </cdr:to>
    <cdr:sp macro="" textlink="">
      <cdr:nvSpPr>
        <cdr:cNvPr id="1030" name="Line 6"/>
        <cdr:cNvSpPr>
          <a:spLocks xmlns:a="http://schemas.openxmlformats.org/drawingml/2006/main" noChangeShapeType="1"/>
        </cdr:cNvSpPr>
      </cdr:nvSpPr>
      <cdr:spPr bwMode="auto">
        <a:xfrm xmlns:a="http://schemas.openxmlformats.org/drawingml/2006/main">
          <a:off x="230257" y="5719172"/>
          <a:ext cx="543437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sp>
  </cdr:relSizeAnchor>
</c:userShapes>
</file>

<file path=ppt/drawings/drawing5.xml><?xml version="1.0" encoding="utf-8"?>
<c:userShapes xmlns:c="http://schemas.openxmlformats.org/drawingml/2006/chart">
  <cdr:relSizeAnchor xmlns:cdr="http://schemas.openxmlformats.org/drawingml/2006/chartDrawing">
    <cdr:from>
      <cdr:x>0.03825</cdr:x>
      <cdr:y>0.30075</cdr:y>
    </cdr:from>
    <cdr:to>
      <cdr:x>0.941</cdr:x>
      <cdr:y>0.30075</cdr:y>
    </cdr:to>
    <cdr:sp macro="" textlink="">
      <cdr:nvSpPr>
        <cdr:cNvPr id="1029" name="Line 5"/>
        <cdr:cNvSpPr>
          <a:spLocks xmlns:a="http://schemas.openxmlformats.org/drawingml/2006/main" noChangeShapeType="1"/>
        </cdr:cNvSpPr>
      </cdr:nvSpPr>
      <cdr:spPr bwMode="auto">
        <a:xfrm xmlns:a="http://schemas.openxmlformats.org/drawingml/2006/main">
          <a:off x="230257" y="2624014"/>
          <a:ext cx="543437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sp>
  </cdr:relSizeAnchor>
  <cdr:relSizeAnchor xmlns:cdr="http://schemas.openxmlformats.org/drawingml/2006/chartDrawing">
    <cdr:from>
      <cdr:x>0.03825</cdr:x>
      <cdr:y>0.6555</cdr:y>
    </cdr:from>
    <cdr:to>
      <cdr:x>0.941</cdr:x>
      <cdr:y>0.6555</cdr:y>
    </cdr:to>
    <cdr:sp macro="" textlink="">
      <cdr:nvSpPr>
        <cdr:cNvPr id="1030" name="Line 6"/>
        <cdr:cNvSpPr>
          <a:spLocks xmlns:a="http://schemas.openxmlformats.org/drawingml/2006/main" noChangeShapeType="1"/>
        </cdr:cNvSpPr>
      </cdr:nvSpPr>
      <cdr:spPr bwMode="auto">
        <a:xfrm xmlns:a="http://schemas.openxmlformats.org/drawingml/2006/main">
          <a:off x="230257" y="5719172"/>
          <a:ext cx="5434375" cy="0"/>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808080" mc:Ignorable="a14" a14:legacySpreadsheetColorIndex="23"/>
          </a:solidFill>
          <a:round/>
          <a:headEnd/>
          <a:tailEnd/>
        </a:ln>
        <a:extLst xmlns:a="http://schemas.openxmlformats.org/drawingml/2006/main">
          <a:ext uri="{909E8E84-426E-40DD-AFC4-6F175D3DCCD1}">
            <a14:hiddenFill xmlns:a14="http://schemas.microsoft.com/office/drawing/2010/main">
              <a:noFill/>
            </a14:hiddenFill>
          </a:ext>
        </a:extLst>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B8E6F-E800-4652-8572-88FA1C3D4160}"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13C2E-EB3B-43AD-8ACB-EA478D7294C5}" type="slidenum">
              <a:rPr lang="en-US" smtClean="0"/>
              <a:t>‹#›</a:t>
            </a:fld>
            <a:endParaRPr lang="en-US"/>
          </a:p>
        </p:txBody>
      </p:sp>
    </p:spTree>
    <p:extLst>
      <p:ext uri="{BB962C8B-B14F-4D97-AF65-F5344CB8AC3E}">
        <p14:creationId xmlns:p14="http://schemas.microsoft.com/office/powerpoint/2010/main" val="132655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n-US" smtClean="0">
              <a:latin typeface="Arial" panose="020B0604020202020204" pitchFamily="34" charset="0"/>
              <a:cs typeface="Arial" panose="020B0604020202020204" pitchFamily="34" charset="0"/>
            </a:endParaRPr>
          </a:p>
          <a:p>
            <a:r>
              <a:rPr lang="es-CO" altLang="en-US" smtClean="0">
                <a:latin typeface="Arial" panose="020B0604020202020204" pitchFamily="34" charset="0"/>
                <a:cs typeface="Arial" panose="020B0604020202020204" pitchFamily="34" charset="0"/>
              </a:rPr>
              <a:t>Interpretar coeficientes</a:t>
            </a:r>
          </a:p>
        </p:txBody>
      </p:sp>
      <p:sp>
        <p:nvSpPr>
          <p:cNvPr id="124932" name="Slide Number Placeholder 3"/>
          <p:cNvSpPr txBox="1">
            <a:spLocks noGrp="1"/>
          </p:cNvSpPr>
          <p:nvPr/>
        </p:nvSpPr>
        <p:spPr bwMode="auto">
          <a:xfrm>
            <a:off x="3971925" y="8831263"/>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4" tIns="46582" rIns="93164" bIns="46582" anchor="b"/>
          <a:lstStyle>
            <a:lvl1pPr defTabSz="931863" eaLnBrk="0" hangingPunct="0">
              <a:defRPr>
                <a:solidFill>
                  <a:schemeClr val="tx1"/>
                </a:solidFill>
                <a:latin typeface="Tahoma" panose="020B0604030504040204" pitchFamily="34" charset="0"/>
                <a:cs typeface="Arial" panose="020B0604020202020204" pitchFamily="34" charset="0"/>
              </a:defRPr>
            </a:lvl1pPr>
            <a:lvl2pPr marL="742950" indent="-285750" defTabSz="931863" eaLnBrk="0" hangingPunct="0">
              <a:defRPr>
                <a:solidFill>
                  <a:schemeClr val="tx1"/>
                </a:solidFill>
                <a:latin typeface="Tahoma" panose="020B0604030504040204" pitchFamily="34" charset="0"/>
                <a:cs typeface="Arial" panose="020B0604020202020204" pitchFamily="34" charset="0"/>
              </a:defRPr>
            </a:lvl2pPr>
            <a:lvl3pPr marL="1143000" indent="-228600" defTabSz="931863" eaLnBrk="0" hangingPunct="0">
              <a:defRPr>
                <a:solidFill>
                  <a:schemeClr val="tx1"/>
                </a:solidFill>
                <a:latin typeface="Tahoma" panose="020B0604030504040204" pitchFamily="34" charset="0"/>
                <a:cs typeface="Arial" panose="020B0604020202020204" pitchFamily="34" charset="0"/>
              </a:defRPr>
            </a:lvl3pPr>
            <a:lvl4pPr marL="1600200" indent="-228600" defTabSz="931863" eaLnBrk="0" hangingPunct="0">
              <a:defRPr>
                <a:solidFill>
                  <a:schemeClr val="tx1"/>
                </a:solidFill>
                <a:latin typeface="Tahoma" panose="020B0604030504040204" pitchFamily="34" charset="0"/>
                <a:cs typeface="Arial" panose="020B0604020202020204" pitchFamily="34" charset="0"/>
              </a:defRPr>
            </a:lvl4pPr>
            <a:lvl5pPr marL="2057400" indent="-228600" defTabSz="931863" eaLnBrk="0" hangingPunct="0">
              <a:defRPr>
                <a:solidFill>
                  <a:schemeClr val="tx1"/>
                </a:solidFill>
                <a:latin typeface="Tahom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591B8B91-1A4E-49F9-B325-FF539D2E4481}" type="slidenum">
              <a:rPr lang="en-US" altLang="en-US" sz="1200">
                <a:latin typeface="Arial" panose="020B0604020202020204" pitchFamily="34" charset="0"/>
              </a:rPr>
              <a:pPr algn="r" eaLnBrk="1" hangingPunct="1"/>
              <a:t>26</a:t>
            </a:fld>
            <a:endParaRPr lang="en-US" altLang="en-US" sz="1200">
              <a:latin typeface="Arial" panose="020B0604020202020204" pitchFamily="34" charset="0"/>
            </a:endParaRPr>
          </a:p>
        </p:txBody>
      </p:sp>
    </p:spTree>
    <p:extLst>
      <p:ext uri="{BB962C8B-B14F-4D97-AF65-F5344CB8AC3E}">
        <p14:creationId xmlns:p14="http://schemas.microsoft.com/office/powerpoint/2010/main" val="325877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“needed transformation” – we are not covering this in lecture, hopefully will get to it in lab, or if not, in subsequent lectures. </a:t>
            </a:r>
          </a:p>
        </p:txBody>
      </p:sp>
      <p:sp>
        <p:nvSpPr>
          <p:cNvPr id="4" name="Slide Number Placeholder 3"/>
          <p:cNvSpPr>
            <a:spLocks noGrp="1"/>
          </p:cNvSpPr>
          <p:nvPr>
            <p:ph type="sldNum" sz="quarter" idx="10"/>
          </p:nvPr>
        </p:nvSpPr>
        <p:spPr/>
        <p:txBody>
          <a:bodyPr/>
          <a:lstStyle/>
          <a:p>
            <a:fld id="{84487B81-672B-40FD-82B3-6958F03BDE44}" type="slidenum">
              <a:rPr lang="en-US" smtClean="0"/>
              <a:t>44</a:t>
            </a:fld>
            <a:endParaRPr lang="en-US"/>
          </a:p>
        </p:txBody>
      </p:sp>
    </p:spTree>
    <p:extLst>
      <p:ext uri="{BB962C8B-B14F-4D97-AF65-F5344CB8AC3E}">
        <p14:creationId xmlns:p14="http://schemas.microsoft.com/office/powerpoint/2010/main" val="357228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“Robustness tests”: Do coefficients change drastically when using different specifications of the model? Do they change if we enter a different transformation of a variable? </a:t>
            </a:r>
            <a:r>
              <a:rPr lang="en-US"/>
              <a:t>If we exclude</a:t>
            </a:r>
            <a:r>
              <a:rPr lang="en-US" baseline="0"/>
              <a:t> outliers?</a:t>
            </a:r>
            <a:endParaRPr lang="en-US" dirty="0"/>
          </a:p>
        </p:txBody>
      </p:sp>
      <p:sp>
        <p:nvSpPr>
          <p:cNvPr id="4" name="Slide Number Placeholder 3"/>
          <p:cNvSpPr>
            <a:spLocks noGrp="1"/>
          </p:cNvSpPr>
          <p:nvPr>
            <p:ph type="sldNum" sz="quarter" idx="10"/>
          </p:nvPr>
        </p:nvSpPr>
        <p:spPr/>
        <p:txBody>
          <a:bodyPr/>
          <a:lstStyle/>
          <a:p>
            <a:fld id="{84487B81-672B-40FD-82B3-6958F03BDE44}" type="slidenum">
              <a:rPr lang="en-US" smtClean="0"/>
              <a:t>45</a:t>
            </a:fld>
            <a:endParaRPr lang="en-US"/>
          </a:p>
        </p:txBody>
      </p:sp>
    </p:spTree>
    <p:extLst>
      <p:ext uri="{BB962C8B-B14F-4D97-AF65-F5344CB8AC3E}">
        <p14:creationId xmlns:p14="http://schemas.microsoft.com/office/powerpoint/2010/main" val="428658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47752-6E8E-4136-B574-5F7EC65A7930}"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72896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47752-6E8E-4136-B574-5F7EC65A7930}"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102035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47752-6E8E-4136-B574-5F7EC65A7930}"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281680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47752-6E8E-4136-B574-5F7EC65A7930}"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229099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A47752-6E8E-4136-B574-5F7EC65A7930}"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403079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47752-6E8E-4136-B574-5F7EC65A7930}"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103033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47752-6E8E-4136-B574-5F7EC65A7930}"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220277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47752-6E8E-4136-B574-5F7EC65A7930}"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48200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47752-6E8E-4136-B574-5F7EC65A7930}"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258886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47752-6E8E-4136-B574-5F7EC65A7930}"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208957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47752-6E8E-4136-B574-5F7EC65A7930}"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38DE7-ECB6-4417-B84D-46E8332FB02C}" type="slidenum">
              <a:rPr lang="en-US" smtClean="0"/>
              <a:t>‹#›</a:t>
            </a:fld>
            <a:endParaRPr lang="en-US"/>
          </a:p>
        </p:txBody>
      </p:sp>
    </p:spTree>
    <p:extLst>
      <p:ext uri="{BB962C8B-B14F-4D97-AF65-F5344CB8AC3E}">
        <p14:creationId xmlns:p14="http://schemas.microsoft.com/office/powerpoint/2010/main" val="349628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47752-6E8E-4136-B574-5F7EC65A7930}" type="datetimeFigureOut">
              <a:rPr lang="en-US" smtClean="0"/>
              <a:t>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38DE7-ECB6-4417-B84D-46E8332FB02C}" type="slidenum">
              <a:rPr lang="en-US" smtClean="0"/>
              <a:t>‹#›</a:t>
            </a:fld>
            <a:endParaRPr lang="en-US"/>
          </a:p>
        </p:txBody>
      </p:sp>
    </p:spTree>
    <p:extLst>
      <p:ext uri="{BB962C8B-B14F-4D97-AF65-F5344CB8AC3E}">
        <p14:creationId xmlns:p14="http://schemas.microsoft.com/office/powerpoint/2010/main" val="192842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6.bin"/><Relationship Id="rId7"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4.wmf"/><Relationship Id="rId9"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9858" y="1308168"/>
            <a:ext cx="10283438" cy="1525691"/>
          </a:xfrm>
        </p:spPr>
        <p:txBody>
          <a:bodyPr>
            <a:noAutofit/>
          </a:bodyPr>
          <a:lstStyle/>
          <a:p>
            <a:r>
              <a:rPr lang="en-US" sz="4800" dirty="0" smtClean="0"/>
              <a:t>Logistic and ordered logistic regression</a:t>
            </a:r>
            <a:br>
              <a:rPr lang="en-US" sz="4800" dirty="0" smtClean="0"/>
            </a:br>
            <a:r>
              <a:rPr lang="en-US" sz="3600" dirty="0" smtClean="0"/>
              <a:t>CP 201B</a:t>
            </a:r>
            <a:endParaRPr lang="en-US" sz="3600" dirty="0"/>
          </a:p>
        </p:txBody>
      </p:sp>
      <p:sp>
        <p:nvSpPr>
          <p:cNvPr id="3" name="Subtitle 2"/>
          <p:cNvSpPr>
            <a:spLocks noGrp="1"/>
          </p:cNvSpPr>
          <p:nvPr>
            <p:ph type="subTitle" idx="1"/>
          </p:nvPr>
        </p:nvSpPr>
        <p:spPr>
          <a:xfrm>
            <a:off x="1660732" y="3320027"/>
            <a:ext cx="9144000" cy="1655762"/>
          </a:xfrm>
        </p:spPr>
        <p:txBody>
          <a:bodyPr/>
          <a:lstStyle/>
          <a:p>
            <a:r>
              <a:rPr lang="en-US" dirty="0" smtClean="0"/>
              <a:t>Daniel A. Rodriguez</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503" y="3873381"/>
            <a:ext cx="9347200" cy="2895600"/>
          </a:xfrm>
          <a:prstGeom prst="rect">
            <a:avLst/>
          </a:prstGeom>
        </p:spPr>
      </p:pic>
    </p:spTree>
    <p:extLst>
      <p:ext uri="{BB962C8B-B14F-4D97-AF65-F5344CB8AC3E}">
        <p14:creationId xmlns:p14="http://schemas.microsoft.com/office/powerpoint/2010/main" val="137828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 model that limits predictions to be between 0 and 1?</a:t>
            </a:r>
            <a:endParaRPr lang="en-US" dirty="0"/>
          </a:p>
        </p:txBody>
      </p:sp>
      <p:sp>
        <p:nvSpPr>
          <p:cNvPr id="3" name="Content Placeholder 2"/>
          <p:cNvSpPr>
            <a:spLocks noGrp="1"/>
          </p:cNvSpPr>
          <p:nvPr>
            <p:ph idx="1"/>
          </p:nvPr>
        </p:nvSpPr>
        <p:spPr/>
        <p:txBody>
          <a:bodyPr/>
          <a:lstStyle/>
          <a:p>
            <a:r>
              <a:rPr lang="en-US" dirty="0" smtClean="0"/>
              <a:t>We observe 0s and 1s</a:t>
            </a:r>
          </a:p>
          <a:p>
            <a:pPr lvl="1"/>
            <a:r>
              <a:rPr lang="en-US" dirty="0" smtClean="0"/>
              <a:t>But for the same income, people behaved differently</a:t>
            </a:r>
          </a:p>
          <a:p>
            <a:pPr lvl="1"/>
            <a:endParaRPr lang="en-US" dirty="0" smtClean="0"/>
          </a:p>
          <a:p>
            <a:pPr lvl="1"/>
            <a:r>
              <a:rPr lang="en-US" dirty="0" smtClean="0"/>
              <a:t>Better described as a probability</a:t>
            </a:r>
          </a:p>
          <a:p>
            <a:pPr lvl="2"/>
            <a:r>
              <a:rPr lang="en-US" dirty="0" smtClean="0"/>
              <a:t>Unobserved factors (taste, other </a:t>
            </a:r>
            <a:r>
              <a:rPr lang="en-US" dirty="0" err="1" smtClean="0"/>
              <a:t>vars</a:t>
            </a:r>
            <a:r>
              <a:rPr lang="en-US" dirty="0" smtClean="0"/>
              <a:t>)</a:t>
            </a:r>
          </a:p>
          <a:p>
            <a:pPr lvl="2"/>
            <a:r>
              <a:rPr lang="en-US" dirty="0" smtClean="0"/>
              <a:t>Measurement error</a:t>
            </a:r>
          </a:p>
          <a:p>
            <a:pPr lvl="2"/>
            <a:r>
              <a:rPr lang="en-US" dirty="0" smtClean="0"/>
              <a:t>Probability is between 0 and 1</a:t>
            </a:r>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2530974736"/>
              </p:ext>
            </p:extLst>
          </p:nvPr>
        </p:nvGraphicFramePr>
        <p:xfrm>
          <a:off x="5478570" y="1528318"/>
          <a:ext cx="5426477" cy="369276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043370" y="1157915"/>
            <a:ext cx="1519583" cy="369332"/>
          </a:xfrm>
          <a:prstGeom prst="rect">
            <a:avLst/>
          </a:prstGeom>
          <a:noFill/>
        </p:spPr>
        <p:txBody>
          <a:bodyPr wrap="none" rtlCol="0">
            <a:spAutoFit/>
          </a:bodyPr>
          <a:lstStyle/>
          <a:p>
            <a:r>
              <a:rPr lang="en-US" dirty="0" smtClean="0"/>
              <a:t>Y (walked y/n)</a:t>
            </a:r>
            <a:endParaRPr lang="en-US" dirty="0"/>
          </a:p>
        </p:txBody>
      </p:sp>
      <p:sp>
        <p:nvSpPr>
          <p:cNvPr id="6" name="TextBox 5"/>
          <p:cNvSpPr txBox="1"/>
          <p:nvPr/>
        </p:nvSpPr>
        <p:spPr>
          <a:xfrm>
            <a:off x="10807409" y="3848416"/>
            <a:ext cx="1368965" cy="369332"/>
          </a:xfrm>
          <a:prstGeom prst="rect">
            <a:avLst/>
          </a:prstGeom>
          <a:noFill/>
        </p:spPr>
        <p:txBody>
          <a:bodyPr wrap="none" rtlCol="0">
            <a:spAutoFit/>
          </a:bodyPr>
          <a:lstStyle/>
          <a:p>
            <a:r>
              <a:rPr lang="en-US" dirty="0" smtClean="0"/>
              <a:t>X (Z-income)</a:t>
            </a:r>
            <a:endParaRPr lang="en-US" dirty="0"/>
          </a:p>
        </p:txBody>
      </p:sp>
      <p:cxnSp>
        <p:nvCxnSpPr>
          <p:cNvPr id="8" name="Straight Arrow Connector 7"/>
          <p:cNvCxnSpPr/>
          <p:nvPr/>
        </p:nvCxnSpPr>
        <p:spPr>
          <a:xfrm flipH="1" flipV="1">
            <a:off x="7161376" y="2853881"/>
            <a:ext cx="34183" cy="181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118671" y="4033082"/>
            <a:ext cx="8237" cy="632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9408920" y="4033082"/>
            <a:ext cx="312" cy="63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648874" y="2543337"/>
            <a:ext cx="828127" cy="253916"/>
          </a:xfrm>
          <a:prstGeom prst="rect">
            <a:avLst/>
          </a:prstGeom>
          <a:noFill/>
        </p:spPr>
        <p:txBody>
          <a:bodyPr wrap="square" rtlCol="0">
            <a:spAutoFit/>
          </a:bodyPr>
          <a:lstStyle/>
          <a:p>
            <a:r>
              <a:rPr lang="en-US" sz="1050" dirty="0" smtClean="0"/>
              <a:t>Y=1, Yes</a:t>
            </a:r>
            <a:endParaRPr lang="en-US" sz="1050" dirty="0"/>
          </a:p>
        </p:txBody>
      </p:sp>
    </p:spTree>
    <p:extLst>
      <p:ext uri="{BB962C8B-B14F-4D97-AF65-F5344CB8AC3E}">
        <p14:creationId xmlns:p14="http://schemas.microsoft.com/office/powerpoint/2010/main" val="4087787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underlying situation is a probability between 0 and 1</a:t>
            </a:r>
            <a:endParaRPr lang="en-US" dirty="0"/>
          </a:p>
        </p:txBody>
      </p:sp>
      <p:sp>
        <p:nvSpPr>
          <p:cNvPr id="3" name="Content Placeholder 2"/>
          <p:cNvSpPr>
            <a:spLocks noGrp="1"/>
          </p:cNvSpPr>
          <p:nvPr>
            <p:ph idx="1"/>
          </p:nvPr>
        </p:nvSpPr>
        <p:spPr/>
        <p:txBody>
          <a:bodyPr/>
          <a:lstStyle/>
          <a:p>
            <a:endParaRPr lang="en-US"/>
          </a:p>
        </p:txBody>
      </p:sp>
      <p:graphicFrame>
        <p:nvGraphicFramePr>
          <p:cNvPr id="9" name="Object 6"/>
          <p:cNvGraphicFramePr>
            <a:graphicFrameLocks noChangeAspect="1"/>
          </p:cNvGraphicFramePr>
          <p:nvPr>
            <p:extLst>
              <p:ext uri="{D42A27DB-BD31-4B8C-83A1-F6EECF244321}">
                <p14:modId xmlns:p14="http://schemas.microsoft.com/office/powerpoint/2010/main" val="3628970397"/>
              </p:ext>
            </p:extLst>
          </p:nvPr>
        </p:nvGraphicFramePr>
        <p:xfrm>
          <a:off x="3558730" y="796822"/>
          <a:ext cx="4457700" cy="6272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684731" y="944270"/>
            <a:ext cx="1519583" cy="369332"/>
          </a:xfrm>
          <a:prstGeom prst="rect">
            <a:avLst/>
          </a:prstGeom>
          <a:noFill/>
        </p:spPr>
        <p:txBody>
          <a:bodyPr wrap="none" rtlCol="0">
            <a:spAutoFit/>
          </a:bodyPr>
          <a:lstStyle/>
          <a:p>
            <a:r>
              <a:rPr lang="en-US" dirty="0" smtClean="0"/>
              <a:t>Y (walked y/n)</a:t>
            </a:r>
            <a:endParaRPr lang="en-US" dirty="0"/>
          </a:p>
        </p:txBody>
      </p:sp>
      <p:sp>
        <p:nvSpPr>
          <p:cNvPr id="6" name="TextBox 5"/>
          <p:cNvSpPr txBox="1"/>
          <p:nvPr/>
        </p:nvSpPr>
        <p:spPr>
          <a:xfrm>
            <a:off x="8626314" y="4677090"/>
            <a:ext cx="1368965" cy="369332"/>
          </a:xfrm>
          <a:prstGeom prst="rect">
            <a:avLst/>
          </a:prstGeom>
          <a:noFill/>
        </p:spPr>
        <p:txBody>
          <a:bodyPr wrap="none" rtlCol="0">
            <a:spAutoFit/>
          </a:bodyPr>
          <a:lstStyle/>
          <a:p>
            <a:r>
              <a:rPr lang="en-US" dirty="0" smtClean="0"/>
              <a:t>X (Z-income)</a:t>
            </a:r>
            <a:endParaRPr lang="en-US" dirty="0"/>
          </a:p>
        </p:txBody>
      </p:sp>
      <p:sp>
        <p:nvSpPr>
          <p:cNvPr id="7" name="TextBox 6"/>
          <p:cNvSpPr txBox="1"/>
          <p:nvPr/>
        </p:nvSpPr>
        <p:spPr>
          <a:xfrm>
            <a:off x="7798187" y="2523202"/>
            <a:ext cx="828127" cy="253916"/>
          </a:xfrm>
          <a:prstGeom prst="rect">
            <a:avLst/>
          </a:prstGeom>
          <a:noFill/>
        </p:spPr>
        <p:txBody>
          <a:bodyPr wrap="square" rtlCol="0">
            <a:spAutoFit/>
          </a:bodyPr>
          <a:lstStyle/>
          <a:p>
            <a:r>
              <a:rPr lang="en-US" sz="1050" dirty="0" smtClean="0"/>
              <a:t>Y=1, Yes</a:t>
            </a:r>
            <a:endParaRPr lang="en-US" sz="1050" dirty="0"/>
          </a:p>
        </p:txBody>
      </p:sp>
      <p:sp>
        <p:nvSpPr>
          <p:cNvPr id="8" name="TextBox 7"/>
          <p:cNvSpPr txBox="1"/>
          <p:nvPr/>
        </p:nvSpPr>
        <p:spPr>
          <a:xfrm>
            <a:off x="7843937" y="4734798"/>
            <a:ext cx="828127" cy="253916"/>
          </a:xfrm>
          <a:prstGeom prst="rect">
            <a:avLst/>
          </a:prstGeom>
          <a:noFill/>
        </p:spPr>
        <p:txBody>
          <a:bodyPr wrap="square" rtlCol="0">
            <a:spAutoFit/>
          </a:bodyPr>
          <a:lstStyle/>
          <a:p>
            <a:r>
              <a:rPr lang="en-US" sz="1050" dirty="0" smtClean="0"/>
              <a:t>Y=0, No</a:t>
            </a:r>
            <a:endParaRPr lang="en-US" sz="1050" dirty="0"/>
          </a:p>
        </p:txBody>
      </p:sp>
    </p:spTree>
    <p:extLst>
      <p:ext uri="{BB962C8B-B14F-4D97-AF65-F5344CB8AC3E}">
        <p14:creationId xmlns:p14="http://schemas.microsoft.com/office/powerpoint/2010/main" val="2727796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underlying</a:t>
            </a:r>
            <a:r>
              <a:rPr lang="en-US" dirty="0" smtClean="0"/>
              <a:t> situation is a probability between 0 and 1</a:t>
            </a:r>
            <a:endParaRPr lang="en-US" dirty="0"/>
          </a:p>
        </p:txBody>
      </p:sp>
      <p:sp>
        <p:nvSpPr>
          <p:cNvPr id="3" name="Content Placeholder 2"/>
          <p:cNvSpPr>
            <a:spLocks noGrp="1"/>
          </p:cNvSpPr>
          <p:nvPr>
            <p:ph idx="1"/>
          </p:nvPr>
        </p:nvSpPr>
        <p:spPr>
          <a:xfrm>
            <a:off x="886764" y="1757259"/>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9" name="Object 6"/>
          <p:cNvGraphicFramePr>
            <a:graphicFrameLocks noChangeAspect="1"/>
          </p:cNvGraphicFramePr>
          <p:nvPr>
            <p:extLst>
              <p:ext uri="{D42A27DB-BD31-4B8C-83A1-F6EECF244321}">
                <p14:modId xmlns:p14="http://schemas.microsoft.com/office/powerpoint/2010/main" val="842415495"/>
              </p:ext>
            </p:extLst>
          </p:nvPr>
        </p:nvGraphicFramePr>
        <p:xfrm>
          <a:off x="3558730" y="796822"/>
          <a:ext cx="4457700" cy="6272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684731" y="944270"/>
            <a:ext cx="1519583" cy="369332"/>
          </a:xfrm>
          <a:prstGeom prst="rect">
            <a:avLst/>
          </a:prstGeom>
          <a:noFill/>
        </p:spPr>
        <p:txBody>
          <a:bodyPr wrap="none" rtlCol="0">
            <a:spAutoFit/>
          </a:bodyPr>
          <a:lstStyle/>
          <a:p>
            <a:r>
              <a:rPr lang="en-US" dirty="0" smtClean="0"/>
              <a:t>Y (walked y/n)</a:t>
            </a:r>
            <a:endParaRPr lang="en-US" dirty="0"/>
          </a:p>
        </p:txBody>
      </p:sp>
      <p:sp>
        <p:nvSpPr>
          <p:cNvPr id="6" name="TextBox 5"/>
          <p:cNvSpPr txBox="1"/>
          <p:nvPr/>
        </p:nvSpPr>
        <p:spPr>
          <a:xfrm>
            <a:off x="8626314" y="4677090"/>
            <a:ext cx="1368965" cy="369332"/>
          </a:xfrm>
          <a:prstGeom prst="rect">
            <a:avLst/>
          </a:prstGeom>
          <a:noFill/>
        </p:spPr>
        <p:txBody>
          <a:bodyPr wrap="none" rtlCol="0">
            <a:spAutoFit/>
          </a:bodyPr>
          <a:lstStyle/>
          <a:p>
            <a:r>
              <a:rPr lang="en-US" dirty="0" smtClean="0"/>
              <a:t>X (Z-income)</a:t>
            </a:r>
            <a:endParaRPr lang="en-US" dirty="0"/>
          </a:p>
        </p:txBody>
      </p:sp>
      <p:sp>
        <p:nvSpPr>
          <p:cNvPr id="7" name="TextBox 6"/>
          <p:cNvSpPr txBox="1"/>
          <p:nvPr/>
        </p:nvSpPr>
        <p:spPr>
          <a:xfrm>
            <a:off x="7798187" y="2523202"/>
            <a:ext cx="828127" cy="253916"/>
          </a:xfrm>
          <a:prstGeom prst="rect">
            <a:avLst/>
          </a:prstGeom>
          <a:noFill/>
        </p:spPr>
        <p:txBody>
          <a:bodyPr wrap="square" rtlCol="0">
            <a:spAutoFit/>
          </a:bodyPr>
          <a:lstStyle/>
          <a:p>
            <a:r>
              <a:rPr lang="en-US" sz="1050" dirty="0" smtClean="0"/>
              <a:t>Y=1, Yes</a:t>
            </a:r>
            <a:endParaRPr lang="en-US" sz="1050" dirty="0"/>
          </a:p>
        </p:txBody>
      </p:sp>
      <p:sp>
        <p:nvSpPr>
          <p:cNvPr id="8" name="TextBox 7"/>
          <p:cNvSpPr txBox="1"/>
          <p:nvPr/>
        </p:nvSpPr>
        <p:spPr>
          <a:xfrm>
            <a:off x="7843937" y="4734798"/>
            <a:ext cx="828127" cy="253916"/>
          </a:xfrm>
          <a:prstGeom prst="rect">
            <a:avLst/>
          </a:prstGeom>
          <a:noFill/>
        </p:spPr>
        <p:txBody>
          <a:bodyPr wrap="square" rtlCol="0">
            <a:spAutoFit/>
          </a:bodyPr>
          <a:lstStyle/>
          <a:p>
            <a:r>
              <a:rPr lang="en-US" sz="1050" dirty="0" smtClean="0"/>
              <a:t>Y=0, No</a:t>
            </a:r>
            <a:endParaRPr lang="en-US" sz="1050" dirty="0"/>
          </a:p>
        </p:txBody>
      </p:sp>
      <p:cxnSp>
        <p:nvCxnSpPr>
          <p:cNvPr id="10" name="Straight Arrow Connector 9"/>
          <p:cNvCxnSpPr/>
          <p:nvPr/>
        </p:nvCxnSpPr>
        <p:spPr>
          <a:xfrm>
            <a:off x="5255664" y="4042161"/>
            <a:ext cx="17091" cy="837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28374" y="4443012"/>
            <a:ext cx="7122" cy="436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408206" y="4857082"/>
            <a:ext cx="10255" cy="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684731" y="2777118"/>
            <a:ext cx="12273" cy="401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07394" y="3580688"/>
            <a:ext cx="0" cy="129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37533" y="3664722"/>
            <a:ext cx="21364" cy="1192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956277" y="2650160"/>
            <a:ext cx="2848" cy="14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811282" y="4894708"/>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5262783" y="4910374"/>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6098845" y="4891860"/>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6524710" y="4890434"/>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4421018" y="4897552"/>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5681532" y="2662830"/>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6936336" y="2661402"/>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7379295" y="2659975"/>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448592" y="3500834"/>
            <a:ext cx="123915" cy="114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p:cNvSpPr txBox="1"/>
          <p:nvPr/>
        </p:nvSpPr>
        <p:spPr>
          <a:xfrm>
            <a:off x="532121" y="3397353"/>
            <a:ext cx="3755515" cy="646331"/>
          </a:xfrm>
          <a:prstGeom prst="rect">
            <a:avLst/>
          </a:prstGeom>
          <a:noFill/>
        </p:spPr>
        <p:txBody>
          <a:bodyPr wrap="none" rtlCol="0">
            <a:spAutoFit/>
          </a:bodyPr>
          <a:lstStyle/>
          <a:p>
            <a:r>
              <a:rPr lang="en-US" dirty="0" smtClean="0"/>
              <a:t>What I observe is the orange dot</a:t>
            </a:r>
            <a:br>
              <a:rPr lang="en-US" dirty="0" smtClean="0"/>
            </a:br>
            <a:r>
              <a:rPr lang="en-US" dirty="0" smtClean="0"/>
              <a:t>What I’m interested in is the black dot</a:t>
            </a:r>
            <a:endParaRPr lang="en-US" dirty="0"/>
          </a:p>
        </p:txBody>
      </p:sp>
      <p:sp>
        <p:nvSpPr>
          <p:cNvPr id="38" name="Oval 37"/>
          <p:cNvSpPr/>
          <p:nvPr/>
        </p:nvSpPr>
        <p:spPr>
          <a:xfrm>
            <a:off x="448591" y="3772259"/>
            <a:ext cx="123915" cy="114251"/>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p:cNvSpPr/>
          <p:nvPr/>
        </p:nvSpPr>
        <p:spPr>
          <a:xfrm>
            <a:off x="838200" y="5262700"/>
            <a:ext cx="10904434" cy="1882567"/>
          </a:xfrm>
          <a:prstGeom prst="rect">
            <a:avLst/>
          </a:prstGeom>
          <a:solidFill>
            <a:schemeClr val="bg1"/>
          </a:solidFill>
        </p:spPr>
        <p:txBody>
          <a:bodyPr wrap="square">
            <a:spAutoFit/>
          </a:bodyPr>
          <a:lstStyle/>
          <a:p>
            <a:pPr marL="228600" lvl="1">
              <a:spcBef>
                <a:spcPts val="1000"/>
              </a:spcBef>
            </a:pPr>
            <a:r>
              <a:rPr lang="en-US" altLang="en-US" sz="3000" dirty="0" smtClean="0">
                <a:solidFill>
                  <a:schemeClr val="accent1">
                    <a:lumMod val="50000"/>
                  </a:schemeClr>
                </a:solidFill>
              </a:rPr>
              <a:t>The </a:t>
            </a:r>
            <a:r>
              <a:rPr lang="en-US" altLang="en-US" sz="3000" dirty="0">
                <a:solidFill>
                  <a:schemeClr val="accent1">
                    <a:lumMod val="50000"/>
                  </a:schemeClr>
                </a:solidFill>
              </a:rPr>
              <a:t>observed dependent variable is a binary variable.  But what we are really interested in is predicting the probability that an event occurs (i.e., the probability that y=1</a:t>
            </a:r>
            <a:r>
              <a:rPr lang="en-US" altLang="en-US" sz="3000" dirty="0" smtClean="0">
                <a:solidFill>
                  <a:schemeClr val="accent1">
                    <a:lumMod val="50000"/>
                  </a:schemeClr>
                </a:solidFill>
              </a:rPr>
              <a:t>)</a:t>
            </a:r>
          </a:p>
          <a:p>
            <a:pPr marL="228600" lvl="1">
              <a:spcBef>
                <a:spcPts val="1000"/>
              </a:spcBef>
            </a:pPr>
            <a:endParaRPr lang="en-US" altLang="en-US" dirty="0">
              <a:solidFill>
                <a:schemeClr val="accent1">
                  <a:lumMod val="50000"/>
                </a:schemeClr>
              </a:solidFill>
            </a:endParaRPr>
          </a:p>
        </p:txBody>
      </p:sp>
    </p:spTree>
    <p:extLst>
      <p:ext uri="{BB962C8B-B14F-4D97-AF65-F5344CB8AC3E}">
        <p14:creationId xmlns:p14="http://schemas.microsoft.com/office/powerpoint/2010/main" val="2723351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definitions</a:t>
            </a:r>
            <a:endParaRPr lang="en-US" dirty="0"/>
          </a:p>
        </p:txBody>
      </p:sp>
      <p:sp>
        <p:nvSpPr>
          <p:cNvPr id="3" name="Content Placeholder 2"/>
          <p:cNvSpPr>
            <a:spLocks noGrp="1"/>
          </p:cNvSpPr>
          <p:nvPr>
            <p:ph idx="1"/>
          </p:nvPr>
        </p:nvSpPr>
        <p:spPr/>
        <p:txBody>
          <a:bodyPr/>
          <a:lstStyle/>
          <a:p>
            <a:r>
              <a:rPr lang="en-US" dirty="0" smtClean="0"/>
              <a:t>Since we are dealing with probabilities, some confusing definitions and possible ranges of values need to be discussed</a:t>
            </a:r>
          </a:p>
          <a:p>
            <a:r>
              <a:rPr lang="en-US" dirty="0" smtClean="0"/>
              <a:t>P</a:t>
            </a:r>
            <a:r>
              <a:rPr lang="en-US" baseline="-25000" dirty="0" smtClean="0"/>
              <a:t>i</a:t>
            </a:r>
            <a:r>
              <a:rPr lang="en-US" dirty="0" smtClean="0"/>
              <a:t> = probability that event </a:t>
            </a:r>
            <a:r>
              <a:rPr lang="en-US" i="1" dirty="0" smtClean="0"/>
              <a:t>i </a:t>
            </a:r>
            <a:r>
              <a:rPr lang="en-US" dirty="0" smtClean="0"/>
              <a:t>occurs; ranges between what values?</a:t>
            </a:r>
          </a:p>
          <a:p>
            <a:endParaRPr lang="en-US" dirty="0" smtClean="0"/>
          </a:p>
          <a:p>
            <a:r>
              <a:rPr lang="en-US" dirty="0"/>
              <a:t>P</a:t>
            </a:r>
            <a:r>
              <a:rPr lang="en-US" baseline="-25000" dirty="0"/>
              <a:t>i</a:t>
            </a:r>
            <a:r>
              <a:rPr lang="en-US" dirty="0"/>
              <a:t>/(1-P</a:t>
            </a:r>
            <a:r>
              <a:rPr lang="en-US" baseline="-25000" dirty="0"/>
              <a:t>i</a:t>
            </a:r>
            <a:r>
              <a:rPr lang="en-US" dirty="0" smtClean="0"/>
              <a:t>) = odds of event </a:t>
            </a:r>
            <a:r>
              <a:rPr lang="en-US" i="1" dirty="0" smtClean="0"/>
              <a:t>i</a:t>
            </a:r>
            <a:r>
              <a:rPr lang="en-US" dirty="0" smtClean="0"/>
              <a:t> occurring; ranges between what values?</a:t>
            </a:r>
          </a:p>
          <a:p>
            <a:pPr lvl="1"/>
            <a:r>
              <a:rPr lang="en-US" dirty="0" smtClean="0"/>
              <a:t>(0, + infinity)</a:t>
            </a:r>
          </a:p>
          <a:p>
            <a:pPr lvl="1"/>
            <a:r>
              <a:rPr lang="en-US" dirty="0" smtClean="0"/>
              <a:t>If the P of faculty member walking to Wurster is 0.8, what are the odds? </a:t>
            </a:r>
          </a:p>
          <a:p>
            <a:pPr lvl="1"/>
            <a:r>
              <a:rPr lang="en-US" dirty="0" smtClean="0"/>
              <a:t>If P of student walking is 0.9, what are the odds? </a:t>
            </a:r>
          </a:p>
          <a:p>
            <a:pPr lvl="1"/>
            <a:r>
              <a:rPr lang="en-US" dirty="0" smtClean="0"/>
              <a:t>If P of staff walking is 0.5, what are the odds?</a:t>
            </a:r>
          </a:p>
          <a:p>
            <a:pPr lvl="1"/>
            <a:endParaRPr lang="en-US" dirty="0"/>
          </a:p>
          <a:p>
            <a:pPr lvl="1"/>
            <a:r>
              <a:rPr lang="en-US" dirty="0" smtClean="0"/>
              <a:t>Odds of 1 means 50-50 chance….</a:t>
            </a:r>
          </a:p>
        </p:txBody>
      </p:sp>
    </p:spTree>
    <p:extLst>
      <p:ext uri="{BB962C8B-B14F-4D97-AF65-F5344CB8AC3E}">
        <p14:creationId xmlns:p14="http://schemas.microsoft.com/office/powerpoint/2010/main" val="2031604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definitions</a:t>
            </a:r>
            <a:endParaRPr lang="en-US" dirty="0"/>
          </a:p>
        </p:txBody>
      </p:sp>
      <p:sp>
        <p:nvSpPr>
          <p:cNvPr id="3" name="Content Placeholder 2"/>
          <p:cNvSpPr>
            <a:spLocks noGrp="1"/>
          </p:cNvSpPr>
          <p:nvPr>
            <p:ph idx="1"/>
          </p:nvPr>
        </p:nvSpPr>
        <p:spPr/>
        <p:txBody>
          <a:bodyPr/>
          <a:lstStyle/>
          <a:p>
            <a:r>
              <a:rPr lang="en-US" dirty="0"/>
              <a:t>Odds ratio (a ratio of odds): comparison of odds for two groups</a:t>
            </a:r>
          </a:p>
          <a:p>
            <a:pPr lvl="1"/>
            <a:r>
              <a:rPr lang="en-US" dirty="0"/>
              <a:t>For example, odds ratio of faculty walking relative to student</a:t>
            </a:r>
          </a:p>
          <a:p>
            <a:pPr lvl="1"/>
            <a:endParaRPr lang="en-US" dirty="0" smtClean="0"/>
          </a:p>
          <a:p>
            <a:pPr lvl="1"/>
            <a:endParaRPr lang="en-US" dirty="0"/>
          </a:p>
          <a:p>
            <a:pPr lvl="1"/>
            <a:endParaRPr lang="en-US" dirty="0" smtClean="0"/>
          </a:p>
          <a:p>
            <a:pPr lvl="1"/>
            <a:r>
              <a:rPr lang="en-US" dirty="0" smtClean="0"/>
              <a:t>Conversely, the odds ratio of students walking, relative to faculty is…..</a:t>
            </a:r>
          </a:p>
          <a:p>
            <a:pPr lvl="1"/>
            <a:endParaRPr lang="en-US" dirty="0"/>
          </a:p>
          <a:p>
            <a:pPr lvl="1"/>
            <a:r>
              <a:rPr lang="en-US" dirty="0" smtClean="0"/>
              <a:t>For </a:t>
            </a:r>
            <a:r>
              <a:rPr lang="en-US" dirty="0"/>
              <a:t>example, odds ratio of having piped water for one unit higher income</a:t>
            </a:r>
          </a:p>
        </p:txBody>
      </p:sp>
      <mc:AlternateContent xmlns:mc="http://schemas.openxmlformats.org/markup-compatibility/2006" xmlns:a14="http://schemas.microsoft.com/office/drawing/2010/main">
        <mc:Choice Requires="a14">
          <p:sp>
            <p:nvSpPr>
              <p:cNvPr id="4" name="TextBox 3"/>
              <p:cNvSpPr txBox="1"/>
              <p:nvPr/>
            </p:nvSpPr>
            <p:spPr>
              <a:xfrm>
                <a:off x="4042162" y="2827831"/>
                <a:ext cx="3751602" cy="900952"/>
              </a:xfrm>
              <a:prstGeom prst="rect">
                <a:avLst/>
              </a:prstGeom>
              <a:noFill/>
            </p:spPr>
            <p:txBody>
              <a:bodyPr wrap="square" rtlCol="0">
                <a:spAutoFit/>
              </a:bodyPr>
              <a:lstStyle/>
              <a:p>
                <a14:m>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𝑓𝑎𝑐𝑢𝑙𝑡𝑦</m:t>
                                </m:r>
                                <m:r>
                                  <a:rPr lang="en-US" b="0" i="1" smtClean="0">
                                    <a:latin typeface="Cambria Math" panose="02040503050406030204" pitchFamily="18" charset="0"/>
                                  </a:rPr>
                                  <m:t> </m:t>
                                </m:r>
                                <m:r>
                                  <a:rPr lang="en-US" b="0" i="1" smtClean="0">
                                    <a:latin typeface="Cambria Math" panose="02040503050406030204" pitchFamily="18" charset="0"/>
                                  </a:rPr>
                                  <m:t>𝑤𝑎𝑙𝑘𝑠</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𝑃</m:t>
                                </m:r>
                              </m:e>
                              <m:sub>
                                <m:r>
                                  <a:rPr lang="en-US" i="1">
                                    <a:latin typeface="Cambria Math" panose="02040503050406030204" pitchFamily="18" charset="0"/>
                                  </a:rPr>
                                  <m:t>𝑓𝑎𝑐𝑢𝑙𝑡𝑦</m:t>
                                </m:r>
                                <m:r>
                                  <a:rPr lang="en-US" i="1">
                                    <a:latin typeface="Cambria Math" panose="02040503050406030204" pitchFamily="18" charset="0"/>
                                  </a:rPr>
                                  <m:t> </m:t>
                                </m:r>
                                <m:r>
                                  <a:rPr lang="en-US" i="1">
                                    <a:latin typeface="Cambria Math" panose="02040503050406030204" pitchFamily="18" charset="0"/>
                                  </a:rPr>
                                  <m:t>𝑤𝑎𝑙𝑘𝑠</m:t>
                                </m:r>
                              </m:sub>
                            </m:sSub>
                          </m:den>
                        </m:f>
                      </m:num>
                      <m:den>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𝑠𝑡𝑢𝑑𝑒𝑛𝑡</m:t>
                                </m:r>
                                <m:r>
                                  <a:rPr lang="en-US" i="1">
                                    <a:latin typeface="Cambria Math" panose="02040503050406030204" pitchFamily="18" charset="0"/>
                                  </a:rPr>
                                  <m:t> </m:t>
                                </m:r>
                                <m:r>
                                  <a:rPr lang="en-US" i="1">
                                    <a:latin typeface="Cambria Math" panose="02040503050406030204" pitchFamily="18" charset="0"/>
                                  </a:rPr>
                                  <m:t>𝑤𝑎𝑙𝑘𝑠</m:t>
                                </m:r>
                              </m:sub>
                            </m:sSub>
                          </m:num>
                          <m:den>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𝑃</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 </m:t>
                                </m:r>
                                <m:r>
                                  <a:rPr lang="en-US" i="1">
                                    <a:latin typeface="Cambria Math" panose="02040503050406030204" pitchFamily="18" charset="0"/>
                                  </a:rPr>
                                  <m:t>𝑤𝑎𝑙𝑘𝑠</m:t>
                                </m:r>
                              </m:sub>
                            </m:sSub>
                          </m:den>
                        </m:f>
                      </m:den>
                    </m:f>
                  </m:oMath>
                </a14:m>
                <a:r>
                  <a:rPr lang="en-US" dirty="0" smtClean="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0.8/0.2</m:t>
                        </m:r>
                      </m:num>
                      <m:den>
                        <m:r>
                          <a:rPr lang="en-US" b="0" i="1" dirty="0" smtClean="0">
                            <a:latin typeface="Cambria Math" panose="02040503050406030204" pitchFamily="18" charset="0"/>
                          </a:rPr>
                          <m:t>0.9/0.1</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9</m:t>
                        </m:r>
                      </m:den>
                    </m:f>
                    <m:r>
                      <a:rPr lang="en-US" b="0" i="1" dirty="0" smtClean="0">
                        <a:latin typeface="Cambria Math" panose="02040503050406030204" pitchFamily="18" charset="0"/>
                      </a:rPr>
                      <m:t>=0.44</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042162" y="2827831"/>
                <a:ext cx="3751602" cy="90095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912551" y="5180211"/>
                <a:ext cx="3751602" cy="12327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𝑝𝑖𝑝𝑒𝑑</m:t>
                                  </m:r>
                                  <m:r>
                                    <a:rPr lang="en-US" b="0" i="1" smtClean="0">
                                      <a:latin typeface="Cambria Math" panose="02040503050406030204" pitchFamily="18" charset="0"/>
                                    </a:rPr>
                                    <m:t> </m:t>
                                  </m:r>
                                  <m:r>
                                    <a:rPr lang="en-US" b="0" i="1" smtClean="0">
                                      <a:latin typeface="Cambria Math" panose="02040503050406030204" pitchFamily="18" charset="0"/>
                                    </a:rPr>
                                    <m:t>𝑤𝑎𝑡𝑒𝑟</m:t>
                                  </m:r>
                                  <m:r>
                                    <a:rPr lang="en-US" b="0" i="1" smtClean="0">
                                      <a:latin typeface="Cambria Math" panose="02040503050406030204" pitchFamily="18" charset="0"/>
                                    </a:rPr>
                                    <m:t> </m:t>
                                  </m:r>
                                  <m:r>
                                    <a:rPr lang="en-US" b="0" i="1" smtClean="0">
                                      <a:latin typeface="Cambria Math" panose="02040503050406030204" pitchFamily="18" charset="0"/>
                                    </a:rPr>
                                    <m:t>𝑖𝑛𝑐𝑜𝑚𝑒</m:t>
                                  </m:r>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𝑃</m:t>
                                  </m:r>
                                </m:e>
                                <m:sub>
                                  <m:r>
                                    <a:rPr lang="en-US" i="1">
                                      <a:latin typeface="Cambria Math" panose="02040503050406030204" pitchFamily="18" charset="0"/>
                                    </a:rPr>
                                    <m:t>𝑝𝑖𝑝𝑒𝑑</m:t>
                                  </m:r>
                                  <m:r>
                                    <a:rPr lang="en-US" i="1">
                                      <a:latin typeface="Cambria Math" panose="02040503050406030204" pitchFamily="18" charset="0"/>
                                    </a:rPr>
                                    <m:t> </m:t>
                                  </m:r>
                                  <m:r>
                                    <a:rPr lang="en-US" i="1">
                                      <a:latin typeface="Cambria Math" panose="02040503050406030204" pitchFamily="18" charset="0"/>
                                    </a:rPr>
                                    <m:t>𝑤𝑎𝑡𝑒𝑟</m:t>
                                  </m:r>
                                  <m:r>
                                    <a:rPr lang="en-US" i="1">
                                      <a:latin typeface="Cambria Math" panose="02040503050406030204" pitchFamily="18" charset="0"/>
                                    </a:rPr>
                                    <m:t> </m:t>
                                  </m:r>
                                  <m:r>
                                    <a:rPr lang="en-US" i="1">
                                      <a:latin typeface="Cambria Math" panose="02040503050406030204" pitchFamily="18" charset="0"/>
                                    </a:rPr>
                                    <m:t>𝑖𝑛𝑐𝑜𝑚𝑒</m:t>
                                  </m:r>
                                  <m:r>
                                    <a:rPr lang="en-US" i="1">
                                      <a:latin typeface="Cambria Math" panose="02040503050406030204" pitchFamily="18" charset="0"/>
                                    </a:rPr>
                                    <m:t>+1</m:t>
                                  </m:r>
                                </m:sub>
                              </m:sSub>
                            </m:den>
                          </m:f>
                        </m:num>
                        <m:den>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𝑝𝑖𝑝𝑒𝑑</m:t>
                                  </m:r>
                                  <m:r>
                                    <a:rPr lang="en-US" i="1">
                                      <a:latin typeface="Cambria Math" panose="02040503050406030204" pitchFamily="18" charset="0"/>
                                    </a:rPr>
                                    <m:t> </m:t>
                                  </m:r>
                                  <m:r>
                                    <a:rPr lang="en-US" i="1">
                                      <a:latin typeface="Cambria Math" panose="02040503050406030204" pitchFamily="18" charset="0"/>
                                    </a:rPr>
                                    <m:t>𝑤𝑎𝑡𝑒𝑟</m:t>
                                  </m:r>
                                  <m:r>
                                    <a:rPr lang="en-US" i="1">
                                      <a:latin typeface="Cambria Math" panose="02040503050406030204" pitchFamily="18" charset="0"/>
                                    </a:rPr>
                                    <m:t> </m:t>
                                  </m:r>
                                  <m:r>
                                    <a:rPr lang="en-US" i="1">
                                      <a:latin typeface="Cambria Math" panose="02040503050406030204" pitchFamily="18" charset="0"/>
                                    </a:rPr>
                                    <m:t>𝑖𝑛𝑐𝑜𝑚𝑒</m:t>
                                  </m:r>
                                </m:sub>
                              </m:sSub>
                            </m:num>
                            <m:den>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𝑃</m:t>
                                  </m:r>
                                </m:e>
                                <m:sub>
                                  <m:r>
                                    <a:rPr lang="en-US" i="1">
                                      <a:latin typeface="Cambria Math" panose="02040503050406030204" pitchFamily="18" charset="0"/>
                                    </a:rPr>
                                    <m:t>𝑝𝑖𝑝𝑒𝑑</m:t>
                                  </m:r>
                                  <m:r>
                                    <a:rPr lang="en-US" i="1">
                                      <a:latin typeface="Cambria Math" panose="02040503050406030204" pitchFamily="18" charset="0"/>
                                    </a:rPr>
                                    <m:t> </m:t>
                                  </m:r>
                                  <m:r>
                                    <a:rPr lang="en-US" i="1">
                                      <a:latin typeface="Cambria Math" panose="02040503050406030204" pitchFamily="18" charset="0"/>
                                    </a:rPr>
                                    <m:t>𝑤𝑎𝑡𝑒𝑟</m:t>
                                  </m:r>
                                  <m:r>
                                    <a:rPr lang="en-US" i="1">
                                      <a:latin typeface="Cambria Math" panose="02040503050406030204" pitchFamily="18" charset="0"/>
                                    </a:rPr>
                                    <m:t> </m:t>
                                  </m:r>
                                  <m:r>
                                    <a:rPr lang="en-US" i="1">
                                      <a:latin typeface="Cambria Math" panose="02040503050406030204" pitchFamily="18" charset="0"/>
                                    </a:rPr>
                                    <m:t>𝑖𝑛𝑐𝑜𝑚𝑒</m:t>
                                  </m:r>
                                </m:sub>
                              </m:sSub>
                            </m:den>
                          </m:f>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12551" y="5180211"/>
                <a:ext cx="3751602" cy="123271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473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To run a logistic regression, we borrow from linear regression. The right hand side is identical!</a:t>
            </a:r>
          </a:p>
          <a:p>
            <a:endParaRPr lang="en-US" dirty="0"/>
          </a:p>
          <a:p>
            <a:endParaRPr lang="en-US" dirty="0" smtClean="0"/>
          </a:p>
          <a:p>
            <a:r>
              <a:rPr lang="en-US" dirty="0" smtClean="0"/>
              <a:t>But the dependent variable in the equation is the natural log of the odds of the event being 1.  Range is (–</a:t>
            </a:r>
            <a:r>
              <a:rPr lang="en-US" dirty="0" err="1" smtClean="0"/>
              <a:t>inf</a:t>
            </a:r>
            <a:r>
              <a:rPr lang="en-US" dirty="0" smtClean="0"/>
              <a:t>, </a:t>
            </a:r>
            <a:r>
              <a:rPr lang="en-US" dirty="0" err="1" smtClean="0"/>
              <a:t>inf</a:t>
            </a:r>
            <a:r>
              <a:rPr lang="en-US" dirty="0" smtClean="0"/>
              <a:t>) just like how linear regression likes it</a:t>
            </a:r>
          </a:p>
          <a:p>
            <a:endParaRPr lang="en-US" dirty="0"/>
          </a:p>
          <a:p>
            <a:endParaRPr lang="en-US" dirty="0" smtClean="0"/>
          </a:p>
          <a:p>
            <a:r>
              <a:rPr lang="en-US" dirty="0" smtClean="0">
                <a:solidFill>
                  <a:srgbClr val="FF0000"/>
                </a:solidFill>
              </a:rPr>
              <a:t>Remember, we don’t “observe” Pi in our data, we only see whether the variable is 1 or 0. </a:t>
            </a:r>
          </a:p>
          <a:p>
            <a:endParaRPr lang="en-US" dirty="0" smtClean="0"/>
          </a:p>
          <a:p>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2613954147"/>
              </p:ext>
            </p:extLst>
          </p:nvPr>
        </p:nvGraphicFramePr>
        <p:xfrm>
          <a:off x="2878397" y="2830520"/>
          <a:ext cx="5470525" cy="547688"/>
        </p:xfrm>
        <a:graphic>
          <a:graphicData uri="http://schemas.openxmlformats.org/presentationml/2006/ole">
            <mc:AlternateContent xmlns:mc="http://schemas.openxmlformats.org/markup-compatibility/2006">
              <mc:Choice xmlns:v="urn:schemas-microsoft-com:vml" Requires="v">
                <p:oleObj spid="_x0000_s19528" name="Equation" r:id="rId3" imgW="2387520" imgH="241200" progId="Equation.3">
                  <p:embed/>
                </p:oleObj>
              </mc:Choice>
              <mc:Fallback>
                <p:oleObj name="Equation" r:id="rId3" imgW="2387520" imgH="241200" progId="Equation.3">
                  <p:embed/>
                  <p:pic>
                    <p:nvPicPr>
                      <p:cNvPr id="6" name="Object 6"/>
                      <p:cNvPicPr>
                        <a:picLocks noChangeAspect="1" noChangeArrowheads="1"/>
                      </p:cNvPicPr>
                      <p:nvPr/>
                    </p:nvPicPr>
                    <p:blipFill>
                      <a:blip r:embed="rId4"/>
                      <a:srcRect/>
                      <a:stretch>
                        <a:fillRect/>
                      </a:stretch>
                    </p:blipFill>
                    <p:spPr bwMode="auto">
                      <a:xfrm>
                        <a:off x="2878397" y="2830520"/>
                        <a:ext cx="5470525" cy="547688"/>
                      </a:xfrm>
                      <a:prstGeom prst="rect">
                        <a:avLst/>
                      </a:prstGeom>
                      <a:solidFill>
                        <a:schemeClr val="bg1"/>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206154951"/>
              </p:ext>
            </p:extLst>
          </p:nvPr>
        </p:nvGraphicFramePr>
        <p:xfrm>
          <a:off x="2269012" y="4997495"/>
          <a:ext cx="6516687" cy="981075"/>
        </p:xfrm>
        <a:graphic>
          <a:graphicData uri="http://schemas.openxmlformats.org/presentationml/2006/ole">
            <mc:AlternateContent xmlns:mc="http://schemas.openxmlformats.org/markup-compatibility/2006">
              <mc:Choice xmlns:v="urn:schemas-microsoft-com:vml" Requires="v">
                <p:oleObj spid="_x0000_s19529" name="Equation" r:id="rId5" imgW="2844720" imgH="431640" progId="Equation.3">
                  <p:embed/>
                </p:oleObj>
              </mc:Choice>
              <mc:Fallback>
                <p:oleObj name="Equation" r:id="rId5" imgW="2844720" imgH="431640" progId="Equation.3">
                  <p:embed/>
                  <p:pic>
                    <p:nvPicPr>
                      <p:cNvPr id="4" name="Object 6"/>
                      <p:cNvPicPr>
                        <a:picLocks noChangeAspect="1" noChangeArrowheads="1"/>
                      </p:cNvPicPr>
                      <p:nvPr/>
                    </p:nvPicPr>
                    <p:blipFill>
                      <a:blip r:embed="rId6"/>
                      <a:srcRect/>
                      <a:stretch>
                        <a:fillRect/>
                      </a:stretch>
                    </p:blipFill>
                    <p:spPr bwMode="auto">
                      <a:xfrm>
                        <a:off x="2269012" y="4997495"/>
                        <a:ext cx="6516687" cy="9810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1908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Dependent variable has to be 1 or 0</a:t>
            </a:r>
          </a:p>
          <a:p>
            <a:r>
              <a:rPr lang="en-US" dirty="0" smtClean="0"/>
              <a:t>Independent variables (X</a:t>
            </a:r>
            <a:r>
              <a:rPr lang="en-US" baseline="-25000" dirty="0" smtClean="0"/>
              <a:t>i</a:t>
            </a:r>
            <a:r>
              <a:rPr lang="en-US" dirty="0" smtClean="0"/>
              <a:t>) can be continuous, ordinal, dummy variables</a:t>
            </a:r>
          </a:p>
          <a:p>
            <a:endParaRPr lang="en-US" dirty="0"/>
          </a:p>
          <a:p>
            <a:endParaRPr lang="en-US" dirty="0" smtClean="0"/>
          </a:p>
          <a:p>
            <a:endParaRPr lang="en-US" dirty="0" smtClean="0"/>
          </a:p>
        </p:txBody>
      </p:sp>
      <p:graphicFrame>
        <p:nvGraphicFramePr>
          <p:cNvPr id="4" name="Object 6"/>
          <p:cNvGraphicFramePr>
            <a:graphicFrameLocks noChangeAspect="1"/>
          </p:cNvGraphicFramePr>
          <p:nvPr>
            <p:extLst>
              <p:ext uri="{D42A27DB-BD31-4B8C-83A1-F6EECF244321}">
                <p14:modId xmlns:p14="http://schemas.microsoft.com/office/powerpoint/2010/main" val="3948898634"/>
              </p:ext>
            </p:extLst>
          </p:nvPr>
        </p:nvGraphicFramePr>
        <p:xfrm>
          <a:off x="2721939" y="2946504"/>
          <a:ext cx="6516687" cy="981075"/>
        </p:xfrm>
        <a:graphic>
          <a:graphicData uri="http://schemas.openxmlformats.org/presentationml/2006/ole">
            <mc:AlternateContent xmlns:mc="http://schemas.openxmlformats.org/markup-compatibility/2006">
              <mc:Choice xmlns:v="urn:schemas-microsoft-com:vml" Requires="v">
                <p:oleObj spid="_x0000_s20516" name="Equation" r:id="rId3" imgW="2844720" imgH="431640" progId="Equation.3">
                  <p:embed/>
                </p:oleObj>
              </mc:Choice>
              <mc:Fallback>
                <p:oleObj name="Equation" r:id="rId3" imgW="2844720" imgH="431640" progId="Equation.3">
                  <p:embed/>
                  <p:pic>
                    <p:nvPicPr>
                      <p:cNvPr id="5" name="Object 6"/>
                      <p:cNvPicPr>
                        <a:picLocks noChangeAspect="1" noChangeArrowheads="1"/>
                      </p:cNvPicPr>
                      <p:nvPr/>
                    </p:nvPicPr>
                    <p:blipFill>
                      <a:blip r:embed="rId4"/>
                      <a:srcRect/>
                      <a:stretch>
                        <a:fillRect/>
                      </a:stretch>
                    </p:blipFill>
                    <p:spPr bwMode="auto">
                      <a:xfrm>
                        <a:off x="2721939" y="2946504"/>
                        <a:ext cx="6516687" cy="9810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404482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Three ways to interpret results</a:t>
            </a:r>
          </a:p>
          <a:p>
            <a:pPr marL="0" indent="0">
              <a:buNone/>
            </a:pPr>
            <a:r>
              <a:rPr lang="en-US" dirty="0" smtClean="0"/>
              <a:t>1) Easiest to conduct, hardest for audience:</a:t>
            </a:r>
            <a:endParaRPr lang="en-US" dirty="0"/>
          </a:p>
          <a:p>
            <a:pPr lvl="1"/>
            <a:r>
              <a:rPr lang="en-US" dirty="0"/>
              <a:t>For every one unit change in X</a:t>
            </a:r>
            <a:r>
              <a:rPr lang="en-US" baseline="-25000" dirty="0"/>
              <a:t>i</a:t>
            </a:r>
            <a:r>
              <a:rPr lang="en-US" dirty="0" smtClean="0"/>
              <a:t>, </a:t>
            </a:r>
            <a:r>
              <a:rPr lang="en-US" dirty="0"/>
              <a:t>the log odds of P</a:t>
            </a:r>
            <a:r>
              <a:rPr lang="en-US" baseline="-25000" dirty="0"/>
              <a:t>i</a:t>
            </a:r>
            <a:r>
              <a:rPr lang="en-US" dirty="0"/>
              <a:t> (relative to non-P</a:t>
            </a:r>
            <a:r>
              <a:rPr lang="en-US" baseline="-25000" dirty="0"/>
              <a:t>i</a:t>
            </a:r>
            <a:r>
              <a:rPr lang="en-US" dirty="0"/>
              <a:t>) changes (increases or decreases) by b</a:t>
            </a:r>
            <a:r>
              <a:rPr lang="en-US" baseline="-25000" dirty="0"/>
              <a:t>i</a:t>
            </a:r>
            <a:r>
              <a:rPr lang="en-US" dirty="0"/>
              <a:t>, holding all other variables in the model constant</a:t>
            </a:r>
          </a:p>
          <a:p>
            <a:pPr marL="0" indent="0">
              <a:buNone/>
            </a:pPr>
            <a:r>
              <a:rPr lang="en-US" dirty="0" smtClean="0"/>
              <a:t> </a:t>
            </a:r>
            <a:endParaRPr lang="en-US" dirty="0"/>
          </a:p>
          <a:p>
            <a:endParaRPr lang="en-US" dirty="0" smtClean="0"/>
          </a:p>
          <a:p>
            <a:endParaRPr lang="en-US" dirty="0" smtClean="0"/>
          </a:p>
        </p:txBody>
      </p:sp>
      <p:graphicFrame>
        <p:nvGraphicFramePr>
          <p:cNvPr id="4" name="Object 6"/>
          <p:cNvGraphicFramePr>
            <a:graphicFrameLocks noChangeAspect="1"/>
          </p:cNvGraphicFramePr>
          <p:nvPr>
            <p:extLst>
              <p:ext uri="{D42A27DB-BD31-4B8C-83A1-F6EECF244321}">
                <p14:modId xmlns:p14="http://schemas.microsoft.com/office/powerpoint/2010/main" val="3870987367"/>
              </p:ext>
            </p:extLst>
          </p:nvPr>
        </p:nvGraphicFramePr>
        <p:xfrm>
          <a:off x="5781334" y="448790"/>
          <a:ext cx="5798218" cy="872911"/>
        </p:xfrm>
        <a:graphic>
          <a:graphicData uri="http://schemas.openxmlformats.org/presentationml/2006/ole">
            <mc:AlternateContent xmlns:mc="http://schemas.openxmlformats.org/markup-compatibility/2006">
              <mc:Choice xmlns:v="urn:schemas-microsoft-com:vml" Requires="v">
                <p:oleObj spid="_x0000_s21540" name="Equation" r:id="rId3" imgW="2844720" imgH="431640" progId="Equation.3">
                  <p:embed/>
                </p:oleObj>
              </mc:Choice>
              <mc:Fallback>
                <p:oleObj name="Equation" r:id="rId3" imgW="2844720" imgH="431640" progId="Equation.3">
                  <p:embed/>
                  <p:pic>
                    <p:nvPicPr>
                      <p:cNvPr id="4" name="Object 6"/>
                      <p:cNvPicPr>
                        <a:picLocks noChangeAspect="1" noChangeArrowheads="1"/>
                      </p:cNvPicPr>
                      <p:nvPr/>
                    </p:nvPicPr>
                    <p:blipFill>
                      <a:blip r:embed="rId4"/>
                      <a:srcRect/>
                      <a:stretch>
                        <a:fillRect/>
                      </a:stretch>
                    </p:blipFill>
                    <p:spPr bwMode="auto">
                      <a:xfrm>
                        <a:off x="5781334" y="448790"/>
                        <a:ext cx="5798218" cy="87291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48126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Vehicle obstacles, Bogota street segment data</a:t>
            </a:r>
          </a:p>
          <a:p>
            <a:pPr lvl="1"/>
            <a:r>
              <a:rPr lang="en-US" dirty="0" smtClean="0"/>
              <a:t>Is neighborhood density related to having obstacles on pedestrian right of way?</a:t>
            </a:r>
            <a:endParaRPr lang="en-US" dirty="0"/>
          </a:p>
        </p:txBody>
      </p:sp>
      <p:pic>
        <p:nvPicPr>
          <p:cNvPr id="5" name="Picture 4"/>
          <p:cNvPicPr>
            <a:picLocks noChangeAspect="1"/>
          </p:cNvPicPr>
          <p:nvPr/>
        </p:nvPicPr>
        <p:blipFill>
          <a:blip r:embed="rId2"/>
          <a:stretch>
            <a:fillRect/>
          </a:stretch>
        </p:blipFill>
        <p:spPr>
          <a:xfrm>
            <a:off x="1803651" y="3361769"/>
            <a:ext cx="3152909" cy="1283956"/>
          </a:xfrm>
          <a:prstGeom prst="rect">
            <a:avLst/>
          </a:prstGeom>
        </p:spPr>
      </p:pic>
      <p:sp>
        <p:nvSpPr>
          <p:cNvPr id="7" name="TextBox 6"/>
          <p:cNvSpPr txBox="1"/>
          <p:nvPr/>
        </p:nvSpPr>
        <p:spPr>
          <a:xfrm>
            <a:off x="1969908" y="4548888"/>
            <a:ext cx="2234073" cy="369332"/>
          </a:xfrm>
          <a:prstGeom prst="rect">
            <a:avLst/>
          </a:prstGeom>
          <a:noFill/>
        </p:spPr>
        <p:txBody>
          <a:bodyPr wrap="none" rtlCol="0">
            <a:spAutoFit/>
          </a:bodyPr>
          <a:lstStyle/>
          <a:p>
            <a:r>
              <a:rPr lang="en-US" dirty="0" smtClean="0"/>
              <a:t>Dichotomous variable</a:t>
            </a:r>
            <a:endParaRPr lang="en-US" dirty="0"/>
          </a:p>
        </p:txBody>
      </p:sp>
      <p:pic>
        <p:nvPicPr>
          <p:cNvPr id="8" name="Picture 7"/>
          <p:cNvPicPr>
            <a:picLocks noChangeAspect="1"/>
          </p:cNvPicPr>
          <p:nvPr/>
        </p:nvPicPr>
        <p:blipFill>
          <a:blip r:embed="rId3"/>
          <a:stretch>
            <a:fillRect/>
          </a:stretch>
        </p:blipFill>
        <p:spPr>
          <a:xfrm>
            <a:off x="6751531" y="3145175"/>
            <a:ext cx="3452473" cy="2527519"/>
          </a:xfrm>
          <a:prstGeom prst="rect">
            <a:avLst/>
          </a:prstGeom>
        </p:spPr>
      </p:pic>
      <p:sp>
        <p:nvSpPr>
          <p:cNvPr id="9" name="TextBox 8"/>
          <p:cNvSpPr txBox="1"/>
          <p:nvPr/>
        </p:nvSpPr>
        <p:spPr>
          <a:xfrm>
            <a:off x="6983688" y="5807631"/>
            <a:ext cx="3352393" cy="369332"/>
          </a:xfrm>
          <a:prstGeom prst="rect">
            <a:avLst/>
          </a:prstGeom>
          <a:noFill/>
        </p:spPr>
        <p:txBody>
          <a:bodyPr wrap="none" rtlCol="0">
            <a:spAutoFit/>
          </a:bodyPr>
          <a:lstStyle/>
          <a:p>
            <a:r>
              <a:rPr lang="en-US" dirty="0" smtClean="0"/>
              <a:t>Hard to read/interpret scatterplot</a:t>
            </a:r>
            <a:endParaRPr lang="en-US" dirty="0"/>
          </a:p>
        </p:txBody>
      </p:sp>
    </p:spTree>
    <p:extLst>
      <p:ext uri="{BB962C8B-B14F-4D97-AF65-F5344CB8AC3E}">
        <p14:creationId xmlns:p14="http://schemas.microsoft.com/office/powerpoint/2010/main" val="1281910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Vehicle obstacles, Bogota street segment data</a:t>
            </a:r>
            <a:endParaRPr lang="en-US" dirty="0"/>
          </a:p>
        </p:txBody>
      </p:sp>
      <p:pic>
        <p:nvPicPr>
          <p:cNvPr id="4" name="Picture 3"/>
          <p:cNvPicPr>
            <a:picLocks noChangeAspect="1"/>
          </p:cNvPicPr>
          <p:nvPr/>
        </p:nvPicPr>
        <p:blipFill>
          <a:blip r:embed="rId2"/>
          <a:stretch>
            <a:fillRect/>
          </a:stretch>
        </p:blipFill>
        <p:spPr>
          <a:xfrm>
            <a:off x="2540014" y="2409562"/>
            <a:ext cx="6086475" cy="1190625"/>
          </a:xfrm>
          <a:prstGeom prst="rect">
            <a:avLst/>
          </a:prstGeom>
        </p:spPr>
      </p:pic>
      <p:sp>
        <p:nvSpPr>
          <p:cNvPr id="10" name="Rectangle 9"/>
          <p:cNvSpPr/>
          <p:nvPr/>
        </p:nvSpPr>
        <p:spPr>
          <a:xfrm>
            <a:off x="1550849" y="3814792"/>
            <a:ext cx="8687012" cy="1200329"/>
          </a:xfrm>
          <a:prstGeom prst="rect">
            <a:avLst/>
          </a:prstGeom>
        </p:spPr>
        <p:txBody>
          <a:bodyPr wrap="square">
            <a:spAutoFit/>
          </a:bodyPr>
          <a:lstStyle/>
          <a:p>
            <a:r>
              <a:rPr lang="en-US" dirty="0" smtClean="0">
                <a:solidFill>
                  <a:schemeClr val="accent1">
                    <a:lumMod val="50000"/>
                  </a:schemeClr>
                </a:solidFill>
              </a:rPr>
              <a:t>Density is continuous:</a:t>
            </a:r>
          </a:p>
          <a:p>
            <a:endParaRPr lang="en-US" dirty="0" smtClean="0">
              <a:solidFill>
                <a:schemeClr val="accent1">
                  <a:lumMod val="50000"/>
                </a:schemeClr>
              </a:solidFill>
            </a:endParaRPr>
          </a:p>
          <a:p>
            <a:r>
              <a:rPr lang="en-US" dirty="0" smtClean="0">
                <a:solidFill>
                  <a:schemeClr val="accent1">
                    <a:lumMod val="50000"/>
                  </a:schemeClr>
                </a:solidFill>
              </a:rPr>
              <a:t>For every increase in 1 persons </a:t>
            </a:r>
            <a:r>
              <a:rPr lang="en-US" dirty="0">
                <a:solidFill>
                  <a:schemeClr val="accent1">
                    <a:lumMod val="50000"/>
                  </a:schemeClr>
                </a:solidFill>
              </a:rPr>
              <a:t>per </a:t>
            </a:r>
            <a:r>
              <a:rPr lang="en-US" dirty="0" smtClean="0">
                <a:solidFill>
                  <a:schemeClr val="accent1">
                    <a:lumMod val="50000"/>
                  </a:schemeClr>
                </a:solidFill>
              </a:rPr>
              <a:t>hectare, the log odds of having a vehicle blocking the sidewalk (versus not) decreases by -0.0082</a:t>
            </a:r>
            <a:endParaRPr lang="en-US" dirty="0">
              <a:solidFill>
                <a:schemeClr val="accent1">
                  <a:lumMod val="50000"/>
                </a:schemeClr>
              </a:solidFill>
            </a:endParaRPr>
          </a:p>
        </p:txBody>
      </p:sp>
      <p:sp>
        <p:nvSpPr>
          <p:cNvPr id="11" name="Rectangle 10"/>
          <p:cNvSpPr/>
          <p:nvPr/>
        </p:nvSpPr>
        <p:spPr>
          <a:xfrm>
            <a:off x="1550849" y="5229726"/>
            <a:ext cx="8687012" cy="1200329"/>
          </a:xfrm>
          <a:prstGeom prst="rect">
            <a:avLst/>
          </a:prstGeom>
        </p:spPr>
        <p:txBody>
          <a:bodyPr wrap="square">
            <a:spAutoFit/>
          </a:bodyPr>
          <a:lstStyle/>
          <a:p>
            <a:r>
              <a:rPr lang="en-US" dirty="0" smtClean="0">
                <a:solidFill>
                  <a:schemeClr val="accent1">
                    <a:lumMod val="50000"/>
                  </a:schemeClr>
                </a:solidFill>
              </a:rPr>
              <a:t>Benches is a dummy: </a:t>
            </a:r>
          </a:p>
          <a:p>
            <a:endParaRPr lang="en-US" dirty="0" smtClean="0">
              <a:solidFill>
                <a:schemeClr val="accent1">
                  <a:lumMod val="50000"/>
                </a:schemeClr>
              </a:solidFill>
            </a:endParaRPr>
          </a:p>
          <a:p>
            <a:r>
              <a:rPr lang="en-US" dirty="0" smtClean="0">
                <a:solidFill>
                  <a:schemeClr val="accent1">
                    <a:lumMod val="50000"/>
                  </a:schemeClr>
                </a:solidFill>
              </a:rPr>
              <a:t>When there are benches (equivalent to an increase from 0 to 1 in benches), the log odds of having a vehicle blocking the sidewalk </a:t>
            </a:r>
            <a:r>
              <a:rPr lang="en-US" dirty="0">
                <a:solidFill>
                  <a:schemeClr val="accent1">
                    <a:lumMod val="50000"/>
                  </a:schemeClr>
                </a:solidFill>
              </a:rPr>
              <a:t>(versus not) decreases </a:t>
            </a:r>
            <a:r>
              <a:rPr lang="en-US" dirty="0" smtClean="0">
                <a:solidFill>
                  <a:schemeClr val="accent1">
                    <a:lumMod val="50000"/>
                  </a:schemeClr>
                </a:solidFill>
              </a:rPr>
              <a:t>by -1.03</a:t>
            </a:r>
            <a:endParaRPr lang="en-US" dirty="0">
              <a:solidFill>
                <a:schemeClr val="accent1">
                  <a:lumMod val="50000"/>
                </a:schemeClr>
              </a:solidFill>
            </a:endParaRPr>
          </a:p>
        </p:txBody>
      </p:sp>
      <p:pic>
        <p:nvPicPr>
          <p:cNvPr id="6" name="Picture 5" descr="Whizzers's Place: 1/07/06 - 1/08/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9592" y="5156915"/>
            <a:ext cx="1562177" cy="1273140"/>
          </a:xfrm>
          <a:prstGeom prst="rect">
            <a:avLst/>
          </a:prstGeom>
        </p:spPr>
      </p:pic>
      <p:pic>
        <p:nvPicPr>
          <p:cNvPr id="12" name="Picture 11" descr="MOTUS A.D.: Math is Hard: Remind Me Again, How Many Zeroes in a Trill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7791" y="3708943"/>
            <a:ext cx="1583978" cy="1313035"/>
          </a:xfrm>
          <a:prstGeom prst="rect">
            <a:avLst/>
          </a:prstGeom>
        </p:spPr>
      </p:pic>
      <p:sp>
        <p:nvSpPr>
          <p:cNvPr id="5" name="Oval 4"/>
          <p:cNvSpPr/>
          <p:nvPr/>
        </p:nvSpPr>
        <p:spPr>
          <a:xfrm>
            <a:off x="5409488" y="2256090"/>
            <a:ext cx="1461331" cy="15587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Oval 12"/>
          <p:cNvSpPr/>
          <p:nvPr/>
        </p:nvSpPr>
        <p:spPr>
          <a:xfrm>
            <a:off x="3381643" y="2256090"/>
            <a:ext cx="1461331" cy="15587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04702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Understand origin and application of bi-variate linear regression</a:t>
            </a:r>
          </a:p>
          <a:p>
            <a:r>
              <a:rPr lang="en-US" dirty="0" smtClean="0"/>
              <a:t>Interpret results and output</a:t>
            </a:r>
          </a:p>
          <a:p>
            <a:r>
              <a:rPr lang="en-US" dirty="0" smtClean="0"/>
              <a:t>Estimate in packages</a:t>
            </a:r>
          </a:p>
          <a:p>
            <a:endParaRPr lang="en-US" dirty="0"/>
          </a:p>
        </p:txBody>
      </p:sp>
    </p:spTree>
    <p:extLst>
      <p:ext uri="{BB962C8B-B14F-4D97-AF65-F5344CB8AC3E}">
        <p14:creationId xmlns:p14="http://schemas.microsoft.com/office/powerpoint/2010/main" val="381770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Three ways to interpret results</a:t>
            </a:r>
          </a:p>
          <a:p>
            <a:pPr marL="0" indent="0">
              <a:buNone/>
            </a:pPr>
            <a:r>
              <a:rPr lang="en-US" dirty="0"/>
              <a:t>2</a:t>
            </a:r>
            <a:r>
              <a:rPr lang="en-US" dirty="0" smtClean="0"/>
              <a:t>) A tiny bit harder to conduct, still hard for audience:</a:t>
            </a:r>
          </a:p>
          <a:p>
            <a:pPr marL="0" indent="0">
              <a:buNone/>
            </a:pPr>
            <a:r>
              <a:rPr lang="en-US" dirty="0"/>
              <a:t>	</a:t>
            </a:r>
          </a:p>
          <a:p>
            <a:pPr lvl="1"/>
            <a:endParaRPr lang="en-US" dirty="0" smtClean="0"/>
          </a:p>
          <a:p>
            <a:pPr lvl="1"/>
            <a:endParaRPr lang="en-US" dirty="0"/>
          </a:p>
          <a:p>
            <a:pPr lvl="1"/>
            <a:r>
              <a:rPr lang="en-US" dirty="0" smtClean="0"/>
              <a:t>(</a:t>
            </a:r>
            <a:r>
              <a:rPr lang="en-US" dirty="0" err="1" smtClean="0"/>
              <a:t>exp</a:t>
            </a:r>
            <a:r>
              <a:rPr lang="en-US" dirty="0" smtClean="0"/>
              <a:t> </a:t>
            </a:r>
            <a:r>
              <a:rPr lang="en-US" dirty="0"/>
              <a:t>b</a:t>
            </a:r>
            <a:r>
              <a:rPr lang="en-US" baseline="-25000" dirty="0"/>
              <a:t>i</a:t>
            </a:r>
            <a:r>
              <a:rPr lang="en-US" dirty="0" smtClean="0"/>
              <a:t>) = change in the odds ratio –See me for detailed explanation</a:t>
            </a:r>
          </a:p>
        </p:txBody>
      </p:sp>
      <p:graphicFrame>
        <p:nvGraphicFramePr>
          <p:cNvPr id="4" name="Object 6"/>
          <p:cNvGraphicFramePr>
            <a:graphicFrameLocks noChangeAspect="1"/>
          </p:cNvGraphicFramePr>
          <p:nvPr>
            <p:extLst>
              <p:ext uri="{D42A27DB-BD31-4B8C-83A1-F6EECF244321}">
                <p14:modId xmlns:p14="http://schemas.microsoft.com/office/powerpoint/2010/main" val="3618178929"/>
              </p:ext>
            </p:extLst>
          </p:nvPr>
        </p:nvGraphicFramePr>
        <p:xfrm>
          <a:off x="5747150" y="591450"/>
          <a:ext cx="5798218" cy="872911"/>
        </p:xfrm>
        <a:graphic>
          <a:graphicData uri="http://schemas.openxmlformats.org/presentationml/2006/ole">
            <mc:AlternateContent xmlns:mc="http://schemas.openxmlformats.org/markup-compatibility/2006">
              <mc:Choice xmlns:v="urn:schemas-microsoft-com:vml" Requires="v">
                <p:oleObj spid="_x0000_s22595" name="Equation" r:id="rId3" imgW="2844720" imgH="431640" progId="Equation.3">
                  <p:embed/>
                </p:oleObj>
              </mc:Choice>
              <mc:Fallback>
                <p:oleObj name="Equation" r:id="rId3" imgW="2844720" imgH="431640" progId="Equation.3">
                  <p:embed/>
                  <p:pic>
                    <p:nvPicPr>
                      <p:cNvPr id="4" name="Object 6"/>
                      <p:cNvPicPr>
                        <a:picLocks noChangeAspect="1" noChangeArrowheads="1"/>
                      </p:cNvPicPr>
                      <p:nvPr/>
                    </p:nvPicPr>
                    <p:blipFill>
                      <a:blip r:embed="rId4"/>
                      <a:srcRect/>
                      <a:stretch>
                        <a:fillRect/>
                      </a:stretch>
                    </p:blipFill>
                    <p:spPr bwMode="auto">
                      <a:xfrm>
                        <a:off x="5747150" y="591450"/>
                        <a:ext cx="5798218" cy="872911"/>
                      </a:xfrm>
                      <a:prstGeom prst="rect">
                        <a:avLst/>
                      </a:prstGeom>
                      <a:solidFill>
                        <a:schemeClr val="bg1"/>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540871043"/>
              </p:ext>
            </p:extLst>
          </p:nvPr>
        </p:nvGraphicFramePr>
        <p:xfrm>
          <a:off x="3734201" y="2871580"/>
          <a:ext cx="3598862" cy="873125"/>
        </p:xfrm>
        <a:graphic>
          <a:graphicData uri="http://schemas.openxmlformats.org/presentationml/2006/ole">
            <mc:AlternateContent xmlns:mc="http://schemas.openxmlformats.org/markup-compatibility/2006">
              <mc:Choice xmlns:v="urn:schemas-microsoft-com:vml" Requires="v">
                <p:oleObj spid="_x0000_s22596" name="Equation" r:id="rId5" imgW="1765080" imgH="431640" progId="Equation.3">
                  <p:embed/>
                </p:oleObj>
              </mc:Choice>
              <mc:Fallback>
                <p:oleObj name="Equation" r:id="rId5" imgW="1765080" imgH="431640" progId="Equation.3">
                  <p:embed/>
                  <p:pic>
                    <p:nvPicPr>
                      <p:cNvPr id="4" name="Object 6"/>
                      <p:cNvPicPr>
                        <a:picLocks noChangeAspect="1" noChangeArrowheads="1"/>
                      </p:cNvPicPr>
                      <p:nvPr/>
                    </p:nvPicPr>
                    <p:blipFill>
                      <a:blip r:embed="rId6"/>
                      <a:srcRect/>
                      <a:stretch>
                        <a:fillRect/>
                      </a:stretch>
                    </p:blipFill>
                    <p:spPr bwMode="auto">
                      <a:xfrm>
                        <a:off x="3734201" y="2871580"/>
                        <a:ext cx="3598862" cy="8731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46340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detour: exponential values and natural logs</a:t>
            </a:r>
            <a:endParaRPr lang="en-US" dirty="0"/>
          </a:p>
        </p:txBody>
      </p:sp>
      <p:sp>
        <p:nvSpPr>
          <p:cNvPr id="3" name="Content Placeholder 2"/>
          <p:cNvSpPr>
            <a:spLocks noGrp="1"/>
          </p:cNvSpPr>
          <p:nvPr>
            <p:ph idx="1"/>
          </p:nvPr>
        </p:nvSpPr>
        <p:spPr/>
        <p:txBody>
          <a:bodyPr/>
          <a:lstStyle/>
          <a:p>
            <a:pPr lvl="1"/>
            <a:r>
              <a:rPr lang="en-US" altLang="en-US" sz="2500" dirty="0" smtClean="0"/>
              <a:t>”</a:t>
            </a:r>
            <a:r>
              <a:rPr lang="en-US" altLang="en-US" sz="2500" dirty="0" err="1"/>
              <a:t>exp</a:t>
            </a:r>
            <a:r>
              <a:rPr lang="en-US" altLang="en-US" sz="2500" dirty="0"/>
              <a:t>” is the exponential function.  Ln is the natural log.  These are opposites. </a:t>
            </a:r>
            <a:endParaRPr lang="en-US" altLang="en-US" sz="2500" dirty="0" smtClean="0"/>
          </a:p>
          <a:p>
            <a:pPr lvl="1"/>
            <a:r>
              <a:rPr lang="en-US" altLang="en-US" sz="2500" dirty="0" smtClean="0"/>
              <a:t>When </a:t>
            </a:r>
            <a:r>
              <a:rPr lang="en-US" altLang="en-US" sz="2500" dirty="0"/>
              <a:t>we take the exponential function of any number, we take 2.72 raised to the power of that number.   So, </a:t>
            </a:r>
            <a:r>
              <a:rPr lang="en-US" altLang="en-US" sz="2500" dirty="0" err="1"/>
              <a:t>exp</a:t>
            </a:r>
            <a:r>
              <a:rPr lang="en-US" altLang="en-US" sz="2500" dirty="0"/>
              <a:t>(3</a:t>
            </a:r>
            <a:r>
              <a:rPr lang="en-US" altLang="en-US" sz="2500" dirty="0" smtClean="0"/>
              <a:t>)= e</a:t>
            </a:r>
            <a:r>
              <a:rPr lang="en-US" altLang="en-US" sz="2500" baseline="30000" dirty="0" smtClean="0"/>
              <a:t>3</a:t>
            </a:r>
            <a:r>
              <a:rPr lang="en-US" altLang="en-US" sz="2500" dirty="0" smtClean="0"/>
              <a:t> = 2.72*2.72*2.72=20.09</a:t>
            </a:r>
          </a:p>
          <a:p>
            <a:pPr lvl="1"/>
            <a:r>
              <a:rPr lang="en-US" altLang="en-US" sz="2500" dirty="0" smtClean="0"/>
              <a:t>Conversely, if </a:t>
            </a:r>
            <a:r>
              <a:rPr lang="en-US" altLang="en-US" sz="2500" dirty="0"/>
              <a:t>we take ln (20.09), we get the number 3.  </a:t>
            </a:r>
          </a:p>
          <a:p>
            <a:pPr lvl="1"/>
            <a:endParaRPr lang="en-US" altLang="en-US" sz="2500" dirty="0"/>
          </a:p>
          <a:p>
            <a:pPr lvl="1"/>
            <a:r>
              <a:rPr lang="en-US" altLang="en-US" sz="2500" dirty="0" smtClean="0"/>
              <a:t>ln(y)=x means that e</a:t>
            </a:r>
            <a:r>
              <a:rPr lang="en-US" altLang="en-US" sz="2500" baseline="30000" dirty="0" smtClean="0"/>
              <a:t>x</a:t>
            </a:r>
            <a:r>
              <a:rPr lang="en-US" altLang="en-US" sz="2500" dirty="0" smtClean="0"/>
              <a:t> = y</a:t>
            </a:r>
          </a:p>
          <a:p>
            <a:pPr lvl="2"/>
            <a:r>
              <a:rPr lang="en-US" altLang="en-US" sz="2100" dirty="0" smtClean="0"/>
              <a:t>Therefore, ln(1) =0 because e</a:t>
            </a:r>
            <a:r>
              <a:rPr lang="en-US" altLang="en-US" sz="2100" baseline="30000" dirty="0" smtClean="0"/>
              <a:t>0</a:t>
            </a:r>
            <a:r>
              <a:rPr lang="en-US" altLang="en-US" sz="2100" dirty="0" smtClean="0"/>
              <a:t>= 1 </a:t>
            </a:r>
          </a:p>
          <a:p>
            <a:pPr lvl="2"/>
            <a:r>
              <a:rPr lang="en-US" altLang="en-US" sz="2100" dirty="0" smtClean="0"/>
              <a:t>ln(0) is undefined</a:t>
            </a:r>
          </a:p>
          <a:p>
            <a:pPr lvl="2"/>
            <a:r>
              <a:rPr lang="en-US" altLang="en-US" sz="2100" dirty="0" smtClean="0"/>
              <a:t>ln(number close to zero) is {fill in blank ???}  because </a:t>
            </a:r>
            <a:r>
              <a:rPr lang="en-US" altLang="en-US" sz="2100" dirty="0" err="1" smtClean="0"/>
              <a:t>e</a:t>
            </a:r>
            <a:r>
              <a:rPr lang="en-US" altLang="en-US" sz="2100" baseline="30000" dirty="0" err="1" smtClean="0"/>
              <a:t>X</a:t>
            </a:r>
            <a:r>
              <a:rPr lang="en-US" altLang="en-US" sz="2100" dirty="0" smtClean="0"/>
              <a:t>= is close to zero  </a:t>
            </a:r>
          </a:p>
          <a:p>
            <a:pPr lvl="2"/>
            <a:r>
              <a:rPr lang="en-US" altLang="en-US" sz="2100" dirty="0" smtClean="0"/>
              <a:t>ln(very large number) =  large number</a:t>
            </a:r>
            <a:endParaRPr lang="en-US" altLang="en-US" sz="2500" dirty="0"/>
          </a:p>
          <a:p>
            <a:endParaRPr lang="en-US" dirty="0"/>
          </a:p>
        </p:txBody>
      </p:sp>
    </p:spTree>
    <p:extLst>
      <p:ext uri="{BB962C8B-B14F-4D97-AF65-F5344CB8AC3E}">
        <p14:creationId xmlns:p14="http://schemas.microsoft.com/office/powerpoint/2010/main" val="2770095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Three ways to interpret results</a:t>
            </a:r>
          </a:p>
          <a:p>
            <a:pPr marL="0" indent="0">
              <a:buNone/>
            </a:pPr>
            <a:r>
              <a:rPr lang="en-US" dirty="0"/>
              <a:t>2</a:t>
            </a:r>
            <a:r>
              <a:rPr lang="en-US" dirty="0" smtClean="0"/>
              <a:t>) A tiny bit harder to conduct, still hard for audience:</a:t>
            </a:r>
          </a:p>
          <a:p>
            <a:pPr marL="0" indent="0">
              <a:buNone/>
            </a:pPr>
            <a:r>
              <a:rPr lang="en-US" dirty="0"/>
              <a:t>	</a:t>
            </a:r>
          </a:p>
          <a:p>
            <a:pPr lvl="1"/>
            <a:endParaRPr lang="en-US" dirty="0" smtClean="0"/>
          </a:p>
          <a:p>
            <a:pPr lvl="1"/>
            <a:endParaRPr lang="en-US" dirty="0"/>
          </a:p>
          <a:p>
            <a:pPr lvl="1"/>
            <a:r>
              <a:rPr lang="en-US" dirty="0" smtClean="0"/>
              <a:t>(</a:t>
            </a:r>
            <a:r>
              <a:rPr lang="en-US" dirty="0" err="1" smtClean="0"/>
              <a:t>exp</a:t>
            </a:r>
            <a:r>
              <a:rPr lang="en-US" dirty="0" smtClean="0"/>
              <a:t> </a:t>
            </a:r>
            <a:r>
              <a:rPr lang="en-US" dirty="0"/>
              <a:t>b</a:t>
            </a:r>
            <a:r>
              <a:rPr lang="en-US" baseline="-25000" dirty="0"/>
              <a:t>i</a:t>
            </a:r>
            <a:r>
              <a:rPr lang="en-US" dirty="0" smtClean="0"/>
              <a:t>) = change in the odds </a:t>
            </a:r>
            <a:r>
              <a:rPr lang="en-US" u="sng" dirty="0" smtClean="0"/>
              <a:t>ratio</a:t>
            </a:r>
            <a:r>
              <a:rPr lang="en-US" dirty="0" smtClean="0"/>
              <a:t> –See me for detailed explanation</a:t>
            </a:r>
          </a:p>
          <a:p>
            <a:pPr lvl="1"/>
            <a:r>
              <a:rPr lang="en-US" dirty="0" smtClean="0"/>
              <a:t>For every one unit change in X</a:t>
            </a:r>
            <a:r>
              <a:rPr lang="en-US" baseline="-25000" dirty="0" smtClean="0"/>
              <a:t>i</a:t>
            </a:r>
            <a:r>
              <a:rPr lang="en-US" dirty="0" smtClean="0"/>
              <a:t>, the odds </a:t>
            </a:r>
            <a:r>
              <a:rPr lang="en-US" u="sng" dirty="0" smtClean="0"/>
              <a:t>ratio</a:t>
            </a:r>
            <a:r>
              <a:rPr lang="en-US" dirty="0" smtClean="0"/>
              <a:t> of P</a:t>
            </a:r>
            <a:r>
              <a:rPr lang="en-US" baseline="-25000" dirty="0" smtClean="0"/>
              <a:t>i</a:t>
            </a:r>
            <a:r>
              <a:rPr lang="en-US" dirty="0" smtClean="0"/>
              <a:t> (relative to non-Pi) changes (increases or decreases) by </a:t>
            </a:r>
            <a:r>
              <a:rPr lang="en-US" dirty="0" err="1"/>
              <a:t>exp</a:t>
            </a:r>
            <a:r>
              <a:rPr lang="en-US" dirty="0"/>
              <a:t>(b</a:t>
            </a:r>
            <a:r>
              <a:rPr lang="en-US" baseline="-25000" dirty="0"/>
              <a:t>i</a:t>
            </a:r>
            <a:r>
              <a:rPr lang="en-US" dirty="0" smtClean="0"/>
              <a:t>), holding all other variables in the model constant</a:t>
            </a:r>
          </a:p>
          <a:p>
            <a:pPr marL="0" indent="0">
              <a:buNone/>
            </a:pPr>
            <a:r>
              <a:rPr lang="en-US" dirty="0" smtClean="0"/>
              <a:t> </a:t>
            </a:r>
            <a:endParaRPr lang="en-US" dirty="0"/>
          </a:p>
          <a:p>
            <a:endParaRPr lang="en-US" dirty="0" smtClean="0"/>
          </a:p>
          <a:p>
            <a:endParaRPr lang="en-US" dirty="0" smtClean="0"/>
          </a:p>
        </p:txBody>
      </p:sp>
      <p:graphicFrame>
        <p:nvGraphicFramePr>
          <p:cNvPr id="4" name="Object 6"/>
          <p:cNvGraphicFramePr>
            <a:graphicFrameLocks noChangeAspect="1"/>
          </p:cNvGraphicFramePr>
          <p:nvPr>
            <p:extLst>
              <p:ext uri="{D42A27DB-BD31-4B8C-83A1-F6EECF244321}">
                <p14:modId xmlns:p14="http://schemas.microsoft.com/office/powerpoint/2010/main" val="3618178929"/>
              </p:ext>
            </p:extLst>
          </p:nvPr>
        </p:nvGraphicFramePr>
        <p:xfrm>
          <a:off x="5747150" y="591450"/>
          <a:ext cx="5798218" cy="872911"/>
        </p:xfrm>
        <a:graphic>
          <a:graphicData uri="http://schemas.openxmlformats.org/presentationml/2006/ole">
            <mc:AlternateContent xmlns:mc="http://schemas.openxmlformats.org/markup-compatibility/2006">
              <mc:Choice xmlns:v="urn:schemas-microsoft-com:vml" Requires="v">
                <p:oleObj spid="_x0000_s23604" name="Equation" r:id="rId3" imgW="2844720" imgH="431640" progId="Equation.3">
                  <p:embed/>
                </p:oleObj>
              </mc:Choice>
              <mc:Fallback>
                <p:oleObj name="Equation" r:id="rId3" imgW="2844720" imgH="431640" progId="Equation.3">
                  <p:embed/>
                  <p:pic>
                    <p:nvPicPr>
                      <p:cNvPr id="4" name="Object 6"/>
                      <p:cNvPicPr>
                        <a:picLocks noChangeAspect="1" noChangeArrowheads="1"/>
                      </p:cNvPicPr>
                      <p:nvPr/>
                    </p:nvPicPr>
                    <p:blipFill>
                      <a:blip r:embed="rId4"/>
                      <a:srcRect/>
                      <a:stretch>
                        <a:fillRect/>
                      </a:stretch>
                    </p:blipFill>
                    <p:spPr bwMode="auto">
                      <a:xfrm>
                        <a:off x="5747150" y="591450"/>
                        <a:ext cx="5798218" cy="872911"/>
                      </a:xfrm>
                      <a:prstGeom prst="rect">
                        <a:avLst/>
                      </a:prstGeom>
                      <a:solidFill>
                        <a:schemeClr val="bg1"/>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540871043"/>
              </p:ext>
            </p:extLst>
          </p:nvPr>
        </p:nvGraphicFramePr>
        <p:xfrm>
          <a:off x="3734201" y="2871580"/>
          <a:ext cx="3598862" cy="873125"/>
        </p:xfrm>
        <a:graphic>
          <a:graphicData uri="http://schemas.openxmlformats.org/presentationml/2006/ole">
            <mc:AlternateContent xmlns:mc="http://schemas.openxmlformats.org/markup-compatibility/2006">
              <mc:Choice xmlns:v="urn:schemas-microsoft-com:vml" Requires="v">
                <p:oleObj spid="_x0000_s23605" name="Equation" r:id="rId5" imgW="1765080" imgH="431640" progId="Equation.3">
                  <p:embed/>
                </p:oleObj>
              </mc:Choice>
              <mc:Fallback>
                <p:oleObj name="Equation" r:id="rId5" imgW="1765080" imgH="431640" progId="Equation.3">
                  <p:embed/>
                  <p:pic>
                    <p:nvPicPr>
                      <p:cNvPr id="5" name="Object 6"/>
                      <p:cNvPicPr>
                        <a:picLocks noChangeAspect="1" noChangeArrowheads="1"/>
                      </p:cNvPicPr>
                      <p:nvPr/>
                    </p:nvPicPr>
                    <p:blipFill>
                      <a:blip r:embed="rId6"/>
                      <a:srcRect/>
                      <a:stretch>
                        <a:fillRect/>
                      </a:stretch>
                    </p:blipFill>
                    <p:spPr bwMode="auto">
                      <a:xfrm>
                        <a:off x="3734201" y="2871580"/>
                        <a:ext cx="3598862" cy="873125"/>
                      </a:xfrm>
                      <a:prstGeom prst="rect">
                        <a:avLst/>
                      </a:prstGeom>
                      <a:solidFill>
                        <a:schemeClr val="bg1"/>
                      </a:solidFill>
                    </p:spPr>
                  </p:pic>
                </p:oleObj>
              </mc:Fallback>
            </mc:AlternateContent>
          </a:graphicData>
        </a:graphic>
      </p:graphicFrame>
      <p:pic>
        <p:nvPicPr>
          <p:cNvPr id="6" name="Picture 5" descr="Whizzers's Place: 1/07/06 - 1/08/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46242" y="5963927"/>
            <a:ext cx="853945" cy="695946"/>
          </a:xfrm>
          <a:prstGeom prst="rect">
            <a:avLst/>
          </a:prstGeom>
        </p:spPr>
      </p:pic>
      <p:pic>
        <p:nvPicPr>
          <p:cNvPr id="7" name="Picture 6" descr="MOTUS A.D.: Math is Hard: Remind Me Again, How Many Zeroes in a Trillio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07207" y="5973720"/>
            <a:ext cx="815925" cy="676359"/>
          </a:xfrm>
          <a:prstGeom prst="rect">
            <a:avLst/>
          </a:prstGeom>
        </p:spPr>
      </p:pic>
      <p:pic>
        <p:nvPicPr>
          <p:cNvPr id="8" name="Picture 7" descr="Whizzers's Place: 1/07/06 - 1/08/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9620" y="5963927"/>
            <a:ext cx="853945" cy="695946"/>
          </a:xfrm>
          <a:prstGeom prst="rect">
            <a:avLst/>
          </a:prstGeom>
        </p:spPr>
      </p:pic>
      <p:pic>
        <p:nvPicPr>
          <p:cNvPr id="9" name="Picture 8" descr="MOTUS A.D.: Math is Hard: Remind Me Again, How Many Zeroes in a Trillio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30585" y="5973720"/>
            <a:ext cx="815925" cy="676359"/>
          </a:xfrm>
          <a:prstGeom prst="rect">
            <a:avLst/>
          </a:prstGeom>
        </p:spPr>
      </p:pic>
    </p:spTree>
    <p:extLst>
      <p:ext uri="{BB962C8B-B14F-4D97-AF65-F5344CB8AC3E}">
        <p14:creationId xmlns:p14="http://schemas.microsoft.com/office/powerpoint/2010/main" val="1441284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Vehicle obstruction results, now in odds ratios</a:t>
            </a:r>
            <a:endParaRPr lang="en-US" dirty="0"/>
          </a:p>
        </p:txBody>
      </p:sp>
      <p:sp>
        <p:nvSpPr>
          <p:cNvPr id="4" name="Rectangle 3"/>
          <p:cNvSpPr/>
          <p:nvPr/>
        </p:nvSpPr>
        <p:spPr>
          <a:xfrm>
            <a:off x="2321169" y="1720840"/>
            <a:ext cx="7842739" cy="1569660"/>
          </a:xfrm>
          <a:prstGeom prst="rect">
            <a:avLst/>
          </a:prstGeom>
        </p:spPr>
        <p:txBody>
          <a:bodyPr wrap="square">
            <a:spAutoFit/>
          </a:bodyPr>
          <a:lstStyle/>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obst_vehic</a:t>
            </a:r>
            <a:r>
              <a:rPr lang="en-US" sz="1200" dirty="0">
                <a:latin typeface="Courier New" panose="02070309020205020404" pitchFamily="49" charset="0"/>
                <a:cs typeface="Courier New" panose="02070309020205020404" pitchFamily="49" charset="0"/>
              </a:rPr>
              <a:t> | Odds Ratio   Std. Err.      z    P&gt;|z|     [95% Conf. Interval]</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density |   .9917424   .0032921    -2.50   0.012     .9853109    .9982158</a:t>
            </a:r>
          </a:p>
          <a:p>
            <a:r>
              <a:rPr lang="en-US" sz="1200" dirty="0">
                <a:latin typeface="Courier New" panose="02070309020205020404" pitchFamily="49" charset="0"/>
                <a:cs typeface="Courier New" panose="02070309020205020404" pitchFamily="49" charset="0"/>
              </a:rPr>
              <a:t>     benches |   .3550754   .1361044    -2.70   0.007     .1675118    .7526548</a:t>
            </a:r>
          </a:p>
          <a:p>
            <a:r>
              <a:rPr lang="en-US" sz="1200" dirty="0">
                <a:latin typeface="Courier New" panose="02070309020205020404" pitchFamily="49" charset="0"/>
                <a:cs typeface="Courier New" panose="02070309020205020404" pitchFamily="49" charset="0"/>
              </a:rPr>
              <a:t>       _cons |   16.00712   25.01819     1.77   0.076     .7480588    342.5239</a:t>
            </a:r>
          </a:p>
          <a:p>
            <a:r>
              <a:rPr lang="en-US" sz="1200" dirty="0" smtClean="0">
                <a:latin typeface="Courier New" panose="02070309020205020404" pitchFamily="49" charset="0"/>
                <a:cs typeface="Courier New" panose="02070309020205020404" pitchFamily="49" charset="0"/>
              </a:rPr>
              <a:t>------------------------------------------------------------------------------</a:t>
            </a:r>
            <a:endParaRPr lang="en-US" sz="2000" dirty="0"/>
          </a:p>
        </p:txBody>
      </p:sp>
      <p:sp>
        <p:nvSpPr>
          <p:cNvPr id="6" name="TextBox 5"/>
          <p:cNvSpPr txBox="1"/>
          <p:nvPr/>
        </p:nvSpPr>
        <p:spPr>
          <a:xfrm>
            <a:off x="134104" y="2505670"/>
            <a:ext cx="2448940" cy="369332"/>
          </a:xfrm>
          <a:prstGeom prst="rect">
            <a:avLst/>
          </a:prstGeom>
          <a:noFill/>
        </p:spPr>
        <p:txBody>
          <a:bodyPr wrap="none" rtlCol="0">
            <a:spAutoFit/>
          </a:bodyPr>
          <a:lstStyle/>
          <a:p>
            <a:r>
              <a:rPr lang="en-US" dirty="0" smtClean="0"/>
              <a:t>As change in odds ratios</a:t>
            </a:r>
            <a:endParaRPr lang="en-US" dirty="0"/>
          </a:p>
        </p:txBody>
      </p:sp>
      <p:sp>
        <p:nvSpPr>
          <p:cNvPr id="9" name="Rectangle 8"/>
          <p:cNvSpPr/>
          <p:nvPr/>
        </p:nvSpPr>
        <p:spPr>
          <a:xfrm>
            <a:off x="1492586" y="3505317"/>
            <a:ext cx="8687012" cy="1200329"/>
          </a:xfrm>
          <a:prstGeom prst="rect">
            <a:avLst/>
          </a:prstGeom>
        </p:spPr>
        <p:txBody>
          <a:bodyPr wrap="square">
            <a:spAutoFit/>
          </a:bodyPr>
          <a:lstStyle/>
          <a:p>
            <a:r>
              <a:rPr lang="en-US" dirty="0" smtClean="0">
                <a:solidFill>
                  <a:schemeClr val="accent1">
                    <a:lumMod val="50000"/>
                  </a:schemeClr>
                </a:solidFill>
              </a:rPr>
              <a:t>Density is continuous:</a:t>
            </a:r>
          </a:p>
          <a:p>
            <a:endParaRPr lang="en-US" dirty="0" smtClean="0">
              <a:solidFill>
                <a:schemeClr val="accent1">
                  <a:lumMod val="50000"/>
                </a:schemeClr>
              </a:solidFill>
            </a:endParaRPr>
          </a:p>
          <a:p>
            <a:r>
              <a:rPr lang="en-US" dirty="0" smtClean="0">
                <a:solidFill>
                  <a:schemeClr val="accent1">
                    <a:lumMod val="50000"/>
                  </a:schemeClr>
                </a:solidFill>
              </a:rPr>
              <a:t>For every increase in 1 person </a:t>
            </a:r>
            <a:r>
              <a:rPr lang="en-US" dirty="0">
                <a:solidFill>
                  <a:schemeClr val="accent1">
                    <a:lumMod val="50000"/>
                  </a:schemeClr>
                </a:solidFill>
              </a:rPr>
              <a:t>per </a:t>
            </a:r>
            <a:r>
              <a:rPr lang="en-US" dirty="0" smtClean="0">
                <a:solidFill>
                  <a:schemeClr val="accent1">
                    <a:lumMod val="50000"/>
                  </a:schemeClr>
                </a:solidFill>
              </a:rPr>
              <a:t>hectare, </a:t>
            </a:r>
            <a:r>
              <a:rPr lang="en-US" u="sng" dirty="0" smtClean="0">
                <a:solidFill>
                  <a:schemeClr val="accent1">
                    <a:lumMod val="50000"/>
                  </a:schemeClr>
                </a:solidFill>
              </a:rPr>
              <a:t>the odds of having a vehicle blocking the sidewalk (versus not) decreases by a factor of 0.9917</a:t>
            </a:r>
            <a:endParaRPr lang="en-US" u="sng" dirty="0">
              <a:solidFill>
                <a:schemeClr val="accent1">
                  <a:lumMod val="50000"/>
                </a:schemeClr>
              </a:solidFill>
            </a:endParaRPr>
          </a:p>
        </p:txBody>
      </p:sp>
      <p:sp>
        <p:nvSpPr>
          <p:cNvPr id="10" name="Rectangle 9"/>
          <p:cNvSpPr/>
          <p:nvPr/>
        </p:nvSpPr>
        <p:spPr>
          <a:xfrm>
            <a:off x="1492586" y="4920251"/>
            <a:ext cx="8687012" cy="1200329"/>
          </a:xfrm>
          <a:prstGeom prst="rect">
            <a:avLst/>
          </a:prstGeom>
        </p:spPr>
        <p:txBody>
          <a:bodyPr wrap="square">
            <a:spAutoFit/>
          </a:bodyPr>
          <a:lstStyle/>
          <a:p>
            <a:r>
              <a:rPr lang="en-US" dirty="0" smtClean="0">
                <a:solidFill>
                  <a:schemeClr val="accent1">
                    <a:lumMod val="50000"/>
                  </a:schemeClr>
                </a:solidFill>
              </a:rPr>
              <a:t>Benches is a dummy: </a:t>
            </a:r>
          </a:p>
          <a:p>
            <a:endParaRPr lang="en-US" dirty="0" smtClean="0">
              <a:solidFill>
                <a:schemeClr val="accent1">
                  <a:lumMod val="50000"/>
                </a:schemeClr>
              </a:solidFill>
            </a:endParaRPr>
          </a:p>
          <a:p>
            <a:r>
              <a:rPr lang="en-US" dirty="0" smtClean="0">
                <a:solidFill>
                  <a:schemeClr val="accent1">
                    <a:lumMod val="50000"/>
                  </a:schemeClr>
                </a:solidFill>
              </a:rPr>
              <a:t>When there are benches (equivalent to an increase from 0 to 1 in benches), </a:t>
            </a:r>
            <a:r>
              <a:rPr lang="en-US" u="sng" dirty="0" smtClean="0">
                <a:solidFill>
                  <a:schemeClr val="accent1">
                    <a:lumMod val="50000"/>
                  </a:schemeClr>
                </a:solidFill>
              </a:rPr>
              <a:t>the odds of having a vehicle blocking the sidewalk (versus not) decreases by a factor of 0.35</a:t>
            </a:r>
            <a:endParaRPr lang="en-US" u="sng" dirty="0">
              <a:solidFill>
                <a:schemeClr val="accent1">
                  <a:lumMod val="50000"/>
                </a:schemeClr>
              </a:solidFill>
            </a:endParaRPr>
          </a:p>
        </p:txBody>
      </p:sp>
    </p:spTree>
    <p:extLst>
      <p:ext uri="{BB962C8B-B14F-4D97-AF65-F5344CB8AC3E}">
        <p14:creationId xmlns:p14="http://schemas.microsoft.com/office/powerpoint/2010/main" val="80529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Vehicle obstruction results, now in odds ratios</a:t>
            </a:r>
            <a:endParaRPr lang="en-US" dirty="0"/>
          </a:p>
        </p:txBody>
      </p:sp>
      <p:sp>
        <p:nvSpPr>
          <p:cNvPr id="3" name="Content Placeholder 2"/>
          <p:cNvSpPr>
            <a:spLocks noGrp="1"/>
          </p:cNvSpPr>
          <p:nvPr>
            <p:ph idx="1"/>
          </p:nvPr>
        </p:nvSpPr>
        <p:spPr>
          <a:xfrm>
            <a:off x="685800" y="5302893"/>
            <a:ext cx="10515600" cy="1229825"/>
          </a:xfrm>
        </p:spPr>
        <p:txBody>
          <a:bodyPr/>
          <a:lstStyle/>
          <a:p>
            <a:r>
              <a:rPr lang="en-US" dirty="0" smtClean="0"/>
              <a:t>If original coefficient is zero, change odds ratio will be 1 </a:t>
            </a:r>
            <a:r>
              <a:rPr lang="en-US" dirty="0" smtClean="0">
                <a:sym typeface="Wingdings" panose="05000000000000000000" pitchFamily="2" charset="2"/>
              </a:rPr>
              <a:t> no change!</a:t>
            </a:r>
          </a:p>
          <a:p>
            <a:r>
              <a:rPr lang="en-US" dirty="0"/>
              <a:t>If original coefficient is </a:t>
            </a:r>
            <a:r>
              <a:rPr lang="en-US" dirty="0" smtClean="0"/>
              <a:t>negative, then change in OR is &lt; 1</a:t>
            </a:r>
          </a:p>
          <a:p>
            <a:endParaRPr lang="en-US" dirty="0"/>
          </a:p>
        </p:txBody>
      </p:sp>
      <p:sp>
        <p:nvSpPr>
          <p:cNvPr id="4" name="Rectangle 3"/>
          <p:cNvSpPr/>
          <p:nvPr/>
        </p:nvSpPr>
        <p:spPr>
          <a:xfrm>
            <a:off x="2321169" y="1720840"/>
            <a:ext cx="7842739" cy="1569660"/>
          </a:xfrm>
          <a:prstGeom prst="rect">
            <a:avLst/>
          </a:prstGeom>
        </p:spPr>
        <p:txBody>
          <a:bodyPr wrap="square">
            <a:spAutoFit/>
          </a:bodyPr>
          <a:lstStyle/>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obst_vehic</a:t>
            </a:r>
            <a:r>
              <a:rPr lang="en-US" sz="1200" dirty="0">
                <a:latin typeface="Courier New" panose="02070309020205020404" pitchFamily="49" charset="0"/>
                <a:cs typeface="Courier New" panose="02070309020205020404" pitchFamily="49" charset="0"/>
              </a:rPr>
              <a:t> | Odds Ratio   Std. Err.      z    P&gt;|z|     [95% Conf. Interval]</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density |   .9917424   .0032921    -2.50   0.012     .9853109    .9982158</a:t>
            </a:r>
          </a:p>
          <a:p>
            <a:r>
              <a:rPr lang="en-US" sz="1200" dirty="0">
                <a:latin typeface="Courier New" panose="02070309020205020404" pitchFamily="49" charset="0"/>
                <a:cs typeface="Courier New" panose="02070309020205020404" pitchFamily="49" charset="0"/>
              </a:rPr>
              <a:t>     benches |   .3550754   .1361044    -2.70   0.007     .1675118    .7526548</a:t>
            </a:r>
          </a:p>
          <a:p>
            <a:r>
              <a:rPr lang="en-US" sz="1200" dirty="0">
                <a:latin typeface="Courier New" panose="02070309020205020404" pitchFamily="49" charset="0"/>
                <a:cs typeface="Courier New" panose="02070309020205020404" pitchFamily="49" charset="0"/>
              </a:rPr>
              <a:t>       _cons |   16.00712   25.01819     1.77   0.076     .7480588    342.5239</a:t>
            </a:r>
          </a:p>
          <a:p>
            <a:r>
              <a:rPr lang="en-US" sz="1200" dirty="0" smtClean="0">
                <a:latin typeface="Courier New" panose="02070309020205020404" pitchFamily="49" charset="0"/>
                <a:cs typeface="Courier New" panose="02070309020205020404" pitchFamily="49" charset="0"/>
              </a:rPr>
              <a:t>------------------------------------------------------------------------------</a:t>
            </a:r>
            <a:endParaRPr lang="en-US" sz="2000" dirty="0"/>
          </a:p>
        </p:txBody>
      </p:sp>
      <p:pic>
        <p:nvPicPr>
          <p:cNvPr id="5" name="Picture 4"/>
          <p:cNvPicPr>
            <a:picLocks noChangeAspect="1"/>
          </p:cNvPicPr>
          <p:nvPr/>
        </p:nvPicPr>
        <p:blipFill>
          <a:blip r:embed="rId2"/>
          <a:stretch>
            <a:fillRect/>
          </a:stretch>
        </p:blipFill>
        <p:spPr>
          <a:xfrm>
            <a:off x="2950322" y="3803404"/>
            <a:ext cx="6685765" cy="1307857"/>
          </a:xfrm>
          <a:prstGeom prst="rect">
            <a:avLst/>
          </a:prstGeom>
        </p:spPr>
      </p:pic>
      <p:sp>
        <p:nvSpPr>
          <p:cNvPr id="6" name="TextBox 5"/>
          <p:cNvSpPr txBox="1"/>
          <p:nvPr/>
        </p:nvSpPr>
        <p:spPr>
          <a:xfrm>
            <a:off x="134104" y="2505670"/>
            <a:ext cx="2448940" cy="369332"/>
          </a:xfrm>
          <a:prstGeom prst="rect">
            <a:avLst/>
          </a:prstGeom>
          <a:noFill/>
        </p:spPr>
        <p:txBody>
          <a:bodyPr wrap="none" rtlCol="0">
            <a:spAutoFit/>
          </a:bodyPr>
          <a:lstStyle/>
          <a:p>
            <a:r>
              <a:rPr lang="en-US" dirty="0" smtClean="0"/>
              <a:t>As change in odds ratios</a:t>
            </a:r>
            <a:endParaRPr lang="en-US" dirty="0"/>
          </a:p>
        </p:txBody>
      </p:sp>
      <p:sp>
        <p:nvSpPr>
          <p:cNvPr id="7" name="TextBox 6"/>
          <p:cNvSpPr txBox="1"/>
          <p:nvPr/>
        </p:nvSpPr>
        <p:spPr>
          <a:xfrm>
            <a:off x="134104" y="4296459"/>
            <a:ext cx="2675541" cy="369332"/>
          </a:xfrm>
          <a:prstGeom prst="rect">
            <a:avLst/>
          </a:prstGeom>
          <a:noFill/>
        </p:spPr>
        <p:txBody>
          <a:bodyPr wrap="none" rtlCol="0">
            <a:spAutoFit/>
          </a:bodyPr>
          <a:lstStyle/>
          <a:p>
            <a:r>
              <a:rPr lang="en-US" dirty="0" smtClean="0"/>
              <a:t>As </a:t>
            </a:r>
            <a:r>
              <a:rPr lang="en-US" dirty="0" err="1" smtClean="0"/>
              <a:t>unexponentiated</a:t>
            </a:r>
            <a:r>
              <a:rPr lang="en-US" dirty="0" smtClean="0"/>
              <a:t> </a:t>
            </a:r>
            <a:r>
              <a:rPr lang="en-US" dirty="0" err="1" smtClean="0"/>
              <a:t>coeffs</a:t>
            </a:r>
            <a:endParaRPr lang="en-US" dirty="0"/>
          </a:p>
        </p:txBody>
      </p:sp>
    </p:spTree>
    <p:extLst>
      <p:ext uri="{BB962C8B-B14F-4D97-AF65-F5344CB8AC3E}">
        <p14:creationId xmlns:p14="http://schemas.microsoft.com/office/powerpoint/2010/main" val="1392008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 full output</a:t>
            </a:r>
            <a:endParaRPr lang="en-US" dirty="0"/>
          </a:p>
        </p:txBody>
      </p:sp>
      <p:sp>
        <p:nvSpPr>
          <p:cNvPr id="4" name="Rectangle 3"/>
          <p:cNvSpPr/>
          <p:nvPr/>
        </p:nvSpPr>
        <p:spPr>
          <a:xfrm>
            <a:off x="2039816" y="1944050"/>
            <a:ext cx="7842739" cy="3416320"/>
          </a:xfrm>
          <a:prstGeom prst="rect">
            <a:avLst/>
          </a:prstGeom>
        </p:spPr>
        <p:txBody>
          <a:bodyPr wrap="square">
            <a:spAutoFit/>
          </a:bodyPr>
          <a:lstStyle/>
          <a:p>
            <a:r>
              <a:rPr lang="en-US" sz="1200" dirty="0" smtClean="0">
                <a:latin typeface="Courier New" panose="02070309020205020404" pitchFamily="49" charset="0"/>
                <a:cs typeface="Courier New" panose="02070309020205020404" pitchFamily="49" charset="0"/>
              </a:rPr>
              <a:t>Iteration </a:t>
            </a:r>
            <a:r>
              <a:rPr lang="en-US" sz="1200" dirty="0">
                <a:latin typeface="Courier New" panose="02070309020205020404" pitchFamily="49" charset="0"/>
                <a:cs typeface="Courier New" panose="02070309020205020404" pitchFamily="49" charset="0"/>
              </a:rPr>
              <a:t>0:   log likelihood =  -171.0588  </a:t>
            </a:r>
          </a:p>
          <a:p>
            <a:r>
              <a:rPr lang="en-US" sz="1200" dirty="0">
                <a:latin typeface="Courier New" panose="02070309020205020404" pitchFamily="49" charset="0"/>
                <a:cs typeface="Courier New" panose="02070309020205020404" pitchFamily="49" charset="0"/>
              </a:rPr>
              <a:t>Iteration 1:   log likelihood = -163.63324  </a:t>
            </a:r>
          </a:p>
          <a:p>
            <a:r>
              <a:rPr lang="en-US" sz="1200" dirty="0">
                <a:latin typeface="Courier New" panose="02070309020205020404" pitchFamily="49" charset="0"/>
                <a:cs typeface="Courier New" panose="02070309020205020404" pitchFamily="49" charset="0"/>
              </a:rPr>
              <a:t>Iteration 2:   log likelihood = -163.38711  </a:t>
            </a:r>
          </a:p>
          <a:p>
            <a:r>
              <a:rPr lang="en-US" sz="1200" dirty="0">
                <a:latin typeface="Courier New" panose="02070309020205020404" pitchFamily="49" charset="0"/>
                <a:cs typeface="Courier New" panose="02070309020205020404" pitchFamily="49" charset="0"/>
              </a:rPr>
              <a:t>Iteration 3:   log likelihood = -163.38616  </a:t>
            </a:r>
          </a:p>
          <a:p>
            <a:r>
              <a:rPr lang="en-US" sz="1200" dirty="0">
                <a:latin typeface="Courier New" panose="02070309020205020404" pitchFamily="49" charset="0"/>
                <a:cs typeface="Courier New" panose="02070309020205020404" pitchFamily="49" charset="0"/>
              </a:rPr>
              <a:t>Iteration 4:   log likelihood = -163.38616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Logistic regression                               Number of </a:t>
            </a:r>
            <a:r>
              <a:rPr lang="en-US" sz="1200" dirty="0" err="1">
                <a:latin typeface="Courier New" panose="02070309020205020404" pitchFamily="49" charset="0"/>
                <a:cs typeface="Courier New" panose="02070309020205020404" pitchFamily="49" charset="0"/>
              </a:rPr>
              <a:t>obs</a:t>
            </a:r>
            <a:r>
              <a:rPr lang="en-US" sz="1200" dirty="0">
                <a:latin typeface="Courier New" panose="02070309020205020404" pitchFamily="49" charset="0"/>
                <a:cs typeface="Courier New" panose="02070309020205020404" pitchFamily="49" charset="0"/>
              </a:rPr>
              <a:t>   =        338</a:t>
            </a:r>
          </a:p>
          <a:p>
            <a:r>
              <a:rPr lang="en-US" sz="1200" dirty="0">
                <a:latin typeface="Courier New" panose="02070309020205020404" pitchFamily="49" charset="0"/>
                <a:cs typeface="Courier New" panose="02070309020205020404" pitchFamily="49" charset="0"/>
              </a:rPr>
              <a:t>                                                  LR chi2(2)      =      15.35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Prob</a:t>
            </a:r>
            <a:r>
              <a:rPr lang="en-US" sz="1200" dirty="0">
                <a:latin typeface="Courier New" panose="02070309020205020404" pitchFamily="49" charset="0"/>
                <a:cs typeface="Courier New" panose="02070309020205020404" pitchFamily="49" charset="0"/>
              </a:rPr>
              <a:t> &gt; chi2     =     0.0005</a:t>
            </a:r>
          </a:p>
          <a:p>
            <a:r>
              <a:rPr lang="en-US" sz="1200" dirty="0">
                <a:latin typeface="Courier New" panose="02070309020205020404" pitchFamily="49" charset="0"/>
                <a:cs typeface="Courier New" panose="02070309020205020404" pitchFamily="49" charset="0"/>
              </a:rPr>
              <a:t>Log likelihood = -163.38616                       Pseudo R2       =     0.0449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obst_vehic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Coef</a:t>
            </a:r>
            <a:r>
              <a:rPr lang="en-US" sz="1200" dirty="0">
                <a:latin typeface="Courier New" panose="02070309020205020404" pitchFamily="49" charset="0"/>
                <a:cs typeface="Courier New" panose="02070309020205020404" pitchFamily="49" charset="0"/>
              </a:rPr>
              <a:t>.   Std. Err.      z    P&gt;|z|     [95% Conf. Interval]</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density |  -.0082919   .0033195    -2.50   0.012    -.0147981   -.0017857</a:t>
            </a:r>
          </a:p>
          <a:p>
            <a:r>
              <a:rPr lang="en-US" sz="1200" dirty="0">
                <a:latin typeface="Courier New" panose="02070309020205020404" pitchFamily="49" charset="0"/>
                <a:cs typeface="Courier New" panose="02070309020205020404" pitchFamily="49" charset="0"/>
              </a:rPr>
              <a:t>     benches |  -1.035425   .3833114    -2.70   0.007    -1.786702   -.2841486</a:t>
            </a:r>
          </a:p>
          <a:p>
            <a:r>
              <a:rPr lang="en-US" sz="1200" dirty="0">
                <a:latin typeface="Courier New" panose="02070309020205020404" pitchFamily="49" charset="0"/>
                <a:cs typeface="Courier New" panose="02070309020205020404" pitchFamily="49" charset="0"/>
              </a:rPr>
              <a:t>       _cons |   2.773034   1.562941     1.77   0.076    -.2902737    5.836341</a:t>
            </a:r>
          </a:p>
          <a:p>
            <a:r>
              <a:rPr lang="en-US" sz="1200" dirty="0">
                <a:latin typeface="Courier New" panose="02070309020205020404" pitchFamily="49" charset="0"/>
                <a:cs typeface="Courier New" panose="02070309020205020404" pitchFamily="49" charset="0"/>
              </a:rPr>
              <a:t>------------------------------------------------------------------------------</a:t>
            </a:r>
          </a:p>
        </p:txBody>
      </p:sp>
      <p:sp>
        <p:nvSpPr>
          <p:cNvPr id="6" name="Line Callout 1 5"/>
          <p:cNvSpPr/>
          <p:nvPr/>
        </p:nvSpPr>
        <p:spPr>
          <a:xfrm>
            <a:off x="10158047" y="4226641"/>
            <a:ext cx="1847394" cy="920800"/>
          </a:xfrm>
          <a:prstGeom prst="borderCallout1">
            <a:avLst>
              <a:gd name="adj1" fmla="val 35030"/>
              <a:gd name="adj2" fmla="val -10293"/>
              <a:gd name="adj3" fmla="val -48491"/>
              <a:gd name="adj4" fmla="val -49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Overall fit= </a:t>
            </a:r>
          </a:p>
          <a:p>
            <a:pPr algn="ctr"/>
            <a:r>
              <a:rPr lang="en-US" dirty="0" smtClean="0"/>
              <a:t>1—(baseline/final error)</a:t>
            </a:r>
            <a:endParaRPr lang="en-US" dirty="0"/>
          </a:p>
        </p:txBody>
      </p:sp>
      <p:sp>
        <p:nvSpPr>
          <p:cNvPr id="7" name="Line Callout 1 6"/>
          <p:cNvSpPr/>
          <p:nvPr/>
        </p:nvSpPr>
        <p:spPr>
          <a:xfrm>
            <a:off x="10295793" y="1565323"/>
            <a:ext cx="1603130" cy="504092"/>
          </a:xfrm>
          <a:prstGeom prst="borderCallout1">
            <a:avLst>
              <a:gd name="adj1" fmla="val 35030"/>
              <a:gd name="adj2" fmla="val -10293"/>
              <a:gd name="adj3" fmla="val 365988"/>
              <a:gd name="adj4" fmla="val -60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of model significance</a:t>
            </a:r>
            <a:endParaRPr lang="en-US" dirty="0"/>
          </a:p>
        </p:txBody>
      </p:sp>
      <p:sp>
        <p:nvSpPr>
          <p:cNvPr id="8" name="Line Callout 1 7"/>
          <p:cNvSpPr/>
          <p:nvPr/>
        </p:nvSpPr>
        <p:spPr>
          <a:xfrm>
            <a:off x="8692662" y="775860"/>
            <a:ext cx="1893275" cy="504092"/>
          </a:xfrm>
          <a:prstGeom prst="borderCallout1">
            <a:avLst>
              <a:gd name="adj1" fmla="val 65262"/>
              <a:gd name="adj2" fmla="val -11024"/>
              <a:gd name="adj3" fmla="val 254361"/>
              <a:gd name="adj4" fmla="val -167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Baseline “noise” or error</a:t>
            </a:r>
            <a:endParaRPr lang="en-US" dirty="0"/>
          </a:p>
        </p:txBody>
      </p:sp>
      <p:sp>
        <p:nvSpPr>
          <p:cNvPr id="9" name="Line Callout 1 8"/>
          <p:cNvSpPr/>
          <p:nvPr/>
        </p:nvSpPr>
        <p:spPr>
          <a:xfrm>
            <a:off x="7285893" y="2323306"/>
            <a:ext cx="1603130" cy="504092"/>
          </a:xfrm>
          <a:prstGeom prst="borderCallout1">
            <a:avLst>
              <a:gd name="adj1" fmla="val 65262"/>
              <a:gd name="adj2" fmla="val -11024"/>
              <a:gd name="adj3" fmla="val 254361"/>
              <a:gd name="adj4" fmla="val -167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error</a:t>
            </a:r>
            <a:endParaRPr lang="en-US" dirty="0"/>
          </a:p>
        </p:txBody>
      </p:sp>
    </p:spTree>
    <p:extLst>
      <p:ext uri="{BB962C8B-B14F-4D97-AF65-F5344CB8AC3E}">
        <p14:creationId xmlns:p14="http://schemas.microsoft.com/office/powerpoint/2010/main" val="429092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t>Vehicle obstruction results, now in odds ratios</a:t>
            </a:r>
            <a:endParaRPr lang="es-CO" b="0" dirty="0" smtClean="0">
              <a:cs typeface="Arial" charset="0"/>
            </a:endParaRPr>
          </a:p>
        </p:txBody>
      </p:sp>
      <p:sp>
        <p:nvSpPr>
          <p:cNvPr id="8" name="Rectangle 7"/>
          <p:cNvSpPr/>
          <p:nvPr/>
        </p:nvSpPr>
        <p:spPr>
          <a:xfrm>
            <a:off x="0" y="2404151"/>
            <a:ext cx="3728483" cy="4247317"/>
          </a:xfrm>
          <a:prstGeom prst="rect">
            <a:avLst/>
          </a:prstGeom>
        </p:spPr>
        <p:txBody>
          <a:bodyPr wrap="square">
            <a:spAutoFit/>
          </a:bodyPr>
          <a:lstStyle/>
          <a:p>
            <a:pPr marL="514350" indent="-514350">
              <a:buFont typeface="+mj-lt"/>
              <a:buAutoNum type="arabicPeriod"/>
            </a:pPr>
            <a:r>
              <a:rPr lang="en-US" dirty="0">
                <a:solidFill>
                  <a:schemeClr val="accent1">
                    <a:lumMod val="50000"/>
                  </a:schemeClr>
                </a:solidFill>
              </a:rPr>
              <a:t>Look for overall model </a:t>
            </a:r>
            <a:r>
              <a:rPr lang="en-US" dirty="0" smtClean="0">
                <a:solidFill>
                  <a:schemeClr val="accent1">
                    <a:lumMod val="50000"/>
                  </a:schemeClr>
                </a:solidFill>
              </a:rPr>
              <a:t>fit</a:t>
            </a:r>
          </a:p>
          <a:p>
            <a:pPr marL="514350" indent="-514350">
              <a:buFont typeface="+mj-lt"/>
              <a:buAutoNum type="arabicPeriod"/>
            </a:pPr>
            <a:r>
              <a:rPr lang="en-US" dirty="0" smtClean="0">
                <a:solidFill>
                  <a:schemeClr val="accent1">
                    <a:lumMod val="50000"/>
                  </a:schemeClr>
                </a:solidFill>
              </a:rPr>
              <a:t>Look </a:t>
            </a:r>
            <a:r>
              <a:rPr lang="en-US" dirty="0">
                <a:solidFill>
                  <a:schemeClr val="accent1">
                    <a:lumMod val="50000"/>
                  </a:schemeClr>
                </a:solidFill>
              </a:rPr>
              <a:t>for significance of coefficients</a:t>
            </a:r>
          </a:p>
          <a:p>
            <a:pPr marL="514350" indent="-514350">
              <a:buFont typeface="+mj-lt"/>
              <a:buAutoNum type="arabicPeriod"/>
            </a:pPr>
            <a:r>
              <a:rPr lang="en-US" dirty="0" smtClean="0">
                <a:solidFill>
                  <a:schemeClr val="accent1">
                    <a:lumMod val="50000"/>
                  </a:schemeClr>
                </a:solidFill>
              </a:rPr>
              <a:t>Look </a:t>
            </a:r>
            <a:r>
              <a:rPr lang="en-US" dirty="0">
                <a:solidFill>
                  <a:schemeClr val="accent1">
                    <a:lumMod val="50000"/>
                  </a:schemeClr>
                </a:solidFill>
              </a:rPr>
              <a:t>for sign of coefficients –do they make sense</a:t>
            </a:r>
            <a:r>
              <a:rPr lang="en-US" dirty="0" smtClean="0">
                <a:solidFill>
                  <a:schemeClr val="accent1">
                    <a:lumMod val="50000"/>
                  </a:schemeClr>
                </a:solidFill>
              </a:rPr>
              <a:t>?</a:t>
            </a:r>
          </a:p>
          <a:p>
            <a:pPr marL="514350" indent="-514350">
              <a:buFont typeface="+mj-lt"/>
              <a:buAutoNum type="arabicPeriod"/>
            </a:pPr>
            <a:r>
              <a:rPr lang="en-US" dirty="0" smtClean="0">
                <a:solidFill>
                  <a:schemeClr val="accent1">
                    <a:lumMod val="50000"/>
                  </a:schemeClr>
                </a:solidFill>
              </a:rPr>
              <a:t>Write out equation</a:t>
            </a:r>
          </a:p>
          <a:p>
            <a:pPr marL="514350" indent="-514350">
              <a:buFont typeface="+mj-lt"/>
              <a:buAutoNum type="arabicPeriod"/>
            </a:pPr>
            <a:endParaRPr lang="en-US" dirty="0">
              <a:solidFill>
                <a:schemeClr val="accent1">
                  <a:lumMod val="50000"/>
                </a:schemeClr>
              </a:solidFill>
            </a:endParaRPr>
          </a:p>
          <a:p>
            <a:r>
              <a:rPr lang="en-US" dirty="0" smtClean="0">
                <a:solidFill>
                  <a:schemeClr val="accent1">
                    <a:lumMod val="50000"/>
                  </a:schemeClr>
                </a:solidFill>
              </a:rPr>
              <a:t>From linear regression: </a:t>
            </a:r>
          </a:p>
          <a:p>
            <a:pPr marL="514350" indent="-514350">
              <a:buFont typeface="+mj-lt"/>
              <a:buAutoNum type="arabicPeriod"/>
            </a:pPr>
            <a:endParaRPr lang="en-US" dirty="0">
              <a:solidFill>
                <a:schemeClr val="accent1">
                  <a:lumMod val="50000"/>
                </a:schemeClr>
              </a:solidFill>
            </a:endParaRPr>
          </a:p>
          <a:p>
            <a:pPr marL="457200" indent="-457200">
              <a:buFont typeface="Arial" panose="020B0604020202020204" pitchFamily="34" charset="0"/>
              <a:buChar char="•"/>
            </a:pPr>
            <a:r>
              <a:rPr lang="en-US" dirty="0" smtClean="0">
                <a:solidFill>
                  <a:schemeClr val="accent1">
                    <a:lumMod val="50000"/>
                  </a:schemeClr>
                </a:solidFill>
              </a:rPr>
              <a:t>Try </a:t>
            </a:r>
            <a:r>
              <a:rPr lang="en-US" dirty="0">
                <a:solidFill>
                  <a:schemeClr val="accent1">
                    <a:lumMod val="50000"/>
                  </a:schemeClr>
                </a:solidFill>
              </a:rPr>
              <a:t>to interpret magnitude of effect (practical relevance</a:t>
            </a:r>
            <a:r>
              <a:rPr lang="en-US" dirty="0" smtClean="0">
                <a:solidFill>
                  <a:schemeClr val="accent1">
                    <a:lumMod val="50000"/>
                  </a:schemeClr>
                </a:solidFill>
              </a:rPr>
              <a:t>)</a:t>
            </a:r>
          </a:p>
          <a:p>
            <a:pPr marL="457200" indent="-457200">
              <a:buFont typeface="Arial" panose="020B0604020202020204" pitchFamily="34" charset="0"/>
              <a:buChar char="•"/>
            </a:pPr>
            <a:endParaRPr lang="en-US" u="sng" dirty="0" smtClean="0">
              <a:solidFill>
                <a:schemeClr val="accent1">
                  <a:lumMod val="50000"/>
                </a:schemeClr>
              </a:solidFill>
            </a:endParaRPr>
          </a:p>
          <a:p>
            <a:pPr marL="914400" lvl="1" indent="-457200">
              <a:buFont typeface="Arial" panose="020B0604020202020204" pitchFamily="34" charset="0"/>
              <a:buChar char="•"/>
            </a:pPr>
            <a:endParaRPr lang="en-US" dirty="0">
              <a:solidFill>
                <a:schemeClr val="accent1">
                  <a:lumMod val="50000"/>
                </a:schemeClr>
              </a:solidFill>
            </a:endParaRPr>
          </a:p>
          <a:p>
            <a:pPr marL="914400" lvl="1" indent="-457200">
              <a:buFont typeface="Arial" panose="020B0604020202020204" pitchFamily="34" charset="0"/>
              <a:buChar char="•"/>
            </a:pPr>
            <a:endParaRPr lang="en-US" dirty="0" smtClean="0">
              <a:solidFill>
                <a:schemeClr val="accent1">
                  <a:lumMod val="50000"/>
                </a:schemeClr>
              </a:solidFill>
            </a:endParaRPr>
          </a:p>
          <a:p>
            <a:pPr marL="914400" lvl="1" indent="-457200">
              <a:buFont typeface="Arial" panose="020B0604020202020204" pitchFamily="34" charset="0"/>
              <a:buChar char="•"/>
            </a:pPr>
            <a:endParaRPr lang="en-US" dirty="0">
              <a:solidFill>
                <a:schemeClr val="accent1">
                  <a:lumMod val="50000"/>
                </a:schemeClr>
              </a:solidFill>
            </a:endParaRPr>
          </a:p>
        </p:txBody>
      </p:sp>
      <p:sp>
        <p:nvSpPr>
          <p:cNvPr id="9" name="Rectangle 8"/>
          <p:cNvSpPr/>
          <p:nvPr/>
        </p:nvSpPr>
        <p:spPr>
          <a:xfrm>
            <a:off x="3826220" y="2094526"/>
            <a:ext cx="7842739" cy="3416320"/>
          </a:xfrm>
          <a:prstGeom prst="rect">
            <a:avLst/>
          </a:prstGeom>
        </p:spPr>
        <p:txBody>
          <a:bodyPr wrap="square">
            <a:spAutoFit/>
          </a:bodyPr>
          <a:lstStyle/>
          <a:p>
            <a:r>
              <a:rPr lang="en-US" sz="1200" dirty="0" smtClean="0">
                <a:latin typeface="Courier New" panose="02070309020205020404" pitchFamily="49" charset="0"/>
                <a:cs typeface="Courier New" panose="02070309020205020404" pitchFamily="49" charset="0"/>
              </a:rPr>
              <a:t>Iteration </a:t>
            </a:r>
            <a:r>
              <a:rPr lang="en-US" sz="1200" dirty="0">
                <a:latin typeface="Courier New" panose="02070309020205020404" pitchFamily="49" charset="0"/>
                <a:cs typeface="Courier New" panose="02070309020205020404" pitchFamily="49" charset="0"/>
              </a:rPr>
              <a:t>0:   log likelihood =  -171.0588  </a:t>
            </a:r>
          </a:p>
          <a:p>
            <a:r>
              <a:rPr lang="en-US" sz="1200" dirty="0">
                <a:latin typeface="Courier New" panose="02070309020205020404" pitchFamily="49" charset="0"/>
                <a:cs typeface="Courier New" panose="02070309020205020404" pitchFamily="49" charset="0"/>
              </a:rPr>
              <a:t>Iteration 1:   log likelihood = -163.63324  </a:t>
            </a:r>
          </a:p>
          <a:p>
            <a:r>
              <a:rPr lang="en-US" sz="1200" dirty="0">
                <a:latin typeface="Courier New" panose="02070309020205020404" pitchFamily="49" charset="0"/>
                <a:cs typeface="Courier New" panose="02070309020205020404" pitchFamily="49" charset="0"/>
              </a:rPr>
              <a:t>Iteration 2:   log likelihood = -163.38711  </a:t>
            </a:r>
          </a:p>
          <a:p>
            <a:r>
              <a:rPr lang="en-US" sz="1200" dirty="0">
                <a:latin typeface="Courier New" panose="02070309020205020404" pitchFamily="49" charset="0"/>
                <a:cs typeface="Courier New" panose="02070309020205020404" pitchFamily="49" charset="0"/>
              </a:rPr>
              <a:t>Iteration 3:   log likelihood = -163.38616  </a:t>
            </a:r>
          </a:p>
          <a:p>
            <a:r>
              <a:rPr lang="en-US" sz="1200" dirty="0">
                <a:latin typeface="Courier New" panose="02070309020205020404" pitchFamily="49" charset="0"/>
                <a:cs typeface="Courier New" panose="02070309020205020404" pitchFamily="49" charset="0"/>
              </a:rPr>
              <a:t>Iteration 4:   log likelihood = -163.38616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Logistic regression                               Number of </a:t>
            </a:r>
            <a:r>
              <a:rPr lang="en-US" sz="1200" dirty="0" err="1">
                <a:latin typeface="Courier New" panose="02070309020205020404" pitchFamily="49" charset="0"/>
                <a:cs typeface="Courier New" panose="02070309020205020404" pitchFamily="49" charset="0"/>
              </a:rPr>
              <a:t>obs</a:t>
            </a:r>
            <a:r>
              <a:rPr lang="en-US" sz="1200" dirty="0">
                <a:latin typeface="Courier New" panose="02070309020205020404" pitchFamily="49" charset="0"/>
                <a:cs typeface="Courier New" panose="02070309020205020404" pitchFamily="49" charset="0"/>
              </a:rPr>
              <a:t>   =        338</a:t>
            </a:r>
          </a:p>
          <a:p>
            <a:r>
              <a:rPr lang="en-US" sz="1200" dirty="0">
                <a:latin typeface="Courier New" panose="02070309020205020404" pitchFamily="49" charset="0"/>
                <a:cs typeface="Courier New" panose="02070309020205020404" pitchFamily="49" charset="0"/>
              </a:rPr>
              <a:t>                                                  LR chi2(2)      =      15.35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Prob</a:t>
            </a:r>
            <a:r>
              <a:rPr lang="en-US" sz="1200" dirty="0">
                <a:latin typeface="Courier New" panose="02070309020205020404" pitchFamily="49" charset="0"/>
                <a:cs typeface="Courier New" panose="02070309020205020404" pitchFamily="49" charset="0"/>
              </a:rPr>
              <a:t> &gt; chi2     =     0.0005</a:t>
            </a:r>
          </a:p>
          <a:p>
            <a:r>
              <a:rPr lang="en-US" sz="1200" dirty="0">
                <a:latin typeface="Courier New" panose="02070309020205020404" pitchFamily="49" charset="0"/>
                <a:cs typeface="Courier New" panose="02070309020205020404" pitchFamily="49" charset="0"/>
              </a:rPr>
              <a:t>Log likelihood = -163.38616                       Pseudo R2       =     0.0449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obst_vehic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Coef</a:t>
            </a:r>
            <a:r>
              <a:rPr lang="en-US" sz="1200" dirty="0">
                <a:latin typeface="Courier New" panose="02070309020205020404" pitchFamily="49" charset="0"/>
                <a:cs typeface="Courier New" panose="02070309020205020404" pitchFamily="49" charset="0"/>
              </a:rPr>
              <a:t>.   Std. Err.      z    P&gt;|z|     [95% Conf. Interval]</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density |  -.0082919   .0033195    -2.50   0.012    -.0147981   -.0017857</a:t>
            </a:r>
          </a:p>
          <a:p>
            <a:r>
              <a:rPr lang="en-US" sz="1200" dirty="0">
                <a:latin typeface="Courier New" panose="02070309020205020404" pitchFamily="49" charset="0"/>
                <a:cs typeface="Courier New" panose="02070309020205020404" pitchFamily="49" charset="0"/>
              </a:rPr>
              <a:t>     benches |  -1.035425   .3833114    -2.70   0.007    -1.786702   -.2841486</a:t>
            </a:r>
          </a:p>
          <a:p>
            <a:r>
              <a:rPr lang="en-US" sz="1200" dirty="0">
                <a:latin typeface="Courier New" panose="02070309020205020404" pitchFamily="49" charset="0"/>
                <a:cs typeface="Courier New" panose="02070309020205020404" pitchFamily="49" charset="0"/>
              </a:rPr>
              <a:t>       _cons |   2.773034   1.562941     1.77   0.076    -.2902737    5.836341</a:t>
            </a:r>
          </a:p>
          <a:p>
            <a:r>
              <a:rPr lang="en-US" sz="1200" dirty="0">
                <a:latin typeface="Courier New" panose="02070309020205020404" pitchFamily="49" charset="0"/>
                <a:cs typeface="Courier New" panose="02070309020205020404" pitchFamily="49" charset="0"/>
              </a:rPr>
              <a:t>------------------------------------------------------------------------------</a:t>
            </a:r>
          </a:p>
        </p:txBody>
      </p:sp>
      <p:sp>
        <p:nvSpPr>
          <p:cNvPr id="5" name="TextBox 4"/>
          <p:cNvSpPr txBox="1"/>
          <p:nvPr/>
        </p:nvSpPr>
        <p:spPr>
          <a:xfrm>
            <a:off x="3781550" y="6080422"/>
            <a:ext cx="5444119" cy="369332"/>
          </a:xfrm>
          <a:prstGeom prst="rect">
            <a:avLst/>
          </a:prstGeom>
          <a:noFill/>
        </p:spPr>
        <p:txBody>
          <a:bodyPr wrap="none" rtlCol="0">
            <a:spAutoFit/>
          </a:bodyPr>
          <a:lstStyle/>
          <a:p>
            <a:r>
              <a:rPr lang="en-US" dirty="0" smtClean="0"/>
              <a:t>Ln(p/1-p) =2.773 + -0.00829*density + -1.0354*benches</a:t>
            </a:r>
            <a:endParaRPr lang="en-US" dirty="0"/>
          </a:p>
        </p:txBody>
      </p:sp>
      <p:sp>
        <p:nvSpPr>
          <p:cNvPr id="6" name="Rectangle 5"/>
          <p:cNvSpPr/>
          <p:nvPr/>
        </p:nvSpPr>
        <p:spPr>
          <a:xfrm>
            <a:off x="53067" y="5618757"/>
            <a:ext cx="12054390" cy="646331"/>
          </a:xfrm>
          <a:prstGeom prst="rect">
            <a:avLst/>
          </a:prstGeom>
        </p:spPr>
        <p:txBody>
          <a:bodyPr wrap="none">
            <a:spAutoFit/>
          </a:bodyPr>
          <a:lstStyle/>
          <a:p>
            <a:pPr marL="285750" indent="-285750">
              <a:buFont typeface="Arial" panose="020B0604020202020204" pitchFamily="34" charset="0"/>
              <a:buChar char="•"/>
            </a:pPr>
            <a:r>
              <a:rPr lang="en-US" u="sng" dirty="0">
                <a:solidFill>
                  <a:schemeClr val="accent1">
                    <a:lumMod val="50000"/>
                  </a:schemeClr>
                </a:solidFill>
              </a:rPr>
              <a:t>What would be the predicted probability </a:t>
            </a:r>
            <a:r>
              <a:rPr lang="en-US" u="sng" dirty="0" smtClean="0">
                <a:solidFill>
                  <a:schemeClr val="accent1">
                    <a:lumMod val="50000"/>
                  </a:schemeClr>
                </a:solidFill>
              </a:rPr>
              <a:t>that a given segment with density of 469 </a:t>
            </a:r>
            <a:r>
              <a:rPr lang="en-US" u="sng" dirty="0" err="1" smtClean="0">
                <a:solidFill>
                  <a:schemeClr val="accent1">
                    <a:lumMod val="50000"/>
                  </a:schemeClr>
                </a:solidFill>
              </a:rPr>
              <a:t>pers</a:t>
            </a:r>
            <a:r>
              <a:rPr lang="en-US" u="sng" dirty="0" smtClean="0">
                <a:solidFill>
                  <a:schemeClr val="accent1">
                    <a:lumMod val="50000"/>
                  </a:schemeClr>
                </a:solidFill>
              </a:rPr>
              <a:t>/</a:t>
            </a:r>
            <a:r>
              <a:rPr lang="en-US" u="sng" dirty="0" err="1" smtClean="0">
                <a:solidFill>
                  <a:schemeClr val="accent1">
                    <a:lumMod val="50000"/>
                  </a:schemeClr>
                </a:solidFill>
              </a:rPr>
              <a:t>hec</a:t>
            </a:r>
            <a:r>
              <a:rPr lang="en-US" u="sng" dirty="0" smtClean="0">
                <a:solidFill>
                  <a:schemeClr val="accent1">
                    <a:lumMod val="50000"/>
                  </a:schemeClr>
                </a:solidFill>
              </a:rPr>
              <a:t> and benches on it had a vehicle</a:t>
            </a:r>
          </a:p>
          <a:p>
            <a:r>
              <a:rPr lang="en-US" u="sng" dirty="0">
                <a:solidFill>
                  <a:schemeClr val="accent1">
                    <a:lumMod val="50000"/>
                  </a:schemeClr>
                </a:solidFill>
              </a:rPr>
              <a:t>o</a:t>
            </a:r>
            <a:r>
              <a:rPr lang="en-US" u="sng" dirty="0" smtClean="0">
                <a:solidFill>
                  <a:schemeClr val="accent1">
                    <a:lumMod val="50000"/>
                  </a:schemeClr>
                </a:solidFill>
              </a:rPr>
              <a:t>bstructing the path?</a:t>
            </a:r>
            <a:endParaRPr lang="en-US" dirty="0"/>
          </a:p>
        </p:txBody>
      </p:sp>
      <p:sp>
        <p:nvSpPr>
          <p:cNvPr id="11" name="TextBox 10"/>
          <p:cNvSpPr txBox="1"/>
          <p:nvPr/>
        </p:nvSpPr>
        <p:spPr>
          <a:xfrm>
            <a:off x="3834617" y="6372999"/>
            <a:ext cx="5444119" cy="369332"/>
          </a:xfrm>
          <a:prstGeom prst="rect">
            <a:avLst/>
          </a:prstGeom>
          <a:noFill/>
        </p:spPr>
        <p:txBody>
          <a:bodyPr wrap="none" rtlCol="0">
            <a:spAutoFit/>
          </a:bodyPr>
          <a:lstStyle/>
          <a:p>
            <a:r>
              <a:rPr lang="en-US" dirty="0" smtClean="0"/>
              <a:t>Ln(p/1-p) =2.773 + -0.00829*density + -1.0354*benches</a:t>
            </a:r>
            <a:endParaRPr lang="en-US" dirty="0"/>
          </a:p>
        </p:txBody>
      </p:sp>
    </p:spTree>
    <p:extLst>
      <p:ext uri="{BB962C8B-B14F-4D97-AF65-F5344CB8AC3E}">
        <p14:creationId xmlns:p14="http://schemas.microsoft.com/office/powerpoint/2010/main" val="3653427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Three ways to interpret results</a:t>
            </a:r>
          </a:p>
          <a:p>
            <a:pPr marL="0" indent="0">
              <a:buNone/>
            </a:pPr>
            <a:r>
              <a:rPr lang="en-US" dirty="0"/>
              <a:t>3</a:t>
            </a:r>
            <a:r>
              <a:rPr lang="en-US" dirty="0" smtClean="0"/>
              <a:t>) Use predicted probabilities: more work for us, but better for reader!!</a:t>
            </a:r>
          </a:p>
          <a:p>
            <a:pPr marL="0" indent="0">
              <a:buNone/>
            </a:pPr>
            <a:r>
              <a:rPr lang="en-US" dirty="0"/>
              <a:t>	</a:t>
            </a:r>
          </a:p>
          <a:p>
            <a:pPr lvl="1"/>
            <a:endParaRPr lang="en-US" dirty="0" smtClean="0"/>
          </a:p>
          <a:p>
            <a:pPr lvl="1"/>
            <a:endParaRPr lang="en-US" dirty="0"/>
          </a:p>
        </p:txBody>
      </p:sp>
      <p:graphicFrame>
        <p:nvGraphicFramePr>
          <p:cNvPr id="4" name="Object 6"/>
          <p:cNvGraphicFramePr>
            <a:graphicFrameLocks noChangeAspect="1"/>
          </p:cNvGraphicFramePr>
          <p:nvPr>
            <p:extLst/>
          </p:nvPr>
        </p:nvGraphicFramePr>
        <p:xfrm>
          <a:off x="5747150" y="591450"/>
          <a:ext cx="5798218" cy="872911"/>
        </p:xfrm>
        <a:graphic>
          <a:graphicData uri="http://schemas.openxmlformats.org/presentationml/2006/ole">
            <mc:AlternateContent xmlns:mc="http://schemas.openxmlformats.org/markup-compatibility/2006">
              <mc:Choice xmlns:v="urn:schemas-microsoft-com:vml" Requires="v">
                <p:oleObj spid="_x0000_s24661" name="Equation" r:id="rId3" imgW="2844720" imgH="431640" progId="Equation.3">
                  <p:embed/>
                </p:oleObj>
              </mc:Choice>
              <mc:Fallback>
                <p:oleObj name="Equation" r:id="rId3" imgW="2844720" imgH="431640" progId="Equation.3">
                  <p:embed/>
                  <p:pic>
                    <p:nvPicPr>
                      <p:cNvPr id="4" name="Object 6"/>
                      <p:cNvPicPr>
                        <a:picLocks noChangeAspect="1" noChangeArrowheads="1"/>
                      </p:cNvPicPr>
                      <p:nvPr/>
                    </p:nvPicPr>
                    <p:blipFill>
                      <a:blip r:embed="rId4"/>
                      <a:srcRect/>
                      <a:stretch>
                        <a:fillRect/>
                      </a:stretch>
                    </p:blipFill>
                    <p:spPr bwMode="auto">
                      <a:xfrm>
                        <a:off x="5747150" y="591450"/>
                        <a:ext cx="5798218" cy="872911"/>
                      </a:xfrm>
                      <a:prstGeom prst="rect">
                        <a:avLst/>
                      </a:prstGeom>
                      <a:solidFill>
                        <a:schemeClr val="bg1"/>
                      </a:solidFill>
                    </p:spPr>
                  </p:pic>
                </p:oleObj>
              </mc:Fallback>
            </mc:AlternateContent>
          </a:graphicData>
        </a:graphic>
      </p:graphicFrame>
      <p:graphicFrame>
        <p:nvGraphicFramePr>
          <p:cNvPr id="5" name="Object 6"/>
          <p:cNvGraphicFramePr>
            <a:graphicFrameLocks noChangeAspect="1"/>
          </p:cNvGraphicFramePr>
          <p:nvPr>
            <p:extLst/>
          </p:nvPr>
        </p:nvGraphicFramePr>
        <p:xfrm>
          <a:off x="3734201" y="2871580"/>
          <a:ext cx="3598862" cy="873125"/>
        </p:xfrm>
        <a:graphic>
          <a:graphicData uri="http://schemas.openxmlformats.org/presentationml/2006/ole">
            <mc:AlternateContent xmlns:mc="http://schemas.openxmlformats.org/markup-compatibility/2006">
              <mc:Choice xmlns:v="urn:schemas-microsoft-com:vml" Requires="v">
                <p:oleObj spid="_x0000_s24662" name="Equation" r:id="rId5" imgW="1765080" imgH="431640" progId="Equation.3">
                  <p:embed/>
                </p:oleObj>
              </mc:Choice>
              <mc:Fallback>
                <p:oleObj name="Equation" r:id="rId5" imgW="1765080" imgH="431640" progId="Equation.3">
                  <p:embed/>
                  <p:pic>
                    <p:nvPicPr>
                      <p:cNvPr id="5" name="Object 6"/>
                      <p:cNvPicPr>
                        <a:picLocks noChangeAspect="1" noChangeArrowheads="1"/>
                      </p:cNvPicPr>
                      <p:nvPr/>
                    </p:nvPicPr>
                    <p:blipFill>
                      <a:blip r:embed="rId6"/>
                      <a:srcRect/>
                      <a:stretch>
                        <a:fillRect/>
                      </a:stretch>
                    </p:blipFill>
                    <p:spPr bwMode="auto">
                      <a:xfrm>
                        <a:off x="3734201" y="2871580"/>
                        <a:ext cx="3598862" cy="873125"/>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671201829"/>
              </p:ext>
            </p:extLst>
          </p:nvPr>
        </p:nvGraphicFramePr>
        <p:xfrm>
          <a:off x="2521553" y="4021795"/>
          <a:ext cx="7224157" cy="929618"/>
        </p:xfrm>
        <a:graphic>
          <a:graphicData uri="http://schemas.openxmlformats.org/presentationml/2006/ole">
            <mc:AlternateContent xmlns:mc="http://schemas.openxmlformats.org/markup-compatibility/2006">
              <mc:Choice xmlns:v="urn:schemas-microsoft-com:vml" Requires="v">
                <p:oleObj spid="_x0000_s24663" name="Equation" r:id="rId7" imgW="3225600" imgH="419040" progId="Equation.3">
                  <p:embed/>
                </p:oleObj>
              </mc:Choice>
              <mc:Fallback>
                <p:oleObj name="Equation" r:id="rId7" imgW="3225600" imgH="419040" progId="Equation.3">
                  <p:embed/>
                  <p:pic>
                    <p:nvPicPr>
                      <p:cNvPr id="5" name="Object 6"/>
                      <p:cNvPicPr>
                        <a:picLocks noChangeAspect="1" noChangeArrowheads="1"/>
                      </p:cNvPicPr>
                      <p:nvPr/>
                    </p:nvPicPr>
                    <p:blipFill>
                      <a:blip r:embed="rId8"/>
                      <a:srcRect/>
                      <a:stretch>
                        <a:fillRect/>
                      </a:stretch>
                    </p:blipFill>
                    <p:spPr bwMode="auto">
                      <a:xfrm>
                        <a:off x="2521553" y="4021795"/>
                        <a:ext cx="7224157" cy="929618"/>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71626045"/>
              </p:ext>
            </p:extLst>
          </p:nvPr>
        </p:nvGraphicFramePr>
        <p:xfrm>
          <a:off x="237744" y="5189061"/>
          <a:ext cx="11696753" cy="987901"/>
        </p:xfrm>
        <a:graphic>
          <a:graphicData uri="http://schemas.openxmlformats.org/presentationml/2006/ole">
            <mc:AlternateContent xmlns:mc="http://schemas.openxmlformats.org/markup-compatibility/2006">
              <mc:Choice xmlns:v="urn:schemas-microsoft-com:vml" Requires="v">
                <p:oleObj spid="_x0000_s24664" name="Equation" r:id="rId9" imgW="4609800" imgH="393480" progId="Equation.3">
                  <p:embed/>
                </p:oleObj>
              </mc:Choice>
              <mc:Fallback>
                <p:oleObj name="Equation" r:id="rId9" imgW="4609800" imgH="393480" progId="Equation.3">
                  <p:embed/>
                  <p:pic>
                    <p:nvPicPr>
                      <p:cNvPr id="6" name="Object 6"/>
                      <p:cNvPicPr>
                        <a:picLocks noChangeAspect="1" noChangeArrowheads="1"/>
                      </p:cNvPicPr>
                      <p:nvPr/>
                    </p:nvPicPr>
                    <p:blipFill>
                      <a:blip r:embed="rId10"/>
                      <a:srcRect/>
                      <a:stretch>
                        <a:fillRect/>
                      </a:stretch>
                    </p:blipFill>
                    <p:spPr bwMode="auto">
                      <a:xfrm>
                        <a:off x="237744" y="5189061"/>
                        <a:ext cx="11696753" cy="98790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99852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a:xfrm>
            <a:off x="625366" y="1505579"/>
            <a:ext cx="10515600" cy="4351338"/>
          </a:xfrm>
        </p:spPr>
        <p:txBody>
          <a:bodyPr/>
          <a:lstStyle/>
          <a:p>
            <a:pPr marL="0" indent="0">
              <a:buNone/>
            </a:pPr>
            <a:r>
              <a:rPr lang="en-US" dirty="0" smtClean="0"/>
              <a:t>3) Use </a:t>
            </a:r>
            <a:r>
              <a:rPr lang="en-US" dirty="0"/>
              <a:t>predicted probabilities: more work for us, but better for reader</a:t>
            </a:r>
            <a:r>
              <a:rPr lang="en-US" dirty="0" smtClean="0"/>
              <a:t>!!</a:t>
            </a:r>
          </a:p>
          <a:p>
            <a:r>
              <a:rPr lang="en-US" dirty="0" smtClean="0"/>
              <a:t>I can now re-estimate the predicted probability but for different values of density (say 400, 450, 500, 550, 600)  </a:t>
            </a:r>
          </a:p>
          <a:p>
            <a:r>
              <a:rPr lang="en-US" dirty="0" smtClean="0"/>
              <a:t>Or I can use the density values in the data</a:t>
            </a:r>
          </a:p>
          <a:p>
            <a:endParaRPr lang="en-US" dirty="0"/>
          </a:p>
        </p:txBody>
      </p:sp>
      <p:pic>
        <p:nvPicPr>
          <p:cNvPr id="4" name="Picture 3"/>
          <p:cNvPicPr>
            <a:picLocks noChangeAspect="1"/>
          </p:cNvPicPr>
          <p:nvPr/>
        </p:nvPicPr>
        <p:blipFill>
          <a:blip r:embed="rId2"/>
          <a:stretch>
            <a:fillRect/>
          </a:stretch>
        </p:blipFill>
        <p:spPr>
          <a:xfrm>
            <a:off x="907131" y="3736428"/>
            <a:ext cx="4011622" cy="2936867"/>
          </a:xfrm>
          <a:prstGeom prst="rect">
            <a:avLst/>
          </a:prstGeom>
        </p:spPr>
      </p:pic>
      <p:sp>
        <p:nvSpPr>
          <p:cNvPr id="5" name="TextBox 4"/>
          <p:cNvSpPr txBox="1"/>
          <p:nvPr/>
        </p:nvSpPr>
        <p:spPr>
          <a:xfrm>
            <a:off x="3352158" y="4209393"/>
            <a:ext cx="1292341" cy="369332"/>
          </a:xfrm>
          <a:prstGeom prst="rect">
            <a:avLst/>
          </a:prstGeom>
          <a:noFill/>
        </p:spPr>
        <p:txBody>
          <a:bodyPr wrap="none" rtlCol="0">
            <a:spAutoFit/>
          </a:bodyPr>
          <a:lstStyle/>
          <a:p>
            <a:r>
              <a:rPr lang="en-US" dirty="0" smtClean="0"/>
              <a:t>No benches</a:t>
            </a:r>
            <a:endParaRPr lang="en-US" dirty="0"/>
          </a:p>
        </p:txBody>
      </p:sp>
      <p:pic>
        <p:nvPicPr>
          <p:cNvPr id="6" name="Picture 5"/>
          <p:cNvPicPr>
            <a:picLocks noChangeAspect="1"/>
          </p:cNvPicPr>
          <p:nvPr/>
        </p:nvPicPr>
        <p:blipFill>
          <a:blip r:embed="rId3"/>
          <a:stretch>
            <a:fillRect/>
          </a:stretch>
        </p:blipFill>
        <p:spPr>
          <a:xfrm>
            <a:off x="4918753" y="3736428"/>
            <a:ext cx="4140304" cy="3031073"/>
          </a:xfrm>
          <a:prstGeom prst="rect">
            <a:avLst/>
          </a:prstGeom>
        </p:spPr>
      </p:pic>
      <p:sp>
        <p:nvSpPr>
          <p:cNvPr id="8" name="TextBox 7"/>
          <p:cNvSpPr txBox="1"/>
          <p:nvPr/>
        </p:nvSpPr>
        <p:spPr>
          <a:xfrm>
            <a:off x="7363780" y="4228521"/>
            <a:ext cx="1322285" cy="369332"/>
          </a:xfrm>
          <a:prstGeom prst="rect">
            <a:avLst/>
          </a:prstGeom>
          <a:noFill/>
        </p:spPr>
        <p:txBody>
          <a:bodyPr wrap="none" rtlCol="0">
            <a:spAutoFit/>
          </a:bodyPr>
          <a:lstStyle/>
          <a:p>
            <a:r>
              <a:rPr lang="en-US" dirty="0"/>
              <a:t>Y</a:t>
            </a:r>
            <a:r>
              <a:rPr lang="en-US" dirty="0" smtClean="0"/>
              <a:t>es benches</a:t>
            </a:r>
            <a:endParaRPr lang="en-US" dirty="0"/>
          </a:p>
        </p:txBody>
      </p:sp>
      <p:sp>
        <p:nvSpPr>
          <p:cNvPr id="9" name="Line Callout 1 8"/>
          <p:cNvSpPr/>
          <p:nvPr/>
        </p:nvSpPr>
        <p:spPr>
          <a:xfrm>
            <a:off x="6724157" y="3317937"/>
            <a:ext cx="1603130" cy="504092"/>
          </a:xfrm>
          <a:prstGeom prst="borderCallout1">
            <a:avLst>
              <a:gd name="adj1" fmla="val 48061"/>
              <a:gd name="adj2" fmla="val -15941"/>
              <a:gd name="adj3" fmla="val 110496"/>
              <a:gd name="adj4" fmla="val -90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Scale of y-axis!</a:t>
            </a:r>
            <a:endParaRPr lang="en-US" dirty="0"/>
          </a:p>
        </p:txBody>
      </p:sp>
      <p:sp>
        <p:nvSpPr>
          <p:cNvPr id="11" name="TextBox 10"/>
          <p:cNvSpPr txBox="1"/>
          <p:nvPr/>
        </p:nvSpPr>
        <p:spPr>
          <a:xfrm>
            <a:off x="9059057" y="4313062"/>
            <a:ext cx="3077830"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It’s negative, as estimated</a:t>
            </a:r>
          </a:p>
          <a:p>
            <a:pPr marL="285750" indent="-285750">
              <a:buFont typeface="Arial" panose="020B0604020202020204" pitchFamily="34" charset="0"/>
              <a:buChar char="•"/>
            </a:pPr>
            <a:r>
              <a:rPr lang="en-US" dirty="0" smtClean="0"/>
              <a:t>Steeper at beginning,</a:t>
            </a:r>
          </a:p>
          <a:p>
            <a:r>
              <a:rPr lang="en-US" dirty="0"/>
              <a:t> </a:t>
            </a:r>
            <a:r>
              <a:rPr lang="en-US" dirty="0" smtClean="0"/>
              <a:t>    tapering off as density goes </a:t>
            </a:r>
          </a:p>
          <a:p>
            <a:r>
              <a:rPr lang="en-US" dirty="0"/>
              <a:t> </a:t>
            </a:r>
            <a:r>
              <a:rPr lang="en-US" dirty="0" smtClean="0"/>
              <a:t>     up</a:t>
            </a:r>
            <a:endParaRPr lang="en-US" dirty="0"/>
          </a:p>
        </p:txBody>
      </p:sp>
    </p:spTree>
    <p:extLst>
      <p:ext uri="{BB962C8B-B14F-4D97-AF65-F5344CB8AC3E}">
        <p14:creationId xmlns:p14="http://schemas.microsoft.com/office/powerpoint/2010/main" val="3902283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An image says a thousand words…</a:t>
            </a:r>
            <a:endParaRPr lang="en-US" dirty="0"/>
          </a:p>
        </p:txBody>
      </p:sp>
      <p:pic>
        <p:nvPicPr>
          <p:cNvPr id="4" name="Picture 3"/>
          <p:cNvPicPr>
            <a:picLocks noChangeAspect="1"/>
          </p:cNvPicPr>
          <p:nvPr/>
        </p:nvPicPr>
        <p:blipFill>
          <a:blip r:embed="rId2"/>
          <a:stretch>
            <a:fillRect/>
          </a:stretch>
        </p:blipFill>
        <p:spPr>
          <a:xfrm>
            <a:off x="3388214" y="2566510"/>
            <a:ext cx="5116027" cy="3745390"/>
          </a:xfrm>
          <a:prstGeom prst="rect">
            <a:avLst/>
          </a:prstGeom>
        </p:spPr>
      </p:pic>
      <p:sp>
        <p:nvSpPr>
          <p:cNvPr id="5" name="TextBox 4"/>
          <p:cNvSpPr txBox="1"/>
          <p:nvPr/>
        </p:nvSpPr>
        <p:spPr>
          <a:xfrm>
            <a:off x="8648860" y="3401129"/>
            <a:ext cx="313586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Effect of benches almost doubles probability</a:t>
            </a:r>
          </a:p>
          <a:p>
            <a:pPr marL="285750" indent="-285750">
              <a:buFont typeface="Arial" panose="020B0604020202020204" pitchFamily="34" charset="0"/>
              <a:buChar char="•"/>
            </a:pPr>
            <a:r>
              <a:rPr lang="en-US" dirty="0" smtClean="0"/>
              <a:t>It’s greater in absolute magnitude at low densities</a:t>
            </a:r>
            <a:endParaRPr lang="en-US" dirty="0"/>
          </a:p>
        </p:txBody>
      </p:sp>
    </p:spTree>
    <p:extLst>
      <p:ext uri="{BB962C8B-B14F-4D97-AF65-F5344CB8AC3E}">
        <p14:creationId xmlns:p14="http://schemas.microsoft.com/office/powerpoint/2010/main" val="25790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day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37194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I have improved in my image?</a:t>
            </a:r>
            <a:endParaRPr lang="en-US" dirty="0"/>
          </a:p>
        </p:txBody>
      </p:sp>
      <p:sp>
        <p:nvSpPr>
          <p:cNvPr id="3" name="Content Placeholder 2"/>
          <p:cNvSpPr>
            <a:spLocks noGrp="1"/>
          </p:cNvSpPr>
          <p:nvPr>
            <p:ph idx="1"/>
          </p:nvPr>
        </p:nvSpPr>
        <p:spPr/>
        <p:txBody>
          <a:bodyPr/>
          <a:lstStyle/>
          <a:p>
            <a:r>
              <a:rPr lang="en-US" dirty="0" smtClean="0"/>
              <a:t>Improvements (so many!)</a:t>
            </a:r>
          </a:p>
          <a:p>
            <a:pPr lvl="1"/>
            <a:r>
              <a:rPr lang="en-US" dirty="0" smtClean="0"/>
              <a:t>Label axes</a:t>
            </a:r>
          </a:p>
          <a:p>
            <a:pPr lvl="1"/>
            <a:r>
              <a:rPr lang="en-US" dirty="0" smtClean="0"/>
              <a:t>Chart title</a:t>
            </a:r>
          </a:p>
          <a:p>
            <a:pPr lvl="1"/>
            <a:r>
              <a:rPr lang="en-US" dirty="0" smtClean="0"/>
              <a:t>Different colors for benches=0, 1</a:t>
            </a:r>
          </a:p>
          <a:p>
            <a:pPr lvl="1"/>
            <a:r>
              <a:rPr lang="en-US" dirty="0" smtClean="0"/>
              <a:t>Legend</a:t>
            </a:r>
          </a:p>
          <a:p>
            <a:pPr lvl="1"/>
            <a:r>
              <a:rPr lang="en-US" dirty="0" smtClean="0"/>
              <a:t>Connect lines</a:t>
            </a:r>
          </a:p>
          <a:p>
            <a:pPr lvl="1"/>
            <a:r>
              <a:rPr lang="en-US" dirty="0" smtClean="0"/>
              <a:t>Include confidence intervals…</a:t>
            </a:r>
          </a:p>
          <a:p>
            <a:endParaRPr lang="en-US" dirty="0"/>
          </a:p>
          <a:p>
            <a:r>
              <a:rPr lang="en-US" dirty="0" smtClean="0"/>
              <a:t>But the main point remains: this shows you how the probability of encountering an obstacle in a segment changes with density. </a:t>
            </a:r>
            <a:endParaRPr lang="en-US" dirty="0"/>
          </a:p>
        </p:txBody>
      </p:sp>
      <p:pic>
        <p:nvPicPr>
          <p:cNvPr id="4" name="Picture 3"/>
          <p:cNvPicPr>
            <a:picLocks noChangeAspect="1"/>
          </p:cNvPicPr>
          <p:nvPr/>
        </p:nvPicPr>
        <p:blipFill>
          <a:blip r:embed="rId2"/>
          <a:stretch>
            <a:fillRect/>
          </a:stretch>
        </p:blipFill>
        <p:spPr>
          <a:xfrm>
            <a:off x="7959409" y="1690688"/>
            <a:ext cx="3571812" cy="2614886"/>
          </a:xfrm>
          <a:prstGeom prst="rect">
            <a:avLst/>
          </a:prstGeom>
        </p:spPr>
      </p:pic>
    </p:spTree>
    <p:extLst>
      <p:ext uri="{BB962C8B-B14F-4D97-AF65-F5344CB8AC3E}">
        <p14:creationId xmlns:p14="http://schemas.microsoft.com/office/powerpoint/2010/main" val="3012257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a:t>
            </a:r>
            <a:endParaRPr lang="en-US" dirty="0"/>
          </a:p>
        </p:txBody>
      </p:sp>
      <p:sp>
        <p:nvSpPr>
          <p:cNvPr id="3" name="Content Placeholder 2"/>
          <p:cNvSpPr>
            <a:spLocks noGrp="1"/>
          </p:cNvSpPr>
          <p:nvPr>
            <p:ph idx="1"/>
          </p:nvPr>
        </p:nvSpPr>
        <p:spPr>
          <a:xfrm>
            <a:off x="838200" y="1600156"/>
            <a:ext cx="10515600" cy="4351338"/>
          </a:xfrm>
        </p:spPr>
        <p:txBody>
          <a:bodyPr/>
          <a:lstStyle/>
          <a:p>
            <a:r>
              <a:rPr lang="en-US" sz="2400" dirty="0" err="1" smtClean="0"/>
              <a:t>Copenhaguen</a:t>
            </a:r>
            <a:r>
              <a:rPr lang="en-US" sz="2400" dirty="0" smtClean="0"/>
              <a:t> data on 1681 residents of 12 areas in city (Madsen, 1976)</a:t>
            </a:r>
          </a:p>
          <a:p>
            <a:r>
              <a:rPr lang="en-US" sz="2400" dirty="0" smtClean="0"/>
              <a:t>Dependent variable: reported satisfaction </a:t>
            </a:r>
            <a:r>
              <a:rPr lang="en-US" sz="2400" dirty="0"/>
              <a:t>with housing conditions (1=low, 2=medium, 3=high</a:t>
            </a:r>
            <a:r>
              <a:rPr lang="en-US" sz="2400" dirty="0" smtClean="0"/>
              <a:t>) </a:t>
            </a:r>
            <a:r>
              <a:rPr lang="en-US" sz="2400" dirty="0" smtClean="0">
                <a:sym typeface="Wingdings" panose="05000000000000000000" pitchFamily="2" charset="2"/>
              </a:rPr>
              <a:t>  </a:t>
            </a:r>
            <a:r>
              <a:rPr lang="en-US" sz="2400" dirty="0" err="1" smtClean="0">
                <a:sym typeface="Wingdings" panose="05000000000000000000" pitchFamily="2" charset="2"/>
              </a:rPr>
              <a:t>satisfy_hi</a:t>
            </a:r>
            <a:r>
              <a:rPr lang="en-US" sz="2400" dirty="0" smtClean="0">
                <a:sym typeface="Wingdings" panose="05000000000000000000" pitchFamily="2" charset="2"/>
              </a:rPr>
              <a:t> = 1 if high satisfaction, otherwise = 0</a:t>
            </a:r>
            <a:endParaRPr lang="en-US" sz="2400" dirty="0"/>
          </a:p>
          <a:p>
            <a:r>
              <a:rPr lang="en-US" sz="2400" dirty="0" smtClean="0"/>
              <a:t>Independent variables:</a:t>
            </a:r>
          </a:p>
          <a:p>
            <a:pPr lvl="1"/>
            <a:r>
              <a:rPr lang="en-US" sz="1800" dirty="0" smtClean="0"/>
              <a:t>the </a:t>
            </a:r>
            <a:r>
              <a:rPr lang="en-US" sz="1800" dirty="0"/>
              <a:t>type of housing they had </a:t>
            </a:r>
            <a:r>
              <a:rPr lang="en-US" sz="1800" dirty="0" smtClean="0"/>
              <a:t>(1=apartments</a:t>
            </a:r>
            <a:r>
              <a:rPr lang="en-US" sz="1800" dirty="0"/>
              <a:t>, </a:t>
            </a:r>
            <a:r>
              <a:rPr lang="en-US" sz="1800" dirty="0" smtClean="0"/>
              <a:t>0 otherwise),</a:t>
            </a:r>
            <a:endParaRPr lang="en-US" sz="1800" dirty="0"/>
          </a:p>
          <a:p>
            <a:pPr lvl="1"/>
            <a:r>
              <a:rPr lang="en-US" sz="1800" dirty="0"/>
              <a:t>their feeling of influence on apartment management (</a:t>
            </a:r>
            <a:r>
              <a:rPr lang="en-US" sz="1800" dirty="0" smtClean="0"/>
              <a:t>1=low, 2=medium, 3=high</a:t>
            </a:r>
            <a:r>
              <a:rPr lang="en-US" sz="1800" dirty="0"/>
              <a:t>),</a:t>
            </a:r>
          </a:p>
          <a:p>
            <a:pPr lvl="1"/>
            <a:r>
              <a:rPr lang="en-US" sz="1800" dirty="0"/>
              <a:t>their degree of contact with neighbors (1=low, 2=high</a:t>
            </a:r>
            <a:r>
              <a:rPr lang="en-US" sz="2800" dirty="0" smtClean="0"/>
              <a:t>)</a:t>
            </a:r>
            <a:endParaRPr lang="en-US" sz="2800" dirty="0"/>
          </a:p>
          <a:p>
            <a:r>
              <a:rPr lang="en-US" sz="2400" dirty="0" smtClean="0"/>
              <a:t>Run logistic regression</a:t>
            </a:r>
            <a:endParaRPr lang="en-US" sz="2400" dirty="0"/>
          </a:p>
        </p:txBody>
      </p:sp>
      <p:sp>
        <p:nvSpPr>
          <p:cNvPr id="4" name="TextBox 3"/>
          <p:cNvSpPr txBox="1"/>
          <p:nvPr/>
        </p:nvSpPr>
        <p:spPr>
          <a:xfrm>
            <a:off x="1794341" y="4935255"/>
            <a:ext cx="8603317" cy="646331"/>
          </a:xfrm>
          <a:prstGeom prst="rect">
            <a:avLst/>
          </a:prstGeom>
          <a:solidFill>
            <a:srgbClr val="FF0000"/>
          </a:solidFill>
        </p:spPr>
        <p:txBody>
          <a:bodyPr wrap="none" rtlCol="0">
            <a:spAutoFit/>
          </a:bodyPr>
          <a:lstStyle/>
          <a:p>
            <a:r>
              <a:rPr lang="en-US" dirty="0" smtClean="0"/>
              <a:t>Please create python </a:t>
            </a:r>
            <a:r>
              <a:rPr lang="en-US" dirty="0" err="1" smtClean="0"/>
              <a:t>jupyter</a:t>
            </a:r>
            <a:r>
              <a:rPr lang="en-US" dirty="0" smtClean="0"/>
              <a:t> that turns dependent variable into a binary variable and run </a:t>
            </a:r>
          </a:p>
          <a:p>
            <a:r>
              <a:rPr lang="en-US" dirty="0" smtClean="0"/>
              <a:t>Logit regression and logistic regression (that is reporting raw </a:t>
            </a:r>
            <a:r>
              <a:rPr lang="en-US" dirty="0" err="1" smtClean="0"/>
              <a:t>coeffs</a:t>
            </a:r>
            <a:r>
              <a:rPr lang="en-US" dirty="0" smtClean="0"/>
              <a:t> and with ORs)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3273297"/>
              </p:ext>
            </p:extLst>
          </p:nvPr>
        </p:nvGraphicFramePr>
        <p:xfrm>
          <a:off x="10064750" y="98425"/>
          <a:ext cx="1841500" cy="7239000"/>
        </p:xfrm>
        <a:graphic>
          <a:graphicData uri="http://schemas.openxmlformats.org/presentationml/2006/ole">
            <mc:AlternateContent xmlns:mc="http://schemas.openxmlformats.org/markup-compatibility/2006">
              <mc:Choice xmlns:v="urn:schemas-microsoft-com:vml" Requires="v">
                <p:oleObj spid="_x0000_s25612" name="Worksheet" r:id="rId3" imgW="3054445" imgH="11976012" progId="Excel.Sheet.12">
                  <p:embed/>
                </p:oleObj>
              </mc:Choice>
              <mc:Fallback>
                <p:oleObj name="Worksheet" r:id="rId3" imgW="3054445" imgH="11976012" progId="Excel.Sheet.12">
                  <p:embed/>
                  <p:pic>
                    <p:nvPicPr>
                      <p:cNvPr id="0" name=""/>
                      <p:cNvPicPr/>
                      <p:nvPr/>
                    </p:nvPicPr>
                    <p:blipFill>
                      <a:blip r:embed="rId4"/>
                      <a:stretch>
                        <a:fillRect/>
                      </a:stretch>
                    </p:blipFill>
                    <p:spPr>
                      <a:xfrm>
                        <a:off x="10064750" y="98425"/>
                        <a:ext cx="1841500" cy="7239000"/>
                      </a:xfrm>
                      <a:prstGeom prst="rect">
                        <a:avLst/>
                      </a:prstGeom>
                    </p:spPr>
                  </p:pic>
                </p:oleObj>
              </mc:Fallback>
            </mc:AlternateContent>
          </a:graphicData>
        </a:graphic>
      </p:graphicFrame>
    </p:spTree>
    <p:extLst>
      <p:ext uri="{BB962C8B-B14F-4D97-AF65-F5344CB8AC3E}">
        <p14:creationId xmlns:p14="http://schemas.microsoft.com/office/powerpoint/2010/main" val="2168757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a:t>
            </a:r>
            <a:endParaRPr lang="en-US" dirty="0"/>
          </a:p>
        </p:txBody>
      </p:sp>
      <p:sp>
        <p:nvSpPr>
          <p:cNvPr id="3" name="Content Placeholder 2"/>
          <p:cNvSpPr>
            <a:spLocks noGrp="1"/>
          </p:cNvSpPr>
          <p:nvPr>
            <p:ph idx="1"/>
          </p:nvPr>
        </p:nvSpPr>
        <p:spPr/>
        <p:txBody>
          <a:bodyPr/>
          <a:lstStyle/>
          <a:p>
            <a:r>
              <a:rPr lang="en-US" dirty="0" smtClean="0"/>
              <a:t>What is the model fit?</a:t>
            </a:r>
          </a:p>
          <a:p>
            <a:r>
              <a:rPr lang="en-US" dirty="0" smtClean="0"/>
              <a:t>Which </a:t>
            </a:r>
            <a:r>
              <a:rPr lang="en-US" dirty="0" err="1" smtClean="0"/>
              <a:t>coeffs</a:t>
            </a:r>
            <a:r>
              <a:rPr lang="en-US" dirty="0" smtClean="0"/>
              <a:t> are statistically significant?</a:t>
            </a:r>
          </a:p>
          <a:p>
            <a:r>
              <a:rPr lang="en-US" dirty="0" smtClean="0"/>
              <a:t>Are the </a:t>
            </a:r>
            <a:r>
              <a:rPr lang="en-US" dirty="0" err="1" smtClean="0"/>
              <a:t>coeffs</a:t>
            </a:r>
            <a:r>
              <a:rPr lang="en-US" dirty="0" smtClean="0"/>
              <a:t> raw (</a:t>
            </a:r>
            <a:r>
              <a:rPr lang="en-US" dirty="0" err="1" smtClean="0"/>
              <a:t>unexponentiated</a:t>
            </a:r>
            <a:r>
              <a:rPr lang="en-US" dirty="0" smtClean="0"/>
              <a:t>) or in odds ratio?</a:t>
            </a:r>
          </a:p>
          <a:p>
            <a:pPr lvl="1"/>
            <a:r>
              <a:rPr lang="en-US" dirty="0" smtClean="0"/>
              <a:t>Interpret </a:t>
            </a:r>
            <a:r>
              <a:rPr lang="en-US" dirty="0" err="1" smtClean="0"/>
              <a:t>unexponentiated</a:t>
            </a:r>
            <a:r>
              <a:rPr lang="en-US" dirty="0"/>
              <a:t> </a:t>
            </a:r>
            <a:r>
              <a:rPr lang="en-US" dirty="0" smtClean="0"/>
              <a:t>coefficients</a:t>
            </a:r>
          </a:p>
          <a:p>
            <a:pPr lvl="2"/>
            <a:r>
              <a:rPr lang="en-US" dirty="0" smtClean="0"/>
              <a:t>The log odds </a:t>
            </a:r>
            <a:r>
              <a:rPr lang="en-US" dirty="0"/>
              <a:t>of being highly satisfied </a:t>
            </a:r>
            <a:r>
              <a:rPr lang="en-US" dirty="0" smtClean="0"/>
              <a:t>for those who report </a:t>
            </a:r>
            <a:r>
              <a:rPr lang="en-US" dirty="0"/>
              <a:t>feeling high influence on </a:t>
            </a:r>
            <a:r>
              <a:rPr lang="en-US" dirty="0" smtClean="0"/>
              <a:t>management increase by 0.65 than for those </a:t>
            </a:r>
            <a:r>
              <a:rPr lang="en-US" dirty="0"/>
              <a:t>who didn’t report feeling high influence, all other variables in the model held </a:t>
            </a:r>
            <a:r>
              <a:rPr lang="en-US" dirty="0" smtClean="0"/>
              <a:t>constant</a:t>
            </a:r>
            <a:endParaRPr lang="en-US" dirty="0"/>
          </a:p>
          <a:p>
            <a:pPr lvl="2"/>
            <a:r>
              <a:rPr lang="en-US" dirty="0" smtClean="0"/>
              <a:t>Those </a:t>
            </a:r>
            <a:r>
              <a:rPr lang="en-US" dirty="0"/>
              <a:t>who report high degree of contact with neighbors have </a:t>
            </a:r>
            <a:r>
              <a:rPr lang="en-US" dirty="0" smtClean="0"/>
              <a:t>0.21 higher log odds </a:t>
            </a:r>
            <a:r>
              <a:rPr lang="en-US" dirty="0"/>
              <a:t>of being highly satisfied than those who report low degree of </a:t>
            </a:r>
            <a:r>
              <a:rPr lang="en-US" dirty="0" smtClean="0"/>
              <a:t>contact, all else held equal</a:t>
            </a:r>
            <a:endParaRPr lang="en-US" dirty="0"/>
          </a:p>
          <a:p>
            <a:pPr lvl="2"/>
            <a:r>
              <a:rPr lang="en-US" dirty="0"/>
              <a:t>T</a:t>
            </a:r>
            <a:r>
              <a:rPr lang="en-US" dirty="0" smtClean="0"/>
              <a:t>hose </a:t>
            </a:r>
            <a:r>
              <a:rPr lang="en-US" dirty="0"/>
              <a:t>living in apartments </a:t>
            </a:r>
            <a:r>
              <a:rPr lang="en-US" dirty="0" smtClean="0"/>
              <a:t>have -0.08 lower log odds of </a:t>
            </a:r>
            <a:r>
              <a:rPr lang="en-US" dirty="0"/>
              <a:t>reporting high satisfaction </a:t>
            </a:r>
            <a:r>
              <a:rPr lang="en-US" dirty="0" smtClean="0"/>
              <a:t>than those </a:t>
            </a:r>
            <a:r>
              <a:rPr lang="en-US" dirty="0"/>
              <a:t>living in </a:t>
            </a:r>
            <a:r>
              <a:rPr lang="en-US" dirty="0" smtClean="0"/>
              <a:t>non-apartments, all else held equal” </a:t>
            </a:r>
            <a:r>
              <a:rPr lang="en-US" dirty="0"/>
              <a:t>–but it isn’t statistically significant! </a:t>
            </a:r>
            <a:r>
              <a:rPr lang="en-US" u="sng" dirty="0"/>
              <a:t>So the correct response would be “I didn’t detect a significant association between living in apartments and satisfaction.”</a:t>
            </a:r>
          </a:p>
          <a:p>
            <a:pPr lvl="2"/>
            <a:endParaRPr lang="en-US" dirty="0" smtClean="0"/>
          </a:p>
        </p:txBody>
      </p:sp>
      <p:pic>
        <p:nvPicPr>
          <p:cNvPr id="5" name="Picture 4"/>
          <p:cNvPicPr>
            <a:picLocks noChangeAspect="1"/>
          </p:cNvPicPr>
          <p:nvPr/>
        </p:nvPicPr>
        <p:blipFill rotWithShape="1">
          <a:blip r:embed="rId2"/>
          <a:srcRect r="36264"/>
          <a:stretch/>
        </p:blipFill>
        <p:spPr>
          <a:xfrm>
            <a:off x="6839505" y="159664"/>
            <a:ext cx="5272120" cy="2877898"/>
          </a:xfrm>
          <a:prstGeom prst="rect">
            <a:avLst/>
          </a:prstGeom>
        </p:spPr>
      </p:pic>
    </p:spTree>
    <p:extLst>
      <p:ext uri="{BB962C8B-B14F-4D97-AF65-F5344CB8AC3E}">
        <p14:creationId xmlns:p14="http://schemas.microsoft.com/office/powerpoint/2010/main" val="141434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a:t>
            </a:r>
            <a:endParaRPr lang="en-US" dirty="0"/>
          </a:p>
        </p:txBody>
      </p:sp>
      <p:sp>
        <p:nvSpPr>
          <p:cNvPr id="3" name="Content Placeholder 2"/>
          <p:cNvSpPr>
            <a:spLocks noGrp="1"/>
          </p:cNvSpPr>
          <p:nvPr>
            <p:ph idx="1"/>
          </p:nvPr>
        </p:nvSpPr>
        <p:spPr/>
        <p:txBody>
          <a:bodyPr/>
          <a:lstStyle/>
          <a:p>
            <a:r>
              <a:rPr lang="en-US" dirty="0" smtClean="0"/>
              <a:t>As odds ratios</a:t>
            </a:r>
          </a:p>
          <a:p>
            <a:pPr lvl="1"/>
            <a:r>
              <a:rPr lang="en-US" dirty="0" smtClean="0"/>
              <a:t>“Those who report feeling high influence on management have 1.9 higher odds of being highly satisfied than those who didn’t report feeling high influence, all other variables in the model held constant (AOVITMHC)”</a:t>
            </a:r>
          </a:p>
          <a:p>
            <a:pPr lvl="1"/>
            <a:endParaRPr lang="en-US" dirty="0" smtClean="0"/>
          </a:p>
          <a:p>
            <a:pPr lvl="1"/>
            <a:r>
              <a:rPr lang="en-US" dirty="0" smtClean="0"/>
              <a:t>“Those who report high degree of contact with neighbors have 1.24 higher odds of being highly satisfied than those who report low degree of contact AOVITMHC”</a:t>
            </a:r>
          </a:p>
          <a:p>
            <a:pPr lvl="1"/>
            <a:endParaRPr lang="en-US" dirty="0" smtClean="0"/>
          </a:p>
          <a:p>
            <a:pPr lvl="1"/>
            <a:r>
              <a:rPr lang="en-US" dirty="0" smtClean="0"/>
              <a:t>“For those living in apartments the odds of reporting high satisfaction decreases by 0.91 relative to those living in non-apartments” –but it isn’t statistically significant! </a:t>
            </a:r>
            <a:r>
              <a:rPr lang="en-US" u="sng" dirty="0" smtClean="0"/>
              <a:t>So the correct response would be “I didn’t detect a significant association between living in apartments and satisfaction.”</a:t>
            </a:r>
          </a:p>
          <a:p>
            <a:pPr lvl="1"/>
            <a:endParaRPr lang="en-US" dirty="0" smtClean="0"/>
          </a:p>
          <a:p>
            <a:pPr lvl="1"/>
            <a:endParaRPr lang="en-US" dirty="0"/>
          </a:p>
        </p:txBody>
      </p:sp>
      <p:pic>
        <p:nvPicPr>
          <p:cNvPr id="4" name="Picture 3"/>
          <p:cNvPicPr>
            <a:picLocks noChangeAspect="1"/>
          </p:cNvPicPr>
          <p:nvPr/>
        </p:nvPicPr>
        <p:blipFill rotWithShape="1">
          <a:blip r:embed="rId2"/>
          <a:srcRect r="35662"/>
          <a:stretch/>
        </p:blipFill>
        <p:spPr>
          <a:xfrm>
            <a:off x="5578574" y="253606"/>
            <a:ext cx="6033054" cy="1548600"/>
          </a:xfrm>
          <a:prstGeom prst="rect">
            <a:avLst/>
          </a:prstGeom>
        </p:spPr>
      </p:pic>
    </p:spTree>
    <p:extLst>
      <p:ext uri="{BB962C8B-B14F-4D97-AF65-F5344CB8AC3E}">
        <p14:creationId xmlns:p14="http://schemas.microsoft.com/office/powerpoint/2010/main" val="2397502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collinearity an issue?</a:t>
            </a:r>
            <a:endParaRPr lang="en-US" dirty="0"/>
          </a:p>
        </p:txBody>
      </p:sp>
      <p:sp>
        <p:nvSpPr>
          <p:cNvPr id="3" name="Content Placeholder 2"/>
          <p:cNvSpPr>
            <a:spLocks noGrp="1"/>
          </p:cNvSpPr>
          <p:nvPr>
            <p:ph idx="1"/>
          </p:nvPr>
        </p:nvSpPr>
        <p:spPr>
          <a:xfrm>
            <a:off x="2767208" y="1449844"/>
            <a:ext cx="10515600" cy="4351338"/>
          </a:xfrm>
        </p:spPr>
        <p:txBody>
          <a:bodyPr/>
          <a:lstStyle/>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apts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influe~e</a:t>
            </a:r>
            <a:r>
              <a:rPr lang="en-US" sz="1600" dirty="0">
                <a:latin typeface="Courier New" panose="02070309020205020404" pitchFamily="49" charset="0"/>
                <a:cs typeface="Courier New" panose="02070309020205020404" pitchFamily="49" charset="0"/>
              </a:rPr>
              <a:t>  contact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apts</a:t>
            </a:r>
            <a:r>
              <a:rPr lang="en-US" sz="1600" dirty="0">
                <a:latin typeface="Courier New" panose="02070309020205020404" pitchFamily="49" charset="0"/>
                <a:cs typeface="Courier New" panose="02070309020205020404" pitchFamily="49" charset="0"/>
              </a:rPr>
              <a:t> |   1.0000</a:t>
            </a:r>
          </a:p>
          <a:p>
            <a:pPr marL="0" indent="0">
              <a:buNone/>
            </a:pPr>
            <a:r>
              <a:rPr lang="en-US" sz="1600" dirty="0">
                <a:latin typeface="Courier New" panose="02070309020205020404" pitchFamily="49" charset="0"/>
                <a:cs typeface="Courier New" panose="02070309020205020404" pitchFamily="49" charset="0"/>
              </a:rPr>
              <a:t>   influence |   0.0585   1.0000</a:t>
            </a:r>
          </a:p>
          <a:p>
            <a:pPr marL="0" indent="0">
              <a:buNone/>
            </a:pPr>
            <a:r>
              <a:rPr lang="en-US" sz="1600" dirty="0">
                <a:latin typeface="Courier New" panose="02070309020205020404" pitchFamily="49" charset="0"/>
                <a:cs typeface="Courier New" panose="02070309020205020404" pitchFamily="49" charset="0"/>
              </a:rPr>
              <a:t>     contact |   0.0181  -0.1010   1.0000</a:t>
            </a:r>
          </a:p>
          <a:p>
            <a:endParaRPr lang="en-US" dirty="0" smtClean="0"/>
          </a:p>
          <a:p>
            <a:endParaRPr lang="en-US" dirty="0"/>
          </a:p>
          <a:p>
            <a:pPr marL="0" indent="0">
              <a:buNone/>
            </a:pPr>
            <a:r>
              <a:rPr lang="en-US" sz="1600" dirty="0">
                <a:latin typeface="Courier New" panose="02070309020205020404" pitchFamily="49" charset="0"/>
                <a:cs typeface="Courier New" panose="02070309020205020404" pitchFamily="49" charset="0"/>
              </a:rPr>
              <a:t>    Variable |       VIF       1/VIF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influence |      1.01    0.986155</a:t>
            </a:r>
          </a:p>
          <a:p>
            <a:pPr marL="0" indent="0">
              <a:buNone/>
            </a:pPr>
            <a:r>
              <a:rPr lang="en-US" sz="1600" dirty="0">
                <a:latin typeface="Courier New" panose="02070309020205020404" pitchFamily="49" charset="0"/>
                <a:cs typeface="Courier New" panose="02070309020205020404" pitchFamily="49" charset="0"/>
              </a:rPr>
              <a:t>     contact |      1.01    0.989218</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apts</a:t>
            </a:r>
            <a:r>
              <a:rPr lang="en-US" sz="1600" dirty="0">
                <a:latin typeface="Courier New" panose="02070309020205020404" pitchFamily="49" charset="0"/>
                <a:cs typeface="Courier New" panose="02070309020205020404" pitchFamily="49" charset="0"/>
              </a:rPr>
              <a:t> |      1.00    0.995997</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Mean VIF |      1.01</a:t>
            </a:r>
          </a:p>
          <a:p>
            <a:endParaRPr lang="en-US" dirty="0"/>
          </a:p>
          <a:p>
            <a:endParaRPr lang="en-US" dirty="0"/>
          </a:p>
        </p:txBody>
      </p:sp>
    </p:spTree>
    <p:extLst>
      <p:ext uri="{BB962C8B-B14F-4D97-AF65-F5344CB8AC3E}">
        <p14:creationId xmlns:p14="http://schemas.microsoft.com/office/powerpoint/2010/main" val="2140975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a plot –</a:t>
            </a:r>
            <a:r>
              <a:rPr lang="en-US" dirty="0"/>
              <a:t> </a:t>
            </a:r>
            <a:r>
              <a:rPr lang="en-US" dirty="0" smtClean="0"/>
              <a:t>though not pretty, yet!</a:t>
            </a:r>
            <a:endParaRPr lang="en-US" dirty="0"/>
          </a:p>
        </p:txBody>
      </p:sp>
      <p:sp>
        <p:nvSpPr>
          <p:cNvPr id="3" name="Content Placeholder 2"/>
          <p:cNvSpPr>
            <a:spLocks noGrp="1"/>
          </p:cNvSpPr>
          <p:nvPr>
            <p:ph idx="1"/>
          </p:nvPr>
        </p:nvSpPr>
        <p:spPr/>
        <p:txBody>
          <a:bodyPr/>
          <a:lstStyle/>
          <a:p>
            <a:r>
              <a:rPr lang="en-US" dirty="0" smtClean="0"/>
              <a:t>Predict probability</a:t>
            </a:r>
          </a:p>
          <a:p>
            <a:r>
              <a:rPr lang="en-US" dirty="0" smtClean="0"/>
              <a:t>Plot probability (y-axis) and influence (low, med high) in X</a:t>
            </a:r>
            <a:endParaRPr lang="en-US" dirty="0"/>
          </a:p>
        </p:txBody>
      </p:sp>
      <p:pic>
        <p:nvPicPr>
          <p:cNvPr id="5" name="Picture 4"/>
          <p:cNvPicPr>
            <a:picLocks noChangeAspect="1"/>
          </p:cNvPicPr>
          <p:nvPr/>
        </p:nvPicPr>
        <p:blipFill>
          <a:blip r:embed="rId2"/>
          <a:stretch>
            <a:fillRect/>
          </a:stretch>
        </p:blipFill>
        <p:spPr>
          <a:xfrm>
            <a:off x="3437778" y="3112610"/>
            <a:ext cx="5116027" cy="3745390"/>
          </a:xfrm>
          <a:prstGeom prst="rect">
            <a:avLst/>
          </a:prstGeom>
        </p:spPr>
      </p:pic>
    </p:spTree>
    <p:extLst>
      <p:ext uri="{BB962C8B-B14F-4D97-AF65-F5344CB8AC3E}">
        <p14:creationId xmlns:p14="http://schemas.microsoft.com/office/powerpoint/2010/main" val="74311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logistic regression</a:t>
            </a:r>
            <a:endParaRPr lang="en-US" dirty="0"/>
          </a:p>
        </p:txBody>
      </p:sp>
      <p:sp>
        <p:nvSpPr>
          <p:cNvPr id="3" name="Content Placeholder 2"/>
          <p:cNvSpPr>
            <a:spLocks noGrp="1"/>
          </p:cNvSpPr>
          <p:nvPr>
            <p:ph idx="1"/>
          </p:nvPr>
        </p:nvSpPr>
        <p:spPr/>
        <p:txBody>
          <a:bodyPr/>
          <a:lstStyle/>
          <a:p>
            <a:r>
              <a:rPr lang="en-US" dirty="0" smtClean="0"/>
              <a:t>When you have three or more response categories, and order matters</a:t>
            </a:r>
          </a:p>
          <a:p>
            <a:pPr lvl="1"/>
            <a:r>
              <a:rPr lang="en-US" dirty="0" smtClean="0"/>
              <a:t>If order does not matter, use multinomial logistic regression = a set of binary logistic regressions</a:t>
            </a:r>
          </a:p>
          <a:p>
            <a:r>
              <a:rPr lang="en-US" dirty="0" smtClean="0"/>
              <a:t>We assume that impact of a variable holds across categories</a:t>
            </a:r>
          </a:p>
          <a:p>
            <a:pPr lvl="1"/>
            <a:r>
              <a:rPr lang="en-US" dirty="0" smtClean="0"/>
              <a:t>In Copenhagen data, if housing satisfaction has three categories (low, med, high): The impact of contact with neighbors is the same in moving from low to medium satisfaction, than from medium to high</a:t>
            </a:r>
          </a:p>
          <a:p>
            <a:pPr lvl="1"/>
            <a:r>
              <a:rPr lang="en-US" dirty="0" smtClean="0"/>
              <a:t>Can be tested, but we won’t</a:t>
            </a:r>
          </a:p>
          <a:p>
            <a:pPr lvl="1"/>
            <a:r>
              <a:rPr lang="en-US" dirty="0" smtClean="0"/>
              <a:t>Programs give us the estimates of log odds (or odds ratios), and a set of cutoff values that contribute to  determining the predicted probability of an observation being in the low, med, or high categories</a:t>
            </a:r>
            <a:endParaRPr lang="en-US" dirty="0"/>
          </a:p>
        </p:txBody>
      </p:sp>
    </p:spTree>
    <p:extLst>
      <p:ext uri="{BB962C8B-B14F-4D97-AF65-F5344CB8AC3E}">
        <p14:creationId xmlns:p14="http://schemas.microsoft.com/office/powerpoint/2010/main" val="1535840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logistic regression</a:t>
            </a:r>
            <a:endParaRPr lang="en-US" dirty="0"/>
          </a:p>
        </p:txBody>
      </p:sp>
      <p:sp>
        <p:nvSpPr>
          <p:cNvPr id="3" name="Content Placeholder 2"/>
          <p:cNvSpPr>
            <a:spLocks noGrp="1"/>
          </p:cNvSpPr>
          <p:nvPr>
            <p:ph idx="1"/>
          </p:nvPr>
        </p:nvSpPr>
        <p:spPr/>
        <p:txBody>
          <a:bodyPr/>
          <a:lstStyle/>
          <a:p>
            <a:r>
              <a:rPr lang="en-US" dirty="0" smtClean="0"/>
              <a:t>CHIS using health status and access to fresh produce</a:t>
            </a:r>
          </a:p>
          <a:p>
            <a:endParaRPr lang="en-US" dirty="0"/>
          </a:p>
          <a:p>
            <a:pPr marL="0" indent="0">
              <a:buNone/>
            </a:pPr>
            <a:r>
              <a:rPr lang="en-US" sz="1600" dirty="0">
                <a:latin typeface="Courier New" panose="02070309020205020404" pitchFamily="49" charset="0"/>
                <a:cs typeface="Courier New" panose="02070309020205020404" pitchFamily="49" charset="0"/>
              </a:rPr>
              <a:t>      EXCELLENT </a:t>
            </a:r>
            <a:r>
              <a:rPr lang="en-US" sz="1600" dirty="0" smtClean="0">
                <a:latin typeface="Courier New" panose="02070309020205020404" pitchFamily="49" charset="0"/>
                <a:cs typeface="Courier New" panose="02070309020205020404" pitchFamily="49" charset="0"/>
              </a:rPr>
              <a:t>(1) |      </a:t>
            </a:r>
            <a:r>
              <a:rPr lang="en-US" sz="1600" dirty="0">
                <a:latin typeface="Courier New" panose="02070309020205020404" pitchFamily="49" charset="0"/>
                <a:cs typeface="Courier New" panose="02070309020205020404" pitchFamily="49" charset="0"/>
              </a:rPr>
              <a:t>3,384       16.07       16.07</a:t>
            </a:r>
          </a:p>
          <a:p>
            <a:pPr marL="0" indent="0">
              <a:buNone/>
            </a:pPr>
            <a:r>
              <a:rPr lang="en-US" sz="1600" dirty="0">
                <a:latin typeface="Courier New" panose="02070309020205020404" pitchFamily="49" charset="0"/>
                <a:cs typeface="Courier New" panose="02070309020205020404" pitchFamily="49" charset="0"/>
              </a:rPr>
              <a:t>      VERY GOOD </a:t>
            </a:r>
            <a:r>
              <a:rPr lang="en-US" sz="1600" dirty="0" smtClean="0">
                <a:latin typeface="Courier New" panose="02070309020205020404" pitchFamily="49" charset="0"/>
                <a:cs typeface="Courier New" panose="02070309020205020404" pitchFamily="49" charset="0"/>
              </a:rPr>
              <a:t>(2) |      </a:t>
            </a:r>
            <a:r>
              <a:rPr lang="en-US" sz="1600" dirty="0">
                <a:latin typeface="Courier New" panose="02070309020205020404" pitchFamily="49" charset="0"/>
                <a:cs typeface="Courier New" panose="02070309020205020404" pitchFamily="49" charset="0"/>
              </a:rPr>
              <a:t>6,097       28.96       45.03</a:t>
            </a:r>
          </a:p>
          <a:p>
            <a:pPr marL="0" indent="0">
              <a:buNone/>
            </a:pPr>
            <a:r>
              <a:rPr lang="en-US" sz="1600" dirty="0">
                <a:latin typeface="Courier New" panose="02070309020205020404" pitchFamily="49" charset="0"/>
                <a:cs typeface="Courier New" panose="02070309020205020404" pitchFamily="49" charset="0"/>
              </a:rPr>
              <a:t>           GOOD (</a:t>
            </a:r>
            <a:r>
              <a:rPr lang="en-US" sz="1600" dirty="0" smtClean="0">
                <a:latin typeface="Courier New" panose="02070309020205020404" pitchFamily="49" charset="0"/>
                <a:cs typeface="Courier New" panose="02070309020205020404" pitchFamily="49" charset="0"/>
              </a:rPr>
              <a:t>3) |      </a:t>
            </a:r>
            <a:r>
              <a:rPr lang="en-US" sz="1600" dirty="0">
                <a:latin typeface="Courier New" panose="02070309020205020404" pitchFamily="49" charset="0"/>
                <a:cs typeface="Courier New" panose="02070309020205020404" pitchFamily="49" charset="0"/>
              </a:rPr>
              <a:t>6,647       31.57       76.60</a:t>
            </a:r>
          </a:p>
          <a:p>
            <a:pPr marL="0" indent="0">
              <a:buNone/>
            </a:pPr>
            <a:r>
              <a:rPr lang="en-US" sz="1600" dirty="0">
                <a:latin typeface="Courier New" panose="02070309020205020404" pitchFamily="49" charset="0"/>
                <a:cs typeface="Courier New" panose="02070309020205020404" pitchFamily="49" charset="0"/>
              </a:rPr>
              <a:t>           FAIR </a:t>
            </a:r>
            <a:r>
              <a:rPr lang="en-US" sz="1600" dirty="0" smtClean="0">
                <a:latin typeface="Courier New" panose="02070309020205020404" pitchFamily="49" charset="0"/>
                <a:cs typeface="Courier New" panose="02070309020205020404" pitchFamily="49" charset="0"/>
              </a:rPr>
              <a:t>(4) |      </a:t>
            </a:r>
            <a:r>
              <a:rPr lang="en-US" sz="1600" dirty="0">
                <a:latin typeface="Courier New" panose="02070309020205020404" pitchFamily="49" charset="0"/>
                <a:cs typeface="Courier New" panose="02070309020205020404" pitchFamily="49" charset="0"/>
              </a:rPr>
              <a:t>3,665       17.41       94.01</a:t>
            </a:r>
          </a:p>
          <a:p>
            <a:pPr marL="0" indent="0">
              <a:buNone/>
            </a:pPr>
            <a:r>
              <a:rPr lang="en-US" sz="1600" dirty="0">
                <a:latin typeface="Courier New" panose="02070309020205020404" pitchFamily="49" charset="0"/>
                <a:cs typeface="Courier New" panose="02070309020205020404" pitchFamily="49" charset="0"/>
              </a:rPr>
              <a:t>           POOR </a:t>
            </a:r>
            <a:r>
              <a:rPr lang="en-US" sz="1600" dirty="0" smtClean="0">
                <a:latin typeface="Courier New" panose="02070309020205020404" pitchFamily="49" charset="0"/>
                <a:cs typeface="Courier New" panose="02070309020205020404" pitchFamily="49" charset="0"/>
              </a:rPr>
              <a:t>(50 |      </a:t>
            </a:r>
            <a:r>
              <a:rPr lang="en-US" sz="1600" dirty="0">
                <a:latin typeface="Courier New" panose="02070309020205020404" pitchFamily="49" charset="0"/>
                <a:cs typeface="Courier New" panose="02070309020205020404" pitchFamily="49" charset="0"/>
              </a:rPr>
              <a:t>1,262        5.99      100.00</a:t>
            </a:r>
          </a:p>
          <a:p>
            <a:endParaRPr lang="en-US" dirty="0" smtClean="0"/>
          </a:p>
          <a:p>
            <a:r>
              <a:rPr lang="en-US" dirty="0" smtClean="0"/>
              <a:t>Consider reversing response coding (so that higher values better health)</a:t>
            </a:r>
            <a:endParaRPr lang="en-US" dirty="0"/>
          </a:p>
        </p:txBody>
      </p:sp>
    </p:spTree>
    <p:extLst>
      <p:ext uri="{BB962C8B-B14F-4D97-AF65-F5344CB8AC3E}">
        <p14:creationId xmlns:p14="http://schemas.microsoft.com/office/powerpoint/2010/main" val="176014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907" y="5898"/>
            <a:ext cx="8724377" cy="1325563"/>
          </a:xfrm>
        </p:spPr>
        <p:txBody>
          <a:bodyPr/>
          <a:lstStyle/>
          <a:p>
            <a:r>
              <a:rPr lang="en-US" dirty="0" smtClean="0"/>
              <a:t>First a linear regression…impressions?</a:t>
            </a:r>
            <a:endParaRPr lang="en-US" dirty="0"/>
          </a:p>
        </p:txBody>
      </p:sp>
      <p:pic>
        <p:nvPicPr>
          <p:cNvPr id="5" name="Picture 4"/>
          <p:cNvPicPr>
            <a:picLocks noChangeAspect="1"/>
          </p:cNvPicPr>
          <p:nvPr/>
        </p:nvPicPr>
        <p:blipFill rotWithShape="1">
          <a:blip r:embed="rId2"/>
          <a:srcRect t="58158" r="41695"/>
          <a:stretch/>
        </p:blipFill>
        <p:spPr>
          <a:xfrm>
            <a:off x="2010498" y="896032"/>
            <a:ext cx="8646782" cy="5098368"/>
          </a:xfrm>
          <a:prstGeom prst="rect">
            <a:avLst/>
          </a:prstGeom>
        </p:spPr>
      </p:pic>
    </p:spTree>
    <p:extLst>
      <p:ext uri="{BB962C8B-B14F-4D97-AF65-F5344CB8AC3E}">
        <p14:creationId xmlns:p14="http://schemas.microsoft.com/office/powerpoint/2010/main" val="3393877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Logit</a:t>
            </a:r>
            <a:endParaRPr lang="en-US" dirty="0"/>
          </a:p>
        </p:txBody>
      </p:sp>
      <p:pic>
        <p:nvPicPr>
          <p:cNvPr id="4" name="Picture 3"/>
          <p:cNvPicPr>
            <a:picLocks noChangeAspect="1"/>
          </p:cNvPicPr>
          <p:nvPr/>
        </p:nvPicPr>
        <p:blipFill rotWithShape="1">
          <a:blip r:embed="rId2"/>
          <a:srcRect r="40562" b="97412"/>
          <a:stretch/>
        </p:blipFill>
        <p:spPr>
          <a:xfrm>
            <a:off x="2152650" y="1427002"/>
            <a:ext cx="8007351" cy="286428"/>
          </a:xfrm>
          <a:prstGeom prst="rect">
            <a:avLst/>
          </a:prstGeom>
        </p:spPr>
      </p:pic>
      <p:pic>
        <p:nvPicPr>
          <p:cNvPr id="6" name="Picture 5"/>
          <p:cNvPicPr>
            <a:picLocks noChangeAspect="1"/>
          </p:cNvPicPr>
          <p:nvPr/>
        </p:nvPicPr>
        <p:blipFill rotWithShape="1">
          <a:blip r:embed="rId2"/>
          <a:srcRect t="24026" r="40562" b="52413"/>
          <a:stretch/>
        </p:blipFill>
        <p:spPr>
          <a:xfrm>
            <a:off x="2062112" y="1899706"/>
            <a:ext cx="8605889" cy="2802923"/>
          </a:xfrm>
          <a:prstGeom prst="rect">
            <a:avLst/>
          </a:prstGeom>
        </p:spPr>
      </p:pic>
      <p:sp>
        <p:nvSpPr>
          <p:cNvPr id="3" name="Rectangle 2"/>
          <p:cNvSpPr/>
          <p:nvPr/>
        </p:nvSpPr>
        <p:spPr>
          <a:xfrm>
            <a:off x="1979112" y="3807912"/>
            <a:ext cx="8180889" cy="8947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Only new piece is this box showing us cutoff values…only helpful in predicting probabilities…. So ALL OTHER INTERPRETATION STEPS REMAIN</a:t>
            </a:r>
            <a:endParaRPr lang="en-US" dirty="0"/>
          </a:p>
        </p:txBody>
      </p:sp>
    </p:spTree>
    <p:extLst>
      <p:ext uri="{BB962C8B-B14F-4D97-AF65-F5344CB8AC3E}">
        <p14:creationId xmlns:p14="http://schemas.microsoft.com/office/powerpoint/2010/main" val="79544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endParaRPr lang="en-US" altLang="en-US" dirty="0">
              <a:latin typeface="Century Gothic" panose="020B0502020202020204" pitchFamily="34" charset="0"/>
            </a:endParaRPr>
          </a:p>
          <a:p>
            <a:pPr lvl="1">
              <a:buFont typeface="Wingdings" panose="05000000000000000000" pitchFamily="2" charset="2"/>
              <a:buNone/>
            </a:pPr>
            <a:r>
              <a:rPr lang="en-US" altLang="en-US" dirty="0">
                <a:latin typeface="Century Gothic" panose="020B0502020202020204" pitchFamily="34" charset="0"/>
              </a:rPr>
              <a:t>Logistic regression models are appropriate for dependent variables coded 0/1</a:t>
            </a:r>
            <a:r>
              <a:rPr lang="en-US" altLang="en-US" dirty="0" smtClean="0">
                <a:latin typeface="Century Gothic" panose="020B0502020202020204" pitchFamily="34" charset="0"/>
              </a:rPr>
              <a:t>.</a:t>
            </a:r>
          </a:p>
          <a:p>
            <a:pPr lvl="1">
              <a:buFont typeface="Wingdings" panose="05000000000000000000" pitchFamily="2" charset="2"/>
              <a:buNone/>
            </a:pPr>
            <a:endParaRPr lang="en-US" altLang="en-US" dirty="0">
              <a:latin typeface="Century Gothic" panose="020B0502020202020204" pitchFamily="34" charset="0"/>
            </a:endParaRPr>
          </a:p>
          <a:p>
            <a:pPr lvl="1">
              <a:buFont typeface="Wingdings" panose="05000000000000000000" pitchFamily="2" charset="2"/>
              <a:buNone/>
            </a:pPr>
            <a:r>
              <a:rPr lang="en-US" altLang="en-US" dirty="0" smtClean="0">
                <a:latin typeface="Century Gothic" panose="020B0502020202020204" pitchFamily="34" charset="0"/>
              </a:rPr>
              <a:t>Variables are “limited” –other types of variables that are ‘limited’ are ordered categories, counts</a:t>
            </a:r>
            <a:endParaRPr lang="en-US" altLang="en-US" dirty="0">
              <a:latin typeface="Century Gothic" panose="020B0502020202020204" pitchFamily="34" charset="0"/>
            </a:endParaRPr>
          </a:p>
          <a:p>
            <a:pPr lvl="1">
              <a:buFont typeface="Wingdings" panose="05000000000000000000" pitchFamily="2" charset="2"/>
              <a:buNone/>
            </a:pPr>
            <a:endParaRPr lang="en-US" altLang="en-US" dirty="0">
              <a:latin typeface="Century Gothic" panose="020B0502020202020204" pitchFamily="34" charset="0"/>
            </a:endParaRPr>
          </a:p>
          <a:p>
            <a:pPr lvl="1">
              <a:buFont typeface="Wingdings" panose="05000000000000000000" pitchFamily="2" charset="2"/>
              <a:buNone/>
            </a:pPr>
            <a:r>
              <a:rPr lang="en-US" altLang="en-US" dirty="0">
                <a:latin typeface="Century Gothic" panose="020B0502020202020204" pitchFamily="34" charset="0"/>
              </a:rPr>
              <a:t>We only observe “0” and “1” for the dependent variable—but we think of the dependent variable conceptually as a probability that “1” will occur.</a:t>
            </a:r>
          </a:p>
          <a:p>
            <a:endParaRPr lang="en-US" dirty="0"/>
          </a:p>
        </p:txBody>
      </p:sp>
    </p:spTree>
    <p:extLst>
      <p:ext uri="{BB962C8B-B14F-4D97-AF65-F5344CB8AC3E}">
        <p14:creationId xmlns:p14="http://schemas.microsoft.com/office/powerpoint/2010/main" val="1670847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8384"/>
            <a:ext cx="7886700" cy="1325563"/>
          </a:xfrm>
        </p:spPr>
        <p:txBody>
          <a:bodyPr/>
          <a:lstStyle/>
          <a:p>
            <a:r>
              <a:rPr lang="en-US" dirty="0" smtClean="0"/>
              <a:t>Write Up</a:t>
            </a:r>
            <a:endParaRPr lang="en-US" dirty="0"/>
          </a:p>
        </p:txBody>
      </p:sp>
      <p:sp>
        <p:nvSpPr>
          <p:cNvPr id="3" name="Content Placeholder 2"/>
          <p:cNvSpPr>
            <a:spLocks noGrp="1"/>
          </p:cNvSpPr>
          <p:nvPr>
            <p:ph idx="1"/>
          </p:nvPr>
        </p:nvSpPr>
        <p:spPr>
          <a:xfrm>
            <a:off x="901874" y="1093050"/>
            <a:ext cx="10039350" cy="4351338"/>
          </a:xfrm>
        </p:spPr>
        <p:txBody>
          <a:bodyPr/>
          <a:lstStyle/>
          <a:p>
            <a:r>
              <a:rPr lang="en-US" dirty="0" smtClean="0"/>
              <a:t>People differ in how they treat the write up of coefficient values</a:t>
            </a:r>
          </a:p>
          <a:p>
            <a:pPr lvl="1"/>
            <a:r>
              <a:rPr lang="en-US" dirty="0" smtClean="0"/>
              <a:t>Personally, I first focus on direction and then on “</a:t>
            </a:r>
            <a:r>
              <a:rPr lang="en-US" dirty="0"/>
              <a:t>amount” represented by the </a:t>
            </a:r>
            <a:r>
              <a:rPr lang="en-US" dirty="0" smtClean="0"/>
              <a:t>coefficient. DIRECTION IS KEY!</a:t>
            </a:r>
            <a:endParaRPr lang="en-US" dirty="0"/>
          </a:p>
        </p:txBody>
      </p:sp>
      <p:pic>
        <p:nvPicPr>
          <p:cNvPr id="4" name="Picture 3"/>
          <p:cNvPicPr>
            <a:picLocks noChangeAspect="1"/>
          </p:cNvPicPr>
          <p:nvPr/>
        </p:nvPicPr>
        <p:blipFill rotWithShape="1">
          <a:blip r:embed="rId2"/>
          <a:srcRect t="24026" r="40562" b="52413"/>
          <a:stretch/>
        </p:blipFill>
        <p:spPr>
          <a:xfrm>
            <a:off x="2062112" y="2290095"/>
            <a:ext cx="8605889" cy="2802923"/>
          </a:xfrm>
          <a:prstGeom prst="rect">
            <a:avLst/>
          </a:prstGeom>
        </p:spPr>
      </p:pic>
      <p:sp>
        <p:nvSpPr>
          <p:cNvPr id="5" name="TextBox 4"/>
          <p:cNvSpPr txBox="1"/>
          <p:nvPr/>
        </p:nvSpPr>
        <p:spPr>
          <a:xfrm>
            <a:off x="1553227" y="5019909"/>
            <a:ext cx="9958192" cy="1200329"/>
          </a:xfrm>
          <a:prstGeom prst="rect">
            <a:avLst/>
          </a:prstGeom>
          <a:noFill/>
        </p:spPr>
        <p:txBody>
          <a:bodyPr wrap="square" rtlCol="0">
            <a:spAutoFit/>
          </a:bodyPr>
          <a:lstStyle/>
          <a:p>
            <a:r>
              <a:rPr lang="en-US" sz="2400" dirty="0"/>
              <a:t>Access to fresh fruits and vegetables in the neighborhood significantly increased a person’s self-reported health status, even after controlling for behavioral and socio-economic differences.</a:t>
            </a:r>
          </a:p>
        </p:txBody>
      </p:sp>
    </p:spTree>
    <p:extLst>
      <p:ext uri="{BB962C8B-B14F-4D97-AF65-F5344CB8AC3E}">
        <p14:creationId xmlns:p14="http://schemas.microsoft.com/office/powerpoint/2010/main" val="1727266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8384"/>
            <a:ext cx="7886700" cy="1325563"/>
          </a:xfrm>
        </p:spPr>
        <p:txBody>
          <a:bodyPr/>
          <a:lstStyle/>
          <a:p>
            <a:r>
              <a:rPr lang="en-US" dirty="0" smtClean="0"/>
              <a:t>Write Up –more precise</a:t>
            </a:r>
            <a:endParaRPr lang="en-US" dirty="0"/>
          </a:p>
        </p:txBody>
      </p:sp>
      <p:sp>
        <p:nvSpPr>
          <p:cNvPr id="3" name="Content Placeholder 2"/>
          <p:cNvSpPr>
            <a:spLocks noGrp="1"/>
          </p:cNvSpPr>
          <p:nvPr>
            <p:ph idx="1"/>
          </p:nvPr>
        </p:nvSpPr>
        <p:spPr>
          <a:xfrm>
            <a:off x="901874" y="1093050"/>
            <a:ext cx="10039350" cy="4351338"/>
          </a:xfrm>
        </p:spPr>
        <p:txBody>
          <a:bodyPr/>
          <a:lstStyle/>
          <a:p>
            <a:endParaRPr lang="en-US" dirty="0"/>
          </a:p>
        </p:txBody>
      </p:sp>
      <p:pic>
        <p:nvPicPr>
          <p:cNvPr id="4" name="Picture 3"/>
          <p:cNvPicPr>
            <a:picLocks noChangeAspect="1"/>
          </p:cNvPicPr>
          <p:nvPr/>
        </p:nvPicPr>
        <p:blipFill rotWithShape="1">
          <a:blip r:embed="rId2"/>
          <a:srcRect t="24026" r="40562" b="52413"/>
          <a:stretch/>
        </p:blipFill>
        <p:spPr>
          <a:xfrm>
            <a:off x="1924326" y="874654"/>
            <a:ext cx="8605889" cy="2802923"/>
          </a:xfrm>
          <a:prstGeom prst="rect">
            <a:avLst/>
          </a:prstGeom>
        </p:spPr>
      </p:pic>
      <p:sp>
        <p:nvSpPr>
          <p:cNvPr id="5" name="TextBox 4"/>
          <p:cNvSpPr txBox="1"/>
          <p:nvPr/>
        </p:nvSpPr>
        <p:spPr>
          <a:xfrm>
            <a:off x="1572016" y="3677577"/>
            <a:ext cx="9958192" cy="1569660"/>
          </a:xfrm>
          <a:prstGeom prst="rect">
            <a:avLst/>
          </a:prstGeom>
          <a:noFill/>
        </p:spPr>
        <p:txBody>
          <a:bodyPr wrap="square" rtlCol="0">
            <a:spAutoFit/>
          </a:bodyPr>
          <a:lstStyle/>
          <a:p>
            <a:r>
              <a:rPr lang="en-US" sz="2400" dirty="0" smtClean="0"/>
              <a:t>Having access </a:t>
            </a:r>
            <a:r>
              <a:rPr lang="en-US" sz="2400" dirty="0"/>
              <a:t>to fresh fruits and vegetables in the neighborhood </a:t>
            </a:r>
            <a:r>
              <a:rPr lang="en-US" sz="2400" dirty="0" smtClean="0"/>
              <a:t>was associated with 1.25 higher odds of being in a higher category, relative to a lower one, </a:t>
            </a:r>
            <a:r>
              <a:rPr lang="en-US" sz="2400" dirty="0"/>
              <a:t>even after controlling for behavioral and socio-economic differences.</a:t>
            </a:r>
          </a:p>
        </p:txBody>
      </p:sp>
    </p:spTree>
    <p:extLst>
      <p:ext uri="{BB962C8B-B14F-4D97-AF65-F5344CB8AC3E}">
        <p14:creationId xmlns:p14="http://schemas.microsoft.com/office/powerpoint/2010/main" val="1420387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example for practice…estimate yourself</a:t>
            </a:r>
            <a:endParaRPr lang="en-US" dirty="0"/>
          </a:p>
        </p:txBody>
      </p:sp>
      <p:sp>
        <p:nvSpPr>
          <p:cNvPr id="3" name="Content Placeholder 2"/>
          <p:cNvSpPr>
            <a:spLocks noGrp="1"/>
          </p:cNvSpPr>
          <p:nvPr>
            <p:ph idx="1"/>
          </p:nvPr>
        </p:nvSpPr>
        <p:spPr/>
        <p:txBody>
          <a:bodyPr/>
          <a:lstStyle/>
          <a:p>
            <a:r>
              <a:rPr lang="en-US" dirty="0" smtClean="0"/>
              <a:t>Copenhagen data</a:t>
            </a:r>
          </a:p>
          <a:p>
            <a:r>
              <a:rPr lang="en-US" sz="2400" dirty="0"/>
              <a:t>Dependent variable: reported satisfaction with housing conditions (1=low, 2=medium, 3=high) </a:t>
            </a:r>
            <a:endParaRPr lang="en-US" sz="2400" dirty="0" smtClean="0"/>
          </a:p>
          <a:p>
            <a:r>
              <a:rPr lang="en-US" sz="2400" dirty="0" smtClean="0"/>
              <a:t>Independent </a:t>
            </a:r>
            <a:r>
              <a:rPr lang="en-US" sz="2400" dirty="0"/>
              <a:t>variables:</a:t>
            </a:r>
          </a:p>
          <a:p>
            <a:pPr lvl="1"/>
            <a:r>
              <a:rPr lang="en-US" sz="1800" dirty="0"/>
              <a:t>the type of housing they had (1=apartments, 0 otherwise),</a:t>
            </a:r>
          </a:p>
          <a:p>
            <a:pPr lvl="1"/>
            <a:r>
              <a:rPr lang="en-US" sz="1800" dirty="0"/>
              <a:t>their feeling of influence on apartment management (1=low, 2=medium, 3=high),</a:t>
            </a:r>
          </a:p>
          <a:p>
            <a:pPr lvl="1"/>
            <a:r>
              <a:rPr lang="en-US" sz="1800" dirty="0"/>
              <a:t>their degree of contact with neighbors (1=low, 2=high</a:t>
            </a:r>
            <a:r>
              <a:rPr lang="en-US" sz="2800" dirty="0"/>
              <a:t>)</a:t>
            </a:r>
          </a:p>
          <a:p>
            <a:r>
              <a:rPr lang="en-US" sz="2400" dirty="0"/>
              <a:t>Run </a:t>
            </a:r>
            <a:r>
              <a:rPr lang="en-US" sz="2400" dirty="0" smtClean="0"/>
              <a:t>ordered logistic </a:t>
            </a:r>
            <a:r>
              <a:rPr lang="en-US" sz="2400" dirty="0"/>
              <a:t>regression</a:t>
            </a:r>
          </a:p>
          <a:p>
            <a:endParaRPr lang="en-US" dirty="0"/>
          </a:p>
        </p:txBody>
      </p:sp>
    </p:spTree>
    <p:extLst>
      <p:ext uri="{BB962C8B-B14F-4D97-AF65-F5344CB8AC3E}">
        <p14:creationId xmlns:p14="http://schemas.microsoft.com/office/powerpoint/2010/main" val="2576717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(left logit; right o-logit)</a:t>
            </a:r>
            <a:endParaRPr lang="en-US" dirty="0"/>
          </a:p>
        </p:txBody>
      </p:sp>
      <p:pic>
        <p:nvPicPr>
          <p:cNvPr id="4" name="Picture 3"/>
          <p:cNvPicPr>
            <a:picLocks noChangeAspect="1"/>
          </p:cNvPicPr>
          <p:nvPr/>
        </p:nvPicPr>
        <p:blipFill rotWithShape="1">
          <a:blip r:embed="rId2"/>
          <a:srcRect r="33726"/>
          <a:stretch/>
        </p:blipFill>
        <p:spPr>
          <a:xfrm>
            <a:off x="48333" y="2023894"/>
            <a:ext cx="5979975" cy="2147273"/>
          </a:xfrm>
          <a:prstGeom prst="rect">
            <a:avLst/>
          </a:prstGeom>
        </p:spPr>
      </p:pic>
      <p:pic>
        <p:nvPicPr>
          <p:cNvPr id="7" name="Picture 6"/>
          <p:cNvPicPr>
            <a:picLocks noChangeAspect="1"/>
          </p:cNvPicPr>
          <p:nvPr/>
        </p:nvPicPr>
        <p:blipFill rotWithShape="1">
          <a:blip r:embed="rId3"/>
          <a:srcRect r="35796"/>
          <a:stretch/>
        </p:blipFill>
        <p:spPr>
          <a:xfrm>
            <a:off x="5960618" y="1878418"/>
            <a:ext cx="6020527" cy="2749200"/>
          </a:xfrm>
          <a:prstGeom prst="rect">
            <a:avLst/>
          </a:prstGeom>
        </p:spPr>
      </p:pic>
    </p:spTree>
    <p:extLst>
      <p:ext uri="{BB962C8B-B14F-4D97-AF65-F5344CB8AC3E}">
        <p14:creationId xmlns:p14="http://schemas.microsoft.com/office/powerpoint/2010/main" val="2268364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a:t>
            </a:r>
            <a:r>
              <a:rPr lang="en-US" dirty="0" smtClean="0"/>
              <a:t>ogether: Building </a:t>
            </a:r>
            <a:r>
              <a:rPr lang="en-US" dirty="0"/>
              <a:t>a </a:t>
            </a:r>
            <a:r>
              <a:rPr lang="en-US" dirty="0" smtClean="0"/>
              <a:t>Model</a:t>
            </a:r>
            <a:endParaRPr lang="en-US" dirty="0"/>
          </a:p>
        </p:txBody>
      </p:sp>
      <p:sp>
        <p:nvSpPr>
          <p:cNvPr id="3" name="Content Placeholder 2"/>
          <p:cNvSpPr>
            <a:spLocks noGrp="1"/>
          </p:cNvSpPr>
          <p:nvPr>
            <p:ph idx="1"/>
          </p:nvPr>
        </p:nvSpPr>
        <p:spPr>
          <a:xfrm>
            <a:off x="2152650" y="1564368"/>
            <a:ext cx="7886700" cy="4351338"/>
          </a:xfrm>
        </p:spPr>
        <p:txBody>
          <a:bodyPr>
            <a:normAutofit lnSpcReduction="10000"/>
          </a:bodyPr>
          <a:lstStyle/>
          <a:p>
            <a:r>
              <a:rPr lang="en-US" dirty="0" smtClean="0"/>
              <a:t>Develop your theory and “floors and bricks” for how your explanatory variables are associated with your dependent variable</a:t>
            </a:r>
            <a:endParaRPr lang="en-US" dirty="0"/>
          </a:p>
          <a:p>
            <a:r>
              <a:rPr lang="en-US" dirty="0"/>
              <a:t>Run descriptive summaries; understand distribution of each variable; check for outliers, missing data, and </a:t>
            </a:r>
            <a:r>
              <a:rPr lang="en-US" dirty="0" smtClean="0"/>
              <a:t>do desired coding/transformations</a:t>
            </a:r>
          </a:p>
          <a:p>
            <a:r>
              <a:rPr lang="en-US" dirty="0" smtClean="0"/>
              <a:t>Pick your “functional” form for the model</a:t>
            </a:r>
          </a:p>
          <a:p>
            <a:pPr lvl="1"/>
            <a:r>
              <a:rPr lang="en-US" dirty="0" smtClean="0"/>
              <a:t>Linear?  (is my dependent variable continuous?)</a:t>
            </a:r>
          </a:p>
          <a:p>
            <a:pPr lvl="1"/>
            <a:r>
              <a:rPr lang="en-US" dirty="0" smtClean="0"/>
              <a:t>Logit? (is my dependent variable a dummy?)</a:t>
            </a:r>
          </a:p>
          <a:p>
            <a:pPr lvl="1"/>
            <a:r>
              <a:rPr lang="en-US" dirty="0" smtClean="0"/>
              <a:t>Ordered Logit?  (is there an order to my categorical variable?)</a:t>
            </a:r>
            <a:endParaRPr lang="en-US" dirty="0"/>
          </a:p>
          <a:p>
            <a:r>
              <a:rPr lang="en-US" dirty="0"/>
              <a:t>Run </a:t>
            </a:r>
            <a:r>
              <a:rPr lang="en-US" dirty="0" smtClean="0"/>
              <a:t>a </a:t>
            </a:r>
            <a:r>
              <a:rPr lang="en-US" dirty="0"/>
              <a:t>correlation and/or simple </a:t>
            </a:r>
            <a:r>
              <a:rPr lang="en-US" dirty="0" smtClean="0"/>
              <a:t>regression </a:t>
            </a:r>
            <a:r>
              <a:rPr lang="en-US" dirty="0"/>
              <a:t>between ALL the potential relationships in the model</a:t>
            </a:r>
          </a:p>
          <a:p>
            <a:pPr marL="742950" lvl="1" indent="-285750"/>
            <a:r>
              <a:rPr lang="en-US" dirty="0"/>
              <a:t>Do they pass the sniff test?</a:t>
            </a:r>
          </a:p>
          <a:p>
            <a:pPr marL="742950" lvl="1" indent="-285750"/>
            <a:r>
              <a:rPr lang="en-US" dirty="0"/>
              <a:t>Are two variables basically measuring the same thing?  Do I run the risk of serious issues related to multicollinearity?</a:t>
            </a:r>
          </a:p>
          <a:p>
            <a:pPr marL="514350" indent="-514350">
              <a:buFont typeface="+mj-lt"/>
              <a:buAutoNum type="arabicPeriod"/>
            </a:pPr>
            <a:endParaRPr lang="en-US" dirty="0"/>
          </a:p>
        </p:txBody>
      </p:sp>
    </p:spTree>
    <p:extLst>
      <p:ext uri="{BB962C8B-B14F-4D97-AF65-F5344CB8AC3E}">
        <p14:creationId xmlns:p14="http://schemas.microsoft.com/office/powerpoint/2010/main" val="128931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Putting it all Together: Building a Model</a:t>
            </a:r>
            <a:endParaRPr lang="en-US" dirty="0"/>
          </a:p>
        </p:txBody>
      </p:sp>
      <p:sp>
        <p:nvSpPr>
          <p:cNvPr id="3" name="Content Placeholder 2"/>
          <p:cNvSpPr>
            <a:spLocks noGrp="1"/>
          </p:cNvSpPr>
          <p:nvPr>
            <p:ph idx="1"/>
          </p:nvPr>
        </p:nvSpPr>
        <p:spPr>
          <a:xfrm>
            <a:off x="2152650" y="1535339"/>
            <a:ext cx="7886700" cy="4351338"/>
          </a:xfrm>
        </p:spPr>
        <p:txBody>
          <a:bodyPr/>
          <a:lstStyle/>
          <a:p>
            <a:r>
              <a:rPr lang="en-US" sz="2400" dirty="0"/>
              <a:t>Run the model</a:t>
            </a:r>
          </a:p>
          <a:p>
            <a:pPr lvl="1"/>
            <a:r>
              <a:rPr lang="en-US" sz="2000" dirty="0"/>
              <a:t>Is the model significant? [p value for F-test or Chi-Square]</a:t>
            </a:r>
          </a:p>
          <a:p>
            <a:pPr lvl="1"/>
            <a:r>
              <a:rPr lang="en-US" sz="2000" dirty="0"/>
              <a:t>Are the variables significant? [p value for t-tests]</a:t>
            </a:r>
          </a:p>
          <a:p>
            <a:pPr lvl="1"/>
            <a:r>
              <a:rPr lang="en-US" sz="2000" dirty="0"/>
              <a:t>Are the signs of the coefficients consistent with theoretical expectations?</a:t>
            </a:r>
          </a:p>
          <a:p>
            <a:r>
              <a:rPr lang="en-US" sz="2400" dirty="0"/>
              <a:t>Diagnostics</a:t>
            </a:r>
          </a:p>
          <a:p>
            <a:pPr lvl="1"/>
            <a:r>
              <a:rPr lang="en-US" sz="2000" dirty="0"/>
              <a:t>Checking for </a:t>
            </a:r>
            <a:r>
              <a:rPr lang="en-US" sz="2000" dirty="0" err="1"/>
              <a:t>multicollinearity</a:t>
            </a:r>
            <a:endParaRPr lang="en-US" sz="2000" dirty="0"/>
          </a:p>
          <a:p>
            <a:pPr lvl="1"/>
            <a:r>
              <a:rPr lang="en-US" sz="2000" dirty="0"/>
              <a:t>Checking for constant error variance (homoscedasticity) and normal distribution of errors</a:t>
            </a:r>
          </a:p>
          <a:p>
            <a:r>
              <a:rPr lang="en-US" sz="2400" dirty="0"/>
              <a:t>Write up</a:t>
            </a:r>
          </a:p>
          <a:p>
            <a:pPr lvl="1"/>
            <a:endParaRPr lang="en-US" dirty="0" smtClean="0"/>
          </a:p>
        </p:txBody>
      </p:sp>
    </p:spTree>
    <p:extLst>
      <p:ext uri="{BB962C8B-B14F-4D97-AF65-F5344CB8AC3E}">
        <p14:creationId xmlns:p14="http://schemas.microsoft.com/office/powerpoint/2010/main" val="171257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1720"/>
            <a:ext cx="7886700" cy="1325563"/>
          </a:xfrm>
        </p:spPr>
        <p:txBody>
          <a:bodyPr/>
          <a:lstStyle/>
          <a:p>
            <a:r>
              <a:rPr lang="en-US" dirty="0" smtClean="0"/>
              <a:t>Write Up</a:t>
            </a:r>
            <a:endParaRPr lang="en-US" dirty="0"/>
          </a:p>
        </p:txBody>
      </p:sp>
      <p:sp>
        <p:nvSpPr>
          <p:cNvPr id="3" name="Content Placeholder 2"/>
          <p:cNvSpPr>
            <a:spLocks noGrp="1"/>
          </p:cNvSpPr>
          <p:nvPr>
            <p:ph idx="1"/>
          </p:nvPr>
        </p:nvSpPr>
        <p:spPr>
          <a:xfrm>
            <a:off x="2152650" y="1274082"/>
            <a:ext cx="7886700" cy="4894489"/>
          </a:xfrm>
        </p:spPr>
        <p:txBody>
          <a:bodyPr>
            <a:normAutofit lnSpcReduction="10000"/>
          </a:bodyPr>
          <a:lstStyle/>
          <a:p>
            <a:r>
              <a:rPr lang="en-US" dirty="0" smtClean="0"/>
              <a:t>Always include a descriptive table of your variables in the model</a:t>
            </a:r>
          </a:p>
          <a:p>
            <a:pPr lvl="1"/>
            <a:r>
              <a:rPr lang="en-US" dirty="0" smtClean="0"/>
              <a:t>Common metrics include mean, median, standard deviation, and percent of sample for dummy variables, and your N</a:t>
            </a:r>
          </a:p>
          <a:p>
            <a:pPr lvl="1"/>
            <a:r>
              <a:rPr lang="en-US" dirty="0" smtClean="0"/>
              <a:t>What share of people did report good health over poor health?  What was the median amount of remittances?  What was the percent people of color in LIHTC tracts compared to non-LIHTC tracts?</a:t>
            </a:r>
          </a:p>
          <a:p>
            <a:r>
              <a:rPr lang="en-US" dirty="0" smtClean="0"/>
              <a:t>I really like it when authors include information about the association between the “key” explanatory variable and outcome or dependent variable before adding in controls</a:t>
            </a:r>
          </a:p>
          <a:p>
            <a:pPr lvl="1"/>
            <a:r>
              <a:rPr lang="en-US" dirty="0" smtClean="0"/>
              <a:t>How do these two co-vary?</a:t>
            </a:r>
          </a:p>
          <a:p>
            <a:pPr lvl="1"/>
            <a:r>
              <a:rPr lang="en-US" dirty="0" smtClean="0"/>
              <a:t>Could be a bar graph, a simple </a:t>
            </a:r>
            <a:r>
              <a:rPr lang="en-US" dirty="0" err="1" smtClean="0"/>
              <a:t>ttest</a:t>
            </a:r>
            <a:r>
              <a:rPr lang="en-US" dirty="0" smtClean="0"/>
              <a:t> or </a:t>
            </a:r>
            <a:r>
              <a:rPr lang="en-US" dirty="0" err="1" smtClean="0"/>
              <a:t>prtest</a:t>
            </a:r>
            <a:r>
              <a:rPr lang="en-US" dirty="0" smtClean="0"/>
              <a:t>, a correlation</a:t>
            </a:r>
          </a:p>
          <a:p>
            <a:r>
              <a:rPr lang="en-US" dirty="0" smtClean="0"/>
              <a:t>Model results</a:t>
            </a:r>
          </a:p>
          <a:p>
            <a:pPr lvl="1"/>
            <a:r>
              <a:rPr lang="en-US" dirty="0" smtClean="0"/>
              <a:t>Always include either your coefficient or odds ratio, and some measure of significance.  Stars are great, but also either include p-value or t-statistic</a:t>
            </a:r>
          </a:p>
          <a:p>
            <a:pPr lvl="1"/>
            <a:r>
              <a:rPr lang="en-US" dirty="0" smtClean="0"/>
              <a:t>Organize your model table</a:t>
            </a:r>
          </a:p>
          <a:p>
            <a:pPr lvl="2"/>
            <a:r>
              <a:rPr lang="en-US" dirty="0" smtClean="0"/>
              <a:t>Putting the “bricks” from your “floors” together in groupings is super helpful for your reader, rather than just a long list of variables</a:t>
            </a:r>
            <a:endParaRPr lang="en-US" dirty="0"/>
          </a:p>
        </p:txBody>
      </p:sp>
    </p:spTree>
    <p:extLst>
      <p:ext uri="{BB962C8B-B14F-4D97-AF65-F5344CB8AC3E}">
        <p14:creationId xmlns:p14="http://schemas.microsoft.com/office/powerpoint/2010/main" val="412186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Does your house have piped water? Paved roads? Transit service within X distance?</a:t>
            </a:r>
          </a:p>
          <a:p>
            <a:r>
              <a:rPr lang="en-US" dirty="0" smtClean="0"/>
              <a:t>Is the neighborhood exceeding air quality standards for average daily PM2.5?</a:t>
            </a:r>
          </a:p>
          <a:p>
            <a:r>
              <a:rPr lang="en-US" dirty="0" smtClean="0"/>
              <a:t>Are you past due in your mortgage payment? Are you in default? Has the property been repossessed? Have you been evicted?</a:t>
            </a:r>
          </a:p>
          <a:p>
            <a:r>
              <a:rPr lang="en-US" dirty="0" smtClean="0"/>
              <a:t>Did you walk? Did you use transit? Do you meet physical activity guidelines?</a:t>
            </a:r>
          </a:p>
          <a:p>
            <a:r>
              <a:rPr lang="en-US" dirty="0" smtClean="0"/>
              <a:t>Do you have diabetes? Hypertension? Positive screen for depression?</a:t>
            </a:r>
          </a:p>
          <a:p>
            <a:pPr marL="0" indent="0">
              <a:buNone/>
            </a:pPr>
            <a:endParaRPr lang="en-US" dirty="0">
              <a:latin typeface="Benguiat Frisky" pitchFamily="66" charset="0"/>
            </a:endParaRPr>
          </a:p>
        </p:txBody>
      </p:sp>
    </p:spTree>
    <p:extLst>
      <p:ext uri="{BB962C8B-B14F-4D97-AF65-F5344CB8AC3E}">
        <p14:creationId xmlns:p14="http://schemas.microsoft.com/office/powerpoint/2010/main" val="169965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binary variable and non-normality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smtClean="0"/>
          </a:p>
          <a:p>
            <a:r>
              <a:rPr lang="en-US" dirty="0" smtClean="0"/>
              <a:t>Recall that one assumption of linear regression is that the dependent variable is normally distributed (and as a result, the errors too).</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4185636374"/>
              </p:ext>
            </p:extLst>
          </p:nvPr>
        </p:nvGraphicFramePr>
        <p:xfrm>
          <a:off x="3493806" y="150192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76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Plotted on two dimensions, a binary dependent </a:t>
            </a:r>
            <a:endParaRPr lang="en-US" dirty="0"/>
          </a:p>
        </p:txBody>
      </p:sp>
      <p:sp>
        <p:nvSpPr>
          <p:cNvPr id="3" name="Content Placeholder 2"/>
          <p:cNvSpPr>
            <a:spLocks noGrp="1"/>
          </p:cNvSpPr>
          <p:nvPr>
            <p:ph idx="1"/>
          </p:nvPr>
        </p:nvSpPr>
        <p:spPr/>
        <p:txBody>
          <a:bodyPr/>
          <a:lstStyle/>
          <a:p>
            <a:r>
              <a:rPr lang="en-US" dirty="0"/>
              <a:t>Plotted on two dimensions, a binary dependent </a:t>
            </a:r>
            <a:r>
              <a:rPr lang="en-US" dirty="0" smtClean="0"/>
              <a:t>variable would look as follows </a:t>
            </a:r>
            <a:endParaRPr lang="en-US" dirty="0"/>
          </a:p>
        </p:txBody>
      </p:sp>
      <p:graphicFrame>
        <p:nvGraphicFramePr>
          <p:cNvPr id="11" name="Object 6"/>
          <p:cNvGraphicFramePr>
            <a:graphicFrameLocks noChangeAspect="1"/>
          </p:cNvGraphicFramePr>
          <p:nvPr>
            <p:extLst>
              <p:ext uri="{D42A27DB-BD31-4B8C-83A1-F6EECF244321}">
                <p14:modId xmlns:p14="http://schemas.microsoft.com/office/powerpoint/2010/main" val="864403633"/>
              </p:ext>
            </p:extLst>
          </p:nvPr>
        </p:nvGraphicFramePr>
        <p:xfrm>
          <a:off x="3137022" y="2776415"/>
          <a:ext cx="5426477" cy="369276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701822" y="2406012"/>
            <a:ext cx="2742995" cy="369332"/>
          </a:xfrm>
          <a:prstGeom prst="rect">
            <a:avLst/>
          </a:prstGeom>
          <a:noFill/>
        </p:spPr>
        <p:txBody>
          <a:bodyPr wrap="none" rtlCol="0">
            <a:spAutoFit/>
          </a:bodyPr>
          <a:lstStyle/>
          <a:p>
            <a:r>
              <a:rPr lang="en-US" dirty="0" smtClean="0"/>
              <a:t>Y (for example, walked y/n)</a:t>
            </a:r>
            <a:endParaRPr lang="en-US" dirty="0"/>
          </a:p>
        </p:txBody>
      </p:sp>
      <p:sp>
        <p:nvSpPr>
          <p:cNvPr id="8" name="TextBox 7"/>
          <p:cNvSpPr txBox="1"/>
          <p:nvPr/>
        </p:nvSpPr>
        <p:spPr>
          <a:xfrm>
            <a:off x="8465861" y="5096513"/>
            <a:ext cx="3515321" cy="369332"/>
          </a:xfrm>
          <a:prstGeom prst="rect">
            <a:avLst/>
          </a:prstGeom>
          <a:noFill/>
        </p:spPr>
        <p:txBody>
          <a:bodyPr wrap="none" rtlCol="0">
            <a:spAutoFit/>
          </a:bodyPr>
          <a:lstStyle/>
          <a:p>
            <a:r>
              <a:rPr lang="en-US" dirty="0" smtClean="0"/>
              <a:t>X (for example, income normalized)</a:t>
            </a:r>
            <a:endParaRPr lang="en-US" dirty="0"/>
          </a:p>
        </p:txBody>
      </p:sp>
      <p:sp>
        <p:nvSpPr>
          <p:cNvPr id="9" name="TextBox 8"/>
          <p:cNvSpPr txBox="1"/>
          <p:nvPr/>
        </p:nvSpPr>
        <p:spPr>
          <a:xfrm>
            <a:off x="8358126" y="3807670"/>
            <a:ext cx="512345" cy="253916"/>
          </a:xfrm>
          <a:prstGeom prst="rect">
            <a:avLst/>
          </a:prstGeom>
          <a:noFill/>
        </p:spPr>
        <p:txBody>
          <a:bodyPr wrap="square" rtlCol="0">
            <a:spAutoFit/>
          </a:bodyPr>
          <a:lstStyle/>
          <a:p>
            <a:r>
              <a:rPr lang="en-US" sz="1050" dirty="0" smtClean="0"/>
              <a:t>Y=1</a:t>
            </a:r>
            <a:endParaRPr lang="en-US" sz="1050" dirty="0"/>
          </a:p>
        </p:txBody>
      </p:sp>
      <p:sp>
        <p:nvSpPr>
          <p:cNvPr id="10" name="TextBox 9"/>
          <p:cNvSpPr txBox="1"/>
          <p:nvPr/>
        </p:nvSpPr>
        <p:spPr>
          <a:xfrm>
            <a:off x="7275047" y="5019569"/>
            <a:ext cx="396262" cy="261610"/>
          </a:xfrm>
          <a:prstGeom prst="rect">
            <a:avLst/>
          </a:prstGeom>
          <a:noFill/>
        </p:spPr>
        <p:txBody>
          <a:bodyPr wrap="none" rtlCol="0">
            <a:spAutoFit/>
          </a:bodyPr>
          <a:lstStyle/>
          <a:p>
            <a:r>
              <a:rPr lang="en-US" sz="1100" dirty="0" smtClean="0"/>
              <a:t>Y=0</a:t>
            </a:r>
            <a:endParaRPr lang="en-US" sz="1100" dirty="0"/>
          </a:p>
        </p:txBody>
      </p:sp>
      <p:graphicFrame>
        <p:nvGraphicFramePr>
          <p:cNvPr id="12" name="Object 6"/>
          <p:cNvGraphicFramePr>
            <a:graphicFrameLocks noChangeAspect="1"/>
          </p:cNvGraphicFramePr>
          <p:nvPr>
            <p:extLst>
              <p:ext uri="{D42A27DB-BD31-4B8C-83A1-F6EECF244321}">
                <p14:modId xmlns:p14="http://schemas.microsoft.com/office/powerpoint/2010/main" val="556205789"/>
              </p:ext>
            </p:extLst>
          </p:nvPr>
        </p:nvGraphicFramePr>
        <p:xfrm>
          <a:off x="122399" y="3717421"/>
          <a:ext cx="1821862" cy="1213502"/>
        </p:xfrm>
        <a:graphic>
          <a:graphicData uri="http://schemas.openxmlformats.org/presentationml/2006/ole">
            <mc:AlternateContent xmlns:mc="http://schemas.openxmlformats.org/markup-compatibility/2006">
              <mc:Choice xmlns:v="urn:schemas-microsoft-com:vml" Requires="v">
                <p:oleObj spid="_x0000_s17458" name="Picture" r:id="rId4" imgW="5394960" imgH="3593592" progId="Word.Picture.8">
                  <p:embed/>
                </p:oleObj>
              </mc:Choice>
              <mc:Fallback>
                <p:oleObj name="Picture" r:id="rId4" imgW="5394960" imgH="3593592" progId="Word.Picture.8">
                  <p:embed/>
                  <p:pic>
                    <p:nvPicPr>
                      <p:cNvPr id="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99" y="3717421"/>
                        <a:ext cx="1821862" cy="1213502"/>
                      </a:xfrm>
                      <a:prstGeom prst="rect">
                        <a:avLst/>
                      </a:prstGeom>
                      <a:noFill/>
                      <a:ln>
                        <a:noFill/>
                      </a:ln>
                      <a:extLst/>
                    </p:spPr>
                  </p:pic>
                </p:oleObj>
              </mc:Fallback>
            </mc:AlternateContent>
          </a:graphicData>
        </a:graphic>
      </p:graphicFrame>
      <p:sp>
        <p:nvSpPr>
          <p:cNvPr id="13" name="TextBox 12"/>
          <p:cNvSpPr txBox="1"/>
          <p:nvPr/>
        </p:nvSpPr>
        <p:spPr>
          <a:xfrm>
            <a:off x="-68294" y="3286534"/>
            <a:ext cx="2608936" cy="430887"/>
          </a:xfrm>
          <a:prstGeom prst="rect">
            <a:avLst/>
          </a:prstGeom>
          <a:noFill/>
        </p:spPr>
        <p:txBody>
          <a:bodyPr wrap="square" rtlCol="0">
            <a:spAutoFit/>
          </a:bodyPr>
          <a:lstStyle/>
          <a:p>
            <a:pPr algn="ctr"/>
            <a:r>
              <a:rPr lang="en-US" sz="1100" dirty="0" smtClean="0"/>
              <a:t>Reminder: For bivariate regression plot looked like this</a:t>
            </a:r>
            <a:endParaRPr lang="en-US" sz="1100" dirty="0"/>
          </a:p>
        </p:txBody>
      </p:sp>
    </p:spTree>
    <p:extLst>
      <p:ext uri="{BB962C8B-B14F-4D97-AF65-F5344CB8AC3E}">
        <p14:creationId xmlns:p14="http://schemas.microsoft.com/office/powerpoint/2010/main" val="52541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intuition: fit a linear regression</a:t>
            </a:r>
            <a:endParaRPr lang="en-US" dirty="0"/>
          </a:p>
        </p:txBody>
      </p:sp>
      <p:sp>
        <p:nvSpPr>
          <p:cNvPr id="3" name="Content Placeholder 2"/>
          <p:cNvSpPr>
            <a:spLocks noGrp="1"/>
          </p:cNvSpPr>
          <p:nvPr>
            <p:ph idx="1"/>
          </p:nvPr>
        </p:nvSpPr>
        <p:spPr/>
        <p:txBody>
          <a:bodyPr/>
          <a:lstStyle/>
          <a:p>
            <a:r>
              <a:rPr lang="en-US" dirty="0" smtClean="0"/>
              <a:t>Blue line</a:t>
            </a:r>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2133593842"/>
              </p:ext>
            </p:extLst>
          </p:nvPr>
        </p:nvGraphicFramePr>
        <p:xfrm>
          <a:off x="3179751" y="2340580"/>
          <a:ext cx="5426477" cy="3692769"/>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flipH="1">
            <a:off x="3948158" y="2691450"/>
            <a:ext cx="4067797" cy="299102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40224" y="4660677"/>
            <a:ext cx="357790" cy="369332"/>
          </a:xfrm>
          <a:prstGeom prst="rect">
            <a:avLst/>
          </a:prstGeom>
          <a:noFill/>
        </p:spPr>
        <p:txBody>
          <a:bodyPr wrap="none" rtlCol="0">
            <a:spAutoFit/>
          </a:bodyPr>
          <a:lstStyle/>
          <a:p>
            <a:r>
              <a:rPr lang="en-US" dirty="0" smtClean="0"/>
              <a:t>X </a:t>
            </a:r>
            <a:endParaRPr lang="en-US" dirty="0"/>
          </a:p>
        </p:txBody>
      </p:sp>
      <p:sp>
        <p:nvSpPr>
          <p:cNvPr id="10" name="TextBox 9"/>
          <p:cNvSpPr txBox="1"/>
          <p:nvPr/>
        </p:nvSpPr>
        <p:spPr>
          <a:xfrm>
            <a:off x="5863233" y="2020977"/>
            <a:ext cx="296876" cy="369332"/>
          </a:xfrm>
          <a:prstGeom prst="rect">
            <a:avLst/>
          </a:prstGeom>
          <a:noFill/>
        </p:spPr>
        <p:txBody>
          <a:bodyPr wrap="none" rtlCol="0">
            <a:spAutoFit/>
          </a:bodyPr>
          <a:lstStyle/>
          <a:p>
            <a:r>
              <a:rPr lang="en-US" dirty="0" smtClean="0"/>
              <a:t>Y</a:t>
            </a:r>
            <a:endParaRPr lang="en-US" dirty="0"/>
          </a:p>
        </p:txBody>
      </p:sp>
      <p:sp>
        <p:nvSpPr>
          <p:cNvPr id="11" name="TextBox 10"/>
          <p:cNvSpPr txBox="1"/>
          <p:nvPr/>
        </p:nvSpPr>
        <p:spPr>
          <a:xfrm>
            <a:off x="8306017" y="3386765"/>
            <a:ext cx="512345" cy="253916"/>
          </a:xfrm>
          <a:prstGeom prst="rect">
            <a:avLst/>
          </a:prstGeom>
          <a:noFill/>
        </p:spPr>
        <p:txBody>
          <a:bodyPr wrap="square" rtlCol="0">
            <a:spAutoFit/>
          </a:bodyPr>
          <a:lstStyle/>
          <a:p>
            <a:r>
              <a:rPr lang="en-US" sz="1050" dirty="0" smtClean="0"/>
              <a:t>Y=1</a:t>
            </a:r>
            <a:endParaRPr lang="en-US" sz="1050" dirty="0"/>
          </a:p>
        </p:txBody>
      </p:sp>
    </p:spTree>
    <p:extLst>
      <p:ext uri="{BB962C8B-B14F-4D97-AF65-F5344CB8AC3E}">
        <p14:creationId xmlns:p14="http://schemas.microsoft.com/office/powerpoint/2010/main" val="400400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 with using linear regression here</a:t>
            </a:r>
            <a:endParaRPr lang="en-US" dirty="0"/>
          </a:p>
        </p:txBody>
      </p:sp>
      <p:sp>
        <p:nvSpPr>
          <p:cNvPr id="3" name="Content Placeholder 2"/>
          <p:cNvSpPr>
            <a:spLocks noGrp="1"/>
          </p:cNvSpPr>
          <p:nvPr>
            <p:ph idx="1"/>
          </p:nvPr>
        </p:nvSpPr>
        <p:spPr/>
        <p:txBody>
          <a:bodyPr/>
          <a:lstStyle/>
          <a:p>
            <a:pPr marL="228600" lvl="2">
              <a:spcBef>
                <a:spcPts val="1000"/>
              </a:spcBef>
            </a:pPr>
            <a:r>
              <a:rPr lang="en-US" altLang="en-US" sz="2800" dirty="0">
                <a:latin typeface="Calibri" panose="020F0502020204030204" pitchFamily="34" charset="0"/>
                <a:cs typeface="Calibri" panose="020F0502020204030204" pitchFamily="34" charset="0"/>
              </a:rPr>
              <a:t>If we use </a:t>
            </a:r>
            <a:r>
              <a:rPr lang="en-US" altLang="en-US" sz="2800" dirty="0" smtClean="0">
                <a:latin typeface="Calibri" panose="020F0502020204030204" pitchFamily="34" charset="0"/>
                <a:cs typeface="Calibri" panose="020F0502020204030204" pitchFamily="34" charset="0"/>
              </a:rPr>
              <a:t>linear regression, </a:t>
            </a:r>
            <a:r>
              <a:rPr lang="en-US" altLang="en-US" sz="2800" dirty="0">
                <a:latin typeface="Calibri" panose="020F0502020204030204" pitchFamily="34" charset="0"/>
                <a:cs typeface="Calibri" panose="020F0502020204030204" pitchFamily="34" charset="0"/>
              </a:rPr>
              <a:t>we’ll get predicted values that fall between 0 and 1—which is what we want—but we’ll also get predicted values that are greater than 1, or less than 0.  That makes </a:t>
            </a:r>
            <a:r>
              <a:rPr lang="en-US" altLang="en-US" sz="2800" dirty="0" smtClean="0">
                <a:latin typeface="Calibri" panose="020F0502020204030204" pitchFamily="34" charset="0"/>
                <a:cs typeface="Calibri" panose="020F0502020204030204" pitchFamily="34" charset="0"/>
              </a:rPr>
              <a:t>little sense</a:t>
            </a:r>
          </a:p>
          <a:p>
            <a:pPr marL="228600" lvl="2">
              <a:spcBef>
                <a:spcPts val="1000"/>
              </a:spcBef>
            </a:pPr>
            <a:endParaRPr lang="en-US" altLang="en-US" sz="2800" dirty="0" smtClean="0">
              <a:latin typeface="Calibri" panose="020F0502020204030204" pitchFamily="34" charset="0"/>
              <a:cs typeface="Calibri" panose="020F0502020204030204" pitchFamily="34" charset="0"/>
            </a:endParaRPr>
          </a:p>
          <a:p>
            <a:pPr marL="228600" lvl="2">
              <a:spcBef>
                <a:spcPts val="1000"/>
              </a:spcBef>
            </a:pPr>
            <a:r>
              <a:rPr lang="en-US" altLang="en-US" sz="2800" dirty="0" smtClean="0">
                <a:latin typeface="Calibri" panose="020F0502020204030204" pitchFamily="34" charset="0"/>
                <a:cs typeface="Calibri" panose="020F0502020204030204" pitchFamily="34" charset="0"/>
              </a:rPr>
              <a:t>There will be heteroscedasticity! How would the errors look like with income on the X axis?</a:t>
            </a:r>
            <a:endParaRPr lang="en-US" altLang="en-US" sz="2800" dirty="0">
              <a:latin typeface="Calibri" panose="020F0502020204030204" pitchFamily="34" charset="0"/>
              <a:cs typeface="Calibri" panose="020F0502020204030204" pitchFamily="34" charset="0"/>
            </a:endParaRPr>
          </a:p>
          <a:p>
            <a:endParaRPr lang="en-US" dirty="0" smtClean="0"/>
          </a:p>
          <a:p>
            <a:r>
              <a:rPr lang="en-US" dirty="0" smtClean="0"/>
              <a:t>We use logistic or </a:t>
            </a:r>
            <a:r>
              <a:rPr lang="en-US" dirty="0" err="1" smtClean="0"/>
              <a:t>probit</a:t>
            </a:r>
            <a:r>
              <a:rPr lang="en-US" dirty="0" smtClean="0"/>
              <a:t> regression instead</a:t>
            </a:r>
          </a:p>
          <a:p>
            <a:pPr lvl="1"/>
            <a:r>
              <a:rPr lang="en-US" dirty="0" smtClean="0"/>
              <a:t>They conveniently keep values between 0 and 1…but there’s a more important reason</a:t>
            </a:r>
            <a:endParaRPr lang="en-US" dirty="0"/>
          </a:p>
        </p:txBody>
      </p:sp>
    </p:spTree>
    <p:extLst>
      <p:ext uri="{BB962C8B-B14F-4D97-AF65-F5344CB8AC3E}">
        <p14:creationId xmlns:p14="http://schemas.microsoft.com/office/powerpoint/2010/main" val="72975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8760</TotalTime>
  <Words>3203</Words>
  <Application>Microsoft Office PowerPoint</Application>
  <PresentationFormat>Widescreen</PresentationFormat>
  <Paragraphs>387</Paragraphs>
  <Slides>46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58" baseType="lpstr">
      <vt:lpstr>Arial</vt:lpstr>
      <vt:lpstr>Benguiat Frisky</vt:lpstr>
      <vt:lpstr>Calibri</vt:lpstr>
      <vt:lpstr>Calibri Light</vt:lpstr>
      <vt:lpstr>Cambria Math</vt:lpstr>
      <vt:lpstr>Century Gothic</vt:lpstr>
      <vt:lpstr>Courier New</vt:lpstr>
      <vt:lpstr>Wingdings</vt:lpstr>
      <vt:lpstr>Office Theme</vt:lpstr>
      <vt:lpstr>Picture</vt:lpstr>
      <vt:lpstr>Equation</vt:lpstr>
      <vt:lpstr>Worksheet</vt:lpstr>
      <vt:lpstr>Logistic and ordered logistic regression CP 201B</vt:lpstr>
      <vt:lpstr>Learning objectives</vt:lpstr>
      <vt:lpstr>Outline of the day</vt:lpstr>
      <vt:lpstr>PowerPoint Presentation</vt:lpstr>
      <vt:lpstr>PowerPoint Presentation</vt:lpstr>
      <vt:lpstr>Histogram of binary variable and non-normality</vt:lpstr>
      <vt:lpstr>Plotted on two dimensions, a binary dependent </vt:lpstr>
      <vt:lpstr>First intuition: fit a linear regression</vt:lpstr>
      <vt:lpstr>Concerns with using linear regression here</vt:lpstr>
      <vt:lpstr>Why use a model that limits predictions to be between 0 and 1?</vt:lpstr>
      <vt:lpstr>The underlying situation is a probability between 0 and 1</vt:lpstr>
      <vt:lpstr>The underlying situation is a probability between 0 and 1</vt:lpstr>
      <vt:lpstr>Some basic definitions</vt:lpstr>
      <vt:lpstr>Some basic definitions</vt:lpstr>
      <vt:lpstr>Logistic regression</vt:lpstr>
      <vt:lpstr>Logistic regression</vt:lpstr>
      <vt:lpstr>Logistic regression</vt:lpstr>
      <vt:lpstr>Example</vt:lpstr>
      <vt:lpstr>Example</vt:lpstr>
      <vt:lpstr>Logistic regression</vt:lpstr>
      <vt:lpstr>A brief detour: exponential values and natural logs</vt:lpstr>
      <vt:lpstr>Logistic regression</vt:lpstr>
      <vt:lpstr>Vehicle obstruction results, now in odds ratios</vt:lpstr>
      <vt:lpstr>Vehicle obstruction results, now in odds ratios</vt:lpstr>
      <vt:lpstr>Now the full output</vt:lpstr>
      <vt:lpstr>Vehicle obstruction results, now in odds ratios</vt:lpstr>
      <vt:lpstr>Logistic regression</vt:lpstr>
      <vt:lpstr>Logistic regression</vt:lpstr>
      <vt:lpstr>Logistic regression</vt:lpstr>
      <vt:lpstr>What could I have improved in my image?</vt:lpstr>
      <vt:lpstr>Let’s practice</vt:lpstr>
      <vt:lpstr>Let’s practice</vt:lpstr>
      <vt:lpstr>Let’s practice</vt:lpstr>
      <vt:lpstr>Is collinearity an issue?</vt:lpstr>
      <vt:lpstr>And, finally, a plot – though not pretty, yet!</vt:lpstr>
      <vt:lpstr>Ordered logistic regression</vt:lpstr>
      <vt:lpstr>Ordered logistic regression</vt:lpstr>
      <vt:lpstr>First a linear regression…impressions?</vt:lpstr>
      <vt:lpstr>Ordered Logit</vt:lpstr>
      <vt:lpstr>Write Up</vt:lpstr>
      <vt:lpstr>Write Up –more precise</vt:lpstr>
      <vt:lpstr>Final example for practice…estimate yourself</vt:lpstr>
      <vt:lpstr>Results (left logit; right o-logit)</vt:lpstr>
      <vt:lpstr>Putting it all Together: Building a Model</vt:lpstr>
      <vt:lpstr>Putting it all Together: Building a Model</vt:lpstr>
      <vt:lpstr>Write Up</vt:lpstr>
    </vt:vector>
  </TitlesOfParts>
  <Company>UC Berkeley, CED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Rodriguez</dc:creator>
  <cp:lastModifiedBy>Daniel Rodriguez</cp:lastModifiedBy>
  <cp:revision>153</cp:revision>
  <dcterms:created xsi:type="dcterms:W3CDTF">2019-12-30T19:05:45Z</dcterms:created>
  <dcterms:modified xsi:type="dcterms:W3CDTF">2020-02-24T03:11:52Z</dcterms:modified>
</cp:coreProperties>
</file>