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3" r:id="rId15"/>
    <p:sldId id="269" r:id="rId16"/>
    <p:sldId id="270" r:id="rId17"/>
    <p:sldId id="271" r:id="rId18"/>
    <p:sldId id="272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2019/11/6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计算机网络复习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辜希武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第三章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运输层提供的服务：端到端的进程间的通信。</a:t>
            </a:r>
          </a:p>
          <a:p>
            <a:r>
              <a:rPr lang="zh-CN" altLang="en-US" dirty="0"/>
              <a:t>运输层的二个协议</a:t>
            </a:r>
            <a:r>
              <a:rPr lang="en-US" dirty="0"/>
              <a:t>TCP</a:t>
            </a:r>
            <a:r>
              <a:rPr lang="zh-CN" altLang="en-US" dirty="0"/>
              <a:t>、</a:t>
            </a:r>
            <a:r>
              <a:rPr lang="en-US" dirty="0"/>
              <a:t>UDP</a:t>
            </a:r>
            <a:r>
              <a:rPr lang="zh-CN" altLang="en-US" dirty="0"/>
              <a:t>：各自特点是什么？</a:t>
            </a:r>
          </a:p>
          <a:p>
            <a:r>
              <a:rPr lang="zh-CN" altLang="en-US" dirty="0"/>
              <a:t>多路复用和分解：通过端口号实现，各自概念</a:t>
            </a:r>
          </a:p>
          <a:p>
            <a:r>
              <a:rPr lang="en-US" dirty="0"/>
              <a:t>UDP</a:t>
            </a:r>
            <a:r>
              <a:rPr lang="zh-CN" altLang="en-US" dirty="0"/>
              <a:t>的多路复用和分解：特点？</a:t>
            </a:r>
            <a:r>
              <a:rPr lang="en-US" dirty="0"/>
              <a:t>UDP</a:t>
            </a:r>
            <a:r>
              <a:rPr lang="zh-CN" altLang="en-US" dirty="0"/>
              <a:t>套接字用二元组来标识。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第三章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TCP</a:t>
            </a:r>
            <a:r>
              <a:rPr lang="zh-CN" altLang="en-US" dirty="0"/>
              <a:t>的多路复用和分解：特点？</a:t>
            </a:r>
            <a:r>
              <a:rPr lang="en-US" dirty="0"/>
              <a:t>TCP</a:t>
            </a:r>
            <a:r>
              <a:rPr lang="zh-CN" altLang="en-US" dirty="0"/>
              <a:t>套接字用四元组来标识。</a:t>
            </a:r>
          </a:p>
          <a:p>
            <a:r>
              <a:rPr lang="en-US" dirty="0"/>
              <a:t>UDP</a:t>
            </a:r>
            <a:r>
              <a:rPr lang="zh-CN" altLang="en-US" dirty="0"/>
              <a:t>协议：特点？首部大小？适用场合？</a:t>
            </a:r>
            <a:r>
              <a:rPr lang="en-US" dirty="0"/>
              <a:t>UDP</a:t>
            </a:r>
            <a:r>
              <a:rPr lang="zh-CN" altLang="en-US" dirty="0"/>
              <a:t>检查和如何计算？</a:t>
            </a:r>
          </a:p>
          <a:p>
            <a:r>
              <a:rPr lang="zh-CN" altLang="en-US" dirty="0"/>
              <a:t>可靠数据传输原理：需要的机制：差错检测、确认、重传、定时器、序号、发送窗口，接收窗口。每种机制的引入是为了解决什么问题？掌握</a:t>
            </a:r>
            <a:r>
              <a:rPr lang="en-US" dirty="0"/>
              <a:t>rtd3.0</a:t>
            </a:r>
            <a:r>
              <a:rPr lang="zh-CN" altLang="en-US" dirty="0"/>
              <a:t>（停止</a:t>
            </a:r>
            <a:r>
              <a:rPr lang="en-US" dirty="0"/>
              <a:t>-</a:t>
            </a:r>
            <a:r>
              <a:rPr lang="zh-CN" altLang="en-US" dirty="0"/>
              <a:t>等待协议）、</a:t>
            </a:r>
            <a:r>
              <a:rPr lang="en-US" dirty="0"/>
              <a:t>GBN</a:t>
            </a:r>
            <a:r>
              <a:rPr lang="zh-CN" altLang="en-US" dirty="0"/>
              <a:t>、</a:t>
            </a:r>
            <a:r>
              <a:rPr lang="en-US" dirty="0"/>
              <a:t>SR</a:t>
            </a:r>
            <a:r>
              <a:rPr lang="zh-CN" altLang="en-US" dirty="0"/>
              <a:t>协议，从</a:t>
            </a:r>
            <a:r>
              <a:rPr lang="en-US" dirty="0"/>
              <a:t>rtd3.0</a:t>
            </a:r>
            <a:r>
              <a:rPr lang="zh-CN" altLang="en-US" dirty="0"/>
              <a:t>演变到</a:t>
            </a:r>
            <a:r>
              <a:rPr lang="en-US" dirty="0"/>
              <a:t>GBN</a:t>
            </a:r>
            <a:r>
              <a:rPr lang="zh-CN" altLang="en-US" dirty="0"/>
              <a:t>，从</a:t>
            </a:r>
            <a:r>
              <a:rPr lang="en-US" dirty="0"/>
              <a:t>GBN</a:t>
            </a:r>
            <a:r>
              <a:rPr lang="zh-CN" altLang="en-US" dirty="0"/>
              <a:t>演变到</a:t>
            </a:r>
            <a:r>
              <a:rPr lang="en-US" dirty="0"/>
              <a:t>SR</a:t>
            </a:r>
            <a:r>
              <a:rPr lang="zh-CN" altLang="en-US" dirty="0"/>
              <a:t>是为了解决什么问题？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第三章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TCP</a:t>
            </a:r>
            <a:r>
              <a:rPr lang="zh-CN" altLang="en-US" dirty="0"/>
              <a:t>特点：面向连接（三次握手）、点对点（不可能一对多，</a:t>
            </a:r>
            <a:r>
              <a:rPr lang="en-US" dirty="0"/>
              <a:t>UDP</a:t>
            </a:r>
            <a:r>
              <a:rPr lang="zh-CN" altLang="en-US" dirty="0"/>
              <a:t>可以）、可靠、有序的数据传输、流量控制、拥塞控制。</a:t>
            </a:r>
            <a:endParaRPr lang="en-US" altLang="zh-CN" dirty="0"/>
          </a:p>
          <a:p>
            <a:r>
              <a:rPr lang="en-US" dirty="0"/>
              <a:t>TCP</a:t>
            </a:r>
            <a:r>
              <a:rPr lang="zh-CN" altLang="en-US" dirty="0"/>
              <a:t>报文段格式：什么叫</a:t>
            </a:r>
            <a:r>
              <a:rPr lang="en-US" dirty="0"/>
              <a:t>MSS</a:t>
            </a:r>
            <a:r>
              <a:rPr lang="zh-CN" altLang="en-US" dirty="0"/>
              <a:t>？序号字段和确认号字段的含义？首部长度字段含义？（以</a:t>
            </a:r>
            <a:r>
              <a:rPr lang="en-US" dirty="0"/>
              <a:t>4</a:t>
            </a:r>
            <a:r>
              <a:rPr lang="zh-CN" altLang="en-US" dirty="0"/>
              <a:t>字节为单位）接受窗口字段含义？</a:t>
            </a:r>
            <a:r>
              <a:rPr lang="en-US" dirty="0"/>
              <a:t>ACK</a:t>
            </a:r>
            <a:r>
              <a:rPr lang="zh-CN" altLang="en-US" dirty="0"/>
              <a:t>？</a:t>
            </a:r>
            <a:r>
              <a:rPr lang="en-US" dirty="0"/>
              <a:t>RST</a:t>
            </a:r>
            <a:r>
              <a:rPr lang="zh-CN" altLang="en-US" dirty="0"/>
              <a:t>？</a:t>
            </a:r>
            <a:r>
              <a:rPr lang="en-US" dirty="0"/>
              <a:t>SYN</a:t>
            </a:r>
            <a:r>
              <a:rPr lang="zh-CN" altLang="en-US" dirty="0"/>
              <a:t>？</a:t>
            </a:r>
            <a:r>
              <a:rPr lang="en-US" dirty="0"/>
              <a:t>TCP</a:t>
            </a:r>
            <a:r>
              <a:rPr lang="zh-CN" altLang="en-US" dirty="0"/>
              <a:t>首部长度一般为</a:t>
            </a:r>
            <a:r>
              <a:rPr lang="en-US" dirty="0"/>
              <a:t>20</a:t>
            </a:r>
            <a:r>
              <a:rPr lang="zh-CN" altLang="en-US" dirty="0"/>
              <a:t>字节（如果没选项）。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第三章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TCP</a:t>
            </a:r>
            <a:r>
              <a:rPr lang="zh-CN" altLang="en-US" dirty="0"/>
              <a:t>的可靠传输机制（和</a:t>
            </a:r>
            <a:r>
              <a:rPr lang="en-US" dirty="0"/>
              <a:t>GBN</a:t>
            </a:r>
            <a:r>
              <a:rPr lang="zh-CN" altLang="en-US" dirty="0"/>
              <a:t>、</a:t>
            </a:r>
            <a:r>
              <a:rPr lang="en-US" dirty="0"/>
              <a:t>SR</a:t>
            </a:r>
            <a:r>
              <a:rPr lang="zh-CN" altLang="en-US" dirty="0"/>
              <a:t>的比较）：</a:t>
            </a:r>
            <a:r>
              <a:rPr lang="en-US" dirty="0"/>
              <a:t>TCP</a:t>
            </a:r>
            <a:r>
              <a:rPr lang="zh-CN" altLang="en-US" dirty="0"/>
              <a:t>确认是积累式的，只用一个定时器，很像</a:t>
            </a:r>
            <a:r>
              <a:rPr lang="en-US" dirty="0"/>
              <a:t>GBN</a:t>
            </a:r>
            <a:r>
              <a:rPr lang="zh-CN" altLang="en-US" dirty="0"/>
              <a:t>。但有区别：很多</a:t>
            </a:r>
            <a:r>
              <a:rPr lang="en-US" dirty="0"/>
              <a:t>TCP</a:t>
            </a:r>
            <a:r>
              <a:rPr lang="zh-CN" altLang="en-US" dirty="0"/>
              <a:t>实现缓存失序的报文段；</a:t>
            </a:r>
            <a:r>
              <a:rPr lang="en-US" dirty="0"/>
              <a:t>GBN</a:t>
            </a:r>
            <a:r>
              <a:rPr lang="zh-CN" altLang="en-US" dirty="0"/>
              <a:t>在报文段</a:t>
            </a:r>
            <a:r>
              <a:rPr lang="en-US" dirty="0"/>
              <a:t>n</a:t>
            </a:r>
            <a:r>
              <a:rPr lang="zh-CN" altLang="en-US" dirty="0"/>
              <a:t>超时时，会重发从</a:t>
            </a:r>
            <a:r>
              <a:rPr lang="en-US" dirty="0"/>
              <a:t>n</a:t>
            </a:r>
            <a:r>
              <a:rPr lang="zh-CN" altLang="en-US" dirty="0"/>
              <a:t>开始所有未确认的报文段。而</a:t>
            </a:r>
            <a:r>
              <a:rPr lang="en-US" dirty="0"/>
              <a:t>TCP</a:t>
            </a:r>
            <a:r>
              <a:rPr lang="zh-CN" altLang="en-US" dirty="0"/>
              <a:t>只会重传报文段</a:t>
            </a:r>
            <a:r>
              <a:rPr lang="en-US" dirty="0"/>
              <a:t>n</a:t>
            </a:r>
            <a:r>
              <a:rPr lang="zh-CN" altLang="en-US" dirty="0"/>
              <a:t>。甚至如果在报文段</a:t>
            </a:r>
            <a:r>
              <a:rPr lang="en-US" dirty="0"/>
              <a:t>n</a:t>
            </a:r>
            <a:r>
              <a:rPr lang="zh-CN" altLang="en-US" dirty="0"/>
              <a:t>超时前收到了对报文段</a:t>
            </a:r>
            <a:r>
              <a:rPr lang="en-US" dirty="0"/>
              <a:t>n+1</a:t>
            </a:r>
            <a:r>
              <a:rPr lang="zh-CN" altLang="en-US" dirty="0"/>
              <a:t>的确认，</a:t>
            </a:r>
            <a:r>
              <a:rPr lang="en-US" dirty="0"/>
              <a:t>TCP</a:t>
            </a:r>
            <a:r>
              <a:rPr lang="zh-CN" altLang="en-US" dirty="0"/>
              <a:t>连报文段</a:t>
            </a:r>
            <a:r>
              <a:rPr lang="en-US" dirty="0"/>
              <a:t>n</a:t>
            </a:r>
            <a:r>
              <a:rPr lang="zh-CN" altLang="en-US" dirty="0"/>
              <a:t>都不会重传。</a:t>
            </a:r>
            <a:r>
              <a:rPr lang="en-US" dirty="0"/>
              <a:t>TCP</a:t>
            </a:r>
            <a:r>
              <a:rPr lang="zh-CN" altLang="en-US" dirty="0"/>
              <a:t>还有快速重传机制（收到三个重复</a:t>
            </a:r>
            <a:r>
              <a:rPr lang="en-US" dirty="0"/>
              <a:t>ACK</a:t>
            </a:r>
            <a:r>
              <a:rPr lang="zh-CN" altLang="en-US" dirty="0"/>
              <a:t>时立刻重传而不必等到超时）。</a:t>
            </a:r>
          </a:p>
          <a:p>
            <a:r>
              <a:rPr lang="zh-CN" altLang="en-US" dirty="0"/>
              <a:t>同时，</a:t>
            </a:r>
            <a:r>
              <a:rPr lang="en-US" dirty="0"/>
              <a:t>TCP</a:t>
            </a:r>
            <a:r>
              <a:rPr lang="zh-CN" altLang="en-US" dirty="0"/>
              <a:t>还有加倍超时间隔机制：每当超时事件发生后，都会将下一次的超时间隔设为先前的</a:t>
            </a:r>
            <a:r>
              <a:rPr lang="en-US" dirty="0"/>
              <a:t>2</a:t>
            </a:r>
            <a:r>
              <a:rPr lang="zh-CN" altLang="en-US" dirty="0"/>
              <a:t>倍。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第三章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TCP</a:t>
            </a:r>
            <a:r>
              <a:rPr lang="zh-CN" altLang="en-US" dirty="0"/>
              <a:t>报文段是以字节编号</a:t>
            </a:r>
            <a:endParaRPr lang="en-US" altLang="zh-CN" dirty="0"/>
          </a:p>
          <a:p>
            <a:r>
              <a:rPr lang="en-US" altLang="zh-CN" dirty="0"/>
              <a:t>ACK</a:t>
            </a:r>
            <a:r>
              <a:rPr lang="zh-CN" altLang="en-US" dirty="0"/>
              <a:t>的序号是期待收到的下一个字节的序号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第三章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TCP</a:t>
            </a:r>
            <a:r>
              <a:rPr lang="zh-CN" altLang="en-US" sz="2400" dirty="0"/>
              <a:t>的流量控制机制：通过接受窗口。</a:t>
            </a:r>
          </a:p>
          <a:p>
            <a:r>
              <a:rPr lang="zh-CN" altLang="en-US" sz="2400" dirty="0"/>
              <a:t>接受方</a:t>
            </a:r>
            <a:r>
              <a:rPr lang="zh-CN" altLang="en-US" sz="2400" b="1" dirty="0"/>
              <a:t>：</a:t>
            </a:r>
            <a:r>
              <a:rPr lang="en-US" sz="2400" dirty="0" err="1"/>
              <a:t>RcvBuffer</a:t>
            </a:r>
            <a:r>
              <a:rPr lang="en-US" sz="2400" dirty="0"/>
              <a:t> = </a:t>
            </a:r>
            <a:r>
              <a:rPr lang="zh-CN" altLang="en-US" sz="2400" dirty="0"/>
              <a:t>接收端的</a:t>
            </a:r>
            <a:r>
              <a:rPr lang="en-US" sz="2400" dirty="0"/>
              <a:t> TCP </a:t>
            </a:r>
            <a:r>
              <a:rPr lang="zh-CN" altLang="en-US" sz="2400" dirty="0"/>
              <a:t>缓存大小</a:t>
            </a:r>
          </a:p>
          <a:p>
            <a:r>
              <a:rPr lang="en-US" sz="2400" dirty="0" err="1"/>
              <a:t>RcvWindow</a:t>
            </a:r>
            <a:r>
              <a:rPr lang="en-US" sz="2400" dirty="0"/>
              <a:t> = </a:t>
            </a:r>
            <a:r>
              <a:rPr lang="zh-CN" altLang="en-US" sz="2400" dirty="0"/>
              <a:t>缓存中空闲的部分</a:t>
            </a:r>
          </a:p>
          <a:p>
            <a:r>
              <a:rPr lang="zh-CN" altLang="en-US" sz="2400" dirty="0"/>
              <a:t>缓存中的空闲空间</a:t>
            </a:r>
            <a:r>
              <a:rPr lang="en-US" sz="2400" dirty="0"/>
              <a:t>= </a:t>
            </a:r>
            <a:r>
              <a:rPr lang="en-US" sz="2400" dirty="0" err="1"/>
              <a:t>RcvWindow</a:t>
            </a:r>
            <a:endParaRPr lang="zh-CN" altLang="en-US" sz="2400" dirty="0"/>
          </a:p>
          <a:p>
            <a:r>
              <a:rPr lang="en-US" sz="2400" dirty="0"/>
              <a:t>	= </a:t>
            </a:r>
            <a:r>
              <a:rPr lang="en-US" sz="2400" dirty="0" err="1"/>
              <a:t>RcvBuffer</a:t>
            </a:r>
            <a:r>
              <a:rPr lang="en-US" sz="2400" dirty="0"/>
              <a:t>-[</a:t>
            </a:r>
            <a:r>
              <a:rPr lang="en-US" sz="2400" dirty="0" err="1"/>
              <a:t>LastByteRcvd</a:t>
            </a:r>
            <a:r>
              <a:rPr lang="en-US" sz="2400" dirty="0"/>
              <a:t> - </a:t>
            </a:r>
            <a:r>
              <a:rPr lang="en-US" sz="2400" dirty="0" err="1"/>
              <a:t>LastByteRead</a:t>
            </a:r>
            <a:r>
              <a:rPr lang="en-US" sz="2400" dirty="0"/>
              <a:t>]</a:t>
            </a:r>
            <a:endParaRPr lang="zh-CN" altLang="en-US" sz="2400" dirty="0"/>
          </a:p>
          <a:p>
            <a:r>
              <a:rPr lang="zh-CN" altLang="en-US" sz="2400" dirty="0"/>
              <a:t>接受方向发送方通知</a:t>
            </a:r>
            <a:r>
              <a:rPr lang="en-US" sz="2400" dirty="0" err="1"/>
              <a:t>RcvWindow</a:t>
            </a:r>
            <a:r>
              <a:rPr lang="zh-CN" altLang="en-US" sz="2400" dirty="0"/>
              <a:t>的大小。</a:t>
            </a:r>
          </a:p>
          <a:p>
            <a:r>
              <a:rPr lang="zh-CN" altLang="en-US" sz="2400" dirty="0"/>
              <a:t>发送方：保证</a:t>
            </a:r>
            <a:r>
              <a:rPr lang="en-US" sz="2400" dirty="0" err="1"/>
              <a:t>LastByteSent</a:t>
            </a:r>
            <a:r>
              <a:rPr lang="en-US" sz="2400" dirty="0"/>
              <a:t> – </a:t>
            </a:r>
            <a:r>
              <a:rPr lang="en-US" sz="2400" dirty="0" err="1"/>
              <a:t>LastByteAcked</a:t>
            </a:r>
            <a:r>
              <a:rPr lang="en-US" sz="2400" dirty="0"/>
              <a:t> </a:t>
            </a:r>
            <a:r>
              <a:rPr lang="en-US" sz="2400" b="1" dirty="0">
                <a:sym typeface="Symbol"/>
              </a:rPr>
              <a:t></a:t>
            </a:r>
            <a:r>
              <a:rPr lang="en-US" sz="2400" dirty="0"/>
              <a:t> </a:t>
            </a:r>
            <a:r>
              <a:rPr lang="en-US" sz="2400" dirty="0" err="1"/>
              <a:t>RcvWindow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第三章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TCP</a:t>
            </a:r>
            <a:r>
              <a:rPr lang="zh-CN" altLang="en-US" dirty="0"/>
              <a:t>的连接管理：三次握手。为什么要三次？连接的功能是什么？（协商双方的起始序号，分配缓存，初始化接受窗口大小）。关闭连接过程是什么？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第三章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200" dirty="0"/>
              <a:t>TCP</a:t>
            </a:r>
            <a:r>
              <a:rPr lang="zh-CN" altLang="en-US" sz="2200" dirty="0"/>
              <a:t>拥塞控制机制：通过拥塞窗口</a:t>
            </a:r>
            <a:r>
              <a:rPr lang="en-US" sz="2200" dirty="0" err="1"/>
              <a:t>CongWin</a:t>
            </a:r>
            <a:r>
              <a:rPr lang="zh-CN" altLang="en-US" sz="2200" dirty="0"/>
              <a:t>。</a:t>
            </a:r>
          </a:p>
          <a:p>
            <a:r>
              <a:rPr lang="en-US" sz="2200" dirty="0" err="1"/>
              <a:t>LastByteSent-LastByteAcked</a:t>
            </a:r>
            <a:r>
              <a:rPr lang="en-US" sz="2200" dirty="0"/>
              <a:t> </a:t>
            </a:r>
            <a:r>
              <a:rPr lang="en-US" sz="2200" dirty="0">
                <a:sym typeface="Symbol"/>
              </a:rPr>
              <a:t></a:t>
            </a:r>
            <a:r>
              <a:rPr lang="en-US" sz="2200" dirty="0"/>
              <a:t> min</a:t>
            </a:r>
            <a:r>
              <a:rPr lang="zh-CN" altLang="en-US" sz="2200" dirty="0"/>
              <a:t>（</a:t>
            </a:r>
            <a:r>
              <a:rPr lang="en-US" sz="2200" dirty="0" err="1"/>
              <a:t>CongWin</a:t>
            </a:r>
            <a:r>
              <a:rPr lang="zh-CN" altLang="en-US" sz="2200" dirty="0"/>
              <a:t>，</a:t>
            </a:r>
            <a:r>
              <a:rPr lang="en-US" sz="2200" dirty="0" err="1"/>
              <a:t>RcvWindow</a:t>
            </a:r>
            <a:r>
              <a:rPr lang="zh-CN" altLang="en-US" sz="2200" dirty="0"/>
              <a:t>）</a:t>
            </a:r>
            <a:endParaRPr lang="en-US" altLang="zh-CN" sz="2200" dirty="0"/>
          </a:p>
          <a:p>
            <a:r>
              <a:rPr lang="en-US" altLang="zh-CN" sz="2200" dirty="0"/>
              <a:t>Rate = </a:t>
            </a:r>
            <a:r>
              <a:rPr lang="en-US" altLang="zh-CN" sz="2200" dirty="0" err="1"/>
              <a:t>CongWin</a:t>
            </a:r>
            <a:r>
              <a:rPr lang="en-US" altLang="zh-CN" sz="2200" dirty="0"/>
              <a:t>/RTT</a:t>
            </a:r>
            <a:endParaRPr lang="zh-CN" altLang="en-US" sz="2200" dirty="0"/>
          </a:p>
          <a:p>
            <a:r>
              <a:rPr lang="zh-CN" altLang="en-US" sz="2200" dirty="0"/>
              <a:t>发送方如何得知出现拥塞</a:t>
            </a:r>
            <a:r>
              <a:rPr lang="en-US" sz="2200" dirty="0"/>
              <a:t>?</a:t>
            </a:r>
            <a:r>
              <a:rPr lang="en-US" sz="2200" b="1" dirty="0"/>
              <a:t> </a:t>
            </a:r>
            <a:r>
              <a:rPr lang="zh-CN" altLang="en-US" sz="2200" dirty="0"/>
              <a:t>超时或收到</a:t>
            </a:r>
            <a:r>
              <a:rPr lang="en-US" sz="2200" dirty="0"/>
              <a:t>3</a:t>
            </a:r>
            <a:r>
              <a:rPr lang="zh-CN" altLang="en-US" sz="2200" dirty="0"/>
              <a:t>个重复的确认报文</a:t>
            </a:r>
            <a:endParaRPr lang="en-US" altLang="zh-CN" sz="2200" dirty="0"/>
          </a:p>
          <a:p>
            <a:r>
              <a:rPr lang="zh-CN" altLang="en-US" sz="2200" dirty="0"/>
              <a:t>如何调整</a:t>
            </a:r>
            <a:r>
              <a:rPr lang="en-US" sz="2200" dirty="0" err="1"/>
              <a:t>CongWin</a:t>
            </a:r>
            <a:r>
              <a:rPr lang="zh-CN" altLang="en-US" sz="2200" dirty="0"/>
              <a:t>？三个机制</a:t>
            </a:r>
            <a:r>
              <a:rPr lang="en-US" sz="2200" dirty="0"/>
              <a:t>:</a:t>
            </a:r>
            <a:endParaRPr lang="zh-CN" altLang="en-US" sz="2200" dirty="0"/>
          </a:p>
          <a:p>
            <a:pPr lvl="1"/>
            <a:r>
              <a:rPr lang="zh-CN" altLang="en-US" sz="2200" dirty="0"/>
              <a:t>加性增：每当收到一个</a:t>
            </a:r>
            <a:r>
              <a:rPr lang="en-US" sz="2200" dirty="0"/>
              <a:t>ACK, </a:t>
            </a:r>
            <a:r>
              <a:rPr lang="en-US" sz="2200" dirty="0" err="1"/>
              <a:t>CongWin</a:t>
            </a:r>
            <a:r>
              <a:rPr lang="zh-CN" altLang="en-US" sz="2200" dirty="0"/>
              <a:t>增加</a:t>
            </a:r>
            <a:r>
              <a:rPr lang="en-US" sz="2200" dirty="0"/>
              <a:t>MSS(MSS/</a:t>
            </a:r>
            <a:r>
              <a:rPr lang="en-US" sz="2200" dirty="0" err="1"/>
              <a:t>CongWin</a:t>
            </a:r>
            <a:r>
              <a:rPr lang="en-US" sz="2200" dirty="0"/>
              <a:t>)</a:t>
            </a:r>
            <a:r>
              <a:rPr lang="zh-CN" altLang="en-US" sz="2200" dirty="0"/>
              <a:t>。在一个</a:t>
            </a:r>
            <a:r>
              <a:rPr lang="en-US" sz="2200" dirty="0"/>
              <a:t>RTT</a:t>
            </a:r>
            <a:r>
              <a:rPr lang="zh-CN" altLang="en-US" sz="2200" dirty="0"/>
              <a:t>内，发送</a:t>
            </a:r>
            <a:r>
              <a:rPr lang="en-US" sz="2200" dirty="0" err="1"/>
              <a:t>CongWin</a:t>
            </a:r>
            <a:r>
              <a:rPr lang="en-US" sz="2200" dirty="0"/>
              <a:t>/MSS</a:t>
            </a:r>
            <a:r>
              <a:rPr lang="zh-CN" altLang="en-US" sz="2200" dirty="0"/>
              <a:t>个报文段（也就是</a:t>
            </a:r>
            <a:r>
              <a:rPr lang="en-US" sz="2200" dirty="0"/>
              <a:t>ACK</a:t>
            </a:r>
            <a:r>
              <a:rPr lang="zh-CN" altLang="en-US" sz="2200" dirty="0"/>
              <a:t>个数），因此每个</a:t>
            </a:r>
            <a:r>
              <a:rPr lang="en-US" sz="2200" dirty="0"/>
              <a:t>RTT</a:t>
            </a:r>
            <a:r>
              <a:rPr lang="zh-CN" altLang="en-US" sz="2200" dirty="0"/>
              <a:t>之后将</a:t>
            </a:r>
            <a:r>
              <a:rPr lang="en-US" sz="2200" dirty="0"/>
              <a:t> </a:t>
            </a:r>
            <a:r>
              <a:rPr lang="en-US" sz="2200" dirty="0" err="1"/>
              <a:t>CongWin</a:t>
            </a:r>
            <a:r>
              <a:rPr lang="zh-CN" altLang="en-US" sz="2200" dirty="0"/>
              <a:t>增大</a:t>
            </a:r>
            <a:r>
              <a:rPr lang="en-US" sz="2200" dirty="0"/>
              <a:t>1</a:t>
            </a:r>
            <a:r>
              <a:rPr lang="zh-CN" altLang="en-US" sz="2200" dirty="0"/>
              <a:t>个</a:t>
            </a:r>
            <a:r>
              <a:rPr lang="en-US" sz="2200" dirty="0"/>
              <a:t>MSS</a:t>
            </a:r>
            <a:r>
              <a:rPr lang="zh-CN" altLang="en-US" sz="2200" dirty="0"/>
              <a:t>。</a:t>
            </a:r>
            <a:endParaRPr lang="en-US" altLang="zh-CN" sz="2200" dirty="0"/>
          </a:p>
          <a:p>
            <a:pPr lvl="1"/>
            <a:r>
              <a:rPr lang="zh-CN" altLang="en-US" sz="2200" dirty="0"/>
              <a:t>乘性减：见对超时事件的反应</a:t>
            </a:r>
            <a:endParaRPr lang="en-US" altLang="zh-CN" sz="2200" dirty="0"/>
          </a:p>
          <a:p>
            <a:pPr lvl="1"/>
            <a:r>
              <a:rPr lang="zh-CN" altLang="en-US" sz="2200" dirty="0"/>
              <a:t>慢启动：建立连接时</a:t>
            </a:r>
            <a:r>
              <a:rPr lang="en-US" sz="2200" dirty="0" err="1"/>
              <a:t>CongWin</a:t>
            </a:r>
            <a:r>
              <a:rPr lang="en-US" sz="2200" dirty="0"/>
              <a:t> = 1 MSS</a:t>
            </a:r>
            <a:r>
              <a:rPr lang="zh-CN" altLang="en-US" sz="2200" dirty="0"/>
              <a:t>初始速率</a:t>
            </a:r>
            <a:r>
              <a:rPr lang="en-US" sz="2200" dirty="0"/>
              <a:t> = MSS/RTT</a:t>
            </a:r>
            <a:endParaRPr lang="zh-CN" altLang="en-US" sz="2200" dirty="0"/>
          </a:p>
          <a:p>
            <a:pPr lvl="1"/>
            <a:r>
              <a:rPr lang="zh-CN" altLang="en-US" sz="2200" dirty="0"/>
              <a:t>连接初始阶段，以指数的速度增加发送速率，直到发生一个丢包事件为止</a:t>
            </a:r>
            <a:r>
              <a:rPr lang="en-US" sz="2200" dirty="0"/>
              <a:t>:</a:t>
            </a:r>
          </a:p>
          <a:p>
            <a:pPr lvl="2"/>
            <a:r>
              <a:rPr lang="zh-CN" altLang="en-US" sz="2200" dirty="0"/>
              <a:t>每经过一个</a:t>
            </a:r>
            <a:r>
              <a:rPr lang="en-US" sz="2200" dirty="0"/>
              <a:t>RTT</a:t>
            </a:r>
            <a:r>
              <a:rPr lang="zh-CN" altLang="en-US" sz="2200" dirty="0"/>
              <a:t>（收到一次确认）则将</a:t>
            </a:r>
            <a:r>
              <a:rPr lang="en-US" sz="2200" dirty="0" err="1"/>
              <a:t>CongWin</a:t>
            </a:r>
            <a:r>
              <a:rPr lang="zh-CN" altLang="en-US" sz="2200" dirty="0"/>
              <a:t>的值翻倍</a:t>
            </a:r>
          </a:p>
          <a:p>
            <a:pPr lvl="2"/>
            <a:r>
              <a:rPr lang="zh-CN" altLang="en-US" sz="2200" dirty="0"/>
              <a:t>实现：每收到一个确认增加一个</a:t>
            </a:r>
            <a:r>
              <a:rPr lang="en-US" sz="2200" dirty="0"/>
              <a:t>MSS</a:t>
            </a:r>
            <a:endParaRPr lang="zh-CN" altLang="en-US" sz="2200" dirty="0"/>
          </a:p>
          <a:p>
            <a:pPr lvl="2"/>
            <a:endParaRPr lang="zh-CN" altLang="en-US" sz="1600" dirty="0"/>
          </a:p>
          <a:p>
            <a:pPr lvl="1"/>
            <a:endParaRPr lang="zh-CN" altLang="en-US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1409700" y="4892675"/>
            <a:ext cx="4410075" cy="762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第三章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en-US" dirty="0"/>
              <a:t>对超时事件的反应</a:t>
            </a:r>
            <a:r>
              <a:rPr lang="en-US" dirty="0"/>
              <a:t>:</a:t>
            </a:r>
            <a:r>
              <a:rPr lang="en-US" b="1" dirty="0"/>
              <a:t> </a:t>
            </a:r>
            <a:endParaRPr lang="zh-CN" altLang="en-US" dirty="0"/>
          </a:p>
          <a:p>
            <a:pPr lvl="1"/>
            <a:r>
              <a:rPr lang="zh-CN" altLang="en-US" dirty="0"/>
              <a:t>收到</a:t>
            </a:r>
            <a:r>
              <a:rPr lang="en-US" dirty="0"/>
              <a:t>3</a:t>
            </a:r>
            <a:r>
              <a:rPr lang="zh-CN" altLang="en-US" dirty="0"/>
              <a:t>个重复的</a:t>
            </a:r>
            <a:r>
              <a:rPr lang="en-US" dirty="0"/>
              <a:t>ACK</a:t>
            </a:r>
            <a:r>
              <a:rPr lang="zh-CN" altLang="en-US" dirty="0"/>
              <a:t>时</a:t>
            </a:r>
            <a:r>
              <a:rPr lang="en-US" dirty="0"/>
              <a:t>: </a:t>
            </a:r>
            <a:r>
              <a:rPr lang="en-US" dirty="0" err="1"/>
              <a:t>CongWin</a:t>
            </a:r>
            <a:r>
              <a:rPr lang="en-US" dirty="0"/>
              <a:t> </a:t>
            </a:r>
            <a:r>
              <a:rPr lang="zh-CN" altLang="en-US" dirty="0"/>
              <a:t>减半</a:t>
            </a:r>
            <a:r>
              <a:rPr lang="en-US" altLang="zh-CN" dirty="0"/>
              <a:t>+ 3</a:t>
            </a:r>
            <a:r>
              <a:rPr lang="en-US" dirty="0"/>
              <a:t>,</a:t>
            </a:r>
          </a:p>
          <a:p>
            <a:pPr lvl="1"/>
            <a:r>
              <a:rPr lang="en-US" altLang="zh-CN" dirty="0"/>
              <a:t>Threshold=</a:t>
            </a:r>
            <a:r>
              <a:rPr lang="zh-CN" altLang="en-US" dirty="0"/>
              <a:t>超时前</a:t>
            </a:r>
            <a:r>
              <a:rPr lang="en-US" altLang="zh-CN" dirty="0" err="1"/>
              <a:t>CongWin</a:t>
            </a:r>
            <a:r>
              <a:rPr lang="en-US" altLang="zh-CN" dirty="0"/>
              <a:t>/2, </a:t>
            </a:r>
            <a:r>
              <a:rPr lang="zh-CN" altLang="en-US" dirty="0"/>
              <a:t>再线性增大窗口。</a:t>
            </a:r>
          </a:p>
          <a:p>
            <a:pPr lvl="1"/>
            <a:r>
              <a:rPr lang="zh-CN" altLang="en-US" dirty="0"/>
              <a:t>出现超时的情况时，进入慢启动阶段</a:t>
            </a:r>
            <a:r>
              <a:rPr lang="en-US" dirty="0"/>
              <a:t>:</a:t>
            </a:r>
            <a:endParaRPr lang="zh-CN" altLang="en-US" dirty="0"/>
          </a:p>
          <a:p>
            <a:pPr lvl="2"/>
            <a:r>
              <a:rPr lang="en-US" dirty="0" err="1"/>
              <a:t>CongWin</a:t>
            </a:r>
            <a:r>
              <a:rPr lang="zh-CN" altLang="en-US" dirty="0"/>
              <a:t>被设为</a:t>
            </a:r>
            <a:r>
              <a:rPr lang="en-US" dirty="0"/>
              <a:t>1</a:t>
            </a:r>
            <a:r>
              <a:rPr lang="zh-CN" altLang="en-US" dirty="0"/>
              <a:t>个</a:t>
            </a:r>
            <a:r>
              <a:rPr lang="en-US" dirty="0"/>
              <a:t> MSS</a:t>
            </a:r>
            <a:r>
              <a:rPr lang="zh-CN" altLang="en-US" dirty="0"/>
              <a:t>大小。</a:t>
            </a:r>
            <a:endParaRPr lang="zh-CN" altLang="en-US" sz="800" dirty="0"/>
          </a:p>
          <a:p>
            <a:pPr lvl="2"/>
            <a:r>
              <a:rPr lang="zh-CN" altLang="en-US" dirty="0"/>
              <a:t>窗口以指数速度增大。</a:t>
            </a:r>
            <a:endParaRPr lang="en-US" altLang="zh-CN" dirty="0"/>
          </a:p>
          <a:p>
            <a:pPr lvl="2"/>
            <a:r>
              <a:rPr lang="en-US" altLang="zh-CN" dirty="0"/>
              <a:t>Threshold=</a:t>
            </a:r>
            <a:r>
              <a:rPr lang="zh-CN" altLang="en-US" dirty="0"/>
              <a:t>超时前</a:t>
            </a:r>
            <a:r>
              <a:rPr lang="en-US" altLang="zh-CN" dirty="0" err="1"/>
              <a:t>CongWin</a:t>
            </a:r>
            <a:r>
              <a:rPr lang="en-US" altLang="zh-CN" dirty="0"/>
              <a:t>/2</a:t>
            </a:r>
            <a:endParaRPr lang="zh-CN" altLang="en-US" dirty="0"/>
          </a:p>
          <a:p>
            <a:pPr lvl="2"/>
            <a:r>
              <a:rPr lang="zh-CN" altLang="en-US" dirty="0"/>
              <a:t>窗口增大到门限值（门限值设为超时前拥塞窗口的</a:t>
            </a:r>
            <a:r>
              <a:rPr lang="en-US" dirty="0"/>
              <a:t>1/2</a:t>
            </a:r>
            <a:r>
              <a:rPr lang="zh-CN" altLang="en-US" dirty="0"/>
              <a:t>）之后，再以线性速度增大。</a:t>
            </a:r>
            <a:endParaRPr lang="zh-CN" altLang="en-US" sz="800" dirty="0"/>
          </a:p>
          <a:p>
            <a:pPr lvl="2"/>
            <a:endParaRPr lang="zh-CN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第四章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网络层主要功能：为运输层提供主机到主机的通信，必须在主机和路由器上都实现。包括：</a:t>
            </a:r>
          </a:p>
          <a:p>
            <a:pPr lvl="1"/>
            <a:r>
              <a:rPr lang="zh-CN" altLang="en-US" dirty="0"/>
              <a:t>路径决策</a:t>
            </a:r>
          </a:p>
          <a:p>
            <a:pPr lvl="1"/>
            <a:r>
              <a:rPr lang="zh-CN" altLang="en-US" dirty="0"/>
              <a:t>转发</a:t>
            </a:r>
          </a:p>
          <a:p>
            <a:pPr lvl="1"/>
            <a:r>
              <a:rPr lang="zh-CN" altLang="en-US" dirty="0"/>
              <a:t>建立连接（对于虚电路）</a:t>
            </a:r>
          </a:p>
          <a:p>
            <a:r>
              <a:rPr lang="zh-CN" altLang="en-US" dirty="0"/>
              <a:t>选路和转发之间的关系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第一章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计算机网络：网络核心和网络边缘。</a:t>
            </a:r>
          </a:p>
          <a:p>
            <a:pPr lvl="0"/>
            <a:r>
              <a:rPr lang="zh-CN" altLang="en-US" dirty="0"/>
              <a:t>网络边缘：主机、端系统</a:t>
            </a:r>
            <a:endParaRPr lang="en-US" altLang="zh-CN" dirty="0"/>
          </a:p>
          <a:p>
            <a:pPr lvl="0"/>
            <a:r>
              <a:rPr lang="zh-CN" altLang="en-US" dirty="0"/>
              <a:t>网络核心：分组交换机（路由器，链路层交换机）。</a:t>
            </a:r>
          </a:p>
          <a:p>
            <a:pPr lvl="0"/>
            <a:r>
              <a:rPr lang="en-US" altLang="zh-CN" dirty="0"/>
              <a:t>Internet</a:t>
            </a:r>
            <a:r>
              <a:rPr lang="zh-CN" altLang="en-US" dirty="0"/>
              <a:t>的二种服务模型：面向连接和无连接</a:t>
            </a:r>
          </a:p>
          <a:p>
            <a:pPr lvl="0"/>
            <a:r>
              <a:rPr lang="zh-CN" altLang="en-US" dirty="0"/>
              <a:t>网络协议三要素：报文格式，次序以及在报文传输</a:t>
            </a:r>
            <a:r>
              <a:rPr lang="en-US" altLang="zh-CN" dirty="0"/>
              <a:t>/</a:t>
            </a:r>
            <a:r>
              <a:rPr lang="zh-CN" altLang="en-US" dirty="0"/>
              <a:t>接收或其他事件方面采取的动作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第四章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网络层服务模型：虚电路和数据报网络。各自特点？</a:t>
            </a:r>
          </a:p>
          <a:p>
            <a:pPr lvl="1"/>
            <a:r>
              <a:rPr lang="zh-CN" altLang="en-US" dirty="0"/>
              <a:t>虚电路：呼叫建立虚电路，虚电路上的每段链路分配</a:t>
            </a:r>
            <a:r>
              <a:rPr lang="en-US" altLang="zh-CN" dirty="0"/>
              <a:t>VC</a:t>
            </a:r>
            <a:r>
              <a:rPr lang="zh-CN" altLang="en-US" dirty="0"/>
              <a:t>号；每个分组携带的是</a:t>
            </a:r>
            <a:r>
              <a:rPr lang="en-US" altLang="zh-CN" dirty="0"/>
              <a:t>VC</a:t>
            </a:r>
            <a:r>
              <a:rPr lang="zh-CN" altLang="en-US" dirty="0"/>
              <a:t>号而不是目的</a:t>
            </a:r>
            <a:r>
              <a:rPr lang="en-US" altLang="zh-CN" dirty="0"/>
              <a:t>IP</a:t>
            </a:r>
            <a:r>
              <a:rPr lang="zh-CN" altLang="en-US" dirty="0"/>
              <a:t>地址；虚电路路径上的每台路由器都要参与该电路的建立和维护；每个分组的路径相同，按序到达；通信完毕要拆除电路</a:t>
            </a:r>
            <a:endParaRPr lang="en-US" altLang="zh-CN" dirty="0"/>
          </a:p>
          <a:p>
            <a:pPr lvl="1"/>
            <a:r>
              <a:rPr lang="zh-CN" altLang="en-US" dirty="0"/>
              <a:t>数据报网络：尽力而为的服务；不需要建立连接分组携带目的</a:t>
            </a:r>
            <a:r>
              <a:rPr lang="en-US" altLang="zh-CN" dirty="0"/>
              <a:t>IP</a:t>
            </a:r>
            <a:r>
              <a:rPr lang="zh-CN" altLang="en-US" dirty="0"/>
              <a:t>；分组走的路径可能不一样；分组不是按序到达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第四章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路由器转发表简化：最长前缀匹配法</a:t>
            </a:r>
            <a:endParaRPr lang="en-US" altLang="zh-CN" dirty="0"/>
          </a:p>
          <a:p>
            <a:r>
              <a:rPr lang="zh-CN" altLang="en-US" dirty="0"/>
              <a:t>路由器工作原理：由输入端口、输出端口、交换结构、选路处理器组成。各部分的功能是什么？转发是在哪部分完成？什么是线头阻塞？交换结构有哪几种？在哪些部分会出现排队？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第四章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IP</a:t>
            </a:r>
            <a:r>
              <a:rPr lang="zh-CN" altLang="en-US" dirty="0"/>
              <a:t>数据报格式。首部长度</a:t>
            </a:r>
            <a:r>
              <a:rPr lang="en-US" dirty="0"/>
              <a:t>20</a:t>
            </a:r>
            <a:r>
              <a:rPr lang="zh-CN" altLang="en-US" dirty="0"/>
              <a:t>字节（如果没选项）。</a:t>
            </a:r>
            <a:r>
              <a:rPr lang="en-US" dirty="0"/>
              <a:t>TTL</a:t>
            </a:r>
            <a:r>
              <a:rPr lang="zh-CN" altLang="en-US" dirty="0"/>
              <a:t>字段？上层协议字段？首部检查和字段？为什么只对首部检查？首部长度（</a:t>
            </a:r>
            <a:r>
              <a:rPr lang="en-US" altLang="zh-CN" dirty="0"/>
              <a:t>4bit</a:t>
            </a:r>
            <a:r>
              <a:rPr lang="zh-CN" altLang="en-US" dirty="0"/>
              <a:t>）以</a:t>
            </a:r>
            <a:r>
              <a:rPr lang="en-US" altLang="zh-CN" dirty="0"/>
              <a:t>4</a:t>
            </a:r>
            <a:r>
              <a:rPr lang="zh-CN" altLang="en-US" dirty="0"/>
              <a:t>字节为单位，数据包长度（</a:t>
            </a:r>
            <a:r>
              <a:rPr lang="en-US" altLang="zh-CN" dirty="0"/>
              <a:t>16bit</a:t>
            </a:r>
            <a:r>
              <a:rPr lang="zh-CN" altLang="en-US" dirty="0"/>
              <a:t>以字节为单位）</a:t>
            </a:r>
            <a:endParaRPr lang="en-US" altLang="zh-CN" dirty="0"/>
          </a:p>
          <a:p>
            <a:r>
              <a:rPr lang="en-US" dirty="0"/>
              <a:t>IP</a:t>
            </a:r>
            <a:r>
              <a:rPr lang="zh-CN" altLang="en-US" dirty="0"/>
              <a:t>数据报的分片：如何分？组装只在接收主机进行，为什么？注意偏移量要除以</a:t>
            </a:r>
            <a:r>
              <a:rPr lang="en-US" altLang="zh-CN" dirty="0"/>
              <a:t>8</a:t>
            </a:r>
            <a:endParaRPr lang="zh-CN" alt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第四章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IPV4</a:t>
            </a:r>
            <a:r>
              <a:rPr lang="zh-CN" altLang="en-US" dirty="0"/>
              <a:t>地址：</a:t>
            </a:r>
            <a:r>
              <a:rPr lang="en-US" dirty="0"/>
              <a:t>32bit</a:t>
            </a:r>
            <a:r>
              <a:rPr lang="zh-CN" altLang="en-US" dirty="0"/>
              <a:t>。点分十进制。二者间的熟练转换。</a:t>
            </a:r>
            <a:endParaRPr lang="en-US" altLang="zh-CN" dirty="0"/>
          </a:p>
          <a:p>
            <a:r>
              <a:rPr lang="en-US" dirty="0"/>
              <a:t>IP</a:t>
            </a:r>
            <a:r>
              <a:rPr lang="zh-CN" altLang="en-US" dirty="0"/>
              <a:t>地址分类：</a:t>
            </a:r>
            <a:r>
              <a:rPr lang="en-US" dirty="0"/>
              <a:t>A</a:t>
            </a:r>
            <a:r>
              <a:rPr lang="zh-CN" altLang="en-US" dirty="0"/>
              <a:t>、</a:t>
            </a:r>
            <a:r>
              <a:rPr lang="en-US" dirty="0"/>
              <a:t>B</a:t>
            </a:r>
            <a:r>
              <a:rPr lang="zh-CN" altLang="en-US" dirty="0"/>
              <a:t>、</a:t>
            </a:r>
            <a:r>
              <a:rPr lang="en-US" dirty="0"/>
              <a:t>C</a:t>
            </a:r>
            <a:r>
              <a:rPr lang="zh-CN" altLang="en-US" dirty="0"/>
              <a:t>类，每类地址网络号多少位？主机号多少位？</a:t>
            </a:r>
            <a:endParaRPr lang="en-US" altLang="zh-CN" dirty="0"/>
          </a:p>
          <a:p>
            <a:r>
              <a:rPr lang="zh-CN" altLang="en-US" dirty="0"/>
              <a:t>什么是子网？如何划分子网？什么是子网掩码（网络号和子网号相应位全为</a:t>
            </a:r>
            <a:r>
              <a:rPr lang="en-US" dirty="0"/>
              <a:t>1</a:t>
            </a:r>
            <a:r>
              <a:rPr lang="zh-CN" altLang="en-US" dirty="0"/>
              <a:t>，主机号相应位全为</a:t>
            </a:r>
            <a:r>
              <a:rPr lang="en-US" dirty="0"/>
              <a:t>0</a:t>
            </a:r>
            <a:r>
              <a:rPr lang="zh-CN" altLang="en-US" dirty="0"/>
              <a:t>）？它的作用？</a:t>
            </a:r>
          </a:p>
          <a:p>
            <a:r>
              <a:rPr lang="zh-CN" altLang="en-US" dirty="0"/>
              <a:t>当采用子网掩码方式时，路由器转发表结构是怎么样的？路由器是如何转发的？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第四章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CIDR: Classless </a:t>
            </a:r>
            <a:r>
              <a:rPr lang="en-US" dirty="0" err="1"/>
              <a:t>InterDomain</a:t>
            </a:r>
            <a:r>
              <a:rPr lang="en-US" dirty="0"/>
              <a:t> Routing</a:t>
            </a:r>
            <a:r>
              <a:rPr lang="zh-CN" altLang="en-US" dirty="0"/>
              <a:t>（无类别域际路由选择）：地址格式</a:t>
            </a:r>
            <a:r>
              <a:rPr lang="en-US" dirty="0"/>
              <a:t>: </a:t>
            </a:r>
            <a:r>
              <a:rPr lang="en-US" dirty="0" err="1"/>
              <a:t>a.b.c.d</a:t>
            </a:r>
            <a:r>
              <a:rPr lang="en-US" dirty="0"/>
              <a:t>/x, </a:t>
            </a:r>
            <a:r>
              <a:rPr lang="zh-CN" altLang="en-US" dirty="0"/>
              <a:t>这里的</a:t>
            </a:r>
            <a:r>
              <a:rPr lang="en-US" dirty="0"/>
              <a:t> x</a:t>
            </a:r>
            <a:r>
              <a:rPr lang="zh-CN" altLang="en-US" dirty="0"/>
              <a:t>表示地址中网络部分的位数 。如何划分</a:t>
            </a:r>
            <a:r>
              <a:rPr lang="en-US" dirty="0"/>
              <a:t>CIDR </a:t>
            </a:r>
            <a:r>
              <a:rPr lang="zh-CN" altLang="en-US" dirty="0"/>
              <a:t>地址块？什么是路由聚合？什么是最长前缀匹配？当采用</a:t>
            </a:r>
            <a:r>
              <a:rPr lang="en-US" dirty="0"/>
              <a:t>CIDR</a:t>
            </a:r>
            <a:r>
              <a:rPr lang="zh-CN" altLang="en-US" dirty="0"/>
              <a:t>形式时，路由表结构是什么？</a:t>
            </a:r>
            <a:endParaRPr lang="en-US" altLang="zh-CN" dirty="0"/>
          </a:p>
          <a:p>
            <a:r>
              <a:rPr lang="en-US" dirty="0"/>
              <a:t>NAT</a:t>
            </a:r>
            <a:r>
              <a:rPr lang="zh-CN" altLang="en-US" dirty="0"/>
              <a:t>工作原理是什么？为什么内网的主机不能作为</a:t>
            </a:r>
            <a:r>
              <a:rPr lang="en-US" dirty="0"/>
              <a:t>Server </a:t>
            </a:r>
            <a:r>
              <a:rPr lang="zh-CN" altLang="en-US" dirty="0"/>
              <a:t>？有什么变通办法？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第四章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ICMP</a:t>
            </a:r>
            <a:r>
              <a:rPr lang="zh-CN" altLang="en-US" dirty="0"/>
              <a:t>协议的作用？和</a:t>
            </a:r>
            <a:r>
              <a:rPr lang="en-US" dirty="0"/>
              <a:t>IP</a:t>
            </a:r>
            <a:r>
              <a:rPr lang="zh-CN" altLang="en-US" dirty="0"/>
              <a:t>协议的关系？（位于</a:t>
            </a:r>
            <a:r>
              <a:rPr lang="en-US" dirty="0"/>
              <a:t>IP</a:t>
            </a:r>
            <a:r>
              <a:rPr lang="zh-CN" altLang="en-US" dirty="0"/>
              <a:t>层之上，</a:t>
            </a:r>
            <a:r>
              <a:rPr lang="en-US" dirty="0"/>
              <a:t>ICMP</a:t>
            </a:r>
            <a:r>
              <a:rPr lang="zh-CN" altLang="en-US" dirty="0"/>
              <a:t>报文封装在</a:t>
            </a:r>
            <a:r>
              <a:rPr lang="en-US" dirty="0"/>
              <a:t>IP</a:t>
            </a:r>
            <a:r>
              <a:rPr lang="zh-CN" altLang="en-US" dirty="0"/>
              <a:t>数据报中）</a:t>
            </a:r>
            <a:r>
              <a:rPr lang="en-US" dirty="0" err="1"/>
              <a:t>Traceroute</a:t>
            </a:r>
            <a:r>
              <a:rPr lang="zh-CN" altLang="en-US" dirty="0"/>
              <a:t>实现原理？</a:t>
            </a:r>
            <a:endParaRPr lang="en-US" altLang="zh-CN" dirty="0"/>
          </a:p>
          <a:p>
            <a:r>
              <a:rPr lang="en-US" dirty="0"/>
              <a:t>IPV6</a:t>
            </a:r>
            <a:r>
              <a:rPr lang="zh-CN" altLang="en-US" dirty="0"/>
              <a:t>报文和</a:t>
            </a:r>
            <a:r>
              <a:rPr lang="en-US" dirty="0"/>
              <a:t>IPV4</a:t>
            </a:r>
            <a:r>
              <a:rPr lang="zh-CN" altLang="en-US" dirty="0"/>
              <a:t>报文的差异？</a:t>
            </a:r>
            <a:r>
              <a:rPr lang="en-US" dirty="0"/>
              <a:t>IPV4</a:t>
            </a:r>
            <a:r>
              <a:rPr lang="zh-CN" altLang="en-US" dirty="0"/>
              <a:t>到</a:t>
            </a:r>
            <a:r>
              <a:rPr lang="en-US" dirty="0"/>
              <a:t>IPV6</a:t>
            </a:r>
            <a:r>
              <a:rPr lang="zh-CN" altLang="en-US" dirty="0"/>
              <a:t>的迁移：双栈技术和</a:t>
            </a:r>
            <a:r>
              <a:rPr lang="en-US" dirty="0"/>
              <a:t>IP</a:t>
            </a:r>
            <a:r>
              <a:rPr lang="zh-CN" altLang="en-US" dirty="0"/>
              <a:t>隧道技术。</a:t>
            </a:r>
            <a:endParaRPr lang="en-US" altLang="zh-CN" dirty="0"/>
          </a:p>
          <a:p>
            <a:r>
              <a:rPr lang="zh-CN" altLang="en-US" dirty="0"/>
              <a:t>链路状态算法和</a:t>
            </a:r>
            <a:r>
              <a:rPr lang="en-US" altLang="zh-CN" dirty="0"/>
              <a:t>RIP</a:t>
            </a:r>
            <a:r>
              <a:rPr lang="zh-CN" altLang="en-US" dirty="0"/>
              <a:t>算法原理</a:t>
            </a:r>
            <a:endParaRPr lang="en-US" altLang="zh-CN" dirty="0"/>
          </a:p>
          <a:p>
            <a:r>
              <a:rPr lang="zh-CN" altLang="en-US" dirty="0"/>
              <a:t>为什么采取层次选路？什么是自治系统？什么是自治系统内部选路协议（</a:t>
            </a:r>
            <a:r>
              <a:rPr lang="en-US" dirty="0"/>
              <a:t>RIP</a:t>
            </a:r>
            <a:r>
              <a:rPr lang="zh-CN" altLang="en-US" dirty="0"/>
              <a:t>，</a:t>
            </a:r>
            <a:r>
              <a:rPr lang="en-US" dirty="0"/>
              <a:t>OSPF</a:t>
            </a:r>
            <a:r>
              <a:rPr lang="zh-CN" altLang="en-US" dirty="0"/>
              <a:t>）？什么是自治系统间的选路协议（</a:t>
            </a:r>
            <a:r>
              <a:rPr lang="en-US" dirty="0"/>
              <a:t>BGP</a:t>
            </a:r>
            <a:r>
              <a:rPr lang="zh-CN" altLang="en-US" dirty="0"/>
              <a:t>）？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第四章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RIP</a:t>
            </a:r>
            <a:r>
              <a:rPr lang="zh-CN" altLang="en-US" dirty="0"/>
              <a:t>通告的格式？收到一个新的</a:t>
            </a:r>
            <a:r>
              <a:rPr lang="en-US" dirty="0"/>
              <a:t>RIP</a:t>
            </a:r>
            <a:r>
              <a:rPr lang="zh-CN" altLang="en-US" dirty="0"/>
              <a:t>通告后，路由器如何更新其转发表</a:t>
            </a:r>
            <a:r>
              <a:rPr lang="en-US" dirty="0"/>
              <a:t>?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第五章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数据链路层 负责将数据报通过链路从一个节点传输到相邻节点。</a:t>
            </a:r>
            <a:endParaRPr lang="en-US" altLang="zh-CN" dirty="0"/>
          </a:p>
          <a:p>
            <a:r>
              <a:rPr lang="zh-CN" altLang="en-US" dirty="0"/>
              <a:t>节点，链路，帧。</a:t>
            </a:r>
            <a:endParaRPr lang="en-US" altLang="zh-CN" dirty="0"/>
          </a:p>
          <a:p>
            <a:r>
              <a:rPr lang="zh-CN" altLang="en-US" dirty="0"/>
              <a:t>链路层可能提供的服务：成帧 、链路访问、流量控制、差错检测</a:t>
            </a:r>
            <a:r>
              <a:rPr lang="en-US" dirty="0"/>
              <a:t>(</a:t>
            </a:r>
            <a:r>
              <a:rPr lang="zh-CN" altLang="en-US" dirty="0"/>
              <a:t>纠错</a:t>
            </a:r>
            <a:r>
              <a:rPr lang="en-US" dirty="0"/>
              <a:t>)</a:t>
            </a:r>
            <a:r>
              <a:rPr lang="zh-CN" altLang="en-US" dirty="0"/>
              <a:t>。链路层功能在</a:t>
            </a:r>
            <a:r>
              <a:rPr lang="en-US" dirty="0"/>
              <a:t>NIC</a:t>
            </a:r>
            <a:r>
              <a:rPr lang="zh-CN" altLang="en-US" dirty="0"/>
              <a:t>中实现。</a:t>
            </a:r>
          </a:p>
          <a:p>
            <a:r>
              <a:rPr lang="zh-CN" altLang="en-US" dirty="0"/>
              <a:t>差错检测（纠错技术）：奇偶校验、检查和、</a:t>
            </a:r>
            <a:r>
              <a:rPr lang="en-US" dirty="0"/>
              <a:t>CRC</a:t>
            </a:r>
            <a:endParaRPr lang="zh-CN" alt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第五章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/>
              <a:t>多址访问协议：解决共享信道的访问控制问题：信道划分协议、随机访问协议、轮流协议、码分多址</a:t>
            </a:r>
            <a:endParaRPr lang="en-US" altLang="zh-CN" dirty="0"/>
          </a:p>
          <a:p>
            <a:r>
              <a:rPr lang="en-US" dirty="0"/>
              <a:t>CSMA/CD</a:t>
            </a:r>
            <a:r>
              <a:rPr lang="zh-CN" altLang="en-US" dirty="0"/>
              <a:t>协议工作过程。</a:t>
            </a:r>
            <a:endParaRPr lang="en-US" altLang="zh-CN" dirty="0"/>
          </a:p>
          <a:p>
            <a:r>
              <a:rPr lang="en-US" dirty="0"/>
              <a:t>MAC</a:t>
            </a:r>
            <a:r>
              <a:rPr lang="zh-CN" altLang="en-US" dirty="0"/>
              <a:t>地址：</a:t>
            </a:r>
            <a:r>
              <a:rPr lang="en-US" dirty="0"/>
              <a:t>48bit</a:t>
            </a:r>
            <a:r>
              <a:rPr lang="zh-CN" altLang="en-US" dirty="0"/>
              <a:t>。和</a:t>
            </a:r>
            <a:r>
              <a:rPr lang="en-US" dirty="0"/>
              <a:t>IP</a:t>
            </a:r>
            <a:r>
              <a:rPr lang="zh-CN" altLang="en-US" dirty="0"/>
              <a:t>地址的区别？</a:t>
            </a:r>
            <a:endParaRPr lang="en-US" altLang="zh-CN" dirty="0"/>
          </a:p>
          <a:p>
            <a:r>
              <a:rPr lang="en-US" dirty="0"/>
              <a:t>ARP</a:t>
            </a:r>
            <a:r>
              <a:rPr lang="zh-CN" altLang="en-US" dirty="0"/>
              <a:t>协议功能：已知</a:t>
            </a:r>
            <a:r>
              <a:rPr lang="en-US" dirty="0"/>
              <a:t>IP</a:t>
            </a:r>
            <a:r>
              <a:rPr lang="zh-CN" altLang="en-US" dirty="0"/>
              <a:t>地址，求</a:t>
            </a:r>
            <a:r>
              <a:rPr lang="en-US" dirty="0"/>
              <a:t>MAC</a:t>
            </a:r>
            <a:r>
              <a:rPr lang="zh-CN" altLang="en-US" dirty="0"/>
              <a:t>地址。工作原理（同一子网，跨路由器）</a:t>
            </a:r>
            <a:endParaRPr lang="en-US" altLang="zh-CN" dirty="0"/>
          </a:p>
          <a:p>
            <a:r>
              <a:rPr lang="zh-CN" altLang="en-US" dirty="0"/>
              <a:t>以太网：采用</a:t>
            </a:r>
            <a:r>
              <a:rPr lang="en-US" dirty="0"/>
              <a:t>CSMA/CD</a:t>
            </a:r>
            <a:r>
              <a:rPr lang="zh-CN" altLang="en-US" dirty="0"/>
              <a:t>协议。</a:t>
            </a:r>
            <a:r>
              <a:rPr lang="en-US" dirty="0"/>
              <a:t>10BASE-T</a:t>
            </a:r>
            <a:r>
              <a:rPr lang="zh-CN" altLang="en-US" dirty="0"/>
              <a:t>，</a:t>
            </a:r>
            <a:r>
              <a:rPr lang="en-US" dirty="0"/>
              <a:t>100BASE-T</a:t>
            </a:r>
            <a:r>
              <a:rPr lang="zh-CN" altLang="en-US" dirty="0"/>
              <a:t>。总线拓扑结构，星形拓扑结构。为什么要限制</a:t>
            </a:r>
            <a:r>
              <a:rPr lang="en-US" dirty="0"/>
              <a:t>2</a:t>
            </a:r>
            <a:r>
              <a:rPr lang="zh-CN" altLang="en-US" dirty="0"/>
              <a:t>个节点的最大距离？为什么以太网提供的是不可靠、无连接的链路层服务？争用期？争用期长度？（</a:t>
            </a:r>
            <a:r>
              <a:rPr lang="en-US" dirty="0"/>
              <a:t>51.2us</a:t>
            </a:r>
            <a:r>
              <a:rPr lang="zh-CN" altLang="en-US" dirty="0"/>
              <a:t>）。最短有效帧长？（</a:t>
            </a:r>
            <a:r>
              <a:rPr lang="en-US" dirty="0"/>
              <a:t>64</a:t>
            </a:r>
            <a:r>
              <a:rPr lang="zh-CN" altLang="en-US" dirty="0"/>
              <a:t>字节）。以太网帧格式？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第五章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以太网的扩展：集线器、交换机。二者分别工作在哪一层？各自原理？区别？交换机的转发表是如何建立的？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第一章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C/S</a:t>
            </a:r>
            <a:r>
              <a:rPr lang="zh-CN" altLang="en-US" dirty="0"/>
              <a:t>，</a:t>
            </a:r>
            <a:r>
              <a:rPr lang="en-US" dirty="0"/>
              <a:t>P2P</a:t>
            </a:r>
            <a:r>
              <a:rPr lang="zh-CN" altLang="en-US" dirty="0"/>
              <a:t>二种计算模式各自的特点</a:t>
            </a:r>
            <a:endParaRPr lang="en-US" altLang="zh-CN" dirty="0"/>
          </a:p>
          <a:p>
            <a:pPr lvl="1"/>
            <a:r>
              <a:rPr lang="en-US" altLang="zh-CN" dirty="0"/>
              <a:t>C/S</a:t>
            </a:r>
            <a:r>
              <a:rPr lang="zh-CN" altLang="en-US" dirty="0"/>
              <a:t>：</a:t>
            </a:r>
            <a:r>
              <a:rPr lang="en-US" altLang="zh-CN" dirty="0"/>
              <a:t>Server + Client</a:t>
            </a:r>
            <a:r>
              <a:rPr lang="zh-CN" altLang="en-US" dirty="0"/>
              <a:t>，</a:t>
            </a:r>
            <a:r>
              <a:rPr lang="en-US" altLang="zh-CN" dirty="0"/>
              <a:t>Client</a:t>
            </a:r>
            <a:r>
              <a:rPr lang="zh-CN" altLang="en-US" dirty="0"/>
              <a:t>主动发起连接</a:t>
            </a:r>
            <a:endParaRPr lang="en-US" altLang="zh-CN" dirty="0"/>
          </a:p>
          <a:p>
            <a:pPr lvl="1"/>
            <a:r>
              <a:rPr lang="en-US" altLang="zh-CN" dirty="0"/>
              <a:t>P2P</a:t>
            </a:r>
            <a:r>
              <a:rPr lang="zh-CN" altLang="en-US" dirty="0"/>
              <a:t>：</a:t>
            </a:r>
            <a:r>
              <a:rPr lang="en-US" altLang="zh-CN" dirty="0"/>
              <a:t>Peer</a:t>
            </a:r>
            <a:endParaRPr lang="zh-CN" altLang="en-US" dirty="0"/>
          </a:p>
          <a:p>
            <a:pPr lvl="0"/>
            <a:r>
              <a:rPr lang="zh-CN" altLang="en-US" dirty="0"/>
              <a:t>计算及网络分为电路交换和分组交换</a:t>
            </a:r>
            <a:endParaRPr lang="en-US" altLang="zh-CN" dirty="0"/>
          </a:p>
          <a:p>
            <a:pPr lvl="0"/>
            <a:r>
              <a:rPr lang="zh-CN" altLang="en-US" dirty="0"/>
              <a:t>电路交换中的复用方式：</a:t>
            </a:r>
            <a:r>
              <a:rPr lang="en-US" dirty="0"/>
              <a:t>TDM FDM</a:t>
            </a:r>
            <a:endParaRPr lang="zh-CN" altLang="en-US" dirty="0"/>
          </a:p>
          <a:p>
            <a:pPr lvl="0"/>
            <a:r>
              <a:rPr lang="zh-CN" altLang="en-US" dirty="0"/>
              <a:t>分组交换网络的复用方式：统计多路复用</a:t>
            </a:r>
            <a:endParaRPr lang="en-US" altLang="zh-CN" dirty="0"/>
          </a:p>
          <a:p>
            <a:pPr lvl="1"/>
            <a:r>
              <a:rPr lang="zh-CN" altLang="en-US" dirty="0"/>
              <a:t>数据报和虚电路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第六章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无线网络的元素：无线主机、无线链路、基站</a:t>
            </a:r>
            <a:endParaRPr lang="en-US" altLang="zh-CN" dirty="0"/>
          </a:p>
          <a:p>
            <a:r>
              <a:rPr lang="zh-CN" altLang="en-US" dirty="0"/>
              <a:t>无线网的二种模式：基础设施模式和</a:t>
            </a:r>
            <a:r>
              <a:rPr lang="en-US" altLang="zh-CN" dirty="0"/>
              <a:t>Ad Hoc</a:t>
            </a:r>
          </a:p>
          <a:p>
            <a:r>
              <a:rPr lang="zh-CN" altLang="en-US" dirty="0"/>
              <a:t>什么是关联：一个无线主机找到一个基站的过程</a:t>
            </a:r>
            <a:endParaRPr lang="en-US" altLang="zh-CN" dirty="0"/>
          </a:p>
          <a:p>
            <a:r>
              <a:rPr lang="zh-CN" altLang="en-US" dirty="0"/>
              <a:t>什么是切换：移动主机从一个基站的覆盖范围移动到另外一个基站的覆盖范围，会关联另外的基站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第六章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无线链路的特征：</a:t>
            </a:r>
            <a:endParaRPr lang="en-US" altLang="zh-CN" dirty="0"/>
          </a:p>
          <a:p>
            <a:pPr lvl="1"/>
            <a:r>
              <a:rPr lang="zh-CN" altLang="en-US" dirty="0"/>
              <a:t>递减的信号强度</a:t>
            </a:r>
          </a:p>
          <a:p>
            <a:pPr lvl="1"/>
            <a:r>
              <a:rPr lang="zh-CN" altLang="en-US" dirty="0"/>
              <a:t>来自其他源的干扰</a:t>
            </a:r>
          </a:p>
          <a:p>
            <a:pPr lvl="1"/>
            <a:r>
              <a:rPr lang="zh-CN" altLang="en-US" dirty="0"/>
              <a:t>多径传播</a:t>
            </a:r>
          </a:p>
          <a:p>
            <a:r>
              <a:rPr lang="zh-CN" altLang="en-US" dirty="0"/>
              <a:t>隐藏终端问题</a:t>
            </a:r>
            <a:endParaRPr lang="en-US" altLang="zh-CN" dirty="0"/>
          </a:p>
          <a:p>
            <a:r>
              <a:rPr lang="zh-CN" altLang="en-US" dirty="0"/>
              <a:t>信号衰减问题</a:t>
            </a:r>
            <a:endParaRPr lang="en-US" altLang="zh-CN" dirty="0"/>
          </a:p>
          <a:p>
            <a:r>
              <a:rPr lang="zh-CN" altLang="en-US" dirty="0"/>
              <a:t>这二个问题导致在无线网里碰撞检测非常困难，因此</a:t>
            </a:r>
            <a:r>
              <a:rPr lang="en-US" altLang="zh-CN" dirty="0"/>
              <a:t>802.11</a:t>
            </a:r>
            <a:r>
              <a:rPr lang="zh-CN" altLang="en-US" dirty="0"/>
              <a:t>采用</a:t>
            </a:r>
            <a:r>
              <a:rPr lang="en-US" altLang="zh-CN" dirty="0"/>
              <a:t>CSMA/CA</a:t>
            </a:r>
            <a:endParaRPr lang="zh-CN" altLang="en-US" dirty="0"/>
          </a:p>
          <a:p>
            <a:pPr lvl="1"/>
            <a:endParaRPr lang="zh-CN" alt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第六章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CDMA</a:t>
            </a:r>
            <a:r>
              <a:rPr lang="zh-CN" altLang="en-US" dirty="0"/>
              <a:t>的原理和计算</a:t>
            </a:r>
            <a:endParaRPr lang="en-US" altLang="zh-CN" dirty="0"/>
          </a:p>
          <a:p>
            <a:r>
              <a:rPr lang="en-US" altLang="zh-CN" dirty="0"/>
              <a:t>802.11b/</a:t>
            </a:r>
            <a:r>
              <a:rPr lang="en-US" altLang="zh-CN" dirty="0" err="1"/>
              <a:t>a/g</a:t>
            </a:r>
            <a:r>
              <a:rPr lang="zh-CN" altLang="en-US" dirty="0"/>
              <a:t>各自的速率</a:t>
            </a:r>
            <a:endParaRPr lang="en-US" altLang="zh-CN" dirty="0"/>
          </a:p>
          <a:p>
            <a:r>
              <a:rPr lang="en-US" altLang="zh-CN" dirty="0"/>
              <a:t>802.11</a:t>
            </a:r>
            <a:r>
              <a:rPr lang="zh-CN" altLang="en-US" dirty="0"/>
              <a:t>的体系结构：</a:t>
            </a:r>
            <a:r>
              <a:rPr lang="en-US" altLang="zh-CN" dirty="0"/>
              <a:t>BSS</a:t>
            </a:r>
            <a:r>
              <a:rPr lang="zh-CN" altLang="en-US" dirty="0"/>
              <a:t>，</a:t>
            </a:r>
            <a:r>
              <a:rPr lang="en-US" altLang="zh-CN" dirty="0"/>
              <a:t>ESS</a:t>
            </a:r>
            <a:r>
              <a:rPr lang="zh-CN" altLang="en-US" dirty="0"/>
              <a:t>，</a:t>
            </a:r>
            <a:r>
              <a:rPr lang="en-US" altLang="zh-CN" dirty="0"/>
              <a:t>AP</a:t>
            </a:r>
            <a:r>
              <a:rPr lang="zh-CN" altLang="en-US" dirty="0"/>
              <a:t>，</a:t>
            </a:r>
            <a:r>
              <a:rPr lang="en-US" altLang="zh-CN" dirty="0"/>
              <a:t>BSA</a:t>
            </a:r>
          </a:p>
          <a:p>
            <a:r>
              <a:rPr lang="en-US" altLang="zh-CN" dirty="0"/>
              <a:t>802.11</a:t>
            </a:r>
            <a:r>
              <a:rPr lang="zh-CN" altLang="en-US" dirty="0"/>
              <a:t>的信道划分：</a:t>
            </a:r>
            <a:r>
              <a:rPr lang="en-US" altLang="zh-CN" dirty="0"/>
              <a:t>11</a:t>
            </a:r>
            <a:r>
              <a:rPr lang="zh-CN" altLang="en-US" dirty="0"/>
              <a:t>个</a:t>
            </a:r>
            <a:endParaRPr lang="en-US" altLang="zh-CN" dirty="0"/>
          </a:p>
          <a:p>
            <a:r>
              <a:rPr lang="zh-CN" altLang="en-US" dirty="0"/>
              <a:t>主机关联</a:t>
            </a:r>
            <a:r>
              <a:rPr lang="en-US" altLang="zh-CN" dirty="0"/>
              <a:t>AP</a:t>
            </a:r>
            <a:r>
              <a:rPr lang="zh-CN" altLang="en-US" dirty="0"/>
              <a:t>的过程：</a:t>
            </a:r>
            <a:r>
              <a:rPr lang="en-US" altLang="zh-CN" dirty="0"/>
              <a:t>SSID</a:t>
            </a:r>
            <a:r>
              <a:rPr lang="zh-CN" altLang="en-US" dirty="0"/>
              <a:t>，信标帧，</a:t>
            </a:r>
            <a:r>
              <a:rPr lang="en-US" altLang="zh-CN" dirty="0"/>
              <a:t>DHCP</a:t>
            </a:r>
            <a:r>
              <a:rPr lang="zh-CN" altLang="en-US" dirty="0"/>
              <a:t>，身份认证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第六章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CSMA/CA</a:t>
            </a:r>
          </a:p>
          <a:p>
            <a:pPr lvl="1"/>
            <a:r>
              <a:rPr lang="zh-CN" altLang="en-US" dirty="0"/>
              <a:t>预约信道：主机向</a:t>
            </a:r>
            <a:r>
              <a:rPr lang="en-US" altLang="zh-CN" dirty="0"/>
              <a:t>AP</a:t>
            </a:r>
            <a:r>
              <a:rPr lang="zh-CN" altLang="en-US" dirty="0"/>
              <a:t>广播发送</a:t>
            </a:r>
            <a:r>
              <a:rPr lang="en-US" altLang="zh-CN" dirty="0"/>
              <a:t>RTS</a:t>
            </a:r>
            <a:r>
              <a:rPr lang="zh-CN" altLang="en-US" dirty="0"/>
              <a:t>，</a:t>
            </a:r>
            <a:r>
              <a:rPr lang="en-US" altLang="zh-CN" dirty="0"/>
              <a:t>AP</a:t>
            </a:r>
            <a:r>
              <a:rPr lang="zh-CN" altLang="en-US" dirty="0"/>
              <a:t>向主机广播应答</a:t>
            </a:r>
            <a:r>
              <a:rPr lang="en-US" altLang="zh-CN" dirty="0"/>
              <a:t>CTS</a:t>
            </a:r>
            <a:r>
              <a:rPr lang="zh-CN" altLang="en-US" dirty="0"/>
              <a:t>；</a:t>
            </a:r>
            <a:r>
              <a:rPr lang="en-US" altLang="zh-CN" dirty="0"/>
              <a:t>RTS</a:t>
            </a:r>
            <a:r>
              <a:rPr lang="zh-CN" altLang="en-US" dirty="0"/>
              <a:t>是短帧，有可能碰撞</a:t>
            </a:r>
            <a:endParaRPr lang="en-US" altLang="zh-CN" dirty="0"/>
          </a:p>
          <a:p>
            <a:pPr lvl="1"/>
            <a:r>
              <a:rPr lang="zh-CN" altLang="en-US" dirty="0"/>
              <a:t>预约信道成功后，发送长的数据帧，可以避免长的数据帧之间的碰撞</a:t>
            </a:r>
            <a:endParaRPr lang="en-US" altLang="zh-CN" dirty="0"/>
          </a:p>
          <a:p>
            <a:pPr lvl="1"/>
            <a:r>
              <a:rPr lang="zh-CN" altLang="en-US" dirty="0"/>
              <a:t>接收者需要发送</a:t>
            </a:r>
            <a:r>
              <a:rPr lang="en-US" altLang="zh-CN" dirty="0"/>
              <a:t>ACK</a:t>
            </a:r>
            <a:r>
              <a:rPr lang="zh-CN" altLang="en-US" dirty="0"/>
              <a:t>帧</a:t>
            </a:r>
            <a:endParaRPr lang="en-US" altLang="zh-CN" dirty="0"/>
          </a:p>
          <a:p>
            <a:pPr lvl="1"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第六章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802.11</a:t>
            </a:r>
            <a:r>
              <a:rPr lang="zh-CN" altLang="en-US" dirty="0"/>
              <a:t>帧格式：</a:t>
            </a:r>
            <a:r>
              <a:rPr lang="en-US" altLang="zh-CN" dirty="0"/>
              <a:t>4</a:t>
            </a:r>
            <a:r>
              <a:rPr lang="zh-CN" altLang="en-US" dirty="0"/>
              <a:t>个地址的作用，特别是地址</a:t>
            </a:r>
            <a:r>
              <a:rPr lang="en-US" altLang="zh-CN" dirty="0"/>
              <a:t>3.</a:t>
            </a:r>
          </a:p>
          <a:p>
            <a:r>
              <a:rPr lang="zh-CN" altLang="en-US" dirty="0"/>
              <a:t>当</a:t>
            </a:r>
            <a:r>
              <a:rPr lang="en-US" altLang="zh-CN" dirty="0"/>
              <a:t>802.11</a:t>
            </a:r>
            <a:r>
              <a:rPr lang="zh-CN" altLang="en-US" dirty="0"/>
              <a:t>和</a:t>
            </a:r>
            <a:r>
              <a:rPr lang="en-US" altLang="zh-CN" dirty="0"/>
              <a:t>802.3</a:t>
            </a:r>
            <a:r>
              <a:rPr lang="zh-CN" altLang="en-US" dirty="0"/>
              <a:t>以太网互连时，帧的转换</a:t>
            </a:r>
            <a:endParaRPr lang="en-US" altLang="zh-CN" dirty="0"/>
          </a:p>
          <a:p>
            <a:r>
              <a:rPr lang="en-US" altLang="zh-CN" dirty="0"/>
              <a:t>802.11</a:t>
            </a:r>
            <a:r>
              <a:rPr lang="zh-CN" altLang="en-US" dirty="0"/>
              <a:t>同一子网内的移动性</a:t>
            </a:r>
            <a:endParaRPr lang="en-US" altLang="zh-CN" dirty="0"/>
          </a:p>
          <a:p>
            <a:r>
              <a:rPr lang="en-US" altLang="zh-CN"/>
              <a:t>802.15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第一章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zh-CN" altLang="en-US" dirty="0"/>
              <a:t>接入网（住宅、公司、无线）</a:t>
            </a:r>
            <a:endParaRPr lang="en-US" altLang="zh-CN" dirty="0"/>
          </a:p>
          <a:p>
            <a:pPr lvl="1"/>
            <a:r>
              <a:rPr lang="en-US" altLang="zh-CN" dirty="0"/>
              <a:t>DSL</a:t>
            </a:r>
            <a:r>
              <a:rPr lang="zh-CN" altLang="en-US" dirty="0"/>
              <a:t>：点对点信道，频分复用。不对称表现在什么地方？</a:t>
            </a:r>
            <a:endParaRPr lang="en-US" altLang="zh-CN" dirty="0"/>
          </a:p>
          <a:p>
            <a:pPr lvl="1"/>
            <a:r>
              <a:rPr lang="en-US" altLang="zh-CN" dirty="0"/>
              <a:t>HFC</a:t>
            </a:r>
            <a:r>
              <a:rPr lang="zh-CN" altLang="en-US" dirty="0"/>
              <a:t>：共享式信道</a:t>
            </a:r>
            <a:endParaRPr lang="en-US" altLang="zh-CN" dirty="0"/>
          </a:p>
          <a:p>
            <a:pPr lvl="0"/>
            <a:r>
              <a:rPr lang="en-US" dirty="0"/>
              <a:t>ISP</a:t>
            </a:r>
            <a:r>
              <a:rPr lang="zh-CN" altLang="en-US" dirty="0"/>
              <a:t>层次</a:t>
            </a:r>
            <a:r>
              <a:rPr lang="en-US" altLang="zh-CN" dirty="0"/>
              <a:t>: </a:t>
            </a:r>
            <a:r>
              <a:rPr lang="zh-CN" altLang="en-US" dirty="0"/>
              <a:t>三层，下层是上层的客户</a:t>
            </a:r>
            <a:endParaRPr lang="en-US" altLang="zh-CN" dirty="0"/>
          </a:p>
          <a:p>
            <a:pPr lvl="0"/>
            <a:r>
              <a:rPr lang="zh-CN" altLang="en-US" dirty="0"/>
              <a:t>常用的物理媒体：</a:t>
            </a:r>
            <a:endParaRPr lang="en-US" altLang="zh-CN" dirty="0"/>
          </a:p>
          <a:p>
            <a:pPr lvl="1"/>
            <a:r>
              <a:rPr lang="zh-CN" altLang="en-US" dirty="0"/>
              <a:t>有线：双绞线，同轴电缆、光纤</a:t>
            </a:r>
            <a:endParaRPr lang="en-US" altLang="zh-CN" dirty="0"/>
          </a:p>
          <a:p>
            <a:pPr lvl="1"/>
            <a:r>
              <a:rPr lang="zh-CN" altLang="en-US" dirty="0"/>
              <a:t>无线：陆地无线、卫星无线</a:t>
            </a:r>
            <a:endParaRPr lang="en-US" altLang="zh-CN" dirty="0"/>
          </a:p>
          <a:p>
            <a:pPr lvl="1"/>
            <a:r>
              <a:rPr lang="zh-CN" altLang="en-US" dirty="0"/>
              <a:t>传输距离最长，抗干扰能力最强的是？</a:t>
            </a:r>
            <a:endParaRPr lang="en-US" altLang="zh-CN" dirty="0"/>
          </a:p>
          <a:p>
            <a:pPr lvl="1"/>
            <a:r>
              <a:rPr lang="zh-CN" altLang="en-US" dirty="0"/>
              <a:t>传播延迟最长的是？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第一章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端到端的模型：处理、排队、传输、传播四种时延之和。</a:t>
            </a:r>
            <a:endParaRPr lang="en-US" altLang="zh-CN" dirty="0"/>
          </a:p>
          <a:p>
            <a:pPr lvl="1"/>
            <a:r>
              <a:rPr lang="zh-CN" altLang="en-US" dirty="0"/>
              <a:t>传播时延和传输时延的区别</a:t>
            </a:r>
            <a:endParaRPr lang="en-US" altLang="zh-CN" dirty="0"/>
          </a:p>
          <a:p>
            <a:pPr lvl="1"/>
            <a:r>
              <a:rPr lang="zh-CN" altLang="en-US" dirty="0"/>
              <a:t>排队时延</a:t>
            </a:r>
            <a:endParaRPr lang="en-US" altLang="zh-CN" dirty="0"/>
          </a:p>
          <a:p>
            <a:r>
              <a:rPr lang="zh-CN" altLang="en-US" dirty="0"/>
              <a:t>协议分层：意义、各层间关系、数据封装和拆封。</a:t>
            </a:r>
            <a:endParaRPr lang="en-US" altLang="zh-CN" dirty="0"/>
          </a:p>
          <a:p>
            <a:pPr lvl="1"/>
            <a:r>
              <a:rPr lang="en-US" altLang="zh-CN" dirty="0"/>
              <a:t>PDU</a:t>
            </a:r>
          </a:p>
          <a:p>
            <a:r>
              <a:rPr lang="zh-CN" altLang="en-US" dirty="0"/>
              <a:t>因特网协议栈：从上到下</a:t>
            </a:r>
            <a:r>
              <a:rPr lang="en-US" altLang="zh-CN" dirty="0"/>
              <a:t>5</a:t>
            </a:r>
            <a:r>
              <a:rPr lang="zh-CN" altLang="en-US" dirty="0"/>
              <a:t>层</a:t>
            </a:r>
          </a:p>
          <a:p>
            <a:pPr lvl="0"/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C/S</a:t>
            </a:r>
            <a:r>
              <a:rPr lang="zh-CN" altLang="en-US" dirty="0"/>
              <a:t>、</a:t>
            </a:r>
            <a:r>
              <a:rPr lang="en-US" dirty="0"/>
              <a:t>P2P</a:t>
            </a:r>
            <a:r>
              <a:rPr lang="zh-CN" altLang="en-US" dirty="0"/>
              <a:t>二种体系结构。</a:t>
            </a:r>
          </a:p>
          <a:p>
            <a:r>
              <a:rPr lang="zh-CN" altLang="en-US" dirty="0"/>
              <a:t>客户机、服务器：指软件进程。</a:t>
            </a:r>
          </a:p>
          <a:p>
            <a:r>
              <a:rPr lang="zh-CN" altLang="en-US" dirty="0"/>
              <a:t>应用层只在端系统实现。</a:t>
            </a:r>
          </a:p>
          <a:p>
            <a:r>
              <a:rPr lang="zh-CN" altLang="en-US" dirty="0"/>
              <a:t>套接字：应用程序和网络间的编程接口。应用程序进程、套接字和下面的运输层协议间的关系。</a:t>
            </a:r>
          </a:p>
          <a:p>
            <a:r>
              <a:rPr lang="zh-CN" altLang="en-US" dirty="0"/>
              <a:t>进程寻址：</a:t>
            </a:r>
            <a:r>
              <a:rPr lang="en-US" altLang="zh-CN" dirty="0"/>
              <a:t>Socket=IP</a:t>
            </a:r>
            <a:r>
              <a:rPr lang="zh-CN" altLang="en-US" dirty="0"/>
              <a:t>（</a:t>
            </a:r>
            <a:r>
              <a:rPr lang="en-US" altLang="zh-CN" dirty="0"/>
              <a:t>32bit</a:t>
            </a:r>
            <a:r>
              <a:rPr lang="zh-CN" altLang="en-US" dirty="0"/>
              <a:t>）</a:t>
            </a:r>
            <a:r>
              <a:rPr lang="en-US" altLang="zh-CN" dirty="0"/>
              <a:t>+Port</a:t>
            </a:r>
            <a:r>
              <a:rPr lang="zh-CN" altLang="en-US" dirty="0"/>
              <a:t>（</a:t>
            </a:r>
            <a:r>
              <a:rPr lang="en-US" altLang="zh-CN" dirty="0"/>
              <a:t>16bit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应用层需要的服务类型：可靠性、带宽、定时、安全性四方面来衡量。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Internet</a:t>
            </a:r>
            <a:r>
              <a:rPr lang="zh-CN" altLang="en-US" dirty="0"/>
              <a:t>为应用层提供的运输服务</a:t>
            </a:r>
            <a:endParaRPr lang="en-US" altLang="zh-CN" dirty="0"/>
          </a:p>
          <a:p>
            <a:pPr lvl="1"/>
            <a:r>
              <a:rPr lang="en-US" altLang="zh-CN" dirty="0"/>
              <a:t>TCP</a:t>
            </a:r>
            <a:r>
              <a:rPr lang="zh-CN" altLang="en-US" dirty="0"/>
              <a:t>：面向连接、可靠数据传输、拥塞控制，流量控制</a:t>
            </a:r>
            <a:endParaRPr lang="en-US" altLang="zh-CN" dirty="0"/>
          </a:p>
          <a:p>
            <a:pPr lvl="1"/>
            <a:r>
              <a:rPr lang="en-US" altLang="zh-CN" dirty="0"/>
              <a:t>UDP</a:t>
            </a:r>
            <a:r>
              <a:rPr lang="zh-CN" altLang="en-US" dirty="0"/>
              <a:t>：无连接</a:t>
            </a:r>
            <a:endParaRPr lang="en-US" altLang="zh-CN" dirty="0"/>
          </a:p>
          <a:p>
            <a:r>
              <a:rPr lang="zh-CN" altLang="en-US" dirty="0"/>
              <a:t>应用层协议定义了</a:t>
            </a:r>
            <a:endParaRPr lang="en-US" altLang="zh-CN" dirty="0"/>
          </a:p>
          <a:p>
            <a:pPr lvl="1"/>
            <a:r>
              <a:rPr lang="zh-CN" altLang="en-US" dirty="0"/>
              <a:t>报文类型：请求、应答</a:t>
            </a:r>
            <a:endParaRPr lang="en-US" altLang="zh-CN" dirty="0"/>
          </a:p>
          <a:p>
            <a:pPr lvl="1"/>
            <a:r>
              <a:rPr lang="zh-CN" altLang="en-US" dirty="0"/>
              <a:t>报文的语法格式</a:t>
            </a:r>
            <a:endParaRPr lang="en-US" altLang="zh-CN" dirty="0"/>
          </a:p>
          <a:p>
            <a:pPr lvl="1"/>
            <a:r>
              <a:rPr lang="zh-CN" altLang="en-US" dirty="0"/>
              <a:t>报文中字段的语义</a:t>
            </a:r>
            <a:endParaRPr lang="en-US" altLang="zh-CN" dirty="0"/>
          </a:p>
          <a:p>
            <a:pPr lvl="1"/>
            <a:r>
              <a:rPr lang="zh-CN" altLang="en-US" dirty="0"/>
              <a:t>发送及响应报文的规则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</a:t>
            </a:r>
            <a:r>
              <a:rPr lang="zh-CN" altLang="en-US" dirty="0"/>
              <a:t>协议：</a:t>
            </a:r>
            <a:r>
              <a:rPr lang="en-US" dirty="0"/>
              <a:t>Web</a:t>
            </a:r>
            <a:r>
              <a:rPr lang="zh-CN" altLang="en-US" dirty="0"/>
              <a:t>页的对象模型，</a:t>
            </a:r>
            <a:r>
              <a:rPr lang="en-US" dirty="0"/>
              <a:t>URL</a:t>
            </a:r>
            <a:r>
              <a:rPr lang="zh-CN" altLang="en-US" dirty="0"/>
              <a:t>引用，</a:t>
            </a:r>
            <a:r>
              <a:rPr lang="en-US" dirty="0"/>
              <a:t>HTTP</a:t>
            </a:r>
            <a:r>
              <a:rPr lang="zh-CN" altLang="en-US" dirty="0"/>
              <a:t>是基于</a:t>
            </a:r>
            <a:r>
              <a:rPr lang="en-US" dirty="0"/>
              <a:t>TCP</a:t>
            </a:r>
            <a:r>
              <a:rPr lang="zh-CN" altLang="en-US" dirty="0"/>
              <a:t>的（无状态），非持久连接和持久连接，流水线和非流水线方式，</a:t>
            </a:r>
            <a:r>
              <a:rPr lang="en-US" dirty="0"/>
              <a:t>HTTP</a:t>
            </a:r>
            <a:r>
              <a:rPr lang="zh-CN" altLang="en-US" dirty="0"/>
              <a:t>协议的端到端时延模型，</a:t>
            </a:r>
            <a:r>
              <a:rPr lang="en-US" dirty="0"/>
              <a:t>RTT</a:t>
            </a:r>
            <a:r>
              <a:rPr lang="zh-CN" altLang="en-US" dirty="0"/>
              <a:t>，</a:t>
            </a:r>
            <a:r>
              <a:rPr lang="en-US" dirty="0"/>
              <a:t>HTTP</a:t>
            </a:r>
            <a:r>
              <a:rPr lang="zh-CN" altLang="en-US" dirty="0"/>
              <a:t>报文格式（请求，响应），</a:t>
            </a:r>
            <a:r>
              <a:rPr lang="en-US" dirty="0"/>
              <a:t>GET</a:t>
            </a:r>
            <a:r>
              <a:rPr lang="zh-CN" altLang="en-US" dirty="0"/>
              <a:t>方法和</a:t>
            </a:r>
            <a:r>
              <a:rPr lang="en-US" dirty="0"/>
              <a:t>POST</a:t>
            </a:r>
            <a:r>
              <a:rPr lang="zh-CN" altLang="en-US" dirty="0"/>
              <a:t>方法，</a:t>
            </a:r>
            <a:r>
              <a:rPr lang="en-US" dirty="0"/>
              <a:t>COOKIE</a:t>
            </a:r>
            <a:r>
              <a:rPr lang="zh-CN" altLang="en-US" dirty="0"/>
              <a:t>，</a:t>
            </a:r>
            <a:r>
              <a:rPr lang="en-US" dirty="0"/>
              <a:t>WEB</a:t>
            </a:r>
            <a:r>
              <a:rPr lang="zh-CN" altLang="en-US" dirty="0"/>
              <a:t>缓存，条件</a:t>
            </a:r>
            <a:r>
              <a:rPr lang="en-US" dirty="0"/>
              <a:t>GET</a:t>
            </a:r>
            <a:r>
              <a:rPr lang="zh-CN" altLang="en-US" dirty="0"/>
              <a:t>，常用端口号。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10</a:t>
            </a:r>
            <a:r>
              <a:rPr lang="zh-CN" altLang="en-US" dirty="0"/>
              <a:t>．</a:t>
            </a:r>
            <a:r>
              <a:rPr lang="en-US" dirty="0"/>
              <a:t>FTP</a:t>
            </a:r>
            <a:r>
              <a:rPr lang="zh-CN" altLang="en-US" dirty="0"/>
              <a:t>协议：基于</a:t>
            </a:r>
            <a:r>
              <a:rPr lang="en-US" dirty="0"/>
              <a:t>TCP</a:t>
            </a:r>
            <a:r>
              <a:rPr lang="zh-CN" altLang="en-US" dirty="0"/>
              <a:t>，两个并行的</a:t>
            </a:r>
            <a:r>
              <a:rPr lang="en-US" dirty="0"/>
              <a:t>TCP</a:t>
            </a:r>
            <a:r>
              <a:rPr lang="zh-CN" altLang="en-US" dirty="0"/>
              <a:t>连接（带外传输）。每个连接的作用，常用端口号。</a:t>
            </a:r>
          </a:p>
          <a:p>
            <a:r>
              <a:rPr lang="en-US" dirty="0"/>
              <a:t>SMTP</a:t>
            </a:r>
            <a:r>
              <a:rPr lang="zh-CN" altLang="en-US" dirty="0"/>
              <a:t>：基于</a:t>
            </a:r>
            <a:r>
              <a:rPr lang="en-US" dirty="0"/>
              <a:t>TCP</a:t>
            </a:r>
            <a:r>
              <a:rPr lang="zh-CN" altLang="en-US" dirty="0"/>
              <a:t>，用户代理、邮件服务器、报文格式，</a:t>
            </a:r>
            <a:r>
              <a:rPr lang="en-US" dirty="0"/>
              <a:t>MIME</a:t>
            </a:r>
          </a:p>
          <a:p>
            <a:r>
              <a:rPr lang="en-US" dirty="0"/>
              <a:t>POP3</a:t>
            </a:r>
            <a:r>
              <a:rPr lang="zh-CN" altLang="en-US" dirty="0"/>
              <a:t>，</a:t>
            </a:r>
            <a:r>
              <a:rPr lang="en-US" dirty="0"/>
              <a:t>IMAP</a:t>
            </a:r>
            <a:r>
              <a:rPr lang="zh-CN" altLang="en-US" dirty="0"/>
              <a:t>协议：区别，常用端口号</a:t>
            </a:r>
            <a:endParaRPr lang="en-US" altLang="zh-CN" dirty="0"/>
          </a:p>
          <a:p>
            <a:r>
              <a:rPr lang="zh-CN" altLang="en-US" dirty="0"/>
              <a:t>基于</a:t>
            </a:r>
            <a:r>
              <a:rPr lang="en-US" dirty="0"/>
              <a:t>WEB</a:t>
            </a:r>
            <a:r>
              <a:rPr lang="zh-CN" altLang="en-US" dirty="0"/>
              <a:t>的邮件系统。</a:t>
            </a:r>
            <a:endParaRPr lang="en-US" altLang="zh-CN" dirty="0"/>
          </a:p>
          <a:p>
            <a:r>
              <a:rPr lang="en-US" dirty="0"/>
              <a:t>DNS</a:t>
            </a:r>
            <a:r>
              <a:rPr lang="zh-CN" altLang="en-US" dirty="0"/>
              <a:t>：功能，四种类型、各自作用、层次关系，</a:t>
            </a:r>
            <a:r>
              <a:rPr lang="en-US" dirty="0"/>
              <a:t>DNS</a:t>
            </a:r>
            <a:r>
              <a:rPr lang="zh-CN" altLang="en-US" dirty="0"/>
              <a:t>缓存、</a:t>
            </a:r>
            <a:r>
              <a:rPr lang="en-US" dirty="0"/>
              <a:t>DNS</a:t>
            </a:r>
            <a:r>
              <a:rPr lang="zh-CN" altLang="en-US" dirty="0"/>
              <a:t>记录</a:t>
            </a:r>
            <a:r>
              <a:rPr lang="en-US" dirty="0"/>
              <a:t>RR</a:t>
            </a:r>
            <a:r>
              <a:rPr lang="zh-CN" altLang="en-US" dirty="0"/>
              <a:t>的几种类型，如何注册域名。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2368</Words>
  <Application>Microsoft Office PowerPoint</Application>
  <PresentationFormat>全屏显示(4:3)</PresentationFormat>
  <Paragraphs>179</Paragraphs>
  <Slides>34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37" baseType="lpstr">
      <vt:lpstr>Arial</vt:lpstr>
      <vt:lpstr>Calibri</vt:lpstr>
      <vt:lpstr>Office 主题</vt:lpstr>
      <vt:lpstr>计算机网络复习</vt:lpstr>
      <vt:lpstr>第一章</vt:lpstr>
      <vt:lpstr>第一章</vt:lpstr>
      <vt:lpstr>第一章</vt:lpstr>
      <vt:lpstr>第一章</vt:lpstr>
      <vt:lpstr>第二章</vt:lpstr>
      <vt:lpstr>第二章</vt:lpstr>
      <vt:lpstr>第二章</vt:lpstr>
      <vt:lpstr>第二章</vt:lpstr>
      <vt:lpstr>第三章</vt:lpstr>
      <vt:lpstr>第三章</vt:lpstr>
      <vt:lpstr>第三章</vt:lpstr>
      <vt:lpstr>第三章</vt:lpstr>
      <vt:lpstr>第三章</vt:lpstr>
      <vt:lpstr>第三章</vt:lpstr>
      <vt:lpstr>第三章</vt:lpstr>
      <vt:lpstr>第三章</vt:lpstr>
      <vt:lpstr>第三章</vt:lpstr>
      <vt:lpstr>第四章</vt:lpstr>
      <vt:lpstr>第四章</vt:lpstr>
      <vt:lpstr>第四章</vt:lpstr>
      <vt:lpstr>第四章</vt:lpstr>
      <vt:lpstr>第四章</vt:lpstr>
      <vt:lpstr>第四章</vt:lpstr>
      <vt:lpstr>第四章</vt:lpstr>
      <vt:lpstr>第四章</vt:lpstr>
      <vt:lpstr>第五章</vt:lpstr>
      <vt:lpstr>第五章</vt:lpstr>
      <vt:lpstr>第五章</vt:lpstr>
      <vt:lpstr>第六章</vt:lpstr>
      <vt:lpstr>第六章</vt:lpstr>
      <vt:lpstr>第六章</vt:lpstr>
      <vt:lpstr>第六章</vt:lpstr>
      <vt:lpstr>第六章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计算机网络复习</dc:title>
  <dc:creator>Administrator</dc:creator>
  <cp:lastModifiedBy>crackryan</cp:lastModifiedBy>
  <cp:revision>26</cp:revision>
  <dcterms:created xsi:type="dcterms:W3CDTF">2011-05-10T01:47:06Z</dcterms:created>
  <dcterms:modified xsi:type="dcterms:W3CDTF">2019-11-06T06:05:20Z</dcterms:modified>
</cp:coreProperties>
</file>