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38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80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7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7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4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32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80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3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5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6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568D-2A37-445A-A8A1-BF15881B6633}" type="datetimeFigureOut">
              <a:rPr lang="en-GB" smtClean="0"/>
              <a:t>15/08/2016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64E6-6CD9-4F03-928F-0B27AAAD2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42650" y="0"/>
            <a:ext cx="7308538" cy="82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ZA" sz="4400" dirty="0" err="1" smtClean="0">
                <a:solidFill>
                  <a:srgbClr val="0070C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Dugal</a:t>
            </a:r>
            <a:r>
              <a:rPr lang="en-ZA" sz="4400" dirty="0" smtClean="0">
                <a:solidFill>
                  <a:srgbClr val="0070C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Harris</a:t>
            </a:r>
            <a:endParaRPr lang="en-GB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9456" y="926883"/>
            <a:ext cx="10967901" cy="5768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dirty="0"/>
              <a:t>LEVEL: </a:t>
            </a:r>
            <a:r>
              <a:rPr lang="en-ZA" dirty="0" smtClean="0">
                <a:solidFill>
                  <a:srgbClr val="0070C0"/>
                </a:solidFill>
              </a:rPr>
              <a:t>PhD</a:t>
            </a:r>
            <a:endParaRPr lang="en-ZA" b="1" dirty="0">
              <a:solidFill>
                <a:srgbClr val="0070C0"/>
              </a:solidFill>
            </a:endParaRPr>
          </a:p>
          <a:p>
            <a:pPr algn="l"/>
            <a:r>
              <a:rPr lang="en-ZA" dirty="0"/>
              <a:t>TOPIC</a:t>
            </a:r>
            <a:r>
              <a:rPr lang="en-ZA" dirty="0" smtClean="0"/>
              <a:t>: </a:t>
            </a:r>
            <a:r>
              <a:rPr lang="en-ZA" dirty="0" smtClean="0">
                <a:solidFill>
                  <a:srgbClr val="0070C0"/>
                </a:solidFill>
              </a:rPr>
              <a:t>Very </a:t>
            </a:r>
            <a:r>
              <a:rPr lang="en-ZA" dirty="0">
                <a:solidFill>
                  <a:srgbClr val="0070C0"/>
                </a:solidFill>
              </a:rPr>
              <a:t>High Resolution Remote Sensing of Carbon Stocks </a:t>
            </a:r>
            <a:r>
              <a:rPr lang="en-ZA" dirty="0" smtClean="0">
                <a:solidFill>
                  <a:srgbClr val="0070C0"/>
                </a:solidFill>
              </a:rPr>
              <a:t>in </a:t>
            </a:r>
          </a:p>
          <a:p>
            <a:pPr algn="l"/>
            <a:r>
              <a:rPr lang="en-ZA" dirty="0" smtClean="0">
                <a:solidFill>
                  <a:srgbClr val="0070C0"/>
                </a:solidFill>
              </a:rPr>
              <a:t>             Subtropical </a:t>
            </a:r>
            <a:r>
              <a:rPr lang="en-ZA" dirty="0">
                <a:solidFill>
                  <a:srgbClr val="0070C0"/>
                </a:solidFill>
              </a:rPr>
              <a:t>Thicket</a:t>
            </a:r>
            <a:endParaRPr lang="en-ZA" dirty="0">
              <a:solidFill>
                <a:srgbClr val="0070C0"/>
              </a:solidFill>
            </a:endParaRPr>
          </a:p>
          <a:p>
            <a:pPr algn="l"/>
            <a:r>
              <a:rPr lang="en-ZA" dirty="0"/>
              <a:t>PROJECT: </a:t>
            </a:r>
            <a:r>
              <a:rPr lang="en-ZA" dirty="0" smtClean="0">
                <a:solidFill>
                  <a:srgbClr val="0070C0"/>
                </a:solidFill>
              </a:rPr>
              <a:t>GEF5</a:t>
            </a:r>
            <a:endParaRPr lang="en-ZA" b="1" dirty="0">
              <a:solidFill>
                <a:srgbClr val="0070C0"/>
              </a:solidFill>
            </a:endParaRPr>
          </a:p>
          <a:p>
            <a:pPr algn="l"/>
            <a:r>
              <a:rPr lang="en-ZA" dirty="0"/>
              <a:t>STUDY AREA: </a:t>
            </a:r>
            <a:r>
              <a:rPr lang="en-ZA" dirty="0" err="1" smtClean="0">
                <a:solidFill>
                  <a:srgbClr val="0070C0"/>
                </a:solidFill>
              </a:rPr>
              <a:t>Baviaanskloof</a:t>
            </a:r>
            <a:r>
              <a:rPr lang="en-ZA" dirty="0" smtClean="0">
                <a:solidFill>
                  <a:srgbClr val="0070C0"/>
                </a:solidFill>
              </a:rPr>
              <a:t> and Little Karoo</a:t>
            </a:r>
            <a:endParaRPr lang="en-ZA" dirty="0">
              <a:solidFill>
                <a:srgbClr val="0070C0"/>
              </a:solidFill>
            </a:endParaRPr>
          </a:p>
          <a:p>
            <a:pPr algn="l"/>
            <a:r>
              <a:rPr lang="en-ZA" dirty="0"/>
              <a:t>KEY QUESTIONS: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31510" algn="r"/>
              </a:tabLst>
            </a:pPr>
            <a:r>
              <a:rPr lang="en-ZA" sz="19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satellite and or aerial imagery be used to map above ground carbon stocks in Subtropical Thicket?</a:t>
            </a:r>
            <a:endParaRPr lang="en-US" sz="19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31510" algn="r"/>
              </a:tabLst>
            </a:pPr>
            <a:r>
              <a:rPr lang="en-ZA" sz="19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might </a:t>
            </a:r>
            <a:r>
              <a:rPr lang="en-ZA" sz="1900" dirty="0" err="1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phenological</a:t>
            </a:r>
            <a:r>
              <a:rPr lang="en-ZA" sz="19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degradation and habitat variations affect the </a:t>
            </a:r>
            <a:r>
              <a:rPr lang="en-ZA" sz="19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the </a:t>
            </a:r>
            <a:r>
              <a:rPr lang="en-ZA" sz="19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mapping technique?</a:t>
            </a:r>
            <a:endParaRPr lang="en-US" sz="19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5731510" algn="r"/>
              </a:tabLst>
            </a:pPr>
            <a:r>
              <a:rPr lang="en-ZA" sz="19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supplemental data from drone imagery be used to improve mapping accuracy?</a:t>
            </a:r>
            <a:endParaRPr lang="en-ZA" sz="1900" dirty="0">
              <a:solidFill>
                <a:srgbClr val="0070C0"/>
              </a:solidFill>
            </a:endParaRPr>
          </a:p>
          <a:p>
            <a:pPr algn="l"/>
            <a:r>
              <a:rPr lang="en-ZA" dirty="0"/>
              <a:t>KEY FINDINGS:</a:t>
            </a:r>
          </a:p>
          <a:p>
            <a:pPr marL="342900" indent="-342900" algn="l">
              <a:buFontTx/>
              <a:buChar char="-"/>
            </a:pPr>
            <a:r>
              <a:rPr lang="en-ZA" sz="2200" dirty="0" smtClean="0">
                <a:solidFill>
                  <a:srgbClr val="0070C0"/>
                </a:solidFill>
              </a:rPr>
              <a:t>Aerial imagery can be calibrated to achieve radiometric consistency</a:t>
            </a:r>
          </a:p>
          <a:p>
            <a:pPr marL="342900" indent="-342900" algn="l">
              <a:buFontTx/>
              <a:buChar char="-"/>
            </a:pPr>
            <a:r>
              <a:rPr lang="en-ZA" sz="2200" dirty="0" err="1" smtClean="0">
                <a:solidFill>
                  <a:srgbClr val="0070C0"/>
                </a:solidFill>
              </a:rPr>
              <a:t>Spekboom</a:t>
            </a:r>
            <a:r>
              <a:rPr lang="en-ZA" sz="2200" dirty="0" smtClean="0">
                <a:solidFill>
                  <a:srgbClr val="0070C0"/>
                </a:solidFill>
              </a:rPr>
              <a:t> canopy cover can be successfully mapped using aerial imagery (in the Little Karoo)</a:t>
            </a:r>
            <a:endParaRPr lang="en-ZA" sz="2200" dirty="0">
              <a:solidFill>
                <a:srgbClr val="0070C0"/>
              </a:solidFill>
            </a:endParaRPr>
          </a:p>
          <a:p>
            <a:pPr algn="l"/>
            <a:r>
              <a:rPr lang="en-ZA" dirty="0"/>
              <a:t>KEY RECOMMENDATION:</a:t>
            </a:r>
          </a:p>
          <a:p>
            <a:pPr algn="l"/>
            <a:r>
              <a:rPr lang="en-ZA" dirty="0">
                <a:solidFill>
                  <a:srgbClr val="0070C0"/>
                </a:solidFill>
              </a:rPr>
              <a:t>- </a:t>
            </a:r>
            <a:r>
              <a:rPr lang="en-ZA" sz="2200" dirty="0" smtClean="0">
                <a:solidFill>
                  <a:srgbClr val="0070C0"/>
                </a:solidFill>
              </a:rPr>
              <a:t>Remote sensing requirements should be considered when planning and executing carbon stock baseline monitoring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7267" y="147027"/>
            <a:ext cx="2162034" cy="27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4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Company>Rhodes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Rhodes</dc:creator>
  <cp:lastModifiedBy>dugalh</cp:lastModifiedBy>
  <cp:revision>11</cp:revision>
  <dcterms:created xsi:type="dcterms:W3CDTF">2016-08-01T13:35:06Z</dcterms:created>
  <dcterms:modified xsi:type="dcterms:W3CDTF">2016-08-15T11:42:59Z</dcterms:modified>
</cp:coreProperties>
</file>